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0" r:id="rId6"/>
    <p:sldId id="257" r:id="rId7"/>
    <p:sldId id="271" r:id="rId8"/>
    <p:sldId id="272" r:id="rId9"/>
    <p:sldId id="288" r:id="rId10"/>
    <p:sldId id="289" r:id="rId11"/>
    <p:sldId id="290" r:id="rId12"/>
    <p:sldId id="291" r:id="rId13"/>
    <p:sldId id="292" r:id="rId14"/>
    <p:sldId id="273" r:id="rId15"/>
    <p:sldId id="258" r:id="rId16"/>
    <p:sldId id="259" r:id="rId17"/>
    <p:sldId id="260" r:id="rId18"/>
    <p:sldId id="261" r:id="rId19"/>
    <p:sldId id="262" r:id="rId20"/>
    <p:sldId id="274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5" r:id="rId29"/>
    <p:sldId id="276" r:id="rId30"/>
    <p:sldId id="277" r:id="rId31"/>
    <p:sldId id="278" r:id="rId32"/>
    <p:sldId id="279" r:id="rId33"/>
    <p:sldId id="280" r:id="rId34"/>
    <p:sldId id="28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9245-C0E7-468A-867B-53DFF685E602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7444-02CC-4B29-9301-669CD5A7D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9245-C0E7-468A-867B-53DFF685E602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7444-02CC-4B29-9301-669CD5A7D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9245-C0E7-468A-867B-53DFF685E602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7444-02CC-4B29-9301-669CD5A7D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9245-C0E7-468A-867B-53DFF685E602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7444-02CC-4B29-9301-669CD5A7D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9245-C0E7-468A-867B-53DFF685E602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7444-02CC-4B29-9301-669CD5A7D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9245-C0E7-468A-867B-53DFF685E602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7444-02CC-4B29-9301-669CD5A7D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9245-C0E7-468A-867B-53DFF685E602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7444-02CC-4B29-9301-669CD5A7D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9245-C0E7-468A-867B-53DFF685E602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7444-02CC-4B29-9301-669CD5A7D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9245-C0E7-468A-867B-53DFF685E602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7444-02CC-4B29-9301-669CD5A7D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9245-C0E7-468A-867B-53DFF685E602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7444-02CC-4B29-9301-669CD5A7D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9245-C0E7-468A-867B-53DFF685E602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7444-02CC-4B29-9301-669CD5A7D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89245-C0E7-468A-867B-53DFF685E602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27444-02CC-4B29-9301-669CD5A7D2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>
                <a:solidFill>
                  <a:srgbClr val="00B0F0"/>
                </a:solidFill>
              </a:rPr>
              <a:t>Unit-6</a:t>
            </a:r>
            <a:endParaRPr lang="en-US" sz="6000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Node JS:</a:t>
            </a:r>
          </a:p>
          <a:p>
            <a:r>
              <a:rPr lang="en-US" sz="7200" dirty="0">
                <a:solidFill>
                  <a:srgbClr val="FF0000"/>
                </a:solidFill>
              </a:rPr>
              <a:t>A Server Side JS</a:t>
            </a:r>
          </a:p>
          <a:p>
            <a:endParaRPr lang="en-US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7BC1C-4F02-470A-9EF9-6B2602A81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Advantages:</a:t>
            </a:r>
            <a:br>
              <a:rPr lang="en-US" b="0" i="0" dirty="0">
                <a:solidFill>
                  <a:srgbClr val="273239"/>
                </a:solidFill>
                <a:effectLst/>
                <a:latin typeface="urw-di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81D15-65BA-419C-8835-298CB5879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Node.js server can efficiently handle a high number of requests by employing the use of Event Queue and Thread Pool.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There is no need to establish multiple threads because Event Loop processes all requests one at a time, therefore a single thread is sufficient.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entire process of serving requests to a Node.js server consumes less memory and server resources since the requests are handled one at a time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5777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025" y="1576388"/>
            <a:ext cx="798195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Node.js?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Node.js uses asynchronous programming!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 common task for a web server can be to open a file on the server and return the content to the client</a:t>
            </a:r>
            <a:r>
              <a:rPr lang="en-US" b="1" dirty="0">
                <a:solidFill>
                  <a:srgbClr val="FF0000"/>
                </a:solidFill>
              </a:rPr>
              <a:t>.</a:t>
            </a:r>
          </a:p>
          <a:p>
            <a:r>
              <a:rPr lang="en-US" sz="3600" b="1" dirty="0"/>
              <a:t>Here is how PHP or ASP handles a file request:</a:t>
            </a:r>
          </a:p>
          <a:p>
            <a:r>
              <a:rPr lang="en-US" b="1" dirty="0">
                <a:solidFill>
                  <a:srgbClr val="FF0000"/>
                </a:solidFill>
              </a:rPr>
              <a:t>Sends the task to the computer's file system.</a:t>
            </a:r>
          </a:p>
          <a:p>
            <a:r>
              <a:rPr lang="en-US" b="1" dirty="0">
                <a:solidFill>
                  <a:srgbClr val="FF0000"/>
                </a:solidFill>
              </a:rPr>
              <a:t>Waits while the file system opens and reads the file.</a:t>
            </a:r>
          </a:p>
          <a:p>
            <a:r>
              <a:rPr lang="en-US" b="1" dirty="0">
                <a:solidFill>
                  <a:srgbClr val="FF0000"/>
                </a:solidFill>
              </a:rPr>
              <a:t>Returns the content to the client.</a:t>
            </a:r>
          </a:p>
          <a:p>
            <a:r>
              <a:rPr lang="en-US" b="1" dirty="0">
                <a:solidFill>
                  <a:srgbClr val="FF0000"/>
                </a:solidFill>
              </a:rPr>
              <a:t>Ready to handle the next request.</a:t>
            </a:r>
          </a:p>
          <a:p>
            <a:r>
              <a:rPr lang="en-US" sz="3600" b="1" dirty="0"/>
              <a:t>Here is how Node.js handles a file request:</a:t>
            </a:r>
          </a:p>
          <a:p>
            <a:r>
              <a:rPr lang="en-US" b="1" dirty="0">
                <a:solidFill>
                  <a:srgbClr val="7030A0"/>
                </a:solidFill>
              </a:rPr>
              <a:t>Sends the task to the computer's file system.</a:t>
            </a:r>
          </a:p>
          <a:p>
            <a:r>
              <a:rPr lang="en-US" b="1" dirty="0">
                <a:solidFill>
                  <a:srgbClr val="7030A0"/>
                </a:solidFill>
              </a:rPr>
              <a:t>Ready to handle the next request.</a:t>
            </a:r>
          </a:p>
          <a:p>
            <a:r>
              <a:rPr lang="en-US" b="1" dirty="0">
                <a:solidFill>
                  <a:srgbClr val="7030A0"/>
                </a:solidFill>
              </a:rPr>
              <a:t>When the file system has opened and read the file, the server returns the content to the client.</a:t>
            </a:r>
          </a:p>
          <a:p>
            <a:r>
              <a:rPr lang="en-US" b="1" dirty="0">
                <a:solidFill>
                  <a:srgbClr val="7030A0"/>
                </a:solidFill>
              </a:rPr>
              <a:t>Node.js eliminates the waiting, and simply continues with the next request.</a:t>
            </a:r>
          </a:p>
          <a:p>
            <a:r>
              <a:rPr lang="en-US" b="1" dirty="0">
                <a:solidFill>
                  <a:srgbClr val="7030A0"/>
                </a:solidFill>
              </a:rPr>
              <a:t>Node.js runs single-threaded, non-blocking, asynchronously programming, which is very memory efficient.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Can Node.js Do?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can generate dynamic page content</a:t>
            </a:r>
          </a:p>
          <a:p>
            <a:r>
              <a:rPr lang="en-US" dirty="0"/>
              <a:t>Node.js can create, open, read, write, delete, and close files on the server</a:t>
            </a:r>
          </a:p>
          <a:p>
            <a:r>
              <a:rPr lang="en-US" dirty="0"/>
              <a:t>Node.js can collect form data</a:t>
            </a:r>
          </a:p>
          <a:p>
            <a:r>
              <a:rPr lang="en-US" dirty="0"/>
              <a:t>Node.js can add, delete, modify data in your database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 Node.js File?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files contain tasks that will be executed on certain events</a:t>
            </a:r>
          </a:p>
          <a:p>
            <a:r>
              <a:rPr lang="en-US" dirty="0"/>
              <a:t>A typical event is someone trying to access a port on the server</a:t>
            </a:r>
          </a:p>
          <a:p>
            <a:r>
              <a:rPr lang="en-US" dirty="0"/>
              <a:t>Node.js files must be initiated on the server before having any effect</a:t>
            </a:r>
          </a:p>
          <a:p>
            <a:r>
              <a:rPr lang="en-US" dirty="0"/>
              <a:t>Node.js files have extension ".</a:t>
            </a:r>
            <a:r>
              <a:rPr lang="en-US" dirty="0" err="1"/>
              <a:t>js</a:t>
            </a:r>
            <a:r>
              <a:rPr lang="en-US" dirty="0"/>
              <a:t>"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Download Node.js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official Node.js website has installation instructions for Node.js: </a:t>
            </a:r>
            <a:r>
              <a:rPr lang="en-US" dirty="0">
                <a:hlinkClick r:id="rId2"/>
              </a:rPr>
              <a:t>https://nodejs.org</a:t>
            </a:r>
            <a:endParaRPr lang="en-US" dirty="0"/>
          </a:p>
          <a:p>
            <a:r>
              <a:rPr lang="en-US" dirty="0"/>
              <a:t>Getting Started</a:t>
            </a:r>
          </a:p>
          <a:p>
            <a:r>
              <a:rPr lang="en-US" dirty="0"/>
              <a:t>Once you have downloaded and installed Node.js on your computer, let's try to display "Hello World" in a web browser.</a:t>
            </a:r>
          </a:p>
          <a:p>
            <a:r>
              <a:rPr lang="en-US" dirty="0"/>
              <a:t>Create a Node.js file named "myfirst.js", and add the following code: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myfirst.js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 http = require('http');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http.createServer</a:t>
            </a:r>
            <a:r>
              <a:rPr lang="en-US" dirty="0"/>
              <a:t>(function (</a:t>
            </a:r>
            <a:r>
              <a:rPr lang="en-US" dirty="0" err="1"/>
              <a:t>req</a:t>
            </a:r>
            <a:r>
              <a:rPr lang="en-US" dirty="0"/>
              <a:t>, res) {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res.writeHead</a:t>
            </a:r>
            <a:r>
              <a:rPr lang="en-US" dirty="0"/>
              <a:t>(200, {'Content-Type': 'text/html'});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res.end</a:t>
            </a:r>
            <a:r>
              <a:rPr lang="en-US" dirty="0"/>
              <a:t>('Hello World!');</a:t>
            </a:r>
            <a:br>
              <a:rPr lang="en-US" dirty="0"/>
            </a:br>
            <a:r>
              <a:rPr lang="en-US" dirty="0"/>
              <a:t>}).listen(8080);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JS REPL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87614"/>
            <a:ext cx="8229600" cy="3751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Node.js Modules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What is a Module in Node.js?</a:t>
            </a:r>
          </a:p>
          <a:p>
            <a:r>
              <a:rPr lang="en-US" dirty="0"/>
              <a:t>Consider modules to be the same as JavaScript libraries.</a:t>
            </a:r>
          </a:p>
          <a:p>
            <a:r>
              <a:rPr lang="en-US" dirty="0"/>
              <a:t>A set of functions you want to include in your application.</a:t>
            </a:r>
          </a:p>
          <a:p>
            <a:r>
              <a:rPr lang="en-US" dirty="0">
                <a:solidFill>
                  <a:srgbClr val="FF0000"/>
                </a:solidFill>
              </a:rPr>
              <a:t>Built-in Modules</a:t>
            </a:r>
          </a:p>
          <a:p>
            <a:pPr>
              <a:buNone/>
            </a:pPr>
            <a:r>
              <a:rPr lang="en-US" dirty="0"/>
              <a:t>Node.js has a set of built-in modules which you can use without any further installation.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88" y="914400"/>
            <a:ext cx="881062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7967947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5825" y="1185863"/>
            <a:ext cx="737235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Node.js HTTP Module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776287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0"/>
            <a:ext cx="855345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810000"/>
            <a:ext cx="8610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Node.js URL Module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950" y="1447800"/>
            <a:ext cx="84772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568" y="304800"/>
            <a:ext cx="8868032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Node.js NPM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NPM?</a:t>
            </a:r>
          </a:p>
          <a:p>
            <a:r>
              <a:rPr lang="en-US" dirty="0"/>
              <a:t>NPM is a package manager for Node.js packages, or modules if you like.</a:t>
            </a:r>
          </a:p>
          <a:p>
            <a:r>
              <a:rPr lang="en-US" dirty="0">
                <a:hlinkClick r:id="rId2"/>
              </a:rPr>
              <a:t>www.npmjs.com</a:t>
            </a:r>
            <a:r>
              <a:rPr lang="en-US" dirty="0"/>
              <a:t> hosts thousands of free packages to download and use.</a:t>
            </a:r>
          </a:p>
          <a:p>
            <a:r>
              <a:rPr lang="en-US" dirty="0"/>
              <a:t>The NPM program is installed on your computer when you install Node.js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 Package?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package in Node.js contains all the files you need for a module.</a:t>
            </a:r>
          </a:p>
          <a:p>
            <a:r>
              <a:rPr lang="en-US" dirty="0"/>
              <a:t>Modules are JavaScript libraries you can include in your project.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125" y="890588"/>
            <a:ext cx="866775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8515774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5" y="1447800"/>
            <a:ext cx="87725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Node.js?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is an open source server environment</a:t>
            </a:r>
          </a:p>
          <a:p>
            <a:r>
              <a:rPr lang="en-US" dirty="0"/>
              <a:t>Node.js is free</a:t>
            </a:r>
          </a:p>
          <a:p>
            <a:r>
              <a:rPr lang="en-US" dirty="0"/>
              <a:t>Node.js runs on various platforms (Windows, Linux, Unix, Mac OS X, etc.)</a:t>
            </a:r>
          </a:p>
          <a:p>
            <a:r>
              <a:rPr lang="en-US" dirty="0"/>
              <a:t>Node.js uses JavaScript on the server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Node.js Events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is perfect for event-driven applications.</a:t>
            </a:r>
          </a:p>
          <a:p>
            <a:pPr>
              <a:buNone/>
            </a:pPr>
            <a:r>
              <a:rPr lang="en-US"/>
              <a:t>  Events </a:t>
            </a:r>
            <a:r>
              <a:rPr lang="en-US" dirty="0"/>
              <a:t>in Node.js</a:t>
            </a:r>
          </a:p>
          <a:p>
            <a:r>
              <a:rPr lang="en-US" dirty="0"/>
              <a:t>Every action on a computer is an event. Like when a connection is made or a file is opened.</a:t>
            </a:r>
          </a:p>
          <a:p>
            <a:r>
              <a:rPr lang="en-US" dirty="0"/>
              <a:t>Objects in Node.js can fire events, like the </a:t>
            </a:r>
            <a:r>
              <a:rPr lang="en-US" dirty="0" err="1"/>
              <a:t>readStream</a:t>
            </a:r>
            <a:r>
              <a:rPr lang="en-US" dirty="0"/>
              <a:t> object fires events when opening and closing a file: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57200"/>
            <a:ext cx="798786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3276600"/>
            <a:ext cx="627221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3050" y="1295400"/>
            <a:ext cx="8177897" cy="426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19694"/>
            <a:ext cx="7620000" cy="4357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8AF4C-6076-48E2-A609-DA4B070A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JS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A3E86-0FB2-493C-B088-2F37D114E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fontAlgn="base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Node.js Server Architecture: 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To manage several concurrent clients, Node.js employs a “Single Threaded Event Loop” design. The JavaScript event-based model and the JavaScript callback mechanism are employed in the Node.js Processing Model. It employs two fundamental concepts:  </a:t>
            </a:r>
          </a:p>
          <a:p>
            <a:pPr algn="just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Asynchronous model</a:t>
            </a:r>
          </a:p>
          <a:p>
            <a:pPr algn="just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Non-blocking of I/O operations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891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1FB1-83F6-4CA8-8BEE-96F999DE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JS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6DC43-5796-4328-99BA-43BD4C6D3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These features enhance the scalability, performance, and throughput of Node.js web applications.</a:t>
            </a:r>
          </a:p>
          <a:p>
            <a:pPr algn="just" fontAlgn="base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Components of the Node.js Architecture:</a:t>
            </a: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Requests: 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Depending on the actions that a user needs to perform, the requests to the server can be either blocking (complex) or non-blocking (simple).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Node.js Server: 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Node.js server accepts user requests, processes them, and returns results to the users.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Event Queue: 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main use of Event Queue is to store the incoming client requests and pass them sequentially to the Event Loop.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Thread Pool: 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Thread pool in a Node.js server contains the threads that are available for performing operations required to process requests.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Event Loop: 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Event Loop receives requests from the Event Queue and sends out the responses to the clients.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External Resources: 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In order to handle blocking client requests, external resources are used. They can be of any type ( computation, storage,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etc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1999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6F30B3-E803-4176-A5E8-6CC685C5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JS Architecture</a:t>
            </a:r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DE575DE-E2AB-4351-BFA5-ECB8985E16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8750" y="2510631"/>
            <a:ext cx="62865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32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6597-F137-4A91-A8B9-54ECF940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JS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C7410-D55B-42BC-BAFD-E7BF62EBB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Users send requests (blocking or non-blocking) to the server for performing operations.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requests enter the Event Queue first at the server-side.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Event queue passes the requests sequentially to the event loop. The event loop checks the nature of the request (blocking or non-blocking).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Event Loop processes the non-blocking requests which do not require external resources and returns the responses to the corresponding clients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For blocking requests, a single thread is assigned to the process for completing the task by using external resources.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After the completion of the operation, the request is redirected to the Event Loop which delivers the response back to the client.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5002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97AC7ADF11D44087CDA468A5264C01" ma:contentTypeVersion="11" ma:contentTypeDescription="Create a new document." ma:contentTypeScope="" ma:versionID="3f5d4f444b5d6012197db528200289d5">
  <xsd:schema xmlns:xsd="http://www.w3.org/2001/XMLSchema" xmlns:xs="http://www.w3.org/2001/XMLSchema" xmlns:p="http://schemas.microsoft.com/office/2006/metadata/properties" xmlns:ns2="1b4fec6d-1c7c-4ba0-9ee6-e8ce75f78511" xmlns:ns3="14504c6e-0d9b-4d4a-b3a3-0987740fd647" targetNamespace="http://schemas.microsoft.com/office/2006/metadata/properties" ma:root="true" ma:fieldsID="bcb631867f995391887e2e5f1b243c00" ns2:_="" ns3:_="">
    <xsd:import namespace="1b4fec6d-1c7c-4ba0-9ee6-e8ce75f78511"/>
    <xsd:import namespace="14504c6e-0d9b-4d4a-b3a3-0987740fd6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4fec6d-1c7c-4ba0-9ee6-e8ce75f785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765a431-9415-4219-9cd0-5363948861b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04c6e-0d9b-4d4a-b3a3-0987740fd64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841b5bd-e91e-4760-a3c8-ca0480eb5559}" ma:internalName="TaxCatchAll" ma:showField="CatchAllData" ma:web="14504c6e-0d9b-4d4a-b3a3-0987740fd64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4504c6e-0d9b-4d4a-b3a3-0987740fd647" xsi:nil="true"/>
    <lcf76f155ced4ddcb4097134ff3c332f xmlns="1b4fec6d-1c7c-4ba0-9ee6-e8ce75f7851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C911DF0-936F-4B78-B69A-D5BFF0C8A9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43EBA8-0CFA-4428-95F1-A59375289C63}"/>
</file>

<file path=customXml/itemProps3.xml><?xml version="1.0" encoding="utf-8"?>
<ds:datastoreItem xmlns:ds="http://schemas.openxmlformats.org/officeDocument/2006/customXml" ds:itemID="{27EB8A10-E860-4FE6-B381-24E4B633628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1123</Words>
  <Application>Microsoft Office PowerPoint</Application>
  <PresentationFormat>On-screen Show (4:3)</PresentationFormat>
  <Paragraphs>86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urw-din</vt:lpstr>
      <vt:lpstr>Office Theme</vt:lpstr>
      <vt:lpstr>Unit-6</vt:lpstr>
      <vt:lpstr>PowerPoint Presentation</vt:lpstr>
      <vt:lpstr>What is Node.js? </vt:lpstr>
      <vt:lpstr>PowerPoint Presentation</vt:lpstr>
      <vt:lpstr>PowerPoint Presentation</vt:lpstr>
      <vt:lpstr>Node JS Architecture</vt:lpstr>
      <vt:lpstr>Node JS Architecture</vt:lpstr>
      <vt:lpstr>Node JS Architecture</vt:lpstr>
      <vt:lpstr>Node JS Architecture</vt:lpstr>
      <vt:lpstr>Advantages: </vt:lpstr>
      <vt:lpstr>PowerPoint Presentation</vt:lpstr>
      <vt:lpstr>Why Node.js? </vt:lpstr>
      <vt:lpstr>What Can Node.js Do? </vt:lpstr>
      <vt:lpstr>What is a Node.js File? </vt:lpstr>
      <vt:lpstr>Download Node.js </vt:lpstr>
      <vt:lpstr>myfirst.js</vt:lpstr>
      <vt:lpstr>Node JS REPL</vt:lpstr>
      <vt:lpstr>Node.js Modules </vt:lpstr>
      <vt:lpstr>PowerPoint Presentation</vt:lpstr>
      <vt:lpstr>PowerPoint Presentation</vt:lpstr>
      <vt:lpstr>Node.js HTTP Module </vt:lpstr>
      <vt:lpstr>PowerPoint Presentation</vt:lpstr>
      <vt:lpstr>Node.js URL Module </vt:lpstr>
      <vt:lpstr>PowerPoint Presentation</vt:lpstr>
      <vt:lpstr>Node.js NPM </vt:lpstr>
      <vt:lpstr>What is a Package? </vt:lpstr>
      <vt:lpstr>PowerPoint Presentation</vt:lpstr>
      <vt:lpstr>PowerPoint Presentation</vt:lpstr>
      <vt:lpstr>PowerPoint Presentation</vt:lpstr>
      <vt:lpstr>Node.js Events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Unit-4</dc:title>
  <dc:creator>SAGAR</dc:creator>
  <cp:lastModifiedBy>Suraj</cp:lastModifiedBy>
  <cp:revision>32</cp:revision>
  <dcterms:created xsi:type="dcterms:W3CDTF">2021-03-05T05:25:40Z</dcterms:created>
  <dcterms:modified xsi:type="dcterms:W3CDTF">2025-04-01T07:02:32Z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0x0101000897AC7ADF11D44087CDA468A5264C01</vt:lpwstr>
  </property>
</Properties>
</file>