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" name=" 165"/>
          <p:cNvSpPr/>
          <p:nvPr/>
        </p:nvSpPr>
        <p:spPr>
          <a:xfrm>
            <a:off x="810260" y="3155315"/>
            <a:ext cx="159258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0895" y="3270885"/>
            <a:ext cx="1591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chemeClr val="bg1"/>
                </a:solidFill>
              </a:rPr>
              <a:t>andyui</a:t>
            </a:r>
            <a:r>
              <a:rPr lang="en-US" altLang="zh-CN" sz="2800">
                <a:solidFill>
                  <a:schemeClr val="bg1"/>
                </a:solidFill>
              </a:rPr>
              <a:t>.js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8" name=" 165"/>
          <p:cNvSpPr/>
          <p:nvPr/>
        </p:nvSpPr>
        <p:spPr>
          <a:xfrm>
            <a:off x="4476115" y="2074545"/>
            <a:ext cx="159258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78020" y="2253615"/>
            <a:ext cx="15919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基础公共方法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6" name=" 165"/>
          <p:cNvSpPr/>
          <p:nvPr/>
        </p:nvSpPr>
        <p:spPr>
          <a:xfrm>
            <a:off x="4476750" y="3175000"/>
            <a:ext cx="159258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77385" y="3232150"/>
            <a:ext cx="159194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兼容老版本公共方法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8" name=" 165"/>
          <p:cNvSpPr/>
          <p:nvPr/>
        </p:nvSpPr>
        <p:spPr>
          <a:xfrm>
            <a:off x="4477385" y="4211320"/>
            <a:ext cx="159258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60875" y="4211320"/>
            <a:ext cx="159194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小莹姐的组件调用的公共方法类</a:t>
            </a:r>
            <a:endParaRPr lang="en-US" altLang="zh-CN" b="1">
              <a:solidFill>
                <a:schemeClr val="bg1"/>
              </a:solidFill>
            </a:endParaRPr>
          </a:p>
        </p:txBody>
      </p:sp>
      <p:cxnSp>
        <p:nvCxnSpPr>
          <p:cNvPr id="20" name="直接箭头连接符 19"/>
          <p:cNvCxnSpPr>
            <a:stCxn id="7" idx="3"/>
            <a:endCxn id="17" idx="1"/>
          </p:cNvCxnSpPr>
          <p:nvPr/>
        </p:nvCxnSpPr>
        <p:spPr>
          <a:xfrm>
            <a:off x="2402840" y="3531870"/>
            <a:ext cx="2074545" cy="2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7" idx="3"/>
            <a:endCxn id="9" idx="1"/>
          </p:cNvCxnSpPr>
          <p:nvPr/>
        </p:nvCxnSpPr>
        <p:spPr>
          <a:xfrm flipV="1">
            <a:off x="2402840" y="2436495"/>
            <a:ext cx="2075180" cy="10953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  <a:endCxn id="19" idx="1"/>
          </p:cNvCxnSpPr>
          <p:nvPr/>
        </p:nvCxnSpPr>
        <p:spPr>
          <a:xfrm>
            <a:off x="2402840" y="3531870"/>
            <a:ext cx="2058035" cy="1136650"/>
          </a:xfrm>
          <a:prstGeom prst="bentConnector3">
            <a:avLst>
              <a:gd name="adj1" fmla="val 50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 165"/>
          <p:cNvSpPr/>
          <p:nvPr/>
        </p:nvSpPr>
        <p:spPr>
          <a:xfrm>
            <a:off x="8900795" y="610870"/>
            <a:ext cx="236601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01430" y="653415"/>
            <a:ext cx="236474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browserbase.js 浏览器基础包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 165"/>
          <p:cNvSpPr/>
          <p:nvPr/>
        </p:nvSpPr>
        <p:spPr>
          <a:xfrm>
            <a:off x="8900160" y="1560830"/>
            <a:ext cx="236601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900160" y="1588770"/>
            <a:ext cx="2366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colorbase.js 颜色基础包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7" name=" 165"/>
          <p:cNvSpPr/>
          <p:nvPr/>
        </p:nvSpPr>
        <p:spPr>
          <a:xfrm>
            <a:off x="8901430" y="2503170"/>
            <a:ext cx="236474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02065" y="2677160"/>
            <a:ext cx="2364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layout.js  布局基础包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9" name=" 165"/>
          <p:cNvSpPr/>
          <p:nvPr/>
        </p:nvSpPr>
        <p:spPr>
          <a:xfrm>
            <a:off x="8902065" y="3487420"/>
            <a:ext cx="236474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902700" y="3515360"/>
            <a:ext cx="236410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database.js 数据处理基础包</a:t>
            </a:r>
            <a:endParaRPr lang="en-US" altLang="zh-CN" b="1">
              <a:solidFill>
                <a:schemeClr val="bg1"/>
              </a:solidFill>
            </a:endParaRPr>
          </a:p>
        </p:txBody>
      </p:sp>
      <p:cxnSp>
        <p:nvCxnSpPr>
          <p:cNvPr id="33" name="肘形连接符 32"/>
          <p:cNvCxnSpPr>
            <a:stCxn id="9" idx="3"/>
            <a:endCxn id="24" idx="1"/>
          </p:cNvCxnSpPr>
          <p:nvPr/>
        </p:nvCxnSpPr>
        <p:spPr>
          <a:xfrm flipV="1">
            <a:off x="6084570" y="974725"/>
            <a:ext cx="2831465" cy="1461770"/>
          </a:xfrm>
          <a:prstGeom prst="bentConnector3">
            <a:avLst>
              <a:gd name="adj1" fmla="val 500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6" idx="1"/>
          </p:cNvCxnSpPr>
          <p:nvPr/>
        </p:nvCxnSpPr>
        <p:spPr>
          <a:xfrm>
            <a:off x="7531735" y="1902460"/>
            <a:ext cx="136842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9" idx="3"/>
            <a:endCxn id="42" idx="1"/>
          </p:cNvCxnSpPr>
          <p:nvPr/>
        </p:nvCxnSpPr>
        <p:spPr>
          <a:xfrm>
            <a:off x="6069965" y="2436495"/>
            <a:ext cx="2830830" cy="23806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8" idx="1"/>
          </p:cNvCxnSpPr>
          <p:nvPr/>
        </p:nvCxnSpPr>
        <p:spPr>
          <a:xfrm flipV="1">
            <a:off x="7501890" y="2861310"/>
            <a:ext cx="140017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 165"/>
          <p:cNvSpPr/>
          <p:nvPr/>
        </p:nvSpPr>
        <p:spPr>
          <a:xfrm>
            <a:off x="809625" y="5503545"/>
            <a:ext cx="236474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9625" y="5681345"/>
            <a:ext cx="2364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jquery.js 1.11</a:t>
            </a:r>
            <a:r>
              <a:rPr lang="zh-CN" altLang="en-US" b="1">
                <a:solidFill>
                  <a:schemeClr val="bg1"/>
                </a:solidFill>
              </a:rPr>
              <a:t>版本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40" name="直接箭头连接符 39"/>
          <p:cNvCxnSpPr>
            <a:endCxn id="165" idx="2"/>
          </p:cNvCxnSpPr>
          <p:nvPr/>
        </p:nvCxnSpPr>
        <p:spPr>
          <a:xfrm flipH="1" flipV="1">
            <a:off x="1621155" y="3879215"/>
            <a:ext cx="6350" cy="1588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 165"/>
          <p:cNvSpPr/>
          <p:nvPr/>
        </p:nvSpPr>
        <p:spPr>
          <a:xfrm>
            <a:off x="8900160" y="4460240"/>
            <a:ext cx="236474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00795" y="4634230"/>
            <a:ext cx="23641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基础公共方法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7516495" y="3790315"/>
            <a:ext cx="138366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7655" y="350520"/>
            <a:ext cx="10515600" cy="982980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accent4"/>
                </a:solidFill>
                <a:sym typeface="+mn-ea"/>
              </a:rPr>
              <a:t>browserbase.js 浏览器基础包</a:t>
            </a:r>
            <a:endParaRPr lang="en-US" altLang="zh-CN" b="1">
              <a:solidFill>
                <a:schemeClr val="accent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630" y="1634490"/>
            <a:ext cx="1117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4"/>
                </a:solidFill>
              </a:rPr>
              <a:t>描述</a:t>
            </a:r>
            <a:r>
              <a:rPr lang="en-US" altLang="zh-CN" b="1">
                <a:solidFill>
                  <a:schemeClr val="accent4"/>
                </a:solidFill>
              </a:rPr>
              <a:t>:</a:t>
            </a:r>
            <a:r>
              <a:rPr lang="zh-CN" altLang="en-US" b="1">
                <a:solidFill>
                  <a:schemeClr val="accent4"/>
                </a:solidFill>
              </a:rPr>
              <a:t>浏览器识别操作</a:t>
            </a:r>
            <a:endParaRPr lang="zh-CN" altLang="en-US" b="1">
              <a:solidFill>
                <a:schemeClr val="accent4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1630" y="2193290"/>
            <a:ext cx="1117981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4"/>
                </a:solidFill>
              </a:rPr>
              <a:t>主要方法</a:t>
            </a:r>
            <a:r>
              <a:rPr lang="en-US" altLang="zh-CN" b="1">
                <a:solidFill>
                  <a:schemeClr val="accent4"/>
                </a:solidFill>
              </a:rPr>
              <a:t>:</a:t>
            </a:r>
            <a:endParaRPr lang="en-US" altLang="zh-CN" b="1">
              <a:solidFill>
                <a:schemeClr val="accent4"/>
              </a:solidFill>
            </a:endParaRPr>
          </a:p>
          <a:p>
            <a:r>
              <a:rPr lang="en-US" altLang="zh-CN" b="1">
                <a:solidFill>
                  <a:schemeClr val="accent4"/>
                </a:solidFill>
              </a:rPr>
              <a:t>andy.getBrowser() </a:t>
            </a:r>
            <a:r>
              <a:rPr lang="zh-CN" altLang="en-US" b="1">
                <a:solidFill>
                  <a:schemeClr val="accent4"/>
                </a:solidFill>
              </a:rPr>
              <a:t>获取浏览器信息</a:t>
            </a:r>
            <a:endParaRPr lang="zh-CN" altLang="en-US" b="1">
              <a:solidFill>
                <a:schemeClr val="accent4"/>
              </a:solidFill>
            </a:endParaRPr>
          </a:p>
          <a:p>
            <a:r>
              <a:rPr lang="en-US" altLang="zh-CN" b="1">
                <a:solidFill>
                  <a:schemeClr val="accent4"/>
                </a:solidFill>
              </a:rPr>
              <a:t>andy.IE() </a:t>
            </a:r>
            <a:r>
              <a:rPr lang="zh-CN" altLang="en-US" b="1">
                <a:solidFill>
                  <a:schemeClr val="accent4"/>
                </a:solidFill>
              </a:rPr>
              <a:t>获取</a:t>
            </a:r>
            <a:r>
              <a:rPr lang="en-US" altLang="zh-CN" b="1">
                <a:solidFill>
                  <a:schemeClr val="accent4"/>
                </a:solidFill>
              </a:rPr>
              <a:t>IE</a:t>
            </a:r>
            <a:r>
              <a:rPr lang="zh-CN" altLang="en-US" b="1">
                <a:solidFill>
                  <a:schemeClr val="accent4"/>
                </a:solidFill>
              </a:rPr>
              <a:t>版本号</a:t>
            </a:r>
            <a:endParaRPr lang="zh-CN" altLang="en-US" b="1">
              <a:solidFill>
                <a:schemeClr val="accent4"/>
              </a:solidFill>
            </a:endParaRPr>
          </a:p>
          <a:p>
            <a:r>
              <a:rPr lang="en-US" altLang="zh-CN" b="1">
                <a:solidFill>
                  <a:schemeClr val="accent4"/>
                </a:solidFill>
              </a:rPr>
              <a:t>andy.isChrome() 判断是否是谷歌浏览器</a:t>
            </a:r>
            <a:endParaRPr lang="en-US" altLang="zh-CN" b="1">
              <a:solidFill>
                <a:schemeClr val="accent4"/>
              </a:solidFill>
            </a:endParaRPr>
          </a:p>
          <a:p>
            <a:r>
              <a:rPr lang="en-US" altLang="zh-CN" b="1">
                <a:solidFill>
                  <a:schemeClr val="accent4"/>
                </a:solidFill>
              </a:rPr>
              <a:t>andy.getBrowserEngine() 获取浏览器名称及其版本</a:t>
            </a:r>
            <a:endParaRPr lang="en-US" altLang="zh-CN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7655" y="350520"/>
            <a:ext cx="10515600" cy="982980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accent4"/>
                </a:solidFill>
                <a:sym typeface="+mn-ea"/>
              </a:rPr>
              <a:t>colorbase.js 颜色基础包</a:t>
            </a:r>
            <a:endParaRPr lang="en-US" altLang="zh-CN" b="1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630" y="1634490"/>
            <a:ext cx="1117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4"/>
                </a:solidFill>
              </a:rPr>
              <a:t>描述</a:t>
            </a:r>
            <a:r>
              <a:rPr lang="en-US" altLang="zh-CN" b="1">
                <a:solidFill>
                  <a:schemeClr val="accent4"/>
                </a:solidFill>
              </a:rPr>
              <a:t>:</a:t>
            </a:r>
            <a:r>
              <a:rPr lang="zh-CN" altLang="en-US" b="1">
                <a:solidFill>
                  <a:schemeClr val="accent4"/>
                </a:solidFill>
              </a:rPr>
              <a:t>颜色操作</a:t>
            </a:r>
            <a:endParaRPr lang="zh-CN" altLang="en-US" b="1">
              <a:solidFill>
                <a:schemeClr val="accent4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1630" y="2193290"/>
            <a:ext cx="1117981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4"/>
                </a:solidFill>
              </a:rPr>
              <a:t>主要方法</a:t>
            </a:r>
            <a:r>
              <a:rPr lang="en-US" altLang="zh-CN" b="1">
                <a:solidFill>
                  <a:schemeClr val="accent4"/>
                </a:solidFill>
              </a:rPr>
              <a:t>:</a:t>
            </a:r>
            <a:endParaRPr lang="en-US" altLang="zh-CN" b="1">
              <a:solidFill>
                <a:schemeClr val="accent4"/>
              </a:solidFill>
            </a:endParaRPr>
          </a:p>
          <a:p>
            <a:r>
              <a:rPr lang="en-US" altLang="zh-CN" b="1">
                <a:solidFill>
                  <a:schemeClr val="accent4"/>
                </a:solidFill>
              </a:rPr>
              <a:t>andy.getRandomColor() </a:t>
            </a:r>
            <a:r>
              <a:rPr lang="zh-CN" altLang="en-US" b="1">
                <a:solidFill>
                  <a:schemeClr val="accent4"/>
                </a:solidFill>
              </a:rPr>
              <a:t>获取随机颜色</a:t>
            </a:r>
            <a:endParaRPr lang="zh-CN" altLang="en-US" b="1">
              <a:solidFill>
                <a:schemeClr val="accent4"/>
              </a:solidFill>
            </a:endParaRPr>
          </a:p>
          <a:p>
            <a:r>
              <a:rPr lang="en-US" altLang="zh-CN" b="1">
                <a:solidFill>
                  <a:schemeClr val="accent4"/>
                </a:solidFill>
              </a:rPr>
              <a:t>andy.isSimilarColor() </a:t>
            </a:r>
            <a:r>
              <a:rPr b="1">
                <a:solidFill>
                  <a:schemeClr val="accent4"/>
                </a:solidFill>
              </a:rPr>
              <a:t>判断是否为近似颜色</a:t>
            </a:r>
            <a:r>
              <a:rPr lang="zh-CN" b="1">
                <a:solidFill>
                  <a:schemeClr val="accent4"/>
                </a:solidFill>
              </a:rPr>
              <a:t>、使用 isSimilarColor("#FFFFFF","#F0FFFE",10);</a:t>
            </a:r>
            <a:endParaRPr lang="zh-CN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7655" y="350520"/>
            <a:ext cx="10515600" cy="982980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accent4"/>
                </a:solidFill>
                <a:sym typeface="+mn-ea"/>
              </a:rPr>
              <a:t>layout.js  布局基础包</a:t>
            </a:r>
            <a:endParaRPr lang="en-US" altLang="zh-CN" b="1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630" y="1634490"/>
            <a:ext cx="1117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4"/>
                </a:solidFill>
              </a:rPr>
              <a:t>描述</a:t>
            </a:r>
            <a:r>
              <a:rPr lang="en-US" altLang="zh-CN" b="1">
                <a:solidFill>
                  <a:schemeClr val="accent4"/>
                </a:solidFill>
              </a:rPr>
              <a:t>:布局、定位</a:t>
            </a:r>
            <a:r>
              <a:rPr lang="zh-CN" altLang="en-US" b="1">
                <a:solidFill>
                  <a:schemeClr val="accent4"/>
                </a:solidFill>
              </a:rPr>
              <a:t>、渲染、功能</a:t>
            </a:r>
            <a:endParaRPr lang="zh-CN" altLang="en-US" b="1">
              <a:solidFill>
                <a:schemeClr val="accent4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1630" y="2193290"/>
            <a:ext cx="1117981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4"/>
                </a:solidFill>
              </a:rPr>
              <a:t>主要方法</a:t>
            </a:r>
            <a:r>
              <a:rPr lang="en-US" altLang="zh-CN" b="1">
                <a:solidFill>
                  <a:schemeClr val="accent4"/>
                </a:solidFill>
              </a:rPr>
              <a:t>:</a:t>
            </a:r>
            <a:endParaRPr lang="en-US" altLang="zh-CN" b="1">
              <a:solidFill>
                <a:schemeClr val="accent4"/>
              </a:solidFill>
            </a:endParaRPr>
          </a:p>
          <a:p>
            <a:r>
              <a:rPr lang="en-US" altLang="zh-CN" b="1">
                <a:solidFill>
                  <a:schemeClr val="accent4"/>
                </a:solidFill>
              </a:rPr>
              <a:t>andy.floatbox() </a:t>
            </a:r>
            <a:r>
              <a:rPr lang="zh-CN" altLang="en-US" b="1">
                <a:solidFill>
                  <a:schemeClr val="accent4"/>
                </a:solidFill>
              </a:rPr>
              <a:t>浮动面板</a:t>
            </a:r>
            <a:endParaRPr lang="zh-CN" altLang="en-US" b="1">
              <a:solidFill>
                <a:schemeClr val="accent4"/>
              </a:solidFill>
            </a:endParaRPr>
          </a:p>
          <a:p>
            <a:r>
              <a:rPr lang="en-US" altLang="zh-CN" b="1">
                <a:solidFill>
                  <a:schemeClr val="accent4"/>
                </a:solidFill>
              </a:rPr>
              <a:t>andy.perform(DOM)  </a:t>
            </a:r>
            <a:r>
              <a:rPr lang="zh-CN" altLang="en-US" b="1">
                <a:solidFill>
                  <a:schemeClr val="accent4"/>
                </a:solidFill>
              </a:rPr>
              <a:t>组件功能</a:t>
            </a:r>
            <a:r>
              <a:rPr lang="en-US" altLang="zh-CN" b="1">
                <a:solidFill>
                  <a:schemeClr val="accent4"/>
                </a:solidFill>
              </a:rPr>
              <a:t>自动执行</a:t>
            </a:r>
            <a:endParaRPr lang="en-US" altLang="zh-CN" b="1">
              <a:solidFill>
                <a:schemeClr val="accent4"/>
              </a:solidFill>
            </a:endParaRPr>
          </a:p>
          <a:p>
            <a:r>
              <a:rPr lang="en-US" altLang="zh-CN" b="1">
                <a:solidFill>
                  <a:schemeClr val="accent4"/>
                </a:solidFill>
              </a:rPr>
              <a:t>andy.layout(DOM) </a:t>
            </a:r>
            <a:r>
              <a:rPr lang="zh-CN" altLang="en-US" b="1">
                <a:solidFill>
                  <a:schemeClr val="accent4"/>
                </a:solidFill>
              </a:rPr>
              <a:t>组件，结构渲染</a:t>
            </a:r>
            <a:endParaRPr lang="zh-CN" altLang="en-US" b="1">
              <a:solidFill>
                <a:schemeClr val="accent4"/>
              </a:solidFill>
            </a:endParaRPr>
          </a:p>
          <a:p>
            <a:r>
              <a:rPr lang="en-US" altLang="zh-CN" b="1">
                <a:solidFill>
                  <a:schemeClr val="accent4"/>
                </a:solidFill>
              </a:rPr>
              <a:t>andy.activeTarget(DOM) </a:t>
            </a:r>
            <a:r>
              <a:rPr lang="zh-CN" altLang="en-US" b="1">
                <a:solidFill>
                  <a:schemeClr val="accent4"/>
                </a:solidFill>
              </a:rPr>
              <a:t>激活渲染和启动功能</a:t>
            </a:r>
            <a:endParaRPr lang="zh-CN" altLang="en-US" b="1">
              <a:solidFill>
                <a:schemeClr val="accent4"/>
              </a:solidFill>
            </a:endParaRPr>
          </a:p>
          <a:p>
            <a:r>
              <a:rPr lang="en-US" altLang="zh-CN" b="1">
                <a:solidFill>
                  <a:schemeClr val="accent4"/>
                </a:solidFill>
              </a:rPr>
              <a:t>andy.shrinkageLayout() </a:t>
            </a:r>
            <a:r>
              <a:rPr lang="zh-CN" altLang="en-US" b="1">
                <a:solidFill>
                  <a:schemeClr val="accent4"/>
                </a:solidFill>
              </a:rPr>
              <a:t>对象收缩、展开</a:t>
            </a:r>
            <a:endParaRPr lang="en-US" altLang="zh-CN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7655" y="350520"/>
            <a:ext cx="10515600" cy="982980"/>
          </a:xfrm>
        </p:spPr>
        <p:txBody>
          <a:bodyPr>
            <a:normAutofit/>
          </a:bodyPr>
          <a:p>
            <a:r>
              <a:rPr lang="en-US" altLang="zh-CN" b="1">
                <a:solidFill>
                  <a:schemeClr val="accent4"/>
                </a:solidFill>
                <a:sym typeface="+mn-ea"/>
              </a:rPr>
              <a:t>database.js 数据处理基础包</a:t>
            </a:r>
            <a:endParaRPr lang="en-US" altLang="zh-CN" b="1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630" y="1634490"/>
            <a:ext cx="1117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4"/>
                </a:solidFill>
              </a:rPr>
              <a:t>描述</a:t>
            </a:r>
            <a:r>
              <a:rPr lang="en-US" altLang="zh-CN" b="1">
                <a:solidFill>
                  <a:schemeClr val="accent4"/>
                </a:solidFill>
              </a:rPr>
              <a:t>:</a:t>
            </a:r>
            <a:r>
              <a:rPr lang="zh-CN" altLang="en-US" b="1">
                <a:solidFill>
                  <a:schemeClr val="accent4"/>
                </a:solidFill>
              </a:rPr>
              <a:t>数据操作</a:t>
            </a:r>
            <a:endParaRPr lang="zh-CN" altLang="en-US" b="1">
              <a:solidFill>
                <a:schemeClr val="accent4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1630" y="2193290"/>
            <a:ext cx="11179810" cy="201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4"/>
                </a:solidFill>
              </a:rPr>
              <a:t>主要方法</a:t>
            </a:r>
            <a:r>
              <a:rPr lang="en-US" altLang="zh-CN" b="1">
                <a:solidFill>
                  <a:schemeClr val="accent4"/>
                </a:solidFill>
              </a:rPr>
              <a:t>:</a:t>
            </a:r>
            <a:endParaRPr lang="en-US" altLang="zh-CN" b="1">
              <a:solidFill>
                <a:schemeClr val="accent4"/>
              </a:solidFill>
            </a:endParaRPr>
          </a:p>
          <a:p>
            <a:r>
              <a:rPr lang="en-US" altLang="zh-CN" b="1">
                <a:solidFill>
                  <a:schemeClr val="accent4"/>
                </a:solidFill>
              </a:rPr>
              <a:t>andy.loaddata() </a:t>
            </a:r>
            <a:r>
              <a:rPr lang="zh-CN" altLang="en-US" b="1">
                <a:solidFill>
                  <a:schemeClr val="accent4"/>
                </a:solidFill>
              </a:rPr>
              <a:t>读取数据方法 传入数据地址和加载完成后执行的方法callback</a:t>
            </a:r>
            <a:endParaRPr lang="zh-CN" altLang="en-US" b="1">
              <a:solidFill>
                <a:schemeClr val="accent4"/>
              </a:solidFill>
            </a:endParaRPr>
          </a:p>
          <a:p>
            <a:r>
              <a:rPr lang="en-US" altLang="zh-CN" b="1">
                <a:solidFill>
                  <a:schemeClr val="accent4"/>
                </a:solidFill>
              </a:rPr>
              <a:t>andy.stringToJson() </a:t>
            </a:r>
            <a:r>
              <a:rPr b="1">
                <a:solidFill>
                  <a:schemeClr val="accent4"/>
                </a:solidFill>
              </a:rPr>
              <a:t>数据转换string -&gt; json</a:t>
            </a:r>
            <a:endParaRPr b="1">
              <a:solidFill>
                <a:schemeClr val="accent4"/>
              </a:solidFill>
            </a:endParaRPr>
          </a:p>
          <a:p>
            <a:r>
              <a:rPr lang="en-US" b="1">
                <a:solidFill>
                  <a:schemeClr val="accent4"/>
                </a:solidFill>
              </a:rPr>
              <a:t>andy.jsonToString() 数据转换json -&gt; string</a:t>
            </a:r>
            <a:endParaRPr lang="en-US" b="1">
              <a:solidFill>
                <a:schemeClr val="accent4"/>
              </a:solidFill>
            </a:endParaRPr>
          </a:p>
          <a:p>
            <a:r>
              <a:rPr lang="en-US" b="1">
                <a:solidFill>
                  <a:schemeClr val="accent4"/>
                </a:solidFill>
              </a:rPr>
              <a:t>andy.where(arr, str)  json字段 检索查询</a:t>
            </a:r>
            <a:endParaRPr lang="en-US" b="1">
              <a:solidFill>
                <a:schemeClr val="accent4"/>
              </a:solidFill>
            </a:endParaRPr>
          </a:p>
          <a:p>
            <a:r>
              <a:rPr lang="en-US" b="1">
                <a:solidFill>
                  <a:schemeClr val="accent4"/>
                </a:solidFill>
              </a:rPr>
              <a:t>andy.stringReplace()  字符替换</a:t>
            </a:r>
            <a:endParaRPr lang="en-US" b="1">
              <a:solidFill>
                <a:schemeClr val="accent4"/>
              </a:solidFill>
            </a:endParaRPr>
          </a:p>
          <a:p>
            <a:r>
              <a:rPr lang="en-US" b="1">
                <a:solidFill>
                  <a:schemeClr val="accent4"/>
                </a:solidFill>
              </a:rPr>
              <a:t>andy.an_andyData()  据绑定 针对表单初步 实行,绑定字段,默认为input字段</a:t>
            </a:r>
            <a:endParaRPr lang="en-US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7655" y="350520"/>
            <a:ext cx="10515600" cy="982980"/>
          </a:xfrm>
        </p:spPr>
        <p:txBody>
          <a:bodyPr>
            <a:normAutofit/>
          </a:bodyPr>
          <a:p>
            <a:r>
              <a:rPr lang="zh-CN" altLang="en-US" b="1">
                <a:solidFill>
                  <a:schemeClr val="accent4"/>
                </a:solidFill>
                <a:sym typeface="+mn-ea"/>
              </a:rPr>
              <a:t>基础公共方法</a:t>
            </a:r>
            <a:endParaRPr lang="zh-CN" altLang="en-US" b="1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630" y="1634490"/>
            <a:ext cx="1117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4"/>
                </a:solidFill>
              </a:rPr>
              <a:t>描述</a:t>
            </a:r>
            <a:r>
              <a:rPr lang="en-US" altLang="zh-CN" b="1">
                <a:solidFill>
                  <a:schemeClr val="accent4"/>
                </a:solidFill>
              </a:rPr>
              <a:t>:</a:t>
            </a:r>
            <a:r>
              <a:rPr lang="zh-CN" altLang="en-US" b="1">
                <a:solidFill>
                  <a:schemeClr val="accent4"/>
                </a:solidFill>
              </a:rPr>
              <a:t>所有基础公共方法</a:t>
            </a:r>
            <a:endParaRPr lang="zh-CN" altLang="en-US" b="1">
              <a:solidFill>
                <a:schemeClr val="accent4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1630" y="2193290"/>
            <a:ext cx="11179810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4"/>
                </a:solidFill>
              </a:rPr>
              <a:t>主要方法</a:t>
            </a:r>
            <a:r>
              <a:rPr lang="en-US" altLang="zh-CN" b="1">
                <a:solidFill>
                  <a:schemeClr val="accent4"/>
                </a:solidFill>
              </a:rPr>
              <a:t>:</a:t>
            </a:r>
            <a:endParaRPr lang="en-US" altLang="zh-CN" b="1">
              <a:solidFill>
                <a:schemeClr val="accent4"/>
              </a:solidFill>
            </a:endParaRPr>
          </a:p>
          <a:p>
            <a:r>
              <a:rPr lang="en-US" altLang="zh-CN" b="1">
                <a:solidFill>
                  <a:schemeClr val="accent4"/>
                </a:solidFill>
              </a:rPr>
              <a:t>andy.setZindex() </a:t>
            </a:r>
            <a:r>
              <a:rPr lang="zh-CN" altLang="en-US" b="1">
                <a:solidFill>
                  <a:schemeClr val="accent4"/>
                </a:solidFill>
              </a:rPr>
              <a:t>设置对象zindex</a:t>
            </a:r>
            <a:endParaRPr lang="zh-CN" altLang="en-US" b="1">
              <a:solidFill>
                <a:schemeClr val="accent4"/>
              </a:solidFill>
            </a:endParaRPr>
          </a:p>
          <a:p>
            <a:r>
              <a:rPr lang="en-US" altLang="zh-CN" b="1">
                <a:solidFill>
                  <a:schemeClr val="accent4"/>
                </a:solidFill>
              </a:rPr>
              <a:t>andy.getRandom() </a:t>
            </a:r>
            <a:r>
              <a:rPr b="1">
                <a:solidFill>
                  <a:schemeClr val="accent4"/>
                </a:solidFill>
              </a:rPr>
              <a:t>获取0+随机数</a:t>
            </a:r>
            <a:endParaRPr b="1">
              <a:solidFill>
                <a:schemeClr val="accent4"/>
              </a:solidFill>
            </a:endParaRPr>
          </a:p>
          <a:p>
            <a:r>
              <a:rPr lang="en-US" b="1">
                <a:solidFill>
                  <a:schemeClr val="accent4"/>
                </a:solidFill>
              </a:rPr>
              <a:t>andy.setWindow() 设置中继器，属性 方法 都可以</a:t>
            </a:r>
            <a:endParaRPr lang="en-US" b="1">
              <a:solidFill>
                <a:schemeClr val="accent4"/>
              </a:solidFill>
            </a:endParaRPr>
          </a:p>
          <a:p>
            <a:r>
              <a:rPr lang="en-US" b="1">
                <a:solidFill>
                  <a:schemeClr val="accent4"/>
                </a:solidFill>
              </a:rPr>
              <a:t>andy.getWindow()  从中继器获取，设置的属性 方法</a:t>
            </a:r>
            <a:endParaRPr lang="en-US" b="1">
              <a:solidFill>
                <a:schemeClr val="accent4"/>
              </a:solidFill>
            </a:endParaRPr>
          </a:p>
          <a:p>
            <a:r>
              <a:rPr lang="en-US" b="1">
                <a:solidFill>
                  <a:schemeClr val="accent4"/>
                </a:solidFill>
              </a:rPr>
              <a:t>andy.toWindow()  执行 为idXX的iframe里面的name方法，options为参数</a:t>
            </a:r>
            <a:endParaRPr lang="en-US" b="1">
              <a:solidFill>
                <a:schemeClr val="accent4"/>
              </a:solidFill>
            </a:endParaRPr>
          </a:p>
          <a:p>
            <a:r>
              <a:rPr lang="en-US" b="1">
                <a:solidFill>
                  <a:schemeClr val="accent4"/>
                </a:solidFill>
              </a:rPr>
              <a:t>andy.fullscreen()  浏览器启动全屏</a:t>
            </a:r>
            <a:endParaRPr lang="en-US" b="1">
              <a:solidFill>
                <a:schemeClr val="accent4"/>
              </a:solidFill>
            </a:endParaRPr>
          </a:p>
          <a:p>
            <a:r>
              <a:rPr lang="en-US" b="1">
                <a:solidFill>
                  <a:schemeClr val="accent4"/>
                </a:solidFill>
              </a:rPr>
              <a:t>andy.exitFullscreen() 退出全屏</a:t>
            </a:r>
            <a:endParaRPr lang="en-US" b="1">
              <a:solidFill>
                <a:schemeClr val="accent4"/>
              </a:solidFill>
            </a:endParaRPr>
          </a:p>
          <a:p>
            <a:endParaRPr lang="en-US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WPS 演示</Application>
  <PresentationFormat>宽屏</PresentationFormat>
  <Paragraphs>75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browserbase.js 浏览器基础包</vt:lpstr>
      <vt:lpstr>browserbase.js 浏览器基础包</vt:lpstr>
      <vt:lpstr>colorbase.js 颜色基础包</vt:lpstr>
      <vt:lpstr>database.js 数据处理基础包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jooiForest</cp:lastModifiedBy>
  <cp:revision>22</cp:revision>
  <dcterms:created xsi:type="dcterms:W3CDTF">2015-05-05T08:02:00Z</dcterms:created>
  <dcterms:modified xsi:type="dcterms:W3CDTF">2016-11-28T07:18:54Z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