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57" r:id="rId5"/>
    <p:sldId id="258" r:id="rId6"/>
    <p:sldId id="268" r:id="rId7"/>
    <p:sldId id="269" r:id="rId8"/>
    <p:sldId id="270" r:id="rId9"/>
    <p:sldId id="263" r:id="rId10"/>
    <p:sldId id="259" r:id="rId11"/>
    <p:sldId id="260" r:id="rId12"/>
    <p:sldId id="276" r:id="rId13"/>
    <p:sldId id="277" r:id="rId14"/>
    <p:sldId id="280" r:id="rId15"/>
    <p:sldId id="282" r:id="rId16"/>
    <p:sldId id="281" r:id="rId17"/>
    <p:sldId id="261" r:id="rId18"/>
    <p:sldId id="262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58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205886"/>
            <a:ext cx="10852237" cy="899167"/>
          </a:xfrm>
        </p:spPr>
        <p:txBody>
          <a:bodyPr/>
          <a:lstStyle/>
          <a:p>
            <a:r>
              <a:rPr lang="en-US" altLang="zh-CN"/>
              <a:t>M1932 Algorithms Outline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2778125"/>
            <a:ext cx="10852150" cy="202819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03丨复杂度分析（上）：如何分析、统计算法的执行效率和资源消耗？</a:t>
            </a:r>
            <a:endParaRPr lang="en-US" altLang="zh-CN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04丨复杂度分析（下）：浅析最好、最坏、平均、均摊时间复杂度</a:t>
            </a:r>
            <a:endParaRPr lang="en-US" altLang="zh-CN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05丨数组：为什么很多编程语言中数组都从0开始编号？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5280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平均时间复杂度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9925" y="819785"/>
            <a:ext cx="10852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等差数列：等差数列是指从第二项起，每一项与它的前一项的差等于同一个常数的一种数列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2971800"/>
            <a:ext cx="5010785" cy="3884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53355" y="2837180"/>
            <a:ext cx="69278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对于上面的例子</a:t>
            </a:r>
            <a:r>
              <a:rPr lang="en-US" altLang="zh-CN" sz="2400"/>
              <a:t>要查找的变量 x 在数组中的位置，有 n+1 种情况：在数组的 0～n-1 位置中和不在数组中。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05" y="4762500"/>
            <a:ext cx="5524500" cy="1095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8935" y="6103620"/>
            <a:ext cx="27908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/>
              <a:t>推导过程：</a:t>
            </a:r>
            <a:endParaRPr lang="zh-CN" altLang="en-US" sz="2800"/>
          </a:p>
        </p:txBody>
      </p:sp>
      <p:graphicFrame>
        <p:nvGraphicFramePr>
          <p:cNvPr id="11" name="对象 10"/>
          <p:cNvGraphicFramePr/>
          <p:nvPr/>
        </p:nvGraphicFramePr>
        <p:xfrm>
          <a:off x="7490460" y="6211570"/>
          <a:ext cx="3640455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1587500" imgH="419100" progId="Equation.KSEE3">
                  <p:embed/>
                </p:oleObj>
              </mc:Choice>
              <mc:Fallback>
                <p:oleObj name="" r:id="rId3" imgW="1587500" imgH="4191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0460" y="6211570"/>
                        <a:ext cx="3640455" cy="62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868998" y="2245995"/>
          <a:ext cx="4310380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879600" imgH="393700" progId="Equation.KSEE3">
                  <p:embed/>
                </p:oleObj>
              </mc:Choice>
              <mc:Fallback>
                <p:oleObj name="" r:id="rId5" imgW="1879600" imgH="3937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998" y="2245995"/>
                        <a:ext cx="4310380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7365" y="-8255"/>
            <a:ext cx="6927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400">
                <a:cs typeface="+mn-lt"/>
              </a:rPr>
              <a:t>上面复杂度分析没有考虑到所有情况</a:t>
            </a:r>
            <a:endParaRPr lang="zh-CN" sz="24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cs typeface="+mn-lt"/>
              </a:rPr>
              <a:t>在数组和不在数组的概率是一样的为：</a:t>
            </a:r>
            <a:r>
              <a:rPr lang="en-US" altLang="zh-CN" sz="2400">
                <a:solidFill>
                  <a:srgbClr val="FF0000"/>
                </a:solidFill>
                <a:cs typeface="+mn-lt"/>
              </a:rPr>
              <a:t>1/2</a:t>
            </a:r>
            <a:endParaRPr lang="en-US" altLang="zh-CN" sz="24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cs typeface="+mn-lt"/>
              </a:rPr>
              <a:t>在</a:t>
            </a:r>
            <a:r>
              <a:rPr lang="en-US" altLang="zh-CN" sz="2400">
                <a:cs typeface="+mn-lt"/>
              </a:rPr>
              <a:t>0~n-1</a:t>
            </a:r>
            <a:r>
              <a:rPr lang="zh-CN" altLang="en-US" sz="2400">
                <a:cs typeface="+mn-lt"/>
              </a:rPr>
              <a:t>位置的概率也是一样的为：</a:t>
            </a:r>
            <a:r>
              <a:rPr lang="en-US" altLang="zh-CN" sz="2400">
                <a:solidFill>
                  <a:srgbClr val="FF0000"/>
                </a:solidFill>
                <a:cs typeface="+mn-lt"/>
              </a:rPr>
              <a:t>1/n</a:t>
            </a:r>
            <a:endParaRPr lang="en-US" altLang="zh-CN" sz="24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cs typeface="+mn-lt"/>
              </a:rPr>
              <a:t>复杂度分析则为：</a:t>
            </a:r>
            <a:endParaRPr lang="zh-CN" altLang="zh-CN" sz="2400"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2466975"/>
            <a:ext cx="6743700" cy="192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1735" y="2406015"/>
            <a:ext cx="345186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400"/>
              <a:t>推导过程：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7622540" y="3131185"/>
          <a:ext cx="4241800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4423410" imgH="752475" progId="Equation.KSEE3">
                  <p:embed/>
                </p:oleObj>
              </mc:Choice>
              <mc:Fallback>
                <p:oleObj name="" r:id="rId2" imgW="4423410" imgH="75247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2540" y="3131185"/>
                        <a:ext cx="4241800" cy="702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84835" y="4655820"/>
            <a:ext cx="1102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400"/>
              <a:t>此值为加权平均值（期望值）</a:t>
            </a:r>
            <a:endParaRPr lang="zh-CN" altLang="zh-CN" sz="2400"/>
          </a:p>
          <a:p>
            <a:pPr>
              <a:lnSpc>
                <a:spcPct val="150000"/>
              </a:lnSpc>
            </a:pPr>
            <a:r>
              <a:rPr lang="zh-CN" altLang="zh-CN" sz="2400"/>
              <a:t>去掉低阶，系数，常数项，最终加权平均复杂度（期望平均复杂度）为：</a:t>
            </a:r>
            <a:r>
              <a:rPr lang="en-US" altLang="zh-CN" sz="2400">
                <a:solidFill>
                  <a:srgbClr val="FF0000"/>
                </a:solidFill>
              </a:rPr>
              <a:t>O(n)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4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均摊时间复杂度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925" y="784225"/>
            <a:ext cx="69278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400"/>
              <a:t>复杂度分析：摊还分析（平摊分析）</a:t>
            </a: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zh-CN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" y="1539875"/>
            <a:ext cx="5140960" cy="5328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5" y="2430145"/>
            <a:ext cx="6477000" cy="838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64785" y="3745230"/>
            <a:ext cx="65417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清空数组后额外要插入一次</a:t>
            </a:r>
            <a:r>
              <a:rPr lang="en-US" altLang="zh-CN" sz="2400"/>
              <a:t>sum</a:t>
            </a:r>
            <a:r>
              <a:rPr lang="zh-CN" altLang="en-US" sz="2400"/>
              <a:t>，所以是 </a:t>
            </a:r>
            <a:r>
              <a:rPr lang="en-US" altLang="zh-CN" sz="2400">
                <a:solidFill>
                  <a:srgbClr val="FF0000"/>
                </a:solidFill>
              </a:rPr>
              <a:t>n+1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每次出现概率都是</a:t>
            </a:r>
            <a:r>
              <a:rPr lang="en-US" altLang="zh-CN" sz="2400">
                <a:solidFill>
                  <a:srgbClr val="FF0000"/>
                </a:solidFill>
              </a:rPr>
              <a:t>1/(n+1)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zh-CN" sz="2400"/>
              <a:t>插入数据都是 </a:t>
            </a:r>
            <a:r>
              <a:rPr lang="en-US" altLang="zh-CN" sz="2400"/>
              <a:t>1</a:t>
            </a:r>
            <a:r>
              <a:rPr lang="zh-CN" altLang="en-US" sz="2400"/>
              <a:t>，最后遍历求和为 </a:t>
            </a:r>
            <a:r>
              <a:rPr lang="en-US" altLang="zh-CN" sz="2400"/>
              <a:t>n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所以如上式，最后均摊复杂度为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9925" y="1880235"/>
            <a:ext cx="106286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1. find()</a:t>
            </a:r>
            <a:r>
              <a:rPr lang="zh-CN" altLang="zh-CN" sz="2400"/>
              <a:t> 在极端情况下为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r>
              <a:rPr lang="en-US" altLang="zh-CN" sz="2400"/>
              <a:t>, insert()</a:t>
            </a:r>
            <a:r>
              <a:rPr lang="zh-CN" altLang="zh-CN" sz="2400"/>
              <a:t> 在大多数情况下为 </a:t>
            </a:r>
            <a:r>
              <a:rPr lang="en-US" altLang="zh-CN" sz="2400">
                <a:solidFill>
                  <a:srgbClr val="FF0000"/>
                </a:solidFill>
              </a:rPr>
              <a:t>O(1) </a:t>
            </a:r>
            <a:r>
              <a:rPr lang="en-US" altLang="zh-CN" sz="2400"/>
              <a:t>, </a:t>
            </a:r>
            <a:r>
              <a:rPr lang="zh-CN" altLang="zh-CN" sz="2400"/>
              <a:t>少数的极端情况下是 </a:t>
            </a:r>
            <a:r>
              <a:rPr lang="en-US" altLang="zh-CN" sz="2400"/>
              <a:t>O(n)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2. insert() </a:t>
            </a:r>
            <a:r>
              <a:rPr lang="zh-CN" altLang="zh-CN" sz="2400"/>
              <a:t>比 </a:t>
            </a:r>
            <a:r>
              <a:rPr lang="en-US" altLang="zh-CN" sz="2400"/>
              <a:t>find() </a:t>
            </a:r>
            <a:r>
              <a:rPr lang="zh-CN" altLang="zh-CN" sz="2400"/>
              <a:t>出现频率很有规律，都是 </a:t>
            </a:r>
            <a:r>
              <a:rPr lang="en-US" altLang="zh-CN" sz="2400">
                <a:solidFill>
                  <a:srgbClr val="FF0000"/>
                </a:solidFill>
              </a:rPr>
              <a:t>O(n)</a:t>
            </a:r>
            <a:r>
              <a:rPr lang="en-US" altLang="zh-CN" sz="2400"/>
              <a:t> </a:t>
            </a:r>
            <a:r>
              <a:rPr lang="zh-CN" altLang="en-US" sz="2400"/>
              <a:t>插入后，接着 </a:t>
            </a:r>
            <a:r>
              <a:rPr lang="en-US" altLang="zh-CN" sz="2400"/>
              <a:t>n-1 </a:t>
            </a:r>
            <a:r>
              <a:rPr lang="zh-CN" altLang="zh-CN" sz="2400"/>
              <a:t>次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r>
              <a:rPr lang="en-US" altLang="zh-CN" sz="2400"/>
              <a:t> </a:t>
            </a:r>
            <a:r>
              <a:rPr lang="zh-CN" altLang="zh-CN" sz="2400"/>
              <a:t>操作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思考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875790"/>
            <a:ext cx="6113145" cy="5007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1079500"/>
            <a:ext cx="6113145" cy="8464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38570" y="1929130"/>
            <a:ext cx="508000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时间负责度为</a:t>
            </a:r>
            <a:r>
              <a:rPr lang="en-US" altLang="zh-CN" sz="2400"/>
              <a:t>: 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O(1)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空间复杂度为：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O(logn)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145" y="-44450"/>
            <a:ext cx="12226290" cy="6946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42" y="2115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4685" y="668655"/>
            <a:ext cx="1117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2400"/>
              <a:t>是一种线性表数据结构。它用一组连续的内存空间，来存储一组具有相同类型</a:t>
            </a:r>
            <a:endParaRPr sz="2400"/>
          </a:p>
          <a:p>
            <a:pPr>
              <a:lnSpc>
                <a:spcPct val="150000"/>
              </a:lnSpc>
            </a:pPr>
            <a:r>
              <a:rPr sz="2400"/>
              <a:t>的数据。</a:t>
            </a:r>
            <a:endParaRPr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2165985"/>
            <a:ext cx="5010150" cy="3857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85" y="2165985"/>
            <a:ext cx="5485130" cy="3857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4642" y="63075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随机访问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4685" y="1278255"/>
            <a:ext cx="111760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2400"/>
              <a:t>创建一个大小为</a:t>
            </a:r>
            <a:r>
              <a:rPr lang="en-US" altLang="zh-CN" sz="2400"/>
              <a:t>10</a:t>
            </a:r>
            <a:r>
              <a:rPr lang="zh-CN" altLang="en-US" sz="2400"/>
              <a:t>的</a:t>
            </a:r>
            <a:r>
              <a:rPr lang="en-US" altLang="zh-CN" sz="2400"/>
              <a:t>int</a:t>
            </a:r>
            <a:r>
              <a:rPr lang="zh-CN" altLang="en-US" sz="2400"/>
              <a:t>数组，内存地址连续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寻址公式：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a[i]_address = base_address + i * data_type_size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面试说：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链表插入删除快，查找慢；数组插入删除慢，查找快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数组随机访问的时间复杂度为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0405" y="1176655"/>
            <a:ext cx="3297555" cy="3247390"/>
          </a:xfrm>
          <a:prstGeom prst="rect">
            <a:avLst/>
          </a:prstGeom>
        </p:spPr>
      </p:pic>
      <p:sp>
        <p:nvSpPr>
          <p:cNvPr id="6" name="乘号 5"/>
          <p:cNvSpPr/>
          <p:nvPr/>
        </p:nvSpPr>
        <p:spPr>
          <a:xfrm>
            <a:off x="6859270" y="4302125"/>
            <a:ext cx="777875" cy="1238250"/>
          </a:xfrm>
          <a:prstGeom prst="mathMultiply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4642" y="63075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/>
              <a:t>低效地插入</a:t>
            </a:r>
            <a:endParaRPr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54685" y="1278255"/>
            <a:ext cx="11176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/>
              <a:t>如果数组是</a:t>
            </a:r>
            <a:r>
              <a:rPr lang="zh-CN" altLang="en-US" sz="2400" b="1">
                <a:solidFill>
                  <a:srgbClr val="FF0000"/>
                </a:solidFill>
              </a:rPr>
              <a:t>有序</a:t>
            </a:r>
            <a:r>
              <a:rPr lang="zh-CN" altLang="en-US" sz="2400" b="1"/>
              <a:t>的，有规律的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在</a:t>
            </a:r>
            <a:r>
              <a:rPr lang="zh-CN" altLang="en-US" sz="2400">
                <a:solidFill>
                  <a:srgbClr val="FF0000"/>
                </a:solidFill>
              </a:rPr>
              <a:t>尾部</a:t>
            </a:r>
            <a:r>
              <a:rPr lang="zh-CN" altLang="en-US" sz="2400"/>
              <a:t>插入时间复杂为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zh-CN" sz="2400"/>
              <a:t>在</a:t>
            </a:r>
            <a:r>
              <a:rPr lang="zh-CN" altLang="zh-CN" sz="2400">
                <a:solidFill>
                  <a:srgbClr val="FF0000"/>
                </a:solidFill>
              </a:rPr>
              <a:t>头部</a:t>
            </a:r>
            <a:r>
              <a:rPr lang="zh-CN" altLang="zh-CN" sz="2400"/>
              <a:t>插入，因为涉及到数据搬移，时间复杂度为 </a:t>
            </a:r>
            <a:r>
              <a:rPr lang="en-US" altLang="zh-CN" sz="2400">
                <a:solidFill>
                  <a:srgbClr val="FF0000"/>
                </a:solidFill>
              </a:rPr>
              <a:t>O(n)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</a:rPr>
              <a:t>每个位置插入概率是一样的，平均复杂度为 </a:t>
            </a:r>
            <a:r>
              <a:rPr lang="en-US" altLang="zh-CN" sz="2400">
                <a:solidFill>
                  <a:srgbClr val="FF0000"/>
                </a:solidFill>
              </a:rPr>
              <a:t>O(n)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FF0000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如果数组</a:t>
            </a:r>
            <a:r>
              <a:rPr lang="zh-CN" altLang="en-US" sz="2400" b="1">
                <a:solidFill>
                  <a:srgbClr val="FF0000"/>
                </a:solidFill>
              </a:rPr>
              <a:t>无序</a:t>
            </a:r>
            <a:r>
              <a:rPr lang="zh-CN" altLang="en-US" sz="2400" b="1">
                <a:solidFill>
                  <a:schemeClr val="tx1"/>
                </a:solidFill>
              </a:rPr>
              <a:t>，无规则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可以将需要插入位置的值放到尾部，时间复杂度为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endParaRPr lang="en-US" altLang="zh-CN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zh-CN" sz="2400">
                <a:solidFill>
                  <a:schemeClr val="tx1"/>
                </a:solidFill>
              </a:rPr>
              <a:t>插入需要插入的值就为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3445" y="4826635"/>
            <a:ext cx="3514725" cy="190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4642" y="63075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/>
              <a:t>低效地删除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4685" y="1278255"/>
            <a:ext cx="1117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/>
              <a:t>按常规操作删除数组中的元素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</a:rPr>
              <a:t>同上述插入的时间复杂度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FF0000"/>
              </a:solidFill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通过标记清楚算法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sz="2400">
                <a:solidFill>
                  <a:schemeClr val="tx1"/>
                </a:solidFill>
              </a:rPr>
              <a:t>如果要删除某些元素，可以先标记并不删除</a:t>
            </a:r>
            <a:endParaRPr lang="zh-CN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sz="2400">
                <a:solidFill>
                  <a:schemeClr val="tx1"/>
                </a:solidFill>
              </a:rPr>
              <a:t>当插入数据时，数组空间不足，进行一次删操作，避免数据搬移</a:t>
            </a:r>
            <a:endParaRPr lang="zh-CN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solidFill>
                  <a:srgbClr val="FF0000"/>
                </a:solidFill>
              </a:rPr>
              <a:t>JVM</a:t>
            </a:r>
            <a:r>
              <a:rPr lang="zh-CN" altLang="en-US" sz="2400">
                <a:solidFill>
                  <a:srgbClr val="FF0000"/>
                </a:solidFill>
              </a:rPr>
              <a:t> 标记清除垃圾回收算法的核心思想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2940" y="5062855"/>
            <a:ext cx="4610100" cy="1114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0320" y="-151130"/>
            <a:ext cx="12232640" cy="7010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4642" y="63075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/>
              <a:t>警惕数组越界</a:t>
            </a:r>
            <a:endParaRPr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4685" y="1278255"/>
            <a:ext cx="11176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第三行判断条件</a:t>
            </a:r>
            <a:r>
              <a:rPr lang="en-US" altLang="zh-CN" sz="2400">
                <a:solidFill>
                  <a:srgbClr val="FF0000"/>
                </a:solidFill>
              </a:rPr>
              <a:t>=3</a:t>
            </a:r>
            <a:r>
              <a:rPr lang="zh-CN" altLang="en-US" sz="2400">
                <a:solidFill>
                  <a:schemeClr val="tx1"/>
                </a:solidFill>
              </a:rPr>
              <a:t>会导致数组访问越界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solidFill>
                  <a:schemeClr val="tx1"/>
                </a:solidFill>
              </a:rPr>
              <a:t>C</a:t>
            </a:r>
            <a:r>
              <a:rPr lang="zh-CN" altLang="en-US" sz="2400">
                <a:solidFill>
                  <a:schemeClr val="tx1"/>
                </a:solidFill>
              </a:rPr>
              <a:t>语言不会像</a:t>
            </a:r>
            <a:r>
              <a:rPr lang="en-US" altLang="zh-CN" sz="2400">
                <a:solidFill>
                  <a:schemeClr val="tx1"/>
                </a:solidFill>
              </a:rPr>
              <a:t>Java</a:t>
            </a:r>
            <a:r>
              <a:rPr lang="zh-CN" altLang="en-US" sz="2400">
                <a:solidFill>
                  <a:schemeClr val="tx1"/>
                </a:solidFill>
              </a:rPr>
              <a:t>帮你进行越界判断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栈是由高到低位增长的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i和数组的数据从高位地址到低位地址依次是：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i, a[2], a[1], a[0]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a[3]通过寻址公式，计算得到地址正好是i的存储地址，所以a[3]=0，就相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当于i=0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0" y="1278255"/>
            <a:ext cx="4540885" cy="2662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277" y="25737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/>
              <a:t>容器能否完全替代数组</a:t>
            </a:r>
            <a:endParaRPr altLang="zh-CN"/>
          </a:p>
        </p:txBody>
      </p:sp>
      <p:graphicFrame>
        <p:nvGraphicFramePr>
          <p:cNvPr id="5" name="表格 4"/>
          <p:cNvGraphicFramePr/>
          <p:nvPr/>
        </p:nvGraphicFramePr>
        <p:xfrm>
          <a:off x="655320" y="1239520"/>
          <a:ext cx="11199495" cy="5506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165"/>
                <a:gridCol w="3733165"/>
                <a:gridCol w="3733165"/>
              </a:tblGrid>
              <a:tr h="1085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区别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ArrayList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Array</a:t>
                      </a:r>
                      <a:endParaRPr lang="en-US" altLang="zh-CN" sz="2400"/>
                    </a:p>
                  </a:txBody>
                  <a:tcPr/>
                </a:tc>
              </a:tr>
              <a:tr h="1051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扩容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增加，删除，扩容都已封装，动态扩容为原来</a:t>
                      </a:r>
                      <a:r>
                        <a:rPr lang="en-US" altLang="zh-CN" sz="2400"/>
                        <a:t>1.5</a:t>
                      </a:r>
                      <a:r>
                        <a:rPr lang="zh-CN" altLang="en-US" sz="2400"/>
                        <a:t>倍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需要重新申请空间并将数据拷贝到新空间，再插入</a:t>
                      </a:r>
                      <a:endParaRPr lang="zh-CN" altLang="en-US" sz="2400"/>
                    </a:p>
                  </a:txBody>
                  <a:tcPr/>
                </a:tc>
              </a:tr>
              <a:tr h="1050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数据类型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无法添加基本数据类型，需要拆箱装箱，损耗性能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任意类型</a:t>
                      </a:r>
                      <a:endParaRPr lang="zh-CN" altLang="en-US" sz="2400"/>
                    </a:p>
                  </a:txBody>
                  <a:tcPr/>
                </a:tc>
              </a:tr>
              <a:tr h="12674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多维数组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嵌套显示ArrayList&lt;ArrayList &gt; array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Object[][] array</a:t>
                      </a:r>
                      <a:endParaRPr lang="zh-CN" altLang="en-US" sz="2400"/>
                    </a:p>
                  </a:txBody>
                  <a:tcPr/>
                </a:tc>
              </a:tr>
              <a:tr h="1050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用途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业务开发省时省力，性能损耗很小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底层开发</a:t>
                      </a:r>
                      <a:endParaRPr lang="zh-CN" altLang="en-US" sz="2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277" y="25737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/>
              <a:t>解答开篇，为什么数组下标是从</a:t>
            </a:r>
            <a:r>
              <a:rPr lang="en-US" altLang="zh-CN"/>
              <a:t>0</a:t>
            </a:r>
            <a:r>
              <a:t>开始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4685" y="1278255"/>
            <a:ext cx="111760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下标确切说是 </a:t>
            </a:r>
            <a:r>
              <a:rPr lang="en-US" altLang="zh-CN" sz="2400">
                <a:solidFill>
                  <a:schemeClr val="tx1"/>
                </a:solidFill>
              </a:rPr>
              <a:t>offset </a:t>
            </a:r>
            <a:r>
              <a:rPr lang="zh-CN" altLang="en-US" sz="2400">
                <a:solidFill>
                  <a:schemeClr val="tx1"/>
                </a:solidFill>
              </a:rPr>
              <a:t>偏移量，如果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开始则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ym typeface="+mn-ea"/>
              </a:rPr>
              <a:t>a[k]_address = base_address + k * type_size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如果是</a:t>
            </a: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开始，则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a[k]_address = base_address + (k-1)*type_size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减少一次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>
                <a:solidFill>
                  <a:schemeClr val="tx1"/>
                </a:solidFill>
              </a:rPr>
              <a:t>减法操作。当然也不是绝对所有语言都是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开始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277" y="25737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/>
              <a:t>思考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4685" y="1278255"/>
            <a:ext cx="11176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sz="2400">
                <a:solidFill>
                  <a:schemeClr val="tx1"/>
                </a:solidFill>
              </a:rPr>
              <a:t>你理解的标记清除垃圾回收算法</a:t>
            </a:r>
            <a:r>
              <a:rPr lang="zh-CN" sz="2400">
                <a:solidFill>
                  <a:schemeClr val="tx1"/>
                </a:solidFill>
              </a:rPr>
              <a:t>？</a:t>
            </a:r>
            <a:endParaRPr lang="zh-CN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zh-CN" sz="2400">
                <a:solidFill>
                  <a:schemeClr val="tx1"/>
                </a:solidFill>
              </a:rPr>
              <a:t>采用可达性算法分析来判断对象是否存活，并标记阶段，遍</a:t>
            </a:r>
            <a:r>
              <a:rPr lang="zh-CN" altLang="zh-CN" sz="2400">
                <a:solidFill>
                  <a:srgbClr val="FF0000"/>
                </a:solidFill>
              </a:rPr>
              <a:t>历</a:t>
            </a:r>
            <a:r>
              <a:rPr lang="en-US" altLang="zh-CN" sz="2400">
                <a:solidFill>
                  <a:srgbClr val="FF0000"/>
                </a:solidFill>
              </a:rPr>
              <a:t>GC_ROOTS</a:t>
            </a:r>
            <a:r>
              <a:rPr lang="zh-CN" altLang="en-US" sz="2400">
                <a:solidFill>
                  <a:srgbClr val="FF0000"/>
                </a:solidFill>
              </a:rPr>
              <a:t>标记可达对象为存活对象（还是标记要被清理的对象）</a:t>
            </a:r>
            <a:r>
              <a:rPr lang="zh-CN" altLang="en-US" sz="2400">
                <a:solidFill>
                  <a:schemeClr val="tx1"/>
                </a:solidFill>
              </a:rPr>
              <a:t>，在标记完成后</a:t>
            </a:r>
            <a:r>
              <a:rPr lang="zh-CN" altLang="zh-CN" sz="2400">
                <a:solidFill>
                  <a:schemeClr val="tx1"/>
                </a:solidFill>
              </a:rPr>
              <a:t>进行</a:t>
            </a:r>
            <a:r>
              <a:rPr lang="en-US" altLang="zh-CN" sz="2400">
                <a:solidFill>
                  <a:schemeClr val="tx1"/>
                </a:solidFill>
              </a:rPr>
              <a:t>GC</a:t>
            </a:r>
            <a:r>
              <a:rPr lang="zh-CN" altLang="en-US" sz="2400">
                <a:solidFill>
                  <a:schemeClr val="tx1"/>
                </a:solidFill>
              </a:rPr>
              <a:t>清理操作。标记清理算法容易产生大量不连续的内存碎片，当清理完后由于碎片化严重还是无法分配内存空间则需要重新触发</a:t>
            </a:r>
            <a:r>
              <a:rPr lang="en-US" altLang="zh-CN" sz="2400">
                <a:solidFill>
                  <a:schemeClr val="tx1"/>
                </a:solidFill>
              </a:rPr>
              <a:t>GC</a:t>
            </a:r>
            <a:r>
              <a:rPr lang="zh-CN" altLang="en-US" sz="2400">
                <a:solidFill>
                  <a:schemeClr val="tx1"/>
                </a:solidFill>
              </a:rPr>
              <a:t>操作。所以一般使用在老年代。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>
                <a:solidFill>
                  <a:schemeClr val="tx1"/>
                </a:solidFill>
              </a:rPr>
              <a:t>所以还有标记</a:t>
            </a:r>
            <a:r>
              <a:rPr lang="en-US" altLang="zh-CN" sz="2400">
                <a:solidFill>
                  <a:schemeClr val="tx1"/>
                </a:solidFill>
              </a:rPr>
              <a:t>-</a:t>
            </a:r>
            <a:r>
              <a:rPr lang="zh-CN" altLang="en-US" sz="2400">
                <a:solidFill>
                  <a:schemeClr val="tx1"/>
                </a:solidFill>
              </a:rPr>
              <a:t>整理算法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5277" y="25737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zh-CN"/>
              <a:t>思考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54685" y="1278255"/>
            <a:ext cx="11176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sz="2400">
                <a:solidFill>
                  <a:schemeClr val="tx1"/>
                </a:solidFill>
              </a:rPr>
              <a:t>二维数组的内存寻址公式</a:t>
            </a:r>
            <a:r>
              <a:rPr lang="zh-CN" sz="2400">
                <a:solidFill>
                  <a:schemeClr val="tx1"/>
                </a:solidFill>
              </a:rPr>
              <a:t>？</a:t>
            </a:r>
            <a:endParaRPr lang="zh-CN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sz="2400">
              <a:solidFill>
                <a:schemeClr val="tx1"/>
              </a:solidFill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>
                <a:solidFill>
                  <a:schemeClr val="tx1"/>
                </a:solidFill>
              </a:rPr>
              <a:t>a[i][j]_address = base_address + (i * </a:t>
            </a:r>
            <a:r>
              <a:rPr lang="zh-CN" altLang="zh-CN" sz="2400">
                <a:solidFill>
                  <a:schemeClr val="tx1"/>
                </a:solidFill>
              </a:rPr>
              <a:t>一维数组大小</a:t>
            </a:r>
            <a:r>
              <a:rPr lang="en-US" altLang="zh-CN" sz="2400">
                <a:solidFill>
                  <a:schemeClr val="tx1"/>
                </a:solidFill>
              </a:rPr>
              <a:t> + j) * type_size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46355"/>
            <a:ext cx="12224385" cy="6930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2640" cy="6864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700" cy="6921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90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8475" y="1626235"/>
            <a:ext cx="6115050" cy="36061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255" y="-8255"/>
            <a:ext cx="12223750" cy="6877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12265"/>
            <a:ext cx="10852237" cy="648000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/>
              <a:t>最好、最坏均摊复杂度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5715" y="696595"/>
            <a:ext cx="4761230" cy="2728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3425190"/>
            <a:ext cx="4746625" cy="34220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79745" y="1399540"/>
            <a:ext cx="3147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cs typeface="+mn-lt"/>
              </a:rPr>
              <a:t>时间复杂度为 </a:t>
            </a:r>
            <a:r>
              <a:rPr lang="en-US" altLang="zh-CN" sz="2400">
                <a:solidFill>
                  <a:srgbClr val="FF0000"/>
                </a:solidFill>
                <a:cs typeface="+mn-lt"/>
              </a:rPr>
              <a:t>O(n)</a:t>
            </a:r>
            <a:endParaRPr lang="en-US" altLang="zh-CN" sz="2400">
              <a:solidFill>
                <a:srgbClr val="FF0000"/>
              </a:solidFill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5745" y="4020185"/>
            <a:ext cx="365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44110" y="3663315"/>
            <a:ext cx="70910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/>
              <a:t>如果第一个就找到了想要的值，时间复杂度为 </a:t>
            </a:r>
            <a:r>
              <a:rPr lang="en-US" altLang="zh-CN" sz="2400">
                <a:solidFill>
                  <a:srgbClr val="FF0000"/>
                </a:solidFill>
              </a:rPr>
              <a:t>O(1)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zh-CN" sz="2400"/>
              <a:t>最坏的情况是遍历了所以数据后才找到，时间复杂度为 </a:t>
            </a:r>
            <a:r>
              <a:rPr lang="en-US" altLang="zh-CN" sz="2400">
                <a:solidFill>
                  <a:srgbClr val="FF0000"/>
                </a:solidFill>
              </a:rPr>
              <a:t>O(n)</a:t>
            </a:r>
            <a:endParaRPr lang="en-US" altLang="zh-CN" sz="2400"/>
          </a:p>
          <a:p>
            <a:pPr>
              <a:lnSpc>
                <a:spcPct val="150000"/>
              </a:lnSpc>
            </a:pP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所以最好复杂度为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O(1)</a:t>
            </a:r>
            <a:r>
              <a:rPr lang="zh-CN" altLang="en-US" sz="2400"/>
              <a:t>，最坏复杂度为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O(n)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演示</Application>
  <PresentationFormat>宽屏</PresentationFormat>
  <Paragraphs>173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Wingdings</vt:lpstr>
      <vt:lpstr>Office 主题​​</vt:lpstr>
      <vt:lpstr>Equation.KSEE3</vt:lpstr>
      <vt:lpstr>Equation.KSEE3</vt:lpstr>
      <vt:lpstr>Equation.KSEE3</vt:lpstr>
      <vt:lpstr>M1932 Algorithms 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最好、最坏均摊复杂度</vt:lpstr>
      <vt:lpstr>平均时间复杂度</vt:lpstr>
      <vt:lpstr>PowerPoint 演示文稿</vt:lpstr>
      <vt:lpstr>均摊时间复杂度</vt:lpstr>
      <vt:lpstr>区别</vt:lpstr>
      <vt:lpstr>思考</vt:lpstr>
      <vt:lpstr>PowerPoint 演示文稿</vt:lpstr>
      <vt:lpstr>数组</vt:lpstr>
      <vt:lpstr>随机访问</vt:lpstr>
      <vt:lpstr>低效地插入</vt:lpstr>
      <vt:lpstr>低效地删除</vt:lpstr>
      <vt:lpstr>警惕数组越界</vt:lpstr>
      <vt:lpstr>容器能否完全替代数组</vt:lpstr>
      <vt:lpstr>解答开篇，为什么数组下标是从0开始</vt:lpstr>
      <vt:lpstr>思考1</vt:lpstr>
      <vt:lpstr>思考2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57</cp:revision>
  <dcterms:created xsi:type="dcterms:W3CDTF">2019-08-08T06:19:00Z</dcterms:created>
  <dcterms:modified xsi:type="dcterms:W3CDTF">2019-08-12T02:04:14Z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2052-11.1.0.8784</vt:lpwstr>
  </property>
</Properties>
</file>