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476" r:id="rId78"/>
    <p:sldId id="332" r:id="rId79"/>
  </p:sldIdLst>
  <p:sldSz cx="9144000" cy="6858000" type="screen4x3"/>
  <p:notesSz cx="6858000" cy="9144000"/>
  <p:embeddedFontLst>
    <p:embeddedFont>
      <p:font typeface="Droid Sans"/>
      <p:regular r:id="rId81"/>
      <p:bold r:id="rId82"/>
    </p:embeddedFont>
    <p:embeddedFont>
      <p:font typeface="Roboto Condensed" panose="020B060402020202020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0836f7813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0836f781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0836f7813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0836f781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0836f7813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0836f781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0836f7813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0836f781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0836f7813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0836f781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0836f7813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0836f781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0836f7813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0836f781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0836f7813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0836f781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0836f7813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0836f781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0836f7813_0_1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0836f781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752976d15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752976d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0836f7813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0836f781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0836f7813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0836f781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5e6ec880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5e6ec88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e6ec8800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e6ec880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5e6ec8800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5e6ec880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5e6ec8800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5e6ec880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5e6ec8800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5e6ec880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5e6ec8800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5e6ec880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5e6ec8800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5e6ec880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5e6ec8800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5e6ec880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796888018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79688801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5e6ec8800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5e6ec880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5e6ec8800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5e6ec880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5e6ec8800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5e6ec880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5e6ec8800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5e6ec880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5e6ec8800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5e6ec880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5e6ec8800_0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5e6ec880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5e6ec8800_0_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5e6ec880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5e6ec8800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5e6ec880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5e6ec8800_0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85e6ec880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5e6ec8800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5e6ec88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80836f781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80836f78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5e6ec8800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5e6ec880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85e6ec8800_0_1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85e6ec8800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5e6ec8800_0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5e6ec880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5e6ec8800_0_1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5e6ec8800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5e6ec8800_0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5e6ec880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7b3351dc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7b3351d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7b3351dc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87b3351dc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7b3351dc0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7b3351dc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7b3351dc0_0_2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7b3351dc0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7b3351dc0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7b3351dc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0836f7813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0836f781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7b3351dc0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7b3351dc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7b3351dc0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7b3351dc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87b3351dc0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87b3351dc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87b3351dc0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87b3351dc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7b3351dc0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7b3351dc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7b3351dc0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7b3351dc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87b3351dc0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87b3351dc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7b3351dc0_0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87b3351dc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7b3351dc0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7b3351dc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7b3351dc0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7b3351dc0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0836f7813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0836f781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7b3351dc0_0_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7b3351dc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87b3351dc0_0_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87b3351dc0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87b3351dc0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87b3351dc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87b3351dc0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87b3351dc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7b3351dc0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7b3351dc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7b3351dc0_0_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7b3351dc0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87b3351dc0_0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87b3351dc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87b3351dc0_0_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87b3351dc0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7b3351dc0_0_1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7b3351dc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87b3351dc0_0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87b3351dc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0836f7813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0836f781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87b3351dc0_0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87b3351dc0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87b3351dc0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87b3351dc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87b3351dc0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87b3351dc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87b3351dc0_0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87b3351dc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87b3351dc0_0_2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87b3351dc0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87b3351dc0_0_2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87b3351dc0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87b3351dc0_0_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7b3351dc0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87b3351dc0_0_3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7b3351dc0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78730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5e6ec8800_0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5e6ec880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0836f7813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0836f781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0836f7813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0836f781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5" name="Google Shape;15;p3"/>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marL="914400" lvl="1" indent="-381000">
              <a:spcBef>
                <a:spcPts val="0"/>
              </a:spcBef>
              <a:spcAft>
                <a:spcPts val="0"/>
              </a:spcAft>
              <a:buSzPts val="2400"/>
              <a:buFont typeface="Roboto Condensed"/>
              <a:buChar char="◆"/>
              <a:defRPr>
                <a:latin typeface="Roboto Condensed"/>
                <a:ea typeface="Roboto Condensed"/>
                <a:cs typeface="Roboto Condensed"/>
                <a:sym typeface="Roboto Condensed"/>
              </a:defRPr>
            </a:lvl2pPr>
            <a:lvl3pPr marL="1371600" lvl="2" indent="-381000">
              <a:spcBef>
                <a:spcPts val="0"/>
              </a:spcBef>
              <a:spcAft>
                <a:spcPts val="0"/>
              </a:spcAft>
              <a:buSzPts val="2400"/>
              <a:buFont typeface="Roboto Condensed"/>
              <a:buChar char="●"/>
              <a:defRPr>
                <a:latin typeface="Roboto Condensed"/>
                <a:ea typeface="Roboto Condensed"/>
                <a:cs typeface="Roboto Condensed"/>
                <a:sym typeface="Roboto Condensed"/>
              </a:defRPr>
            </a:lvl3pPr>
            <a:lvl4pPr marL="1828800" lvl="3" indent="-342900">
              <a:spcBef>
                <a:spcPts val="0"/>
              </a:spcBef>
              <a:spcAft>
                <a:spcPts val="0"/>
              </a:spcAft>
              <a:buSzPts val="1800"/>
              <a:buFont typeface="Roboto Condensed"/>
              <a:buChar char="○"/>
              <a:defRPr>
                <a:latin typeface="Roboto Condensed"/>
                <a:ea typeface="Roboto Condensed"/>
                <a:cs typeface="Roboto Condensed"/>
                <a:sym typeface="Roboto Condensed"/>
              </a:defRPr>
            </a:lvl4pPr>
            <a:lvl5pPr marL="2286000" lvl="4" indent="-342900">
              <a:spcBef>
                <a:spcPts val="0"/>
              </a:spcBef>
              <a:spcAft>
                <a:spcPts val="0"/>
              </a:spcAft>
              <a:buSzPts val="1800"/>
              <a:buFont typeface="Roboto Condensed"/>
              <a:buChar char="◆"/>
              <a:defRPr>
                <a:latin typeface="Roboto Condensed"/>
                <a:ea typeface="Roboto Condensed"/>
                <a:cs typeface="Roboto Condensed"/>
                <a:sym typeface="Roboto Condensed"/>
              </a:defRPr>
            </a:lvl5pPr>
            <a:lvl6pPr marL="2743200" lvl="5" indent="-342900">
              <a:spcBef>
                <a:spcPts val="0"/>
              </a:spcBef>
              <a:spcAft>
                <a:spcPts val="0"/>
              </a:spcAft>
              <a:buSzPts val="1800"/>
              <a:buFont typeface="Roboto Condensed"/>
              <a:buChar char="●"/>
              <a:defRPr>
                <a:latin typeface="Roboto Condensed"/>
                <a:ea typeface="Roboto Condensed"/>
                <a:cs typeface="Roboto Condensed"/>
                <a:sym typeface="Roboto Condensed"/>
              </a:defRPr>
            </a:lvl6pPr>
            <a:lvl7pPr marL="3200400" lvl="6" indent="-342900">
              <a:spcBef>
                <a:spcPts val="0"/>
              </a:spcBef>
              <a:spcAft>
                <a:spcPts val="0"/>
              </a:spcAft>
              <a:buSzPts val="1800"/>
              <a:buFont typeface="Roboto Condensed"/>
              <a:buChar char="○"/>
              <a:defRPr>
                <a:latin typeface="Roboto Condensed"/>
                <a:ea typeface="Roboto Condensed"/>
                <a:cs typeface="Roboto Condensed"/>
                <a:sym typeface="Roboto Condensed"/>
              </a:defRPr>
            </a:lvl7pPr>
            <a:lvl8pPr marL="3657600" lvl="7" indent="-342900">
              <a:spcBef>
                <a:spcPts val="0"/>
              </a:spcBef>
              <a:spcAft>
                <a:spcPts val="0"/>
              </a:spcAft>
              <a:buSzPts val="1800"/>
              <a:buFont typeface="Roboto Condensed"/>
              <a:buChar char="◆"/>
              <a:defRPr>
                <a:latin typeface="Roboto Condensed"/>
                <a:ea typeface="Roboto Condensed"/>
                <a:cs typeface="Roboto Condensed"/>
                <a:sym typeface="Roboto Condensed"/>
              </a:defRPr>
            </a:lvl8pPr>
            <a:lvl9pPr marL="4114800" lvl="8" indent="-3429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Google Shape;22;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8" name="Google Shape;28;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47"/>
            <a:ext cx="8229600" cy="8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marL="914400" lvl="1"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marL="1371600" lvl="2"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marL="1828800" lvl="3"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marL="2286000" lvl="4"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marL="2743200" lvl="5"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marL="3200400" lvl="6"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marL="3657600" lvl="7"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marL="4114800" lvl="8"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SQL Básico</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Evolución de SQL</a:t>
            </a:r>
            <a:endParaRPr/>
          </a:p>
        </p:txBody>
      </p:sp>
      <p:pic>
        <p:nvPicPr>
          <p:cNvPr id="98" name="Google Shape;98;p17"/>
          <p:cNvPicPr preferRelativeResize="0"/>
          <p:nvPr/>
        </p:nvPicPr>
        <p:blipFill>
          <a:blip r:embed="rId3">
            <a:alphaModFix/>
          </a:blip>
          <a:stretch>
            <a:fillRect/>
          </a:stretch>
        </p:blipFill>
        <p:spPr>
          <a:xfrm>
            <a:off x="152400" y="1694349"/>
            <a:ext cx="8839202" cy="38220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Algunos conceptos en SQL</a:t>
            </a:r>
            <a:endParaRPr/>
          </a:p>
        </p:txBody>
      </p:sp>
      <p:sp>
        <p:nvSpPr>
          <p:cNvPr id="104" name="Google Shape;104;p18"/>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 identifica por un nombre e incluye autorización a un usuario propietario. Incluye:</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Tablas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Constraints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Vistas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Dominios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Grants</a:t>
            </a:r>
            <a:endParaRPr sz="2200">
              <a:solidFill>
                <a:schemeClr val="dk1"/>
              </a:solidFill>
              <a:latin typeface="Roboto Condensed"/>
              <a:ea typeface="Roboto Condensed"/>
              <a:cs typeface="Roboto Condensed"/>
              <a:sym typeface="Roboto Condensed"/>
            </a:endParaRPr>
          </a:p>
        </p:txBody>
      </p:sp>
      <p:sp>
        <p:nvSpPr>
          <p:cNvPr id="105" name="Google Shape;105;p18"/>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SQL SCHEMA</a:t>
            </a:r>
            <a:endParaRPr b="1">
              <a:solidFill>
                <a:srgbClr val="FFFFFF"/>
              </a:solidFill>
              <a:latin typeface="Roboto Condensed"/>
              <a:ea typeface="Roboto Condensed"/>
              <a:cs typeface="Roboto Condensed"/>
              <a:sym typeface="Roboto Condensed"/>
            </a:endParaRPr>
          </a:p>
        </p:txBody>
      </p:sp>
      <p:sp>
        <p:nvSpPr>
          <p:cNvPr id="106" name="Google Shape;106;p18"/>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07" name="Google Shape;107;p18"/>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Algunos conceptos en SQL</a:t>
            </a:r>
            <a:endParaRPr/>
          </a:p>
        </p:txBody>
      </p:sp>
      <p:sp>
        <p:nvSpPr>
          <p:cNvPr id="113" name="Google Shape;113;p19"/>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 identifica por un nombre e incluye autorización a un usuario propietario. Incluye:</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Tablas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Constraints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Vistas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Dominios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Grants</a:t>
            </a:r>
            <a:endParaRPr sz="2200">
              <a:solidFill>
                <a:schemeClr val="dk1"/>
              </a:solidFill>
              <a:latin typeface="Roboto Condensed"/>
              <a:ea typeface="Roboto Condensed"/>
              <a:cs typeface="Roboto Condensed"/>
              <a:sym typeface="Roboto Condensed"/>
            </a:endParaRPr>
          </a:p>
        </p:txBody>
      </p:sp>
      <p:sp>
        <p:nvSpPr>
          <p:cNvPr id="114" name="Google Shape;114;p19"/>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SQL SCHEMA</a:t>
            </a:r>
            <a:endParaRPr b="1">
              <a:solidFill>
                <a:srgbClr val="FFFFFF"/>
              </a:solidFill>
              <a:latin typeface="Roboto Condensed"/>
              <a:ea typeface="Roboto Condensed"/>
              <a:cs typeface="Roboto Condensed"/>
              <a:sym typeface="Roboto Condensed"/>
            </a:endParaRPr>
          </a:p>
        </p:txBody>
      </p:sp>
      <p:sp>
        <p:nvSpPr>
          <p:cNvPr id="115" name="Google Shape;115;p19"/>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16" name="Google Shape;116;p19"/>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117" name="Google Shape;117;p19"/>
          <p:cNvSpPr/>
          <p:nvPr/>
        </p:nvSpPr>
        <p:spPr>
          <a:xfrm>
            <a:off x="-25" y="5698900"/>
            <a:ext cx="9144000" cy="1158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600"/>
              </a:spcBef>
              <a:spcAft>
                <a:spcPts val="0"/>
              </a:spcAft>
              <a:buNone/>
            </a:pPr>
            <a:r>
              <a:rPr lang="en" sz="2000">
                <a:solidFill>
                  <a:srgbClr val="FFFFFF"/>
                </a:solidFill>
                <a:latin typeface="Roboto Condensed"/>
                <a:ea typeface="Roboto Condensed"/>
                <a:cs typeface="Roboto Condensed"/>
                <a:sym typeface="Roboto Condensed"/>
              </a:rPr>
              <a:t>CREATE SCHEMA COMPANY AUTHORIZATION ‘ISAAC’;</a:t>
            </a:r>
            <a:endParaRPr sz="24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Algunos conceptos en SQL</a:t>
            </a:r>
            <a:endParaRPr/>
          </a:p>
        </p:txBody>
      </p:sp>
      <p:sp>
        <p:nvSpPr>
          <p:cNvPr id="123" name="Google Shape;123;p20"/>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 identifica por un nombre e incluye autorización a un usuario propietario. Incluye:</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Tablas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Constraints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Vistas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Dominios</a:t>
            </a:r>
            <a:endParaRPr sz="2200">
              <a:solidFill>
                <a:schemeClr val="dk1"/>
              </a:solidFill>
              <a:latin typeface="Roboto Condensed"/>
              <a:ea typeface="Roboto Condensed"/>
              <a:cs typeface="Roboto Condensed"/>
              <a:sym typeface="Roboto Condensed"/>
            </a:endParaRPr>
          </a:p>
          <a:p>
            <a:pPr marL="914400" lvl="1"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Grants</a:t>
            </a:r>
            <a:endParaRPr sz="2200">
              <a:solidFill>
                <a:schemeClr val="dk1"/>
              </a:solidFill>
              <a:latin typeface="Roboto Condensed"/>
              <a:ea typeface="Roboto Condensed"/>
              <a:cs typeface="Roboto Condensed"/>
              <a:sym typeface="Roboto Condensed"/>
            </a:endParaRPr>
          </a:p>
        </p:txBody>
      </p:sp>
      <p:sp>
        <p:nvSpPr>
          <p:cNvPr id="124" name="Google Shape;124;p20"/>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SQL SCHEMA</a:t>
            </a:r>
            <a:endParaRPr b="1">
              <a:solidFill>
                <a:srgbClr val="FFFFFF"/>
              </a:solidFill>
              <a:latin typeface="Roboto Condensed"/>
              <a:ea typeface="Roboto Condensed"/>
              <a:cs typeface="Roboto Condensed"/>
              <a:sym typeface="Roboto Condensed"/>
            </a:endParaRPr>
          </a:p>
        </p:txBody>
      </p:sp>
      <p:sp>
        <p:nvSpPr>
          <p:cNvPr id="125" name="Google Shape;125;p20"/>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Conjunto de esquemas SQL.</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Las restricciones de integridad referencial </a:t>
            </a:r>
            <a:r>
              <a:rPr lang="en" sz="2200" b="1">
                <a:solidFill>
                  <a:srgbClr val="CC0000"/>
                </a:solidFill>
                <a:latin typeface="Roboto Condensed"/>
                <a:ea typeface="Roboto Condensed"/>
                <a:cs typeface="Roboto Condensed"/>
                <a:sym typeface="Roboto Condensed"/>
              </a:rPr>
              <a:t>solo se pueden establecer entre tablas que estén en el mismo catálogo</a:t>
            </a:r>
            <a:r>
              <a:rPr lang="en" sz="2200">
                <a:solidFill>
                  <a:schemeClr val="dk1"/>
                </a:solidFill>
                <a:latin typeface="Roboto Condensed"/>
                <a:ea typeface="Roboto Condensed"/>
                <a:cs typeface="Roboto Condensed"/>
                <a:sym typeface="Roboto Condensed"/>
              </a:rPr>
              <a:t>. Pueden ser de diferentes esquemas.</a:t>
            </a:r>
            <a:endParaRPr sz="2200">
              <a:solidFill>
                <a:schemeClr val="dk1"/>
              </a:solidFill>
              <a:latin typeface="Roboto Condensed"/>
              <a:ea typeface="Roboto Condensed"/>
              <a:cs typeface="Roboto Condensed"/>
              <a:sym typeface="Roboto Condensed"/>
            </a:endParaRPr>
          </a:p>
        </p:txBody>
      </p:sp>
      <p:sp>
        <p:nvSpPr>
          <p:cNvPr id="126" name="Google Shape;126;p20"/>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CATALOG</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Definition Language (DDL)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a:t>
            </a:r>
            <a:endParaRPr/>
          </a:p>
        </p:txBody>
      </p:sp>
      <p:pic>
        <p:nvPicPr>
          <p:cNvPr id="137" name="Google Shape;137;p22"/>
          <p:cNvPicPr preferRelativeResize="0"/>
          <p:nvPr/>
        </p:nvPicPr>
        <p:blipFill>
          <a:blip r:embed="rId3">
            <a:alphaModFix/>
          </a:blip>
          <a:stretch>
            <a:fillRect/>
          </a:stretch>
        </p:blipFill>
        <p:spPr>
          <a:xfrm>
            <a:off x="2205813" y="1408775"/>
            <a:ext cx="4732376" cy="4910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a:t>
            </a:r>
            <a:endParaRPr/>
          </a:p>
        </p:txBody>
      </p:sp>
      <p:pic>
        <p:nvPicPr>
          <p:cNvPr id="143" name="Google Shape;143;p23"/>
          <p:cNvPicPr preferRelativeResize="0"/>
          <p:nvPr/>
        </p:nvPicPr>
        <p:blipFill>
          <a:blip r:embed="rId3">
            <a:alphaModFix/>
          </a:blip>
          <a:stretch>
            <a:fillRect/>
          </a:stretch>
        </p:blipFill>
        <p:spPr>
          <a:xfrm>
            <a:off x="2205813" y="1408775"/>
            <a:ext cx="4732376" cy="4910476"/>
          </a:xfrm>
          <a:prstGeom prst="rect">
            <a:avLst/>
          </a:prstGeom>
          <a:noFill/>
          <a:ln>
            <a:noFill/>
          </a:ln>
        </p:spPr>
      </p:pic>
      <p:sp>
        <p:nvSpPr>
          <p:cNvPr id="144" name="Google Shape;144;p23"/>
          <p:cNvSpPr/>
          <p:nvPr/>
        </p:nvSpPr>
        <p:spPr>
          <a:xfrm>
            <a:off x="6617375" y="1222775"/>
            <a:ext cx="2276400" cy="1094700"/>
          </a:xfrm>
          <a:prstGeom prst="wedgeRoundRectCallout">
            <a:avLst>
              <a:gd name="adj1" fmla="val -125505"/>
              <a:gd name="adj2" fmla="val 17233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Es el comando principal de SQL para definición de datos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crear una tabla en SQL?</a:t>
            </a:r>
            <a:endParaRPr/>
          </a:p>
        </p:txBody>
      </p:sp>
      <p:sp>
        <p:nvSpPr>
          <p:cNvPr id="150" name="Google Shape;150;p24"/>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Se utiliza el comando CREATE TABLE.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Se especifican los atributos asignándole a cada uno: nombre, tipo de datos (dominio) y constraints por cada atributo.</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La llave e integridad referencial se puede especificar después de los atributos con el mismo comando CREATE TABLE o especificar posteriormente con el comando ALTER TABLE.</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crear una tabla en SQL?</a:t>
            </a:r>
            <a:endParaRPr/>
          </a:p>
        </p:txBody>
      </p:sp>
      <p:sp>
        <p:nvSpPr>
          <p:cNvPr id="156" name="Google Shape;156;p25"/>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Se utiliza el comando CREATE TABLE.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Se especifican los atributos asignándole a cada uno: nombre, tipo de datos (dominio) y constraints por cada atributo.</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La llave e integridad referencial se puede especificar después de los atributos con el mismo comando CREATE TABLE o especificar posteriormente con el comando ALTER TABLE.</a:t>
            </a:r>
            <a:endParaRPr sz="2200"/>
          </a:p>
        </p:txBody>
      </p:sp>
      <p:sp>
        <p:nvSpPr>
          <p:cNvPr id="157" name="Google Shape;157;p25"/>
          <p:cNvSpPr/>
          <p:nvPr/>
        </p:nvSpPr>
        <p:spPr>
          <a:xfrm>
            <a:off x="6479375" y="4382700"/>
            <a:ext cx="2276400" cy="1094700"/>
          </a:xfrm>
          <a:prstGeom prst="wedgeRoundRectCallout">
            <a:avLst>
              <a:gd name="adj1" fmla="val -103682"/>
              <a:gd name="adj2" fmla="val -6085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Forma acostumbrada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una tabla en el contexto de SQL?</a:t>
            </a:r>
            <a:endParaRPr/>
          </a:p>
        </p:txBody>
      </p:sp>
      <p:sp>
        <p:nvSpPr>
          <p:cNvPr id="163" name="Google Shape;163;p26"/>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Una tabla en SQL no es exactamente una relación.</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Una tabla en SQL no es un conjunto de tuplas, es más bien un multi set o una bolsa de tuplas.</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En una tabla SQL es posible que existan tuplas con valores iguales en todos sus atributos.</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Si hay una llave establecida, la tabla será un conjunto de tuplas.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Disclaimer / Descargo de Responsabilidad</a:t>
            </a:r>
            <a:endParaRPr/>
          </a:p>
        </p:txBody>
      </p:sp>
      <p:sp>
        <p:nvSpPr>
          <p:cNvPr id="42" name="Google Shape;42;p9"/>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marL="457200" lvl="0" indent="0" algn="l" rtl="0">
              <a:lnSpc>
                <a:spcPct val="115000"/>
              </a:lnSpc>
              <a:spcBef>
                <a:spcPts val="0"/>
              </a:spcBef>
              <a:spcAft>
                <a:spcPts val="0"/>
              </a:spcAft>
              <a:buNone/>
            </a:pPr>
            <a:endParaRPr sz="2000"/>
          </a:p>
          <a:p>
            <a:pPr marL="0" lvl="0" indent="0" algn="l" rtl="0">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169" name="Google Shape;169;p27"/>
          <p:cNvPicPr preferRelativeResize="0"/>
          <p:nvPr/>
        </p:nvPicPr>
        <p:blipFill>
          <a:blip r:embed="rId3">
            <a:alphaModFix/>
          </a:blip>
          <a:stretch>
            <a:fillRect/>
          </a:stretch>
        </p:blipFill>
        <p:spPr>
          <a:xfrm>
            <a:off x="1486975" y="1625350"/>
            <a:ext cx="6170050" cy="4413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175" name="Google Shape;175;p28"/>
          <p:cNvPicPr preferRelativeResize="0"/>
          <p:nvPr/>
        </p:nvPicPr>
        <p:blipFill>
          <a:blip r:embed="rId3">
            <a:alphaModFix/>
          </a:blip>
          <a:stretch>
            <a:fillRect/>
          </a:stretch>
        </p:blipFill>
        <p:spPr>
          <a:xfrm>
            <a:off x="936325" y="1855974"/>
            <a:ext cx="7271350" cy="3949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181" name="Google Shape;181;p29"/>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182" name="Google Shape;182;p29"/>
          <p:cNvSpPr/>
          <p:nvPr/>
        </p:nvSpPr>
        <p:spPr>
          <a:xfrm>
            <a:off x="3236675" y="879600"/>
            <a:ext cx="2276400" cy="1094700"/>
          </a:xfrm>
          <a:prstGeom prst="wedgeRoundRectCallout">
            <a:avLst>
              <a:gd name="adj1" fmla="val -101865"/>
              <a:gd name="adj2" fmla="val 10284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Nombre de la columna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188" name="Google Shape;188;p30"/>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189" name="Google Shape;189;p30"/>
          <p:cNvSpPr/>
          <p:nvPr/>
        </p:nvSpPr>
        <p:spPr>
          <a:xfrm>
            <a:off x="5127125" y="1997300"/>
            <a:ext cx="2276400" cy="1094700"/>
          </a:xfrm>
          <a:prstGeom prst="wedgeRoundRectCallout">
            <a:avLst>
              <a:gd name="adj1" fmla="val -98229"/>
              <a:gd name="adj2" fmla="val 200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Tipo de dato de la columna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195" name="Google Shape;195;p31"/>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196" name="Google Shape;196;p31"/>
          <p:cNvSpPr/>
          <p:nvPr/>
        </p:nvSpPr>
        <p:spPr>
          <a:xfrm>
            <a:off x="5734275" y="1017575"/>
            <a:ext cx="2276400" cy="1094700"/>
          </a:xfrm>
          <a:prstGeom prst="wedgeRoundRectCallout">
            <a:avLst>
              <a:gd name="adj1" fmla="val -83074"/>
              <a:gd name="adj2" fmla="val 78896"/>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NOT NULL Constraint. Por defecto se permite NULL</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202" name="Google Shape;202;p32"/>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203" name="Google Shape;203;p32"/>
          <p:cNvSpPr/>
          <p:nvPr/>
        </p:nvSpPr>
        <p:spPr>
          <a:xfrm rot="-10274838" flipH="1">
            <a:off x="3477236" y="3201368"/>
            <a:ext cx="800421" cy="1766228"/>
          </a:xfrm>
          <a:prstGeom prst="curvedLeftArrow">
            <a:avLst>
              <a:gd name="adj1" fmla="val 25000"/>
              <a:gd name="adj2" fmla="val 52888"/>
              <a:gd name="adj3" fmla="val 2179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209" name="Google Shape;209;p33"/>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210" name="Google Shape;210;p33"/>
          <p:cNvSpPr/>
          <p:nvPr/>
        </p:nvSpPr>
        <p:spPr>
          <a:xfrm rot="-10273440">
            <a:off x="916544" y="4208193"/>
            <a:ext cx="481740" cy="885110"/>
          </a:xfrm>
          <a:prstGeom prst="curvedLeftArrow">
            <a:avLst>
              <a:gd name="adj1" fmla="val 25000"/>
              <a:gd name="adj2" fmla="val 52888"/>
              <a:gd name="adj3" fmla="val 2179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 name="Google Shape;211;p33"/>
          <p:cNvCxnSpPr/>
          <p:nvPr/>
        </p:nvCxnSpPr>
        <p:spPr>
          <a:xfrm rot="10800000">
            <a:off x="3711875" y="3242850"/>
            <a:ext cx="3297900" cy="1793700"/>
          </a:xfrm>
          <a:prstGeom prst="curvedConnector3">
            <a:avLst>
              <a:gd name="adj1" fmla="val -17573"/>
            </a:avLst>
          </a:prstGeom>
          <a:noFill/>
          <a:ln w="228600" cap="flat" cmpd="sng">
            <a:solidFill>
              <a:schemeClr val="dk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217" name="Google Shape;217;p34"/>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218" name="Google Shape;218;p34"/>
          <p:cNvSpPr/>
          <p:nvPr/>
        </p:nvSpPr>
        <p:spPr>
          <a:xfrm>
            <a:off x="3181175" y="5598775"/>
            <a:ext cx="2276400" cy="1094700"/>
          </a:xfrm>
          <a:prstGeom prst="wedgeRoundRectCallout">
            <a:avLst>
              <a:gd name="adj1" fmla="val 61814"/>
              <a:gd name="adj2" fmla="val -6732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Antes de poder crear la tabla EMPLOYEE, tiene que existir la tabla DEPARTMENT</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Ejemplos</a:t>
            </a:r>
            <a:endParaRPr/>
          </a:p>
        </p:txBody>
      </p:sp>
      <p:pic>
        <p:nvPicPr>
          <p:cNvPr id="224" name="Google Shape;224;p35"/>
          <p:cNvPicPr preferRelativeResize="0"/>
          <p:nvPr/>
        </p:nvPicPr>
        <p:blipFill>
          <a:blip r:embed="rId3">
            <a:alphaModFix/>
          </a:blip>
          <a:stretch>
            <a:fillRect/>
          </a:stretch>
        </p:blipFill>
        <p:spPr>
          <a:xfrm>
            <a:off x="936325" y="1855974"/>
            <a:ext cx="7271350" cy="3949301"/>
          </a:xfrm>
          <a:prstGeom prst="rect">
            <a:avLst/>
          </a:prstGeom>
          <a:noFill/>
          <a:ln>
            <a:noFill/>
          </a:ln>
        </p:spPr>
      </p:pic>
      <p:sp>
        <p:nvSpPr>
          <p:cNvPr id="225" name="Google Shape;225;p35"/>
          <p:cNvSpPr/>
          <p:nvPr/>
        </p:nvSpPr>
        <p:spPr>
          <a:xfrm>
            <a:off x="3181175" y="5598775"/>
            <a:ext cx="2276400" cy="1094700"/>
          </a:xfrm>
          <a:prstGeom prst="wedgeRoundRectCallout">
            <a:avLst>
              <a:gd name="adj1" fmla="val 61814"/>
              <a:gd name="adj2" fmla="val -6732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Utilizar un ALTER después</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Crear las tablas sin integridad referencial</a:t>
            </a:r>
            <a:endParaRPr/>
          </a:p>
        </p:txBody>
      </p:sp>
      <p:pic>
        <p:nvPicPr>
          <p:cNvPr id="231" name="Google Shape;231;p36"/>
          <p:cNvPicPr preferRelativeResize="0"/>
          <p:nvPr/>
        </p:nvPicPr>
        <p:blipFill>
          <a:blip r:embed="rId3">
            <a:alphaModFix/>
          </a:blip>
          <a:stretch>
            <a:fillRect/>
          </a:stretch>
        </p:blipFill>
        <p:spPr>
          <a:xfrm>
            <a:off x="2205825" y="1611525"/>
            <a:ext cx="4732350" cy="465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sp>
        <p:nvSpPr>
          <p:cNvPr id="48" name="Google Shape;48;p10"/>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SQL se considera una de las razones del éxito de las bases de datos relacionales.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uso de un lenguaje “estándar” entre motores de distintos fabricantes facilita la migración (se reduce el riesgo de “vendor lock-in”).</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Hay distintas implementaciones de SQL:</a:t>
            </a:r>
            <a:endParaRPr/>
          </a:p>
          <a:p>
            <a:pPr marL="914400" marR="0" lvl="1" indent="-381000" algn="l" rtl="0">
              <a:lnSpc>
                <a:spcPct val="100000"/>
              </a:lnSpc>
              <a:spcBef>
                <a:spcPts val="0"/>
              </a:spcBef>
              <a:spcAft>
                <a:spcPts val="0"/>
              </a:spcAft>
              <a:buSzPts val="2400"/>
              <a:buChar char="◆"/>
            </a:pPr>
            <a:r>
              <a:rPr lang="en"/>
              <a:t>PL/SQL</a:t>
            </a:r>
            <a:endParaRPr/>
          </a:p>
          <a:p>
            <a:pPr marL="914400" marR="0" lvl="1" indent="-381000" algn="l" rtl="0">
              <a:lnSpc>
                <a:spcPct val="100000"/>
              </a:lnSpc>
              <a:spcBef>
                <a:spcPts val="0"/>
              </a:spcBef>
              <a:spcAft>
                <a:spcPts val="0"/>
              </a:spcAft>
              <a:buSzPts val="2400"/>
              <a:buChar char="◆"/>
            </a:pPr>
            <a:r>
              <a:rPr lang="en"/>
              <a:t>T-SQL</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Todas son muy similares y sencillas de convertir.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Crear las tablas sin integridad referencial</a:t>
            </a:r>
            <a:endParaRPr/>
          </a:p>
        </p:txBody>
      </p:sp>
      <p:pic>
        <p:nvPicPr>
          <p:cNvPr id="237" name="Google Shape;237;p37"/>
          <p:cNvPicPr preferRelativeResize="0"/>
          <p:nvPr/>
        </p:nvPicPr>
        <p:blipFill>
          <a:blip r:embed="rId3">
            <a:alphaModFix/>
          </a:blip>
          <a:stretch>
            <a:fillRect/>
          </a:stretch>
        </p:blipFill>
        <p:spPr>
          <a:xfrm>
            <a:off x="2530088" y="1349375"/>
            <a:ext cx="4083825" cy="506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Crear las tablas sin integridad referencial</a:t>
            </a:r>
            <a:endParaRPr/>
          </a:p>
        </p:txBody>
      </p:sp>
      <p:pic>
        <p:nvPicPr>
          <p:cNvPr id="243" name="Google Shape;243;p38"/>
          <p:cNvPicPr preferRelativeResize="0"/>
          <p:nvPr/>
        </p:nvPicPr>
        <p:blipFill>
          <a:blip r:embed="rId3">
            <a:alphaModFix/>
          </a:blip>
          <a:stretch>
            <a:fillRect/>
          </a:stretch>
        </p:blipFill>
        <p:spPr>
          <a:xfrm>
            <a:off x="1882150" y="2453275"/>
            <a:ext cx="5379700" cy="243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Modificar las tablas para agregar integridad referencial</a:t>
            </a:r>
            <a:endParaRPr sz="2800"/>
          </a:p>
        </p:txBody>
      </p:sp>
      <p:pic>
        <p:nvPicPr>
          <p:cNvPr id="249" name="Google Shape;249;p39"/>
          <p:cNvPicPr preferRelativeResize="0"/>
          <p:nvPr/>
        </p:nvPicPr>
        <p:blipFill>
          <a:blip r:embed="rId3">
            <a:alphaModFix/>
          </a:blip>
          <a:stretch>
            <a:fillRect/>
          </a:stretch>
        </p:blipFill>
        <p:spPr>
          <a:xfrm>
            <a:off x="2364500" y="1705800"/>
            <a:ext cx="4415000" cy="4361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Tipos de datos</a:t>
            </a:r>
            <a:endParaRPr sz="2800"/>
          </a:p>
        </p:txBody>
      </p:sp>
      <p:pic>
        <p:nvPicPr>
          <p:cNvPr id="255" name="Google Shape;255;p40"/>
          <p:cNvPicPr preferRelativeResize="0"/>
          <p:nvPr/>
        </p:nvPicPr>
        <p:blipFill>
          <a:blip r:embed="rId3">
            <a:alphaModFix/>
          </a:blip>
          <a:stretch>
            <a:fillRect/>
          </a:stretch>
        </p:blipFill>
        <p:spPr>
          <a:xfrm>
            <a:off x="1784950" y="1404550"/>
            <a:ext cx="5574100" cy="4701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Tipos de datos</a:t>
            </a:r>
            <a:endParaRPr sz="2800"/>
          </a:p>
        </p:txBody>
      </p:sp>
      <p:pic>
        <p:nvPicPr>
          <p:cNvPr id="261" name="Google Shape;261;p41"/>
          <p:cNvPicPr preferRelativeResize="0"/>
          <p:nvPr/>
        </p:nvPicPr>
        <p:blipFill>
          <a:blip r:embed="rId3">
            <a:alphaModFix/>
          </a:blip>
          <a:stretch>
            <a:fillRect/>
          </a:stretch>
        </p:blipFill>
        <p:spPr>
          <a:xfrm>
            <a:off x="1784950" y="1404550"/>
            <a:ext cx="5574100" cy="4701325"/>
          </a:xfrm>
          <a:prstGeom prst="rect">
            <a:avLst/>
          </a:prstGeom>
          <a:noFill/>
          <a:ln>
            <a:noFill/>
          </a:ln>
        </p:spPr>
      </p:pic>
      <p:sp>
        <p:nvSpPr>
          <p:cNvPr id="262" name="Google Shape;262;p41"/>
          <p:cNvSpPr/>
          <p:nvPr/>
        </p:nvSpPr>
        <p:spPr>
          <a:xfrm>
            <a:off x="5720150" y="589825"/>
            <a:ext cx="2276400" cy="1094700"/>
          </a:xfrm>
          <a:prstGeom prst="wedgeRoundRectCallout">
            <a:avLst>
              <a:gd name="adj1" fmla="val -80030"/>
              <a:gd name="adj2" fmla="val 5116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Escoger los tipos cuidadosamente</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Tipos de datos</a:t>
            </a:r>
            <a:endParaRPr sz="2800"/>
          </a:p>
        </p:txBody>
      </p:sp>
      <p:pic>
        <p:nvPicPr>
          <p:cNvPr id="268" name="Google Shape;268;p42"/>
          <p:cNvPicPr preferRelativeResize="0"/>
          <p:nvPr/>
        </p:nvPicPr>
        <p:blipFill>
          <a:blip r:embed="rId3">
            <a:alphaModFix/>
          </a:blip>
          <a:stretch>
            <a:fillRect/>
          </a:stretch>
        </p:blipFill>
        <p:spPr>
          <a:xfrm>
            <a:off x="1784950" y="1404550"/>
            <a:ext cx="5574100" cy="4701325"/>
          </a:xfrm>
          <a:prstGeom prst="rect">
            <a:avLst/>
          </a:prstGeom>
          <a:noFill/>
          <a:ln>
            <a:noFill/>
          </a:ln>
        </p:spPr>
      </p:pic>
      <p:sp>
        <p:nvSpPr>
          <p:cNvPr id="269" name="Google Shape;269;p42"/>
          <p:cNvSpPr/>
          <p:nvPr/>
        </p:nvSpPr>
        <p:spPr>
          <a:xfrm>
            <a:off x="204575" y="3501375"/>
            <a:ext cx="2276400" cy="1094700"/>
          </a:xfrm>
          <a:prstGeom prst="wedgeRoundRectCallout">
            <a:avLst>
              <a:gd name="adj1" fmla="val 24664"/>
              <a:gd name="adj2" fmla="val 158306"/>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CHAR(10) siempre consume el espacio de 10 caracteres</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Tipos de datos</a:t>
            </a:r>
            <a:endParaRPr sz="2800"/>
          </a:p>
        </p:txBody>
      </p:sp>
      <p:pic>
        <p:nvPicPr>
          <p:cNvPr id="275" name="Google Shape;275;p43"/>
          <p:cNvPicPr preferRelativeResize="0"/>
          <p:nvPr/>
        </p:nvPicPr>
        <p:blipFill>
          <a:blip r:embed="rId3">
            <a:alphaModFix/>
          </a:blip>
          <a:stretch>
            <a:fillRect/>
          </a:stretch>
        </p:blipFill>
        <p:spPr>
          <a:xfrm>
            <a:off x="1784950" y="1404550"/>
            <a:ext cx="5574100" cy="4701325"/>
          </a:xfrm>
          <a:prstGeom prst="rect">
            <a:avLst/>
          </a:prstGeom>
          <a:noFill/>
          <a:ln>
            <a:noFill/>
          </a:ln>
        </p:spPr>
      </p:pic>
      <p:sp>
        <p:nvSpPr>
          <p:cNvPr id="276" name="Google Shape;276;p43"/>
          <p:cNvSpPr/>
          <p:nvPr/>
        </p:nvSpPr>
        <p:spPr>
          <a:xfrm>
            <a:off x="204575" y="3501375"/>
            <a:ext cx="2276400" cy="1094700"/>
          </a:xfrm>
          <a:prstGeom prst="wedgeRoundRectCallout">
            <a:avLst>
              <a:gd name="adj1" fmla="val 23452"/>
              <a:gd name="adj2" fmla="val 15704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CHAR(10) siempre consume el espacio de 10 caracteres</a:t>
            </a:r>
            <a:endParaRPr sz="1600" b="1">
              <a:solidFill>
                <a:srgbClr val="FFFFFF"/>
              </a:solidFill>
              <a:latin typeface="Roboto Condensed"/>
              <a:ea typeface="Roboto Condensed"/>
              <a:cs typeface="Roboto Condensed"/>
              <a:sym typeface="Roboto Condensed"/>
            </a:endParaRPr>
          </a:p>
        </p:txBody>
      </p:sp>
      <p:sp>
        <p:nvSpPr>
          <p:cNvPr id="277" name="Google Shape;277;p43"/>
          <p:cNvSpPr/>
          <p:nvPr/>
        </p:nvSpPr>
        <p:spPr>
          <a:xfrm>
            <a:off x="2813150" y="3501375"/>
            <a:ext cx="2276400" cy="1094700"/>
          </a:xfrm>
          <a:prstGeom prst="wedgeRoundRectCallout">
            <a:avLst>
              <a:gd name="adj1" fmla="val -58407"/>
              <a:gd name="adj2" fmla="val 17721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VARCHAR(10) consume lo que ocupa</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se crea un dominio en SQL?</a:t>
            </a:r>
            <a:endParaRPr/>
          </a:p>
        </p:txBody>
      </p:sp>
      <p:sp>
        <p:nvSpPr>
          <p:cNvPr id="283" name="Google Shape;283;p44"/>
          <p:cNvSpPr txBox="1">
            <a:spLocks noGrp="1"/>
          </p:cNvSpPr>
          <p:nvPr>
            <p:ph type="body" idx="1"/>
          </p:nvPr>
        </p:nvSpPr>
        <p:spPr>
          <a:xfrm>
            <a:off x="457200" y="1081200"/>
            <a:ext cx="8229600" cy="4341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No es soportado en todos los DBMS</a:t>
            </a:r>
            <a:endParaRPr sz="2200"/>
          </a:p>
          <a:p>
            <a:pPr marL="457200" marR="0" lvl="0" indent="0" algn="l" rtl="0">
              <a:lnSpc>
                <a:spcPct val="100000"/>
              </a:lnSpc>
              <a:spcBef>
                <a:spcPts val="600"/>
              </a:spcBef>
              <a:spcAft>
                <a:spcPts val="0"/>
              </a:spcAft>
              <a:buNone/>
            </a:pP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En SQL Server:</a:t>
            </a:r>
            <a:endParaRPr sz="2200"/>
          </a:p>
          <a:p>
            <a:pPr marL="0" marR="0" lvl="0" indent="0" algn="l" rtl="0">
              <a:lnSpc>
                <a:spcPct val="100000"/>
              </a:lnSpc>
              <a:spcBef>
                <a:spcPts val="600"/>
              </a:spcBef>
              <a:spcAft>
                <a:spcPts val="0"/>
              </a:spcAft>
              <a:buNone/>
            </a:pPr>
            <a:endParaRPr sz="2200"/>
          </a:p>
          <a:p>
            <a:pPr marL="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Con el dominio creado, se puede utilizar como si fuera un tipo de datos más.</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El dominio puede incluir validaciones</a:t>
            </a:r>
            <a:endParaRPr sz="2200"/>
          </a:p>
        </p:txBody>
      </p:sp>
      <p:pic>
        <p:nvPicPr>
          <p:cNvPr id="284" name="Google Shape;284;p44"/>
          <p:cNvPicPr preferRelativeResize="0"/>
          <p:nvPr/>
        </p:nvPicPr>
        <p:blipFill>
          <a:blip r:embed="rId3">
            <a:alphaModFix/>
          </a:blip>
          <a:stretch>
            <a:fillRect/>
          </a:stretch>
        </p:blipFill>
        <p:spPr>
          <a:xfrm>
            <a:off x="2603100" y="1849050"/>
            <a:ext cx="3937800" cy="427150"/>
          </a:xfrm>
          <a:prstGeom prst="rect">
            <a:avLst/>
          </a:prstGeom>
          <a:noFill/>
          <a:ln>
            <a:noFill/>
          </a:ln>
        </p:spPr>
      </p:pic>
      <p:pic>
        <p:nvPicPr>
          <p:cNvPr id="285" name="Google Shape;285;p44"/>
          <p:cNvPicPr preferRelativeResize="0"/>
          <p:nvPr/>
        </p:nvPicPr>
        <p:blipFill>
          <a:blip r:embed="rId4">
            <a:alphaModFix/>
          </a:blip>
          <a:stretch>
            <a:fillRect/>
          </a:stretch>
        </p:blipFill>
        <p:spPr>
          <a:xfrm>
            <a:off x="1603713" y="3077100"/>
            <a:ext cx="5936580" cy="316800"/>
          </a:xfrm>
          <a:prstGeom prst="rect">
            <a:avLst/>
          </a:prstGeom>
          <a:noFill/>
          <a:ln>
            <a:noFill/>
          </a:ln>
        </p:spPr>
      </p:pic>
      <p:pic>
        <p:nvPicPr>
          <p:cNvPr id="286" name="Google Shape;286;p44"/>
          <p:cNvPicPr preferRelativeResize="0"/>
          <p:nvPr/>
        </p:nvPicPr>
        <p:blipFill>
          <a:blip r:embed="rId5">
            <a:alphaModFix/>
          </a:blip>
          <a:stretch>
            <a:fillRect/>
          </a:stretch>
        </p:blipFill>
        <p:spPr>
          <a:xfrm>
            <a:off x="3095625" y="5624400"/>
            <a:ext cx="2952750" cy="51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se asigna un dominio en SQL?</a:t>
            </a:r>
            <a:endParaRPr/>
          </a:p>
        </p:txBody>
      </p:sp>
      <p:pic>
        <p:nvPicPr>
          <p:cNvPr id="292" name="Google Shape;292;p45"/>
          <p:cNvPicPr preferRelativeResize="0"/>
          <p:nvPr/>
        </p:nvPicPr>
        <p:blipFill>
          <a:blip r:embed="rId3">
            <a:alphaModFix/>
          </a:blip>
          <a:stretch>
            <a:fillRect/>
          </a:stretch>
        </p:blipFill>
        <p:spPr>
          <a:xfrm>
            <a:off x="1662375" y="1804750"/>
            <a:ext cx="5819250" cy="3590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se asigna un dominio en SQL?</a:t>
            </a:r>
            <a:endParaRPr/>
          </a:p>
        </p:txBody>
      </p:sp>
      <p:pic>
        <p:nvPicPr>
          <p:cNvPr id="298" name="Google Shape;298;p46"/>
          <p:cNvPicPr preferRelativeResize="0"/>
          <p:nvPr/>
        </p:nvPicPr>
        <p:blipFill>
          <a:blip r:embed="rId3">
            <a:alphaModFix/>
          </a:blip>
          <a:stretch>
            <a:fillRect/>
          </a:stretch>
        </p:blipFill>
        <p:spPr>
          <a:xfrm>
            <a:off x="1662375" y="1804750"/>
            <a:ext cx="5819250" cy="3590600"/>
          </a:xfrm>
          <a:prstGeom prst="rect">
            <a:avLst/>
          </a:prstGeom>
          <a:noFill/>
          <a:ln>
            <a:noFill/>
          </a:ln>
        </p:spPr>
      </p:pic>
      <p:sp>
        <p:nvSpPr>
          <p:cNvPr id="299" name="Google Shape;299;p46"/>
          <p:cNvSpPr/>
          <p:nvPr/>
        </p:nvSpPr>
        <p:spPr>
          <a:xfrm>
            <a:off x="4332825" y="2882450"/>
            <a:ext cx="621000" cy="1435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sp>
        <p:nvSpPr>
          <p:cNvPr id="54" name="Google Shape;54;p11"/>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SQL se considera una de las razones del éxito de las bases de datos relacionales.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uso de un lenguaje “estándar” entre motores de distintos fabricantes facilita la migración (se reduce el riesgo de “vendor lock-in”).</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Hay distintas implementaciones de SQL:</a:t>
            </a:r>
            <a:endParaRPr/>
          </a:p>
          <a:p>
            <a:pPr marL="914400" marR="0" lvl="1" indent="-381000" algn="l" rtl="0">
              <a:lnSpc>
                <a:spcPct val="100000"/>
              </a:lnSpc>
              <a:spcBef>
                <a:spcPts val="0"/>
              </a:spcBef>
              <a:spcAft>
                <a:spcPts val="0"/>
              </a:spcAft>
              <a:buSzPts val="2400"/>
              <a:buChar char="◆"/>
            </a:pPr>
            <a:r>
              <a:rPr lang="en"/>
              <a:t>PL/SQL</a:t>
            </a:r>
            <a:endParaRPr/>
          </a:p>
          <a:p>
            <a:pPr marL="914400" marR="0" lvl="1" indent="-381000" algn="l" rtl="0">
              <a:lnSpc>
                <a:spcPct val="100000"/>
              </a:lnSpc>
              <a:spcBef>
                <a:spcPts val="0"/>
              </a:spcBef>
              <a:spcAft>
                <a:spcPts val="0"/>
              </a:spcAft>
              <a:buSzPts val="2400"/>
              <a:buChar char="◆"/>
            </a:pPr>
            <a:r>
              <a:rPr lang="en"/>
              <a:t>T-SQL</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Todas son muy similares y sencillas de convertir.</a:t>
            </a:r>
            <a:endParaRPr/>
          </a:p>
        </p:txBody>
      </p:sp>
      <p:sp>
        <p:nvSpPr>
          <p:cNvPr id="55" name="Google Shape;55;p11"/>
          <p:cNvSpPr/>
          <p:nvPr/>
        </p:nvSpPr>
        <p:spPr>
          <a:xfrm>
            <a:off x="4230200" y="3527175"/>
            <a:ext cx="2276400" cy="1094700"/>
          </a:xfrm>
          <a:prstGeom prst="wedgeRoundRectCallout">
            <a:avLst>
              <a:gd name="adj1" fmla="val -117625"/>
              <a:gd name="adj2" fmla="val 828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 qué se refiere esto?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 constraint?</a:t>
            </a:r>
            <a:endParaRPr/>
          </a:p>
        </p:txBody>
      </p:sp>
      <p:sp>
        <p:nvSpPr>
          <p:cNvPr id="305" name="Google Shape;305;p47"/>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Es una restricción impuesta sobre el valor de un atributo.</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Hay varios constraints.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 les puede asignar un nombre único.</a:t>
            </a:r>
            <a:endParaRPr sz="2200">
              <a:solidFill>
                <a:schemeClr val="dk1"/>
              </a:solidFill>
              <a:latin typeface="Roboto Condensed"/>
              <a:ea typeface="Roboto Condensed"/>
              <a:cs typeface="Roboto Condensed"/>
              <a:sym typeface="Roboto Condensed"/>
            </a:endParaRPr>
          </a:p>
        </p:txBody>
      </p:sp>
      <p:sp>
        <p:nvSpPr>
          <p:cNvPr id="306" name="Google Shape;306;p47"/>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307" name="Google Shape;307;p47"/>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308" name="Google Shape;308;p47"/>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 constraint?</a:t>
            </a:r>
            <a:endParaRPr/>
          </a:p>
        </p:txBody>
      </p:sp>
      <p:sp>
        <p:nvSpPr>
          <p:cNvPr id="314" name="Google Shape;314;p48"/>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Es una restricción impuesta sobre el valor de un atributo.</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Hay varios constraints.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 les puede asignar un nombre único.</a:t>
            </a:r>
            <a:endParaRPr sz="2200">
              <a:solidFill>
                <a:schemeClr val="dk1"/>
              </a:solidFill>
              <a:latin typeface="Roboto Condensed"/>
              <a:ea typeface="Roboto Condensed"/>
              <a:cs typeface="Roboto Condensed"/>
              <a:sym typeface="Roboto Condensed"/>
            </a:endParaRPr>
          </a:p>
        </p:txBody>
      </p:sp>
      <p:sp>
        <p:nvSpPr>
          <p:cNvPr id="315" name="Google Shape;315;p48"/>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316" name="Google Shape;316;p48"/>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317" name="Google Shape;317;p48"/>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318" name="Google Shape;318;p48"/>
          <p:cNvPicPr preferRelativeResize="0"/>
          <p:nvPr/>
        </p:nvPicPr>
        <p:blipFill>
          <a:blip r:embed="rId3">
            <a:alphaModFix/>
          </a:blip>
          <a:stretch>
            <a:fillRect/>
          </a:stretch>
        </p:blipFill>
        <p:spPr>
          <a:xfrm>
            <a:off x="4338438" y="2640300"/>
            <a:ext cx="4143375" cy="2819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 constraint?</a:t>
            </a:r>
            <a:endParaRPr/>
          </a:p>
        </p:txBody>
      </p:sp>
      <p:pic>
        <p:nvPicPr>
          <p:cNvPr id="324" name="Google Shape;324;p49"/>
          <p:cNvPicPr preferRelativeResize="0"/>
          <p:nvPr/>
        </p:nvPicPr>
        <p:blipFill>
          <a:blip r:embed="rId3">
            <a:alphaModFix/>
          </a:blip>
          <a:stretch>
            <a:fillRect/>
          </a:stretch>
        </p:blipFill>
        <p:spPr>
          <a:xfrm>
            <a:off x="785850" y="2516825"/>
            <a:ext cx="7572300" cy="1824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 constraint?</a:t>
            </a:r>
            <a:endParaRPr/>
          </a:p>
        </p:txBody>
      </p:sp>
      <p:pic>
        <p:nvPicPr>
          <p:cNvPr id="330" name="Google Shape;330;p50"/>
          <p:cNvPicPr preferRelativeResize="0"/>
          <p:nvPr/>
        </p:nvPicPr>
        <p:blipFill>
          <a:blip r:embed="rId3">
            <a:alphaModFix/>
          </a:blip>
          <a:stretch>
            <a:fillRect/>
          </a:stretch>
        </p:blipFill>
        <p:spPr>
          <a:xfrm>
            <a:off x="785850" y="2516825"/>
            <a:ext cx="7572300" cy="1824350"/>
          </a:xfrm>
          <a:prstGeom prst="rect">
            <a:avLst/>
          </a:prstGeom>
          <a:noFill/>
          <a:ln>
            <a:noFill/>
          </a:ln>
        </p:spPr>
      </p:pic>
      <p:pic>
        <p:nvPicPr>
          <p:cNvPr id="331" name="Google Shape;331;p50"/>
          <p:cNvPicPr preferRelativeResize="0"/>
          <p:nvPr/>
        </p:nvPicPr>
        <p:blipFill>
          <a:blip r:embed="rId4">
            <a:alphaModFix/>
          </a:blip>
          <a:stretch>
            <a:fillRect/>
          </a:stretch>
        </p:blipFill>
        <p:spPr>
          <a:xfrm>
            <a:off x="5395925" y="2975700"/>
            <a:ext cx="2962225" cy="209550"/>
          </a:xfrm>
          <a:prstGeom prst="rect">
            <a:avLst/>
          </a:prstGeom>
          <a:noFill/>
          <a:ln>
            <a:noFill/>
          </a:ln>
        </p:spPr>
      </p:pic>
      <p:pic>
        <p:nvPicPr>
          <p:cNvPr id="332" name="Google Shape;332;p50"/>
          <p:cNvPicPr preferRelativeResize="0"/>
          <p:nvPr/>
        </p:nvPicPr>
        <p:blipFill>
          <a:blip r:embed="rId4">
            <a:alphaModFix/>
          </a:blip>
          <a:stretch>
            <a:fillRect/>
          </a:stretch>
        </p:blipFill>
        <p:spPr>
          <a:xfrm>
            <a:off x="1118325" y="3665650"/>
            <a:ext cx="2262375" cy="209550"/>
          </a:xfrm>
          <a:prstGeom prst="rect">
            <a:avLst/>
          </a:prstGeom>
          <a:noFill/>
          <a:ln>
            <a:noFill/>
          </a:ln>
        </p:spPr>
      </p:pic>
      <p:pic>
        <p:nvPicPr>
          <p:cNvPr id="333" name="Google Shape;333;p50"/>
          <p:cNvPicPr preferRelativeResize="0"/>
          <p:nvPr/>
        </p:nvPicPr>
        <p:blipFill>
          <a:blip r:embed="rId4">
            <a:alphaModFix/>
          </a:blip>
          <a:stretch>
            <a:fillRect/>
          </a:stretch>
        </p:blipFill>
        <p:spPr>
          <a:xfrm>
            <a:off x="1118325" y="3875200"/>
            <a:ext cx="2262375" cy="209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Cómo se especifica una llave primaria?</a:t>
            </a:r>
            <a:endParaRPr/>
          </a:p>
        </p:txBody>
      </p:sp>
      <p:sp>
        <p:nvSpPr>
          <p:cNvPr id="339" name="Google Shape;339;p51"/>
          <p:cNvSpPr txBox="1">
            <a:spLocks noGrp="1"/>
          </p:cNvSpPr>
          <p:nvPr>
            <p:ph type="body" idx="1"/>
          </p:nvPr>
        </p:nvSpPr>
        <p:spPr>
          <a:xfrm>
            <a:off x="457200" y="1081200"/>
            <a:ext cx="8229600" cy="4341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Se puede establecer en el CREATE o ALTER</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Si la llave primaria es solo un atributo se puede especificar:</a:t>
            </a:r>
            <a:endParaRPr sz="2200"/>
          </a:p>
          <a:p>
            <a:pPr marL="0" marR="0" lvl="0" indent="0" algn="l" rtl="0">
              <a:lnSpc>
                <a:spcPct val="100000"/>
              </a:lnSpc>
              <a:spcBef>
                <a:spcPts val="600"/>
              </a:spcBef>
              <a:spcAft>
                <a:spcPts val="0"/>
              </a:spcAft>
              <a:buNone/>
            </a:pPr>
            <a:endParaRPr sz="2200"/>
          </a:p>
          <a:p>
            <a:pPr marL="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Si es una llave compuesta debe declararse al final del create:</a:t>
            </a:r>
            <a:endParaRPr sz="2200"/>
          </a:p>
          <a:p>
            <a:pPr marL="457200" marR="0" lvl="0" indent="0" algn="l" rtl="0">
              <a:lnSpc>
                <a:spcPct val="100000"/>
              </a:lnSpc>
              <a:spcBef>
                <a:spcPts val="600"/>
              </a:spcBef>
              <a:spcAft>
                <a:spcPts val="0"/>
              </a:spcAft>
              <a:buNone/>
            </a:pP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Normalmente, es más fácil establecerla mediante un ALTER</a:t>
            </a:r>
            <a:endParaRPr sz="2200"/>
          </a:p>
        </p:txBody>
      </p:sp>
      <p:pic>
        <p:nvPicPr>
          <p:cNvPr id="340" name="Google Shape;340;p51"/>
          <p:cNvPicPr preferRelativeResize="0"/>
          <p:nvPr/>
        </p:nvPicPr>
        <p:blipFill>
          <a:blip r:embed="rId3">
            <a:alphaModFix/>
          </a:blip>
          <a:stretch>
            <a:fillRect/>
          </a:stretch>
        </p:blipFill>
        <p:spPr>
          <a:xfrm>
            <a:off x="3186100" y="2620650"/>
            <a:ext cx="2771775" cy="371475"/>
          </a:xfrm>
          <a:prstGeom prst="rect">
            <a:avLst/>
          </a:prstGeom>
          <a:noFill/>
          <a:ln>
            <a:noFill/>
          </a:ln>
        </p:spPr>
      </p:pic>
      <p:pic>
        <p:nvPicPr>
          <p:cNvPr id="341" name="Google Shape;341;p51"/>
          <p:cNvPicPr preferRelativeResize="0"/>
          <p:nvPr/>
        </p:nvPicPr>
        <p:blipFill>
          <a:blip r:embed="rId4">
            <a:alphaModFix/>
          </a:blip>
          <a:stretch>
            <a:fillRect/>
          </a:stretch>
        </p:blipFill>
        <p:spPr>
          <a:xfrm>
            <a:off x="3186113" y="3855234"/>
            <a:ext cx="2771775" cy="45964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Referential Triggered Action</a:t>
            </a:r>
            <a:endParaRPr/>
          </a:p>
        </p:txBody>
      </p:sp>
      <p:pic>
        <p:nvPicPr>
          <p:cNvPr id="347" name="Google Shape;347;p52"/>
          <p:cNvPicPr preferRelativeResize="0"/>
          <p:nvPr/>
        </p:nvPicPr>
        <p:blipFill>
          <a:blip r:embed="rId3">
            <a:alphaModFix/>
          </a:blip>
          <a:stretch>
            <a:fillRect/>
          </a:stretch>
        </p:blipFill>
        <p:spPr>
          <a:xfrm>
            <a:off x="1898550" y="1542575"/>
            <a:ext cx="5346900" cy="4542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Manipulation Language (DML)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358" name="Google Shape;358;p54"/>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359" name="Google Shape;359;p54"/>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360" name="Google Shape;360;p54"/>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361" name="Google Shape;361;p54"/>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362" name="Google Shape;362;p54"/>
          <p:cNvPicPr preferRelativeResize="0"/>
          <p:nvPr/>
        </p:nvPicPr>
        <p:blipFill>
          <a:blip r:embed="rId3">
            <a:alphaModFix/>
          </a:blip>
          <a:stretch>
            <a:fillRect/>
          </a:stretch>
        </p:blipFill>
        <p:spPr>
          <a:xfrm>
            <a:off x="4838500" y="3545175"/>
            <a:ext cx="3143250" cy="1009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368" name="Google Shape;368;p55"/>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369" name="Google Shape;369;p55"/>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370" name="Google Shape;370;p55"/>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371" name="Google Shape;371;p55"/>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372" name="Google Shape;372;p55"/>
          <p:cNvPicPr preferRelativeResize="0"/>
          <p:nvPr/>
        </p:nvPicPr>
        <p:blipFill>
          <a:blip r:embed="rId3">
            <a:alphaModFix/>
          </a:blip>
          <a:stretch>
            <a:fillRect/>
          </a:stretch>
        </p:blipFill>
        <p:spPr>
          <a:xfrm>
            <a:off x="4838500" y="3545175"/>
            <a:ext cx="3143250" cy="1009650"/>
          </a:xfrm>
          <a:prstGeom prst="rect">
            <a:avLst/>
          </a:prstGeom>
          <a:noFill/>
          <a:ln>
            <a:noFill/>
          </a:ln>
        </p:spPr>
      </p:pic>
      <p:sp>
        <p:nvSpPr>
          <p:cNvPr id="373" name="Google Shape;373;p55"/>
          <p:cNvSpPr/>
          <p:nvPr/>
        </p:nvSpPr>
        <p:spPr>
          <a:xfrm>
            <a:off x="6318050" y="1790325"/>
            <a:ext cx="2276400" cy="1094700"/>
          </a:xfrm>
          <a:prstGeom prst="wedgeRoundRectCallout">
            <a:avLst>
              <a:gd name="adj1" fmla="val -28099"/>
              <a:gd name="adj2" fmla="val 12301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Lista de atributos que se desean obtener (PROJECT)</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379" name="Google Shape;379;p56"/>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380" name="Google Shape;380;p56"/>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381" name="Google Shape;381;p56"/>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382" name="Google Shape;382;p56"/>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383" name="Google Shape;383;p56"/>
          <p:cNvPicPr preferRelativeResize="0"/>
          <p:nvPr/>
        </p:nvPicPr>
        <p:blipFill>
          <a:blip r:embed="rId3">
            <a:alphaModFix/>
          </a:blip>
          <a:stretch>
            <a:fillRect/>
          </a:stretch>
        </p:blipFill>
        <p:spPr>
          <a:xfrm>
            <a:off x="4838500" y="3545175"/>
            <a:ext cx="3143250" cy="1009650"/>
          </a:xfrm>
          <a:prstGeom prst="rect">
            <a:avLst/>
          </a:prstGeom>
          <a:noFill/>
          <a:ln>
            <a:noFill/>
          </a:ln>
        </p:spPr>
      </p:pic>
      <p:sp>
        <p:nvSpPr>
          <p:cNvPr id="384" name="Google Shape;384;p56"/>
          <p:cNvSpPr/>
          <p:nvPr/>
        </p:nvSpPr>
        <p:spPr>
          <a:xfrm>
            <a:off x="6318050" y="1790325"/>
            <a:ext cx="2276400" cy="1094700"/>
          </a:xfrm>
          <a:prstGeom prst="wedgeRoundRectCallout">
            <a:avLst>
              <a:gd name="adj1" fmla="val -28099"/>
              <a:gd name="adj2" fmla="val 12301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Lista de atributos que se desean obtener (PROJECT)</a:t>
            </a:r>
            <a:endParaRPr sz="1600" b="1">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Puede ser *</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sp>
        <p:nvSpPr>
          <p:cNvPr id="61" name="Google Shape;61;p12"/>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SQL se considera una de las razones del éxito de las bases de datos relacionales.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uso de un lenguaje “estándar” entre motores de distintos fabricantes facilita la migración (se reduce el riesgo de “vendor lock-in”).</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Hay distintas implementaciones de SQL:</a:t>
            </a:r>
            <a:endParaRPr/>
          </a:p>
          <a:p>
            <a:pPr marL="914400" marR="0" lvl="1" indent="-381000" algn="l" rtl="0">
              <a:lnSpc>
                <a:spcPct val="100000"/>
              </a:lnSpc>
              <a:spcBef>
                <a:spcPts val="0"/>
              </a:spcBef>
              <a:spcAft>
                <a:spcPts val="0"/>
              </a:spcAft>
              <a:buSzPts val="2400"/>
              <a:buChar char="◆"/>
            </a:pPr>
            <a:r>
              <a:rPr lang="en"/>
              <a:t>PL/SQL</a:t>
            </a:r>
            <a:endParaRPr/>
          </a:p>
          <a:p>
            <a:pPr marL="914400" marR="0" lvl="1" indent="-381000" algn="l" rtl="0">
              <a:lnSpc>
                <a:spcPct val="100000"/>
              </a:lnSpc>
              <a:spcBef>
                <a:spcPts val="0"/>
              </a:spcBef>
              <a:spcAft>
                <a:spcPts val="0"/>
              </a:spcAft>
              <a:buSzPts val="2400"/>
              <a:buChar char="◆"/>
            </a:pPr>
            <a:r>
              <a:rPr lang="en"/>
              <a:t>T-SQL</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Todas son muy similares y sencillas de convertir.</a:t>
            </a:r>
            <a:endParaRPr/>
          </a:p>
        </p:txBody>
      </p:sp>
      <p:sp>
        <p:nvSpPr>
          <p:cNvPr id="62" name="Google Shape;62;p12"/>
          <p:cNvSpPr/>
          <p:nvPr/>
        </p:nvSpPr>
        <p:spPr>
          <a:xfrm>
            <a:off x="4230200" y="3527175"/>
            <a:ext cx="2276400" cy="1094700"/>
          </a:xfrm>
          <a:prstGeom prst="wedgeRoundRectCallout">
            <a:avLst>
              <a:gd name="adj1" fmla="val -117625"/>
              <a:gd name="adj2" fmla="val 828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 qué se refiere esto?</a:t>
            </a:r>
            <a:endParaRPr sz="1800" b="1">
              <a:solidFill>
                <a:srgbClr val="FFFFFF"/>
              </a:solidFill>
              <a:latin typeface="Roboto Condensed"/>
              <a:ea typeface="Roboto Condensed"/>
              <a:cs typeface="Roboto Condensed"/>
              <a:sym typeface="Roboto Condensed"/>
            </a:endParaRPr>
          </a:p>
        </p:txBody>
      </p:sp>
      <p:sp>
        <p:nvSpPr>
          <p:cNvPr id="63" name="Google Shape;63;p12"/>
          <p:cNvSpPr/>
          <p:nvPr/>
        </p:nvSpPr>
        <p:spPr>
          <a:xfrm>
            <a:off x="-25" y="5698900"/>
            <a:ext cx="9144000" cy="1158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55600" algn="l" rtl="0">
              <a:lnSpc>
                <a:spcPct val="100000"/>
              </a:lnSpc>
              <a:spcBef>
                <a:spcPts val="600"/>
              </a:spcBef>
              <a:spcAft>
                <a:spcPts val="0"/>
              </a:spcAft>
              <a:buClr>
                <a:srgbClr val="FFFFFF"/>
              </a:buClr>
              <a:buSzPts val="2000"/>
              <a:buFont typeface="Roboto Condensed"/>
              <a:buChar char="➔"/>
            </a:pPr>
            <a:r>
              <a:rPr lang="en" sz="2000">
                <a:solidFill>
                  <a:srgbClr val="FFFFFF"/>
                </a:solidFill>
                <a:latin typeface="Roboto Condensed"/>
                <a:ea typeface="Roboto Condensed"/>
                <a:cs typeface="Roboto Condensed"/>
                <a:sym typeface="Roboto Condensed"/>
              </a:rPr>
              <a:t>Cada vendor adopta un estándar pero implementa lo que quiere.</a:t>
            </a:r>
            <a:endParaRPr sz="24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390" name="Google Shape;390;p57"/>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391" name="Google Shape;391;p57"/>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392" name="Google Shape;392;p57"/>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393" name="Google Shape;393;p57"/>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394" name="Google Shape;394;p57"/>
          <p:cNvPicPr preferRelativeResize="0"/>
          <p:nvPr/>
        </p:nvPicPr>
        <p:blipFill>
          <a:blip r:embed="rId3">
            <a:alphaModFix/>
          </a:blip>
          <a:stretch>
            <a:fillRect/>
          </a:stretch>
        </p:blipFill>
        <p:spPr>
          <a:xfrm>
            <a:off x="4838500" y="3545175"/>
            <a:ext cx="3143250" cy="1009650"/>
          </a:xfrm>
          <a:prstGeom prst="rect">
            <a:avLst/>
          </a:prstGeom>
          <a:noFill/>
          <a:ln>
            <a:noFill/>
          </a:ln>
        </p:spPr>
      </p:pic>
      <p:sp>
        <p:nvSpPr>
          <p:cNvPr id="395" name="Google Shape;395;p57"/>
          <p:cNvSpPr/>
          <p:nvPr/>
        </p:nvSpPr>
        <p:spPr>
          <a:xfrm>
            <a:off x="6318050" y="1790325"/>
            <a:ext cx="2276400" cy="1094700"/>
          </a:xfrm>
          <a:prstGeom prst="wedgeRoundRectCallout">
            <a:avLst>
              <a:gd name="adj1" fmla="val -28099"/>
              <a:gd name="adj2" fmla="val 12301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Lista de atributos que se desean obtener (PROJECT)</a:t>
            </a:r>
            <a:endParaRPr sz="1600" b="1">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Puede ser *</a:t>
            </a:r>
            <a:endParaRPr sz="1600" b="1">
              <a:solidFill>
                <a:srgbClr val="FFFFFF"/>
              </a:solidFill>
              <a:latin typeface="Roboto Condensed"/>
              <a:ea typeface="Roboto Condensed"/>
              <a:cs typeface="Roboto Condensed"/>
              <a:sym typeface="Roboto Condensed"/>
            </a:endParaRPr>
          </a:p>
        </p:txBody>
      </p:sp>
      <p:sp>
        <p:nvSpPr>
          <p:cNvPr id="396" name="Google Shape;396;p57"/>
          <p:cNvSpPr/>
          <p:nvPr/>
        </p:nvSpPr>
        <p:spPr>
          <a:xfrm>
            <a:off x="6774025" y="3971150"/>
            <a:ext cx="2276400" cy="1094700"/>
          </a:xfrm>
          <a:prstGeom prst="wedgeRoundRectCallout">
            <a:avLst>
              <a:gd name="adj1" fmla="val -1455"/>
              <a:gd name="adj2" fmla="val -160660"/>
              <a:gd name="adj3" fmla="val 0"/>
            </a:avLst>
          </a:prstGeom>
          <a:solidFill>
            <a:srgbClr val="FFFFFF"/>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Condensed"/>
                <a:ea typeface="Roboto Condensed"/>
                <a:cs typeface="Roboto Condensed"/>
                <a:sym typeface="Roboto Condensed"/>
              </a:rPr>
              <a:t>Debe evitarse</a:t>
            </a:r>
            <a:endParaRPr sz="1600" b="1">
              <a:latin typeface="Roboto Condensed"/>
              <a:ea typeface="Roboto Condensed"/>
              <a:cs typeface="Roboto Condensed"/>
              <a:sym typeface="Roboto Condensed"/>
            </a:endParaRPr>
          </a:p>
        </p:txBody>
      </p:sp>
      <p:pic>
        <p:nvPicPr>
          <p:cNvPr id="397" name="Google Shape;397;p57"/>
          <p:cNvPicPr preferRelativeResize="0"/>
          <p:nvPr/>
        </p:nvPicPr>
        <p:blipFill>
          <a:blip r:embed="rId4">
            <a:alphaModFix/>
          </a:blip>
          <a:stretch>
            <a:fillRect/>
          </a:stretch>
        </p:blipFill>
        <p:spPr>
          <a:xfrm>
            <a:off x="6833750" y="4316000"/>
            <a:ext cx="419156" cy="405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403" name="Google Shape;403;p58"/>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404" name="Google Shape;404;p58"/>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405" name="Google Shape;405;p58"/>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406" name="Google Shape;406;p58"/>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407" name="Google Shape;407;p58"/>
          <p:cNvPicPr preferRelativeResize="0"/>
          <p:nvPr/>
        </p:nvPicPr>
        <p:blipFill>
          <a:blip r:embed="rId3">
            <a:alphaModFix/>
          </a:blip>
          <a:stretch>
            <a:fillRect/>
          </a:stretch>
        </p:blipFill>
        <p:spPr>
          <a:xfrm>
            <a:off x="4838500" y="3545175"/>
            <a:ext cx="3143250" cy="1009650"/>
          </a:xfrm>
          <a:prstGeom prst="rect">
            <a:avLst/>
          </a:prstGeom>
          <a:noFill/>
          <a:ln>
            <a:noFill/>
          </a:ln>
        </p:spPr>
      </p:pic>
      <p:sp>
        <p:nvSpPr>
          <p:cNvPr id="408" name="Google Shape;408;p58"/>
          <p:cNvSpPr/>
          <p:nvPr/>
        </p:nvSpPr>
        <p:spPr>
          <a:xfrm>
            <a:off x="6704425" y="4715650"/>
            <a:ext cx="2276400" cy="1094700"/>
          </a:xfrm>
          <a:prstGeom prst="wedgeRoundRectCallout">
            <a:avLst>
              <a:gd name="adj1" fmla="val -43254"/>
              <a:gd name="adj2" fmla="val -7614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Condición de selección</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a:t>
            </a:r>
            <a:endParaRPr/>
          </a:p>
        </p:txBody>
      </p:sp>
      <p:sp>
        <p:nvSpPr>
          <p:cNvPr id="414" name="Google Shape;414;p59"/>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Sentencia para recuperar datos de la base de datos.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No es igual que el operador SELECT (σ) del álgebra relacional. Combina varias operaciones relacionadas.</a:t>
            </a:r>
            <a:endParaRPr sz="2200">
              <a:solidFill>
                <a:schemeClr val="dk1"/>
              </a:solidFill>
              <a:latin typeface="Roboto Condensed"/>
              <a:ea typeface="Roboto Condensed"/>
              <a:cs typeface="Roboto Condensed"/>
              <a:sym typeface="Roboto Condensed"/>
            </a:endParaRPr>
          </a:p>
        </p:txBody>
      </p:sp>
      <p:sp>
        <p:nvSpPr>
          <p:cNvPr id="415" name="Google Shape;415;p59"/>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416" name="Google Shape;416;p59"/>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417" name="Google Shape;417;p59"/>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 BASICA</a:t>
            </a:r>
            <a:endParaRPr b="1">
              <a:solidFill>
                <a:srgbClr val="FFFFFF"/>
              </a:solidFill>
              <a:latin typeface="Roboto Condensed"/>
              <a:ea typeface="Roboto Condensed"/>
              <a:cs typeface="Roboto Condensed"/>
              <a:sym typeface="Roboto Condensed"/>
            </a:endParaRPr>
          </a:p>
        </p:txBody>
      </p:sp>
      <p:pic>
        <p:nvPicPr>
          <p:cNvPr id="418" name="Google Shape;418;p59"/>
          <p:cNvPicPr preferRelativeResize="0"/>
          <p:nvPr/>
        </p:nvPicPr>
        <p:blipFill>
          <a:blip r:embed="rId3">
            <a:alphaModFix/>
          </a:blip>
          <a:stretch>
            <a:fillRect/>
          </a:stretch>
        </p:blipFill>
        <p:spPr>
          <a:xfrm>
            <a:off x="4838500" y="3545175"/>
            <a:ext cx="3143250" cy="1009650"/>
          </a:xfrm>
          <a:prstGeom prst="rect">
            <a:avLst/>
          </a:prstGeom>
          <a:noFill/>
          <a:ln>
            <a:noFill/>
          </a:ln>
        </p:spPr>
      </p:pic>
      <p:sp>
        <p:nvSpPr>
          <p:cNvPr id="419" name="Google Shape;419;p59"/>
          <p:cNvSpPr/>
          <p:nvPr/>
        </p:nvSpPr>
        <p:spPr>
          <a:xfrm>
            <a:off x="-25" y="5698900"/>
            <a:ext cx="9144000" cy="1158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600"/>
              </a:spcBef>
              <a:spcAft>
                <a:spcPts val="0"/>
              </a:spcAft>
              <a:buNone/>
            </a:pPr>
            <a:r>
              <a:rPr lang="en" sz="2000" i="1">
                <a:solidFill>
                  <a:srgbClr val="FFFFFF"/>
                </a:solidFill>
                <a:latin typeface="Roboto Condensed"/>
                <a:ea typeface="Roboto Condensed"/>
                <a:cs typeface="Roboto Condensed"/>
                <a:sym typeface="Roboto Condensed"/>
              </a:rPr>
              <a:t>Hay un iterador implícito que recorre cada tupla y evalúa el where para cada tupla.</a:t>
            </a:r>
            <a:endParaRPr sz="2400" b="1" i="1">
              <a:solidFill>
                <a:srgbClr val="FFFFFF"/>
              </a:solidFill>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425" name="Google Shape;425;p60"/>
          <p:cNvPicPr preferRelativeResize="0"/>
          <p:nvPr/>
        </p:nvPicPr>
        <p:blipFill>
          <a:blip r:embed="rId3">
            <a:alphaModFix/>
          </a:blip>
          <a:stretch>
            <a:fillRect/>
          </a:stretch>
        </p:blipFill>
        <p:spPr>
          <a:xfrm>
            <a:off x="1577963" y="1570150"/>
            <a:ext cx="5988075" cy="4587950"/>
          </a:xfrm>
          <a:prstGeom prst="rect">
            <a:avLst/>
          </a:prstGeom>
          <a:noFill/>
          <a:ln>
            <a:noFill/>
          </a:ln>
        </p:spPr>
      </p:pic>
      <p:sp>
        <p:nvSpPr>
          <p:cNvPr id="426" name="Google Shape;426;p60"/>
          <p:cNvSpPr/>
          <p:nvPr/>
        </p:nvSpPr>
        <p:spPr>
          <a:xfrm>
            <a:off x="331175" y="166965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432" name="Google Shape;432;p61"/>
          <p:cNvPicPr preferRelativeResize="0"/>
          <p:nvPr/>
        </p:nvPicPr>
        <p:blipFill>
          <a:blip r:embed="rId3">
            <a:alphaModFix/>
          </a:blip>
          <a:stretch>
            <a:fillRect/>
          </a:stretch>
        </p:blipFill>
        <p:spPr>
          <a:xfrm>
            <a:off x="1577963" y="1570150"/>
            <a:ext cx="5988075" cy="4587950"/>
          </a:xfrm>
          <a:prstGeom prst="rect">
            <a:avLst/>
          </a:prstGeom>
          <a:noFill/>
          <a:ln>
            <a:noFill/>
          </a:ln>
        </p:spPr>
      </p:pic>
      <p:sp>
        <p:nvSpPr>
          <p:cNvPr id="433" name="Google Shape;433;p61"/>
          <p:cNvSpPr/>
          <p:nvPr/>
        </p:nvSpPr>
        <p:spPr>
          <a:xfrm>
            <a:off x="335975" y="277355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439" name="Google Shape;439;p62"/>
          <p:cNvPicPr preferRelativeResize="0"/>
          <p:nvPr/>
        </p:nvPicPr>
        <p:blipFill>
          <a:blip r:embed="rId3">
            <a:alphaModFix/>
          </a:blip>
          <a:stretch>
            <a:fillRect/>
          </a:stretch>
        </p:blipFill>
        <p:spPr>
          <a:xfrm>
            <a:off x="1577963" y="1570150"/>
            <a:ext cx="5988075" cy="4587950"/>
          </a:xfrm>
          <a:prstGeom prst="rect">
            <a:avLst/>
          </a:prstGeom>
          <a:noFill/>
          <a:ln>
            <a:noFill/>
          </a:ln>
        </p:spPr>
      </p:pic>
      <p:sp>
        <p:nvSpPr>
          <p:cNvPr id="440" name="Google Shape;440;p62"/>
          <p:cNvSpPr/>
          <p:nvPr/>
        </p:nvSpPr>
        <p:spPr>
          <a:xfrm>
            <a:off x="335975" y="389125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446" name="Google Shape;446;p63"/>
          <p:cNvPicPr preferRelativeResize="0"/>
          <p:nvPr/>
        </p:nvPicPr>
        <p:blipFill>
          <a:blip r:embed="rId3">
            <a:alphaModFix/>
          </a:blip>
          <a:stretch>
            <a:fillRect/>
          </a:stretch>
        </p:blipFill>
        <p:spPr>
          <a:xfrm>
            <a:off x="1577963" y="1570150"/>
            <a:ext cx="5988075" cy="4587950"/>
          </a:xfrm>
          <a:prstGeom prst="rect">
            <a:avLst/>
          </a:prstGeom>
          <a:noFill/>
          <a:ln>
            <a:noFill/>
          </a:ln>
        </p:spPr>
      </p:pic>
      <p:sp>
        <p:nvSpPr>
          <p:cNvPr id="447" name="Google Shape;447;p63"/>
          <p:cNvSpPr/>
          <p:nvPr/>
        </p:nvSpPr>
        <p:spPr>
          <a:xfrm>
            <a:off x="335975" y="517455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453" name="Google Shape;453;p64"/>
          <p:cNvPicPr preferRelativeResize="0"/>
          <p:nvPr/>
        </p:nvPicPr>
        <p:blipFill>
          <a:blip r:embed="rId3">
            <a:alphaModFix/>
          </a:blip>
          <a:stretch>
            <a:fillRect/>
          </a:stretch>
        </p:blipFill>
        <p:spPr>
          <a:xfrm>
            <a:off x="1577963" y="1570150"/>
            <a:ext cx="5988075" cy="4587950"/>
          </a:xfrm>
          <a:prstGeom prst="rect">
            <a:avLst/>
          </a:prstGeom>
          <a:noFill/>
          <a:ln>
            <a:noFill/>
          </a:ln>
        </p:spPr>
      </p:pic>
      <p:sp>
        <p:nvSpPr>
          <p:cNvPr id="454" name="Google Shape;454;p64"/>
          <p:cNvSpPr/>
          <p:nvPr/>
        </p:nvSpPr>
        <p:spPr>
          <a:xfrm>
            <a:off x="335975" y="517455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5" name="Google Shape;455;p64"/>
          <p:cNvPicPr preferRelativeResize="0"/>
          <p:nvPr/>
        </p:nvPicPr>
        <p:blipFill>
          <a:blip r:embed="rId4">
            <a:alphaModFix/>
          </a:blip>
          <a:stretch>
            <a:fillRect/>
          </a:stretch>
        </p:blipFill>
        <p:spPr>
          <a:xfrm>
            <a:off x="2916418" y="5573775"/>
            <a:ext cx="1962725" cy="235525"/>
          </a:xfrm>
          <a:prstGeom prst="rect">
            <a:avLst/>
          </a:prstGeom>
          <a:noFill/>
          <a:ln>
            <a:noFill/>
          </a:ln>
        </p:spPr>
      </p:pic>
      <p:sp>
        <p:nvSpPr>
          <p:cNvPr id="456" name="Google Shape;456;p64"/>
          <p:cNvSpPr/>
          <p:nvPr/>
        </p:nvSpPr>
        <p:spPr>
          <a:xfrm>
            <a:off x="6414650" y="4343075"/>
            <a:ext cx="2276400" cy="1094700"/>
          </a:xfrm>
          <a:prstGeom prst="wedgeRoundRectCallout">
            <a:avLst>
              <a:gd name="adj1" fmla="val -118418"/>
              <a:gd name="adj2" fmla="val 6502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Previene la ambigüedad</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462" name="Google Shape;462;p65"/>
          <p:cNvSpPr/>
          <p:nvPr/>
        </p:nvSpPr>
        <p:spPr>
          <a:xfrm>
            <a:off x="303575" y="22906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3" name="Google Shape;463;p65"/>
          <p:cNvPicPr preferRelativeResize="0"/>
          <p:nvPr/>
        </p:nvPicPr>
        <p:blipFill>
          <a:blip r:embed="rId3">
            <a:alphaModFix/>
          </a:blip>
          <a:stretch>
            <a:fillRect/>
          </a:stretch>
        </p:blipFill>
        <p:spPr>
          <a:xfrm>
            <a:off x="1656725" y="2011725"/>
            <a:ext cx="5830550" cy="3866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469" name="Google Shape;469;p66"/>
          <p:cNvSpPr/>
          <p:nvPr/>
        </p:nvSpPr>
        <p:spPr>
          <a:xfrm>
            <a:off x="303575" y="22906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66"/>
          <p:cNvPicPr preferRelativeResize="0"/>
          <p:nvPr/>
        </p:nvPicPr>
        <p:blipFill>
          <a:blip r:embed="rId3">
            <a:alphaModFix/>
          </a:blip>
          <a:stretch>
            <a:fillRect/>
          </a:stretch>
        </p:blipFill>
        <p:spPr>
          <a:xfrm>
            <a:off x="1656725" y="2011725"/>
            <a:ext cx="5830550" cy="3866575"/>
          </a:xfrm>
          <a:prstGeom prst="rect">
            <a:avLst/>
          </a:prstGeom>
          <a:noFill/>
          <a:ln>
            <a:noFill/>
          </a:ln>
        </p:spPr>
      </p:pic>
      <p:pic>
        <p:nvPicPr>
          <p:cNvPr id="471" name="Google Shape;471;p66"/>
          <p:cNvPicPr preferRelativeResize="0"/>
          <p:nvPr/>
        </p:nvPicPr>
        <p:blipFill>
          <a:blip r:embed="rId4">
            <a:alphaModFix/>
          </a:blip>
          <a:stretch>
            <a:fillRect/>
          </a:stretch>
        </p:blipFill>
        <p:spPr>
          <a:xfrm>
            <a:off x="3247568" y="2448838"/>
            <a:ext cx="1962725" cy="235525"/>
          </a:xfrm>
          <a:prstGeom prst="rect">
            <a:avLst/>
          </a:prstGeom>
          <a:noFill/>
          <a:ln>
            <a:noFill/>
          </a:ln>
        </p:spPr>
      </p:pic>
      <p:sp>
        <p:nvSpPr>
          <p:cNvPr id="472" name="Google Shape;472;p66"/>
          <p:cNvSpPr/>
          <p:nvPr/>
        </p:nvSpPr>
        <p:spPr>
          <a:xfrm>
            <a:off x="6331850" y="645000"/>
            <a:ext cx="2276400" cy="1094700"/>
          </a:xfrm>
          <a:prstGeom prst="wedgeRoundRectCallout">
            <a:avLst>
              <a:gd name="adj1" fmla="val -105689"/>
              <a:gd name="adj2" fmla="val 11544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Renombra la tabla</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sp>
        <p:nvSpPr>
          <p:cNvPr id="69" name="Google Shape;69;p13"/>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SQL se considera una de las razones del éxito de las bases de datos relacionales.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uso de un lenguaje “estándar” entre motores de distintos fabricantes facilita la migración (se reduce el riesgo de “vendor lock-in”).</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Hay distintas implementaciones de SQL:</a:t>
            </a:r>
            <a:endParaRPr/>
          </a:p>
          <a:p>
            <a:pPr marL="914400" marR="0" lvl="1" indent="-381000" algn="l" rtl="0">
              <a:lnSpc>
                <a:spcPct val="100000"/>
              </a:lnSpc>
              <a:spcBef>
                <a:spcPts val="0"/>
              </a:spcBef>
              <a:spcAft>
                <a:spcPts val="0"/>
              </a:spcAft>
              <a:buSzPts val="2400"/>
              <a:buChar char="◆"/>
            </a:pPr>
            <a:r>
              <a:rPr lang="en"/>
              <a:t>PL/SQL</a:t>
            </a:r>
            <a:endParaRPr/>
          </a:p>
          <a:p>
            <a:pPr marL="914400" marR="0" lvl="1" indent="-381000" algn="l" rtl="0">
              <a:lnSpc>
                <a:spcPct val="100000"/>
              </a:lnSpc>
              <a:spcBef>
                <a:spcPts val="0"/>
              </a:spcBef>
              <a:spcAft>
                <a:spcPts val="0"/>
              </a:spcAft>
              <a:buSzPts val="2400"/>
              <a:buChar char="◆"/>
            </a:pPr>
            <a:r>
              <a:rPr lang="en"/>
              <a:t>T-SQL</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Todas son muy similares y sencillas de convertir.</a:t>
            </a:r>
            <a:endParaRPr/>
          </a:p>
        </p:txBody>
      </p:sp>
      <p:sp>
        <p:nvSpPr>
          <p:cNvPr id="70" name="Google Shape;70;p13"/>
          <p:cNvSpPr/>
          <p:nvPr/>
        </p:nvSpPr>
        <p:spPr>
          <a:xfrm>
            <a:off x="4230200" y="3527175"/>
            <a:ext cx="2276400" cy="1094700"/>
          </a:xfrm>
          <a:prstGeom prst="wedgeRoundRectCallout">
            <a:avLst>
              <a:gd name="adj1" fmla="val -117625"/>
              <a:gd name="adj2" fmla="val 828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 qué se refiere esto?</a:t>
            </a:r>
            <a:endParaRPr sz="1800" b="1">
              <a:solidFill>
                <a:srgbClr val="FFFFFF"/>
              </a:solidFill>
              <a:latin typeface="Roboto Condensed"/>
              <a:ea typeface="Roboto Condensed"/>
              <a:cs typeface="Roboto Condensed"/>
              <a:sym typeface="Roboto Condensed"/>
            </a:endParaRPr>
          </a:p>
        </p:txBody>
      </p:sp>
      <p:sp>
        <p:nvSpPr>
          <p:cNvPr id="71" name="Google Shape;71;p13"/>
          <p:cNvSpPr/>
          <p:nvPr/>
        </p:nvSpPr>
        <p:spPr>
          <a:xfrm>
            <a:off x="-25" y="5698900"/>
            <a:ext cx="9144000" cy="1158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marR="0" lvl="0" indent="-355600" algn="l" rtl="0">
              <a:lnSpc>
                <a:spcPct val="100000"/>
              </a:lnSpc>
              <a:spcBef>
                <a:spcPts val="600"/>
              </a:spcBef>
              <a:spcAft>
                <a:spcPts val="0"/>
              </a:spcAft>
              <a:buClr>
                <a:srgbClr val="FFFFFF"/>
              </a:buClr>
              <a:buSzPts val="2000"/>
              <a:buFont typeface="Roboto Condensed"/>
              <a:buChar char="➔"/>
            </a:pPr>
            <a:r>
              <a:rPr lang="en" sz="2000">
                <a:solidFill>
                  <a:srgbClr val="FFFFFF"/>
                </a:solidFill>
                <a:latin typeface="Roboto Condensed"/>
                <a:ea typeface="Roboto Condensed"/>
                <a:cs typeface="Roboto Condensed"/>
                <a:sym typeface="Roboto Condensed"/>
              </a:rPr>
              <a:t>Cada vendor adopta un estándar pero implementa lo que quiere.</a:t>
            </a:r>
            <a:endParaRPr sz="2400" b="1">
              <a:solidFill>
                <a:srgbClr val="FFFFFF"/>
              </a:solidFill>
              <a:latin typeface="Roboto Condensed"/>
              <a:ea typeface="Roboto Condensed"/>
              <a:cs typeface="Roboto Condensed"/>
              <a:sym typeface="Roboto Condensed"/>
            </a:endParaRPr>
          </a:p>
        </p:txBody>
      </p:sp>
      <p:sp>
        <p:nvSpPr>
          <p:cNvPr id="72" name="Google Shape;72;p13"/>
          <p:cNvSpPr/>
          <p:nvPr/>
        </p:nvSpPr>
        <p:spPr>
          <a:xfrm>
            <a:off x="6728400" y="4328125"/>
            <a:ext cx="2276400" cy="1094700"/>
          </a:xfrm>
          <a:prstGeom prst="wedgeRoundRectCallout">
            <a:avLst>
              <a:gd name="adj1" fmla="val -57643"/>
              <a:gd name="adj2" fmla="val 11681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Ocurre muy a menudo en el contexto de software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478" name="Google Shape;478;p67"/>
          <p:cNvSpPr/>
          <p:nvPr/>
        </p:nvSpPr>
        <p:spPr>
          <a:xfrm>
            <a:off x="303575" y="22906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9" name="Google Shape;479;p67"/>
          <p:cNvPicPr preferRelativeResize="0"/>
          <p:nvPr/>
        </p:nvPicPr>
        <p:blipFill>
          <a:blip r:embed="rId3">
            <a:alphaModFix/>
          </a:blip>
          <a:stretch>
            <a:fillRect/>
          </a:stretch>
        </p:blipFill>
        <p:spPr>
          <a:xfrm>
            <a:off x="1656725" y="2011725"/>
            <a:ext cx="5830550" cy="3866575"/>
          </a:xfrm>
          <a:prstGeom prst="rect">
            <a:avLst/>
          </a:prstGeom>
          <a:noFill/>
          <a:ln>
            <a:noFill/>
          </a:ln>
        </p:spPr>
      </p:pic>
      <p:pic>
        <p:nvPicPr>
          <p:cNvPr id="480" name="Google Shape;480;p67"/>
          <p:cNvPicPr preferRelativeResize="0"/>
          <p:nvPr/>
        </p:nvPicPr>
        <p:blipFill>
          <a:blip r:embed="rId4">
            <a:alphaModFix/>
          </a:blip>
          <a:stretch>
            <a:fillRect/>
          </a:stretch>
        </p:blipFill>
        <p:spPr>
          <a:xfrm>
            <a:off x="3247568" y="2448838"/>
            <a:ext cx="1962725" cy="235525"/>
          </a:xfrm>
          <a:prstGeom prst="rect">
            <a:avLst/>
          </a:prstGeom>
          <a:noFill/>
          <a:ln>
            <a:noFill/>
          </a:ln>
        </p:spPr>
      </p:pic>
      <p:sp>
        <p:nvSpPr>
          <p:cNvPr id="481" name="Google Shape;481;p67"/>
          <p:cNvSpPr/>
          <p:nvPr/>
        </p:nvSpPr>
        <p:spPr>
          <a:xfrm>
            <a:off x="591550" y="3156375"/>
            <a:ext cx="2276400" cy="1094700"/>
          </a:xfrm>
          <a:prstGeom prst="wedgeRoundRectCallout">
            <a:avLst>
              <a:gd name="adj1" fmla="val 68887"/>
              <a:gd name="adj2" fmla="val -6732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La referencia a la tabla cambian consecuentemente</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487" name="Google Shape;487;p68"/>
          <p:cNvSpPr/>
          <p:nvPr/>
        </p:nvSpPr>
        <p:spPr>
          <a:xfrm>
            <a:off x="303575" y="3669013"/>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8" name="Google Shape;488;p68"/>
          <p:cNvPicPr preferRelativeResize="0"/>
          <p:nvPr/>
        </p:nvPicPr>
        <p:blipFill>
          <a:blip r:embed="rId3">
            <a:alphaModFix/>
          </a:blip>
          <a:stretch>
            <a:fillRect/>
          </a:stretch>
        </p:blipFill>
        <p:spPr>
          <a:xfrm>
            <a:off x="1656725" y="2011725"/>
            <a:ext cx="5830550" cy="3866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494" name="Google Shape;494;p69"/>
          <p:cNvSpPr/>
          <p:nvPr/>
        </p:nvSpPr>
        <p:spPr>
          <a:xfrm>
            <a:off x="303575" y="3669013"/>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5" name="Google Shape;495;p69"/>
          <p:cNvPicPr preferRelativeResize="0"/>
          <p:nvPr/>
        </p:nvPicPr>
        <p:blipFill>
          <a:blip r:embed="rId3">
            <a:alphaModFix/>
          </a:blip>
          <a:stretch>
            <a:fillRect/>
          </a:stretch>
        </p:blipFill>
        <p:spPr>
          <a:xfrm>
            <a:off x="1656725" y="2011725"/>
            <a:ext cx="5830550" cy="3866575"/>
          </a:xfrm>
          <a:prstGeom prst="rect">
            <a:avLst/>
          </a:prstGeom>
          <a:noFill/>
          <a:ln>
            <a:noFill/>
          </a:ln>
        </p:spPr>
      </p:pic>
      <p:sp>
        <p:nvSpPr>
          <p:cNvPr id="496" name="Google Shape;496;p69"/>
          <p:cNvSpPr/>
          <p:nvPr/>
        </p:nvSpPr>
        <p:spPr>
          <a:xfrm>
            <a:off x="6552625" y="4481050"/>
            <a:ext cx="2276400" cy="1094700"/>
          </a:xfrm>
          <a:prstGeom prst="wedgeRoundRectCallout">
            <a:avLst>
              <a:gd name="adj1" fmla="val -61438"/>
              <a:gd name="adj2" fmla="val -9631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Producto Cartesiano</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sp>
        <p:nvSpPr>
          <p:cNvPr id="502" name="Google Shape;502;p70"/>
          <p:cNvSpPr/>
          <p:nvPr/>
        </p:nvSpPr>
        <p:spPr>
          <a:xfrm>
            <a:off x="262175" y="5023738"/>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3" name="Google Shape;503;p70"/>
          <p:cNvPicPr preferRelativeResize="0"/>
          <p:nvPr/>
        </p:nvPicPr>
        <p:blipFill>
          <a:blip r:embed="rId3">
            <a:alphaModFix/>
          </a:blip>
          <a:stretch>
            <a:fillRect/>
          </a:stretch>
        </p:blipFill>
        <p:spPr>
          <a:xfrm>
            <a:off x="1656725" y="2011725"/>
            <a:ext cx="5830550" cy="38665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09" name="Google Shape;509;p71"/>
          <p:cNvPicPr preferRelativeResize="0"/>
          <p:nvPr/>
        </p:nvPicPr>
        <p:blipFill>
          <a:blip r:embed="rId3">
            <a:alphaModFix/>
          </a:blip>
          <a:stretch>
            <a:fillRect/>
          </a:stretch>
        </p:blipFill>
        <p:spPr>
          <a:xfrm>
            <a:off x="1481075" y="1987025"/>
            <a:ext cx="6181850" cy="30909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15" name="Google Shape;515;p72"/>
          <p:cNvPicPr preferRelativeResize="0"/>
          <p:nvPr/>
        </p:nvPicPr>
        <p:blipFill>
          <a:blip r:embed="rId3">
            <a:alphaModFix/>
          </a:blip>
          <a:stretch>
            <a:fillRect/>
          </a:stretch>
        </p:blipFill>
        <p:spPr>
          <a:xfrm>
            <a:off x="1511525" y="2011700"/>
            <a:ext cx="6120950" cy="3383625"/>
          </a:xfrm>
          <a:prstGeom prst="rect">
            <a:avLst/>
          </a:prstGeom>
          <a:noFill/>
          <a:ln>
            <a:noFill/>
          </a:ln>
        </p:spPr>
      </p:pic>
      <p:sp>
        <p:nvSpPr>
          <p:cNvPr id="516" name="Google Shape;516;p72"/>
          <p:cNvSpPr/>
          <p:nvPr/>
        </p:nvSpPr>
        <p:spPr>
          <a:xfrm>
            <a:off x="204575" y="2112188"/>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22" name="Google Shape;522;p73"/>
          <p:cNvPicPr preferRelativeResize="0"/>
          <p:nvPr/>
        </p:nvPicPr>
        <p:blipFill>
          <a:blip r:embed="rId3">
            <a:alphaModFix/>
          </a:blip>
          <a:stretch>
            <a:fillRect/>
          </a:stretch>
        </p:blipFill>
        <p:spPr>
          <a:xfrm>
            <a:off x="1511525" y="2011700"/>
            <a:ext cx="6120950" cy="3383625"/>
          </a:xfrm>
          <a:prstGeom prst="rect">
            <a:avLst/>
          </a:prstGeom>
          <a:noFill/>
          <a:ln>
            <a:noFill/>
          </a:ln>
        </p:spPr>
      </p:pic>
      <p:sp>
        <p:nvSpPr>
          <p:cNvPr id="523" name="Google Shape;523;p73"/>
          <p:cNvSpPr/>
          <p:nvPr/>
        </p:nvSpPr>
        <p:spPr>
          <a:xfrm>
            <a:off x="204575" y="34275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29" name="Google Shape;529;p74"/>
          <p:cNvPicPr preferRelativeResize="0"/>
          <p:nvPr/>
        </p:nvPicPr>
        <p:blipFill>
          <a:blip r:embed="rId3">
            <a:alphaModFix/>
          </a:blip>
          <a:stretch>
            <a:fillRect/>
          </a:stretch>
        </p:blipFill>
        <p:spPr>
          <a:xfrm>
            <a:off x="1511525" y="2011700"/>
            <a:ext cx="6120950" cy="3383625"/>
          </a:xfrm>
          <a:prstGeom prst="rect">
            <a:avLst/>
          </a:prstGeom>
          <a:noFill/>
          <a:ln>
            <a:noFill/>
          </a:ln>
        </p:spPr>
      </p:pic>
      <p:sp>
        <p:nvSpPr>
          <p:cNvPr id="530" name="Google Shape;530;p74"/>
          <p:cNvSpPr/>
          <p:nvPr/>
        </p:nvSpPr>
        <p:spPr>
          <a:xfrm>
            <a:off x="204575" y="34275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1" name="Google Shape;531;p74"/>
          <p:cNvPicPr preferRelativeResize="0"/>
          <p:nvPr/>
        </p:nvPicPr>
        <p:blipFill>
          <a:blip r:embed="rId4">
            <a:alphaModFix/>
          </a:blip>
          <a:stretch>
            <a:fillRect/>
          </a:stretch>
        </p:blipFill>
        <p:spPr>
          <a:xfrm>
            <a:off x="5602925" y="3338530"/>
            <a:ext cx="1678575" cy="249150"/>
          </a:xfrm>
          <a:prstGeom prst="rect">
            <a:avLst/>
          </a:prstGeom>
          <a:noFill/>
          <a:ln>
            <a:noFill/>
          </a:ln>
        </p:spPr>
      </p:pic>
      <p:sp>
        <p:nvSpPr>
          <p:cNvPr id="532" name="Google Shape;532;p74"/>
          <p:cNvSpPr/>
          <p:nvPr/>
        </p:nvSpPr>
        <p:spPr>
          <a:xfrm>
            <a:off x="6621600" y="2011700"/>
            <a:ext cx="2276400" cy="1094700"/>
          </a:xfrm>
          <a:prstGeom prst="wedgeRoundRectCallout">
            <a:avLst>
              <a:gd name="adj1" fmla="val -60831"/>
              <a:gd name="adj2" fmla="val 7001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Se puede renombrar columnas</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38" name="Google Shape;538;p75"/>
          <p:cNvPicPr preferRelativeResize="0"/>
          <p:nvPr/>
        </p:nvPicPr>
        <p:blipFill>
          <a:blip r:embed="rId3">
            <a:alphaModFix/>
          </a:blip>
          <a:stretch>
            <a:fillRect/>
          </a:stretch>
        </p:blipFill>
        <p:spPr>
          <a:xfrm>
            <a:off x="1511525" y="2011700"/>
            <a:ext cx="6120950" cy="3383625"/>
          </a:xfrm>
          <a:prstGeom prst="rect">
            <a:avLst/>
          </a:prstGeom>
          <a:noFill/>
          <a:ln>
            <a:noFill/>
          </a:ln>
        </p:spPr>
      </p:pic>
      <p:sp>
        <p:nvSpPr>
          <p:cNvPr id="539" name="Google Shape;539;p75"/>
          <p:cNvSpPr/>
          <p:nvPr/>
        </p:nvSpPr>
        <p:spPr>
          <a:xfrm>
            <a:off x="204575" y="4614200"/>
            <a:ext cx="1242000" cy="5520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45" name="Google Shape;545;p76"/>
          <p:cNvPicPr preferRelativeResize="0"/>
          <p:nvPr/>
        </p:nvPicPr>
        <p:blipFill>
          <a:blip r:embed="rId3">
            <a:alphaModFix/>
          </a:blip>
          <a:stretch>
            <a:fillRect/>
          </a:stretch>
        </p:blipFill>
        <p:spPr>
          <a:xfrm>
            <a:off x="1651675" y="2516825"/>
            <a:ext cx="5840651" cy="182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lenguaje SQL</a:t>
            </a:r>
            <a:endParaRPr/>
          </a:p>
        </p:txBody>
      </p:sp>
      <p:sp>
        <p:nvSpPr>
          <p:cNvPr id="78" name="Google Shape;78;p14"/>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SQL es un lenguaje declarativo de alto nivel. El usuario especifica lo que desea obtener y el DBMS se encarga de optimizarlo y ejecutarlo.</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SQL significa Structured Query Language. Originalmente se llamaba SEQUEL (Structured English QUery Language).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Diseñado e implementado en IBM Research.</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Es un lenguaje que incluye:</a:t>
            </a:r>
            <a:endParaRPr sz="2200"/>
          </a:p>
          <a:p>
            <a:pPr marL="914400" marR="0" lvl="1" indent="-368300" algn="l" rtl="0">
              <a:lnSpc>
                <a:spcPct val="100000"/>
              </a:lnSpc>
              <a:spcBef>
                <a:spcPts val="0"/>
              </a:spcBef>
              <a:spcAft>
                <a:spcPts val="0"/>
              </a:spcAft>
              <a:buSzPts val="2200"/>
              <a:buChar char="◆"/>
            </a:pPr>
            <a:r>
              <a:rPr lang="en" sz="2200"/>
              <a:t>DDL</a:t>
            </a:r>
            <a:endParaRPr sz="2200"/>
          </a:p>
          <a:p>
            <a:pPr marL="914400" marR="0" lvl="1" indent="-368300" algn="l" rtl="0">
              <a:lnSpc>
                <a:spcPct val="100000"/>
              </a:lnSpc>
              <a:spcBef>
                <a:spcPts val="0"/>
              </a:spcBef>
              <a:spcAft>
                <a:spcPts val="0"/>
              </a:spcAft>
              <a:buSzPts val="2200"/>
              <a:buChar char="◆"/>
            </a:pPr>
            <a:r>
              <a:rPr lang="en" sz="2200"/>
              <a:t>DML</a:t>
            </a:r>
            <a:endParaRPr sz="2200"/>
          </a:p>
          <a:p>
            <a:pPr marL="914400" marR="0" lvl="1" indent="-368300" algn="l" rtl="0">
              <a:lnSpc>
                <a:spcPct val="100000"/>
              </a:lnSpc>
              <a:spcBef>
                <a:spcPts val="0"/>
              </a:spcBef>
              <a:spcAft>
                <a:spcPts val="0"/>
              </a:spcAft>
              <a:buSzPts val="2200"/>
              <a:buChar char="◆"/>
            </a:pPr>
            <a:r>
              <a:rPr lang="en" sz="2200"/>
              <a:t>Definición de vistas</a:t>
            </a:r>
            <a:endParaRPr sz="2200"/>
          </a:p>
          <a:p>
            <a:pPr marL="914400" marR="0" lvl="1" indent="-368300" algn="l" rtl="0">
              <a:lnSpc>
                <a:spcPct val="100000"/>
              </a:lnSpc>
              <a:spcBef>
                <a:spcPts val="0"/>
              </a:spcBef>
              <a:spcAft>
                <a:spcPts val="0"/>
              </a:spcAft>
              <a:buSzPts val="2200"/>
              <a:buChar char="◆"/>
            </a:pPr>
            <a:r>
              <a:rPr lang="en" sz="2200"/>
              <a:t>Especificación de seguridad y autorización</a:t>
            </a:r>
            <a:endParaRPr sz="2200"/>
          </a:p>
          <a:p>
            <a:pPr marL="914400" marR="0" lvl="1" indent="-368300" algn="l" rtl="0">
              <a:lnSpc>
                <a:spcPct val="100000"/>
              </a:lnSpc>
              <a:spcBef>
                <a:spcPts val="0"/>
              </a:spcBef>
              <a:spcAft>
                <a:spcPts val="0"/>
              </a:spcAft>
              <a:buSzPts val="2200"/>
              <a:buChar char="◆"/>
            </a:pPr>
            <a:r>
              <a:rPr lang="en" sz="2200"/>
              <a:t>Integridad referencial y control de transacciones</a:t>
            </a:r>
            <a:endParaRPr sz="2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51" name="Google Shape;551;p77"/>
          <p:cNvPicPr preferRelativeResize="0"/>
          <p:nvPr/>
        </p:nvPicPr>
        <p:blipFill>
          <a:blip r:embed="rId3">
            <a:alphaModFix/>
          </a:blip>
          <a:stretch>
            <a:fillRect/>
          </a:stretch>
        </p:blipFill>
        <p:spPr>
          <a:xfrm>
            <a:off x="1651675" y="2516825"/>
            <a:ext cx="5840651" cy="1824350"/>
          </a:xfrm>
          <a:prstGeom prst="rect">
            <a:avLst/>
          </a:prstGeom>
          <a:noFill/>
          <a:ln>
            <a:noFill/>
          </a:ln>
        </p:spPr>
      </p:pic>
      <p:pic>
        <p:nvPicPr>
          <p:cNvPr id="552" name="Google Shape;552;p77"/>
          <p:cNvPicPr preferRelativeResize="0"/>
          <p:nvPr/>
        </p:nvPicPr>
        <p:blipFill>
          <a:blip r:embed="rId4">
            <a:alphaModFix/>
          </a:blip>
          <a:stretch>
            <a:fillRect/>
          </a:stretch>
        </p:blipFill>
        <p:spPr>
          <a:xfrm>
            <a:off x="2939750" y="3914025"/>
            <a:ext cx="827325" cy="212750"/>
          </a:xfrm>
          <a:prstGeom prst="rect">
            <a:avLst/>
          </a:prstGeom>
          <a:noFill/>
          <a:ln>
            <a:noFill/>
          </a:ln>
        </p:spPr>
      </p:pic>
      <p:sp>
        <p:nvSpPr>
          <p:cNvPr id="553" name="Google Shape;553;p77"/>
          <p:cNvSpPr/>
          <p:nvPr/>
        </p:nvSpPr>
        <p:spPr>
          <a:xfrm>
            <a:off x="3767075" y="4341175"/>
            <a:ext cx="2276400" cy="1094700"/>
          </a:xfrm>
          <a:prstGeom prst="wedgeRoundRectCallout">
            <a:avLst>
              <a:gd name="adj1" fmla="val -61517"/>
              <a:gd name="adj2" fmla="val -6715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Primero ordena por</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59" name="Google Shape;559;p78"/>
          <p:cNvPicPr preferRelativeResize="0"/>
          <p:nvPr/>
        </p:nvPicPr>
        <p:blipFill>
          <a:blip r:embed="rId3">
            <a:alphaModFix/>
          </a:blip>
          <a:stretch>
            <a:fillRect/>
          </a:stretch>
        </p:blipFill>
        <p:spPr>
          <a:xfrm>
            <a:off x="1651675" y="2516825"/>
            <a:ext cx="5840651" cy="1824350"/>
          </a:xfrm>
          <a:prstGeom prst="rect">
            <a:avLst/>
          </a:prstGeom>
          <a:noFill/>
          <a:ln>
            <a:noFill/>
          </a:ln>
        </p:spPr>
      </p:pic>
      <p:pic>
        <p:nvPicPr>
          <p:cNvPr id="560" name="Google Shape;560;p78"/>
          <p:cNvPicPr preferRelativeResize="0"/>
          <p:nvPr/>
        </p:nvPicPr>
        <p:blipFill>
          <a:blip r:embed="rId4">
            <a:alphaModFix/>
          </a:blip>
          <a:stretch>
            <a:fillRect/>
          </a:stretch>
        </p:blipFill>
        <p:spPr>
          <a:xfrm>
            <a:off x="3767075" y="3914025"/>
            <a:ext cx="827325" cy="212750"/>
          </a:xfrm>
          <a:prstGeom prst="rect">
            <a:avLst/>
          </a:prstGeom>
          <a:noFill/>
          <a:ln>
            <a:noFill/>
          </a:ln>
        </p:spPr>
      </p:pic>
      <p:sp>
        <p:nvSpPr>
          <p:cNvPr id="561" name="Google Shape;561;p78"/>
          <p:cNvSpPr/>
          <p:nvPr/>
        </p:nvSpPr>
        <p:spPr>
          <a:xfrm>
            <a:off x="3767075" y="4341175"/>
            <a:ext cx="2276400" cy="1094700"/>
          </a:xfrm>
          <a:prstGeom prst="wedgeRoundRectCallout">
            <a:avLst>
              <a:gd name="adj1" fmla="val -27572"/>
              <a:gd name="adj2" fmla="val -6589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 después por</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67" name="Google Shape;567;p79"/>
          <p:cNvPicPr preferRelativeResize="0"/>
          <p:nvPr/>
        </p:nvPicPr>
        <p:blipFill>
          <a:blip r:embed="rId3">
            <a:alphaModFix/>
          </a:blip>
          <a:stretch>
            <a:fillRect/>
          </a:stretch>
        </p:blipFill>
        <p:spPr>
          <a:xfrm>
            <a:off x="1651675" y="2516825"/>
            <a:ext cx="5840651" cy="1824350"/>
          </a:xfrm>
          <a:prstGeom prst="rect">
            <a:avLst/>
          </a:prstGeom>
          <a:noFill/>
          <a:ln>
            <a:noFill/>
          </a:ln>
        </p:spPr>
      </p:pic>
      <p:pic>
        <p:nvPicPr>
          <p:cNvPr id="568" name="Google Shape;568;p79"/>
          <p:cNvPicPr preferRelativeResize="0"/>
          <p:nvPr/>
        </p:nvPicPr>
        <p:blipFill>
          <a:blip r:embed="rId4">
            <a:alphaModFix/>
          </a:blip>
          <a:stretch>
            <a:fillRect/>
          </a:stretch>
        </p:blipFill>
        <p:spPr>
          <a:xfrm>
            <a:off x="4677800" y="3914025"/>
            <a:ext cx="827325" cy="212750"/>
          </a:xfrm>
          <a:prstGeom prst="rect">
            <a:avLst/>
          </a:prstGeom>
          <a:noFill/>
          <a:ln>
            <a:noFill/>
          </a:ln>
        </p:spPr>
      </p:pic>
      <p:sp>
        <p:nvSpPr>
          <p:cNvPr id="569" name="Google Shape;569;p79"/>
          <p:cNvSpPr/>
          <p:nvPr/>
        </p:nvSpPr>
        <p:spPr>
          <a:xfrm>
            <a:off x="3767075" y="4341175"/>
            <a:ext cx="2276400" cy="1094700"/>
          </a:xfrm>
          <a:prstGeom prst="wedgeRoundRectCallout">
            <a:avLst>
              <a:gd name="adj1" fmla="val 7585"/>
              <a:gd name="adj2" fmla="val -6715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 y después por</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SELECT (Ejemplos)</a:t>
            </a:r>
            <a:endParaRPr/>
          </a:p>
        </p:txBody>
      </p:sp>
      <p:pic>
        <p:nvPicPr>
          <p:cNvPr id="575" name="Google Shape;575;p80"/>
          <p:cNvPicPr preferRelativeResize="0"/>
          <p:nvPr/>
        </p:nvPicPr>
        <p:blipFill>
          <a:blip r:embed="rId3">
            <a:alphaModFix/>
          </a:blip>
          <a:stretch>
            <a:fillRect/>
          </a:stretch>
        </p:blipFill>
        <p:spPr>
          <a:xfrm>
            <a:off x="1127325" y="2109763"/>
            <a:ext cx="6889350" cy="2638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8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Sentencia INSERT</a:t>
            </a:r>
            <a:endParaRPr/>
          </a:p>
        </p:txBody>
      </p:sp>
      <p:sp>
        <p:nvSpPr>
          <p:cNvPr id="581" name="Google Shape;581;p81"/>
          <p:cNvSpPr txBox="1"/>
          <p:nvPr/>
        </p:nvSpPr>
        <p:spPr>
          <a:xfrm>
            <a:off x="1656563" y="1403925"/>
            <a:ext cx="6672600" cy="2183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El comando INSERT se utiliza para agregar una sola tupla a una relación.</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Hay varias formas de especificar el comando INSERT.</a:t>
            </a:r>
            <a:endParaRPr sz="2400">
              <a:solidFill>
                <a:schemeClr val="dk1"/>
              </a:solidFill>
              <a:latin typeface="Roboto Condensed"/>
              <a:ea typeface="Roboto Condensed"/>
              <a:cs typeface="Roboto Condensed"/>
              <a:sym typeface="Roboto Condensed"/>
            </a:endParaRPr>
          </a:p>
        </p:txBody>
      </p:sp>
      <p:sp>
        <p:nvSpPr>
          <p:cNvPr id="582" name="Google Shape;582;p81"/>
          <p:cNvSpPr txBox="1"/>
          <p:nvPr/>
        </p:nvSpPr>
        <p:spPr>
          <a:xfrm>
            <a:off x="814838" y="1403925"/>
            <a:ext cx="681000" cy="21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583" name="Google Shape;583;p81"/>
          <p:cNvSpPr txBox="1"/>
          <p:nvPr/>
        </p:nvSpPr>
        <p:spPr>
          <a:xfrm>
            <a:off x="1656563" y="3942900"/>
            <a:ext cx="6672600" cy="2183700"/>
          </a:xfrm>
          <a:prstGeom prst="rect">
            <a:avLst/>
          </a:prstGeom>
          <a:solidFill>
            <a:srgbClr val="F3F3F3"/>
          </a:solidFill>
          <a:ln>
            <a:noFill/>
          </a:ln>
        </p:spPr>
        <p:txBody>
          <a:bodyPr spcFirstLastPara="1" wrap="square" lIns="91425" tIns="91425" rIns="91425" bIns="91425" anchor="ctr" anchorCtr="0">
            <a:noAutofit/>
          </a:bodyPr>
          <a:lstStyle/>
          <a:p>
            <a:pPr marL="457200" lvl="0" indent="-381000" algn="l" rtl="0">
              <a:spcBef>
                <a:spcPts val="600"/>
              </a:spcBef>
              <a:spcAft>
                <a:spcPts val="0"/>
              </a:spcAft>
              <a:buClr>
                <a:schemeClr val="dk1"/>
              </a:buClr>
              <a:buSzPts val="2400"/>
              <a:buFont typeface="Roboto Condensed"/>
              <a:buChar char="➔"/>
            </a:pPr>
            <a:r>
              <a:rPr lang="en" sz="2200">
                <a:solidFill>
                  <a:schemeClr val="dk1"/>
                </a:solidFill>
                <a:latin typeface="Roboto Condensed"/>
                <a:ea typeface="Roboto Condensed"/>
                <a:cs typeface="Roboto Condensed"/>
                <a:sym typeface="Roboto Condensed"/>
              </a:rPr>
              <a:t>Hay varias formas de especificar el comando INSERT:</a:t>
            </a:r>
            <a:endParaRPr sz="22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584" name="Google Shape;584;p81"/>
          <p:cNvSpPr txBox="1"/>
          <p:nvPr/>
        </p:nvSpPr>
        <p:spPr>
          <a:xfrm>
            <a:off x="814838" y="3942900"/>
            <a:ext cx="681000" cy="21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585" name="Google Shape;585;p81"/>
          <p:cNvPicPr preferRelativeResize="0"/>
          <p:nvPr/>
        </p:nvPicPr>
        <p:blipFill>
          <a:blip r:embed="rId3">
            <a:alphaModFix/>
          </a:blip>
          <a:stretch>
            <a:fillRect/>
          </a:stretch>
        </p:blipFill>
        <p:spPr>
          <a:xfrm>
            <a:off x="2563713" y="4540350"/>
            <a:ext cx="4858315" cy="679800"/>
          </a:xfrm>
          <a:prstGeom prst="rect">
            <a:avLst/>
          </a:prstGeom>
          <a:noFill/>
          <a:ln>
            <a:noFill/>
          </a:ln>
        </p:spPr>
      </p:pic>
      <p:pic>
        <p:nvPicPr>
          <p:cNvPr id="586" name="Google Shape;586;p81"/>
          <p:cNvPicPr preferRelativeResize="0"/>
          <p:nvPr/>
        </p:nvPicPr>
        <p:blipFill>
          <a:blip r:embed="rId4">
            <a:alphaModFix/>
          </a:blip>
          <a:stretch>
            <a:fillRect/>
          </a:stretch>
        </p:blipFill>
        <p:spPr>
          <a:xfrm>
            <a:off x="2563725" y="5299275"/>
            <a:ext cx="4858300" cy="7357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8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Sentencia DELETE</a:t>
            </a:r>
            <a:endParaRPr/>
          </a:p>
        </p:txBody>
      </p:sp>
      <p:sp>
        <p:nvSpPr>
          <p:cNvPr id="592" name="Google Shape;592;p82"/>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El comando DELETE elimina tuplas de una tabla.</a:t>
            </a:r>
            <a:endParaRPr sz="18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1800">
              <a:solidFill>
                <a:schemeClr val="dk1"/>
              </a:solidFill>
              <a:latin typeface="Roboto Condensed"/>
              <a:ea typeface="Roboto Condensed"/>
              <a:cs typeface="Roboto Condensed"/>
              <a:sym typeface="Roboto Condensed"/>
            </a:endParaRPr>
          </a:p>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Un DELETE se aplica sobre una única tabla a la vez. Dependiendo de las acciones establecidas para la integridad referencial, se puede propagar a otras.</a:t>
            </a:r>
            <a:endParaRPr sz="18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1800">
              <a:solidFill>
                <a:schemeClr val="dk1"/>
              </a:solidFill>
              <a:latin typeface="Roboto Condensed"/>
              <a:ea typeface="Roboto Condensed"/>
              <a:cs typeface="Roboto Condensed"/>
              <a:sym typeface="Roboto Condensed"/>
            </a:endParaRPr>
          </a:p>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condición WHERE establece cuáles filas serán eliminadas. Si dicha condición no se establece, todas las filas serán eliminadas.</a:t>
            </a:r>
            <a:endParaRPr sz="1800">
              <a:solidFill>
                <a:schemeClr val="dk1"/>
              </a:solidFill>
              <a:latin typeface="Roboto Condensed"/>
              <a:ea typeface="Roboto Condensed"/>
              <a:cs typeface="Roboto Condensed"/>
              <a:sym typeface="Roboto Condensed"/>
            </a:endParaRPr>
          </a:p>
        </p:txBody>
      </p:sp>
      <p:sp>
        <p:nvSpPr>
          <p:cNvPr id="593" name="Google Shape;593;p82"/>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DESCRIPCIÓN</a:t>
            </a:r>
            <a:endParaRPr b="1">
              <a:solidFill>
                <a:srgbClr val="FFFFFF"/>
              </a:solidFill>
              <a:latin typeface="Roboto Condensed"/>
              <a:ea typeface="Roboto Condensed"/>
              <a:cs typeface="Roboto Condensed"/>
              <a:sym typeface="Roboto Condensed"/>
            </a:endParaRPr>
          </a:p>
        </p:txBody>
      </p:sp>
      <p:sp>
        <p:nvSpPr>
          <p:cNvPr id="594" name="Google Shape;594;p82"/>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595" name="Google Shape;595;p82"/>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solidFill>
                  <a:schemeClr val="lt1"/>
                </a:solidFill>
                <a:latin typeface="Roboto Condensed"/>
                <a:ea typeface="Roboto Condensed"/>
                <a:cs typeface="Roboto Condensed"/>
                <a:sym typeface="Roboto Condensed"/>
              </a:rPr>
              <a:t>SINTAXIS</a:t>
            </a:r>
            <a:endParaRPr b="1">
              <a:solidFill>
                <a:srgbClr val="FFFFFF"/>
              </a:solidFill>
              <a:latin typeface="Roboto Condensed"/>
              <a:ea typeface="Roboto Condensed"/>
              <a:cs typeface="Roboto Condensed"/>
              <a:sym typeface="Roboto Condensed"/>
            </a:endParaRPr>
          </a:p>
        </p:txBody>
      </p:sp>
      <p:pic>
        <p:nvPicPr>
          <p:cNvPr id="596" name="Google Shape;596;p82"/>
          <p:cNvPicPr preferRelativeResize="0"/>
          <p:nvPr/>
        </p:nvPicPr>
        <p:blipFill>
          <a:blip r:embed="rId3">
            <a:alphaModFix/>
          </a:blip>
          <a:stretch>
            <a:fillRect/>
          </a:stretch>
        </p:blipFill>
        <p:spPr>
          <a:xfrm>
            <a:off x="4805150" y="3511825"/>
            <a:ext cx="3209925" cy="10763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Sentencia UPDATE</a:t>
            </a:r>
            <a:endParaRPr/>
          </a:p>
        </p:txBody>
      </p:sp>
      <p:sp>
        <p:nvSpPr>
          <p:cNvPr id="602" name="Google Shape;602;p83"/>
          <p:cNvSpPr txBox="1"/>
          <p:nvPr/>
        </p:nvSpPr>
        <p:spPr>
          <a:xfrm>
            <a:off x="1656563" y="1403925"/>
            <a:ext cx="6672600" cy="2183700"/>
          </a:xfrm>
          <a:prstGeom prst="rect">
            <a:avLst/>
          </a:prstGeom>
          <a:solidFill>
            <a:srgbClr val="F3F3F3"/>
          </a:solidFill>
          <a:ln>
            <a:noFill/>
          </a:ln>
        </p:spPr>
        <p:txBody>
          <a:bodyPr spcFirstLastPara="1" wrap="square" lIns="91425" tIns="91425" rIns="91425" bIns="91425" anchor="ctr" anchorCtr="0">
            <a:noAutofit/>
          </a:bodyPr>
          <a:lstStyle/>
          <a:p>
            <a:pPr marL="457200" lvl="0" indent="-323850" algn="l" rtl="0">
              <a:spcBef>
                <a:spcPts val="600"/>
              </a:spcBef>
              <a:spcAft>
                <a:spcPts val="0"/>
              </a:spcAft>
              <a:buClr>
                <a:schemeClr val="dk1"/>
              </a:buClr>
              <a:buSzPts val="1500"/>
              <a:buFont typeface="Roboto Condensed"/>
              <a:buChar char="➔"/>
            </a:pPr>
            <a:r>
              <a:rPr lang="en" sz="1500">
                <a:solidFill>
                  <a:schemeClr val="dk1"/>
                </a:solidFill>
                <a:latin typeface="Roboto Condensed"/>
                <a:ea typeface="Roboto Condensed"/>
                <a:cs typeface="Roboto Condensed"/>
                <a:sym typeface="Roboto Condensed"/>
              </a:rPr>
              <a:t>El comando UPDATE se utiliza para modificar los valores de una o más tuplas de una tabla.</a:t>
            </a:r>
            <a:endParaRPr sz="15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1500">
              <a:solidFill>
                <a:schemeClr val="dk1"/>
              </a:solidFill>
              <a:latin typeface="Roboto Condensed"/>
              <a:ea typeface="Roboto Condensed"/>
              <a:cs typeface="Roboto Condensed"/>
              <a:sym typeface="Roboto Condensed"/>
            </a:endParaRPr>
          </a:p>
          <a:p>
            <a:pPr marL="457200" lvl="0" indent="-323850" algn="l" rtl="0">
              <a:spcBef>
                <a:spcPts val="600"/>
              </a:spcBef>
              <a:spcAft>
                <a:spcPts val="0"/>
              </a:spcAft>
              <a:buClr>
                <a:schemeClr val="dk1"/>
              </a:buClr>
              <a:buSzPts val="1500"/>
              <a:buFont typeface="Roboto Condensed"/>
              <a:buChar char="➔"/>
            </a:pPr>
            <a:r>
              <a:rPr lang="en" sz="1500">
                <a:solidFill>
                  <a:schemeClr val="dk1"/>
                </a:solidFill>
                <a:latin typeface="Roboto Condensed"/>
                <a:ea typeface="Roboto Condensed"/>
                <a:cs typeface="Roboto Condensed"/>
                <a:sym typeface="Roboto Condensed"/>
              </a:rPr>
              <a:t>La condición WHERE limita el ámbito de acción del UPDATE. Si no se establece el WHERE, se actualizan todas las tuplas.</a:t>
            </a:r>
            <a:endParaRPr sz="15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1500">
              <a:solidFill>
                <a:schemeClr val="dk1"/>
              </a:solidFill>
              <a:latin typeface="Roboto Condensed"/>
              <a:ea typeface="Roboto Condensed"/>
              <a:cs typeface="Roboto Condensed"/>
              <a:sym typeface="Roboto Condensed"/>
            </a:endParaRPr>
          </a:p>
          <a:p>
            <a:pPr marL="457200" lvl="0" indent="-323850" algn="l" rtl="0">
              <a:spcBef>
                <a:spcPts val="600"/>
              </a:spcBef>
              <a:spcAft>
                <a:spcPts val="0"/>
              </a:spcAft>
              <a:buClr>
                <a:schemeClr val="dk1"/>
              </a:buClr>
              <a:buSzPts val="1500"/>
              <a:buFont typeface="Roboto Condensed"/>
              <a:buChar char="➔"/>
            </a:pPr>
            <a:r>
              <a:rPr lang="en" sz="1500">
                <a:solidFill>
                  <a:schemeClr val="dk1"/>
                </a:solidFill>
                <a:latin typeface="Roboto Condensed"/>
                <a:ea typeface="Roboto Condensed"/>
                <a:cs typeface="Roboto Condensed"/>
                <a:sym typeface="Roboto Condensed"/>
              </a:rPr>
              <a:t>La cláusula SET establece cuáles atributos serán modificados.</a:t>
            </a:r>
            <a:endParaRPr sz="1500">
              <a:solidFill>
                <a:schemeClr val="dk1"/>
              </a:solidFill>
              <a:latin typeface="Roboto Condensed"/>
              <a:ea typeface="Roboto Condensed"/>
              <a:cs typeface="Roboto Condensed"/>
              <a:sym typeface="Roboto Condensed"/>
            </a:endParaRPr>
          </a:p>
        </p:txBody>
      </p:sp>
      <p:sp>
        <p:nvSpPr>
          <p:cNvPr id="603" name="Google Shape;603;p83"/>
          <p:cNvSpPr txBox="1"/>
          <p:nvPr/>
        </p:nvSpPr>
        <p:spPr>
          <a:xfrm>
            <a:off x="814838" y="1403925"/>
            <a:ext cx="681000" cy="21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604" name="Google Shape;604;p83"/>
          <p:cNvSpPr txBox="1"/>
          <p:nvPr/>
        </p:nvSpPr>
        <p:spPr>
          <a:xfrm>
            <a:off x="1656563" y="3942900"/>
            <a:ext cx="6672600" cy="2183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p:txBody>
      </p:sp>
      <p:sp>
        <p:nvSpPr>
          <p:cNvPr id="605" name="Google Shape;605;p83"/>
          <p:cNvSpPr txBox="1"/>
          <p:nvPr/>
        </p:nvSpPr>
        <p:spPr>
          <a:xfrm>
            <a:off x="814838" y="3942900"/>
            <a:ext cx="681000" cy="21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606" name="Google Shape;606;p83"/>
          <p:cNvPicPr preferRelativeResize="0"/>
          <p:nvPr/>
        </p:nvPicPr>
        <p:blipFill>
          <a:blip r:embed="rId3">
            <a:alphaModFix/>
          </a:blip>
          <a:stretch>
            <a:fillRect/>
          </a:stretch>
        </p:blipFill>
        <p:spPr>
          <a:xfrm>
            <a:off x="2719663" y="4558963"/>
            <a:ext cx="4546425" cy="9515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Taller A</a:t>
            </a:r>
            <a:endParaRPr dirty="0"/>
          </a:p>
        </p:txBody>
      </p:sp>
      <p:sp>
        <p:nvSpPr>
          <p:cNvPr id="602" name="Google Shape;602;p83"/>
          <p:cNvSpPr txBox="1"/>
          <p:nvPr/>
        </p:nvSpPr>
        <p:spPr>
          <a:xfrm>
            <a:off x="1656563" y="1403924"/>
            <a:ext cx="2264988" cy="5072290"/>
          </a:xfrm>
          <a:prstGeom prst="rect">
            <a:avLst/>
          </a:prstGeom>
          <a:solidFill>
            <a:srgbClr val="F3F3F3"/>
          </a:solidFill>
          <a:ln>
            <a:noFill/>
          </a:ln>
        </p:spPr>
        <p:txBody>
          <a:bodyPr spcFirstLastPara="1" wrap="square" lIns="91425" tIns="91425" rIns="91425" bIns="91425" anchor="ctr" anchorCtr="0">
            <a:noAutofit/>
          </a:bodyPr>
          <a:lstStyle/>
          <a:p>
            <a:pPr marL="457200" lvl="0" indent="-323850">
              <a:spcBef>
                <a:spcPts val="600"/>
              </a:spcBef>
              <a:buClr>
                <a:schemeClr val="dk1"/>
              </a:buClr>
              <a:buSzPts val="1500"/>
              <a:buFont typeface="Roboto Condensed"/>
              <a:buChar char="➔"/>
            </a:pPr>
            <a:r>
              <a:rPr lang="es-CR" sz="1500" dirty="0">
                <a:solidFill>
                  <a:schemeClr val="dk1"/>
                </a:solidFill>
                <a:latin typeface="Roboto Condensed"/>
                <a:ea typeface="Roboto Condensed"/>
              </a:rPr>
              <a:t>Cree una base de datos que refleje el estado de la página 72.</a:t>
            </a:r>
            <a:endParaRPr lang="es-CR" sz="1500" dirty="0">
              <a:solidFill>
                <a:schemeClr val="dk1"/>
              </a:solidFill>
              <a:latin typeface="Roboto Condensed"/>
              <a:ea typeface="Roboto Condensed"/>
              <a:sym typeface="Roboto Condensed"/>
            </a:endParaRPr>
          </a:p>
        </p:txBody>
      </p:sp>
      <p:sp>
        <p:nvSpPr>
          <p:cNvPr id="603" name="Google Shape;603;p83"/>
          <p:cNvSpPr txBox="1"/>
          <p:nvPr/>
        </p:nvSpPr>
        <p:spPr>
          <a:xfrm>
            <a:off x="814838" y="1403924"/>
            <a:ext cx="681000" cy="507229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8" name="Picture 7">
            <a:extLst>
              <a:ext uri="{FF2B5EF4-FFF2-40B4-BE49-F238E27FC236}">
                <a16:creationId xmlns:a16="http://schemas.microsoft.com/office/drawing/2014/main" id="{85F25382-7037-44AA-9CBC-DCA3DBEF7D3E}"/>
              </a:ext>
            </a:extLst>
          </p:cNvPr>
          <p:cNvPicPr>
            <a:picLocks noChangeAspect="1"/>
          </p:cNvPicPr>
          <p:nvPr/>
        </p:nvPicPr>
        <p:blipFill>
          <a:blip r:embed="rId3"/>
          <a:stretch>
            <a:fillRect/>
          </a:stretch>
        </p:blipFill>
        <p:spPr>
          <a:xfrm>
            <a:off x="4107399" y="1307233"/>
            <a:ext cx="4405006" cy="5256467"/>
          </a:xfrm>
          <a:prstGeom prst="rect">
            <a:avLst/>
          </a:prstGeom>
        </p:spPr>
      </p:pic>
    </p:spTree>
    <p:extLst>
      <p:ext uri="{BB962C8B-B14F-4D97-AF65-F5344CB8AC3E}">
        <p14:creationId xmlns:p14="http://schemas.microsoft.com/office/powerpoint/2010/main" val="15599461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10"/>
        <p:cNvGrpSpPr/>
        <p:nvPr/>
      </p:nvGrpSpPr>
      <p:grpSpPr>
        <a:xfrm>
          <a:off x="0" y="0"/>
          <a:ext cx="0" cy="0"/>
          <a:chOff x="0" y="0"/>
          <a:chExt cx="0" cy="0"/>
        </a:xfrm>
      </p:grpSpPr>
      <p:sp>
        <p:nvSpPr>
          <p:cNvPr id="611" name="Google Shape;611;p84"/>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SQL Básico</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612" name="Google Shape;612;p84"/>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lenguaje SQL</a:t>
            </a:r>
            <a:endParaRPr/>
          </a:p>
        </p:txBody>
      </p:sp>
      <p:sp>
        <p:nvSpPr>
          <p:cNvPr id="84" name="Google Shape;84;p15"/>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SQL es un lenguaje declarativo de alto nivel. El usuario especifica lo que desea obtener y el DBMS se encarga de optimizarlo y ejecutarlo.</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SQL significa Structured Query Language. Originalmente se llamaba SEQUEL (Structured English QUery Language).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Diseñado e implementado en IBM Research.</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Es un lenguaje que incluye:</a:t>
            </a:r>
            <a:endParaRPr sz="2200"/>
          </a:p>
          <a:p>
            <a:pPr marL="914400" marR="0" lvl="1" indent="-368300" algn="l" rtl="0">
              <a:lnSpc>
                <a:spcPct val="100000"/>
              </a:lnSpc>
              <a:spcBef>
                <a:spcPts val="0"/>
              </a:spcBef>
              <a:spcAft>
                <a:spcPts val="0"/>
              </a:spcAft>
              <a:buSzPts val="2200"/>
              <a:buChar char="◆"/>
            </a:pPr>
            <a:r>
              <a:rPr lang="en" sz="2200"/>
              <a:t>DDL</a:t>
            </a:r>
            <a:endParaRPr sz="2200"/>
          </a:p>
          <a:p>
            <a:pPr marL="914400" marR="0" lvl="1" indent="-368300" algn="l" rtl="0">
              <a:lnSpc>
                <a:spcPct val="100000"/>
              </a:lnSpc>
              <a:spcBef>
                <a:spcPts val="0"/>
              </a:spcBef>
              <a:spcAft>
                <a:spcPts val="0"/>
              </a:spcAft>
              <a:buSzPts val="2200"/>
              <a:buChar char="◆"/>
            </a:pPr>
            <a:r>
              <a:rPr lang="en" sz="2200"/>
              <a:t>DML</a:t>
            </a:r>
            <a:endParaRPr sz="2200"/>
          </a:p>
          <a:p>
            <a:pPr marL="914400" marR="0" lvl="1" indent="-368300" algn="l" rtl="0">
              <a:lnSpc>
                <a:spcPct val="100000"/>
              </a:lnSpc>
              <a:spcBef>
                <a:spcPts val="0"/>
              </a:spcBef>
              <a:spcAft>
                <a:spcPts val="0"/>
              </a:spcAft>
              <a:buSzPts val="2200"/>
              <a:buChar char="◆"/>
            </a:pPr>
            <a:r>
              <a:rPr lang="en" sz="2200"/>
              <a:t>Definición de vistas</a:t>
            </a:r>
            <a:endParaRPr sz="2200"/>
          </a:p>
          <a:p>
            <a:pPr marL="914400" marR="0" lvl="1" indent="-368300" algn="l" rtl="0">
              <a:lnSpc>
                <a:spcPct val="100000"/>
              </a:lnSpc>
              <a:spcBef>
                <a:spcPts val="0"/>
              </a:spcBef>
              <a:spcAft>
                <a:spcPts val="0"/>
              </a:spcAft>
              <a:buSzPts val="2200"/>
              <a:buChar char="◆"/>
            </a:pPr>
            <a:r>
              <a:rPr lang="en" sz="2200"/>
              <a:t>Especificación de seguridad y autorización</a:t>
            </a:r>
            <a:endParaRPr sz="2200"/>
          </a:p>
          <a:p>
            <a:pPr marL="914400" marR="0" lvl="1" indent="-368300" algn="l" rtl="0">
              <a:lnSpc>
                <a:spcPct val="100000"/>
              </a:lnSpc>
              <a:spcBef>
                <a:spcPts val="0"/>
              </a:spcBef>
              <a:spcAft>
                <a:spcPts val="0"/>
              </a:spcAft>
              <a:buSzPts val="2200"/>
              <a:buChar char="◆"/>
            </a:pPr>
            <a:r>
              <a:rPr lang="en" sz="2200"/>
              <a:t>Integridad referencial y control de transacciones</a:t>
            </a:r>
            <a:endParaRPr sz="2200"/>
          </a:p>
        </p:txBody>
      </p:sp>
      <p:sp>
        <p:nvSpPr>
          <p:cNvPr id="85" name="Google Shape;85;p15"/>
          <p:cNvSpPr/>
          <p:nvPr/>
        </p:nvSpPr>
        <p:spPr>
          <a:xfrm>
            <a:off x="4230200" y="3527175"/>
            <a:ext cx="2276400" cy="1094700"/>
          </a:xfrm>
          <a:prstGeom prst="wedgeRoundRectCallout">
            <a:avLst>
              <a:gd name="adj1" fmla="val -144297"/>
              <a:gd name="adj2" fmla="val 7275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Definición de datos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lenguaje SQL</a:t>
            </a:r>
            <a:endParaRPr/>
          </a:p>
        </p:txBody>
      </p:sp>
      <p:sp>
        <p:nvSpPr>
          <p:cNvPr id="91" name="Google Shape;91;p16"/>
          <p:cNvSpPr txBox="1">
            <a:spLocks noGrp="1"/>
          </p:cNvSpPr>
          <p:nvPr>
            <p:ph type="body" idx="1"/>
          </p:nvPr>
        </p:nvSpPr>
        <p:spPr>
          <a:xfrm>
            <a:off x="457200" y="1081200"/>
            <a:ext cx="8229600" cy="53076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SQL es un lenguaje declarativo de alto nivel. El usuario especifica lo que desea obtener y el DBMS se encarga de optimizarlo y ejecutarlo.</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SQL significa Structured Query Language. Originalmente se llamaba SEQUEL (Structured English QUery Language).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Diseñado e implementado en IBM Research.</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Es un lenguaje que incluye:</a:t>
            </a:r>
            <a:endParaRPr sz="2200"/>
          </a:p>
          <a:p>
            <a:pPr marL="914400" marR="0" lvl="1" indent="-368300" algn="l" rtl="0">
              <a:lnSpc>
                <a:spcPct val="100000"/>
              </a:lnSpc>
              <a:spcBef>
                <a:spcPts val="0"/>
              </a:spcBef>
              <a:spcAft>
                <a:spcPts val="0"/>
              </a:spcAft>
              <a:buSzPts val="2200"/>
              <a:buChar char="◆"/>
            </a:pPr>
            <a:r>
              <a:rPr lang="en" sz="2200"/>
              <a:t>DDL</a:t>
            </a:r>
            <a:endParaRPr sz="2200"/>
          </a:p>
          <a:p>
            <a:pPr marL="914400" marR="0" lvl="1" indent="-368300" algn="l" rtl="0">
              <a:lnSpc>
                <a:spcPct val="100000"/>
              </a:lnSpc>
              <a:spcBef>
                <a:spcPts val="0"/>
              </a:spcBef>
              <a:spcAft>
                <a:spcPts val="0"/>
              </a:spcAft>
              <a:buSzPts val="2200"/>
              <a:buChar char="◆"/>
            </a:pPr>
            <a:r>
              <a:rPr lang="en" sz="2200"/>
              <a:t>DML</a:t>
            </a:r>
            <a:endParaRPr sz="2200"/>
          </a:p>
          <a:p>
            <a:pPr marL="914400" marR="0" lvl="1" indent="-368300" algn="l" rtl="0">
              <a:lnSpc>
                <a:spcPct val="100000"/>
              </a:lnSpc>
              <a:spcBef>
                <a:spcPts val="0"/>
              </a:spcBef>
              <a:spcAft>
                <a:spcPts val="0"/>
              </a:spcAft>
              <a:buSzPts val="2200"/>
              <a:buChar char="◆"/>
            </a:pPr>
            <a:r>
              <a:rPr lang="en" sz="2200"/>
              <a:t>Definición de vistas</a:t>
            </a:r>
            <a:endParaRPr sz="2200"/>
          </a:p>
          <a:p>
            <a:pPr marL="914400" marR="0" lvl="1" indent="-368300" algn="l" rtl="0">
              <a:lnSpc>
                <a:spcPct val="100000"/>
              </a:lnSpc>
              <a:spcBef>
                <a:spcPts val="0"/>
              </a:spcBef>
              <a:spcAft>
                <a:spcPts val="0"/>
              </a:spcAft>
              <a:buSzPts val="2200"/>
              <a:buChar char="◆"/>
            </a:pPr>
            <a:r>
              <a:rPr lang="en" sz="2200"/>
              <a:t>Especificación de seguridad y autorización</a:t>
            </a:r>
            <a:endParaRPr sz="2200"/>
          </a:p>
          <a:p>
            <a:pPr marL="914400" marR="0" lvl="1" indent="-368300" algn="l" rtl="0">
              <a:lnSpc>
                <a:spcPct val="100000"/>
              </a:lnSpc>
              <a:spcBef>
                <a:spcPts val="0"/>
              </a:spcBef>
              <a:spcAft>
                <a:spcPts val="0"/>
              </a:spcAft>
              <a:buSzPts val="2200"/>
              <a:buChar char="◆"/>
            </a:pPr>
            <a:r>
              <a:rPr lang="en" sz="2200"/>
              <a:t>Integridad referencial y control de transacciones</a:t>
            </a:r>
            <a:endParaRPr sz="2200"/>
          </a:p>
        </p:txBody>
      </p:sp>
      <p:sp>
        <p:nvSpPr>
          <p:cNvPr id="92" name="Google Shape;92;p16"/>
          <p:cNvSpPr/>
          <p:nvPr/>
        </p:nvSpPr>
        <p:spPr>
          <a:xfrm>
            <a:off x="4230200" y="3527175"/>
            <a:ext cx="2276400" cy="1094700"/>
          </a:xfrm>
          <a:prstGeom prst="wedgeRoundRectCallout">
            <a:avLst>
              <a:gd name="adj1" fmla="val -144903"/>
              <a:gd name="adj2" fmla="val 99226"/>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Manipulación de datos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1897</Words>
  <Application>Microsoft Office PowerPoint</Application>
  <PresentationFormat>On-screen Show (4:3)</PresentationFormat>
  <Paragraphs>310</Paragraphs>
  <Slides>78</Slides>
  <Notes>78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Droid Sans</vt:lpstr>
      <vt:lpstr>Roboto Condensed</vt:lpstr>
      <vt:lpstr>Arial</vt:lpstr>
      <vt:lpstr>Simple Light</vt:lpstr>
      <vt:lpstr>SQL Básico </vt:lpstr>
      <vt:lpstr>Disclaimer / Descargo de Responsabilidad</vt:lpstr>
      <vt:lpstr>Introducción</vt:lpstr>
      <vt:lpstr>Introducción</vt:lpstr>
      <vt:lpstr>Introducción</vt:lpstr>
      <vt:lpstr>Introducción</vt:lpstr>
      <vt:lpstr>El lenguaje SQL</vt:lpstr>
      <vt:lpstr>El lenguaje SQL</vt:lpstr>
      <vt:lpstr>El lenguaje SQL</vt:lpstr>
      <vt:lpstr>Evolución de SQL</vt:lpstr>
      <vt:lpstr>Algunos conceptos en SQL</vt:lpstr>
      <vt:lpstr>Algunos conceptos en SQL</vt:lpstr>
      <vt:lpstr>Algunos conceptos en SQL</vt:lpstr>
      <vt:lpstr>Data Definition Language (DDL)</vt:lpstr>
      <vt:lpstr>CREATE</vt:lpstr>
      <vt:lpstr>CREATE</vt:lpstr>
      <vt:lpstr>Cómo crear una tabla en SQL?</vt:lpstr>
      <vt:lpstr>Cómo crear una tabla en SQL?</vt:lpstr>
      <vt:lpstr>Qué es una tabla en el contexto de SQL?</vt:lpstr>
      <vt:lpstr>Ejemplos</vt:lpstr>
      <vt:lpstr>Ejemplos</vt:lpstr>
      <vt:lpstr>Ejemplos</vt:lpstr>
      <vt:lpstr>Ejemplos</vt:lpstr>
      <vt:lpstr>Ejemplos</vt:lpstr>
      <vt:lpstr>Ejemplos</vt:lpstr>
      <vt:lpstr>Ejemplos</vt:lpstr>
      <vt:lpstr>Ejemplos</vt:lpstr>
      <vt:lpstr>Ejemplos</vt:lpstr>
      <vt:lpstr>Crear las tablas sin integridad referencial</vt:lpstr>
      <vt:lpstr>Crear las tablas sin integridad referencial</vt:lpstr>
      <vt:lpstr>Crear las tablas sin integridad referencial</vt:lpstr>
      <vt:lpstr>Modificar las tablas para agregar integridad referencial</vt:lpstr>
      <vt:lpstr>Tipos de datos</vt:lpstr>
      <vt:lpstr>Tipos de datos</vt:lpstr>
      <vt:lpstr>Tipos de datos</vt:lpstr>
      <vt:lpstr>Tipos de datos</vt:lpstr>
      <vt:lpstr>Cómo se crea un dominio en SQL?</vt:lpstr>
      <vt:lpstr>Cómo se asigna un dominio en SQL?</vt:lpstr>
      <vt:lpstr>Cómo se asigna un dominio en SQL?</vt:lpstr>
      <vt:lpstr>Qué es un constraint?</vt:lpstr>
      <vt:lpstr>Qué es un constraint?</vt:lpstr>
      <vt:lpstr>Qué es un constraint?</vt:lpstr>
      <vt:lpstr>Qué es un constraint?</vt:lpstr>
      <vt:lpstr>Cómo se especifica una llave primaria?</vt:lpstr>
      <vt:lpstr>Referential Triggered Action</vt:lpstr>
      <vt:lpstr>Data Manipulation Language (DML)</vt:lpstr>
      <vt:lpstr>Sentencia SELECT</vt:lpstr>
      <vt:lpstr>Sentencia SELECT</vt:lpstr>
      <vt:lpstr>Sentencia SELECT</vt:lpstr>
      <vt:lpstr>Sentencia SELECT</vt:lpstr>
      <vt:lpstr>Sentencia SELECT</vt:lpstr>
      <vt:lpstr>Sentencia SELECT</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SELECT (Ejemplos)</vt:lpstr>
      <vt:lpstr>Sentencia INSERT</vt:lpstr>
      <vt:lpstr>Sentencia DELETE</vt:lpstr>
      <vt:lpstr>Sentencia UPDATE</vt:lpstr>
      <vt:lpstr>Taller A</vt:lpstr>
      <vt:lpstr>SQL Básico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Básico </dc:title>
  <cp:lastModifiedBy>Rivera, Marco (Apps GD CR)</cp:lastModifiedBy>
  <cp:revision>1</cp:revision>
  <dcterms:modified xsi:type="dcterms:W3CDTF">2020-05-30T15:33:44Z</dcterms:modified>
</cp:coreProperties>
</file>