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86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4" r:id="rId21"/>
    <p:sldId id="283" r:id="rId22"/>
    <p:sldId id="285" r:id="rId23"/>
    <p:sldId id="287" r:id="rId24"/>
    <p:sldId id="288" r:id="rId25"/>
    <p:sldId id="289" r:id="rId26"/>
    <p:sldId id="290" r:id="rId27"/>
    <p:sldId id="291" r:id="rId28"/>
    <p:sldId id="292" r:id="rId29"/>
    <p:sldId id="294" r:id="rId30"/>
    <p:sldId id="295" r:id="rId31"/>
    <p:sldId id="297" r:id="rId32"/>
    <p:sldId id="298" r:id="rId33"/>
    <p:sldId id="300" r:id="rId34"/>
    <p:sldId id="299" r:id="rId35"/>
    <p:sldId id="301" r:id="rId36"/>
    <p:sldId id="302" r:id="rId37"/>
    <p:sldId id="323" r:id="rId38"/>
    <p:sldId id="303" r:id="rId39"/>
    <p:sldId id="304" r:id="rId40"/>
    <p:sldId id="306" r:id="rId41"/>
    <p:sldId id="307" r:id="rId42"/>
    <p:sldId id="308" r:id="rId43"/>
    <p:sldId id="347" r:id="rId44"/>
    <p:sldId id="348" r:id="rId45"/>
    <p:sldId id="311" r:id="rId46"/>
    <p:sldId id="312" r:id="rId47"/>
    <p:sldId id="313" r:id="rId48"/>
    <p:sldId id="314" r:id="rId49"/>
    <p:sldId id="315" r:id="rId50"/>
    <p:sldId id="316" r:id="rId51"/>
    <p:sldId id="317" r:id="rId52"/>
    <p:sldId id="318" r:id="rId53"/>
    <p:sldId id="319" r:id="rId54"/>
    <p:sldId id="320" r:id="rId55"/>
    <p:sldId id="321" r:id="rId56"/>
    <p:sldId id="324" r:id="rId57"/>
    <p:sldId id="325" r:id="rId58"/>
    <p:sldId id="326" r:id="rId59"/>
    <p:sldId id="330" r:id="rId60"/>
    <p:sldId id="328" r:id="rId61"/>
    <p:sldId id="332" r:id="rId62"/>
    <p:sldId id="331" r:id="rId63"/>
    <p:sldId id="333" r:id="rId64"/>
    <p:sldId id="336" r:id="rId65"/>
    <p:sldId id="337" r:id="rId66"/>
    <p:sldId id="340" r:id="rId67"/>
    <p:sldId id="338" r:id="rId68"/>
    <p:sldId id="339" r:id="rId69"/>
    <p:sldId id="341" r:id="rId70"/>
    <p:sldId id="342" r:id="rId71"/>
    <p:sldId id="343" r:id="rId72"/>
    <p:sldId id="344" r:id="rId73"/>
    <p:sldId id="349" r:id="rId74"/>
    <p:sldId id="350" r:id="rId75"/>
    <p:sldId id="346" r:id="rId76"/>
  </p:sldIdLst>
  <p:sldSz cx="9144000" cy="6858000" type="screen4x3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9144000" cy="638735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09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s Cuadros izquier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s-CR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32960" y="1466850"/>
            <a:ext cx="3886200" cy="2404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5246" y="3985260"/>
            <a:ext cx="3886200" cy="2404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3040"/>
            <a:ext cx="3886200" cy="492633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</p:spTree>
    <p:extLst>
      <p:ext uri="{BB962C8B-B14F-4D97-AF65-F5344CB8AC3E}">
        <p14:creationId xmlns:p14="http://schemas.microsoft.com/office/powerpoint/2010/main" val="31871461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87380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exto si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29205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5920" y="346933"/>
            <a:ext cx="8501904" cy="5811820"/>
          </a:xfrm>
        </p:spPr>
        <p:txBody>
          <a:bodyPr/>
          <a:lstStyle>
            <a:lvl1pPr marL="0" indent="0">
              <a:buNone/>
              <a:defRPr/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0005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184079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26580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247021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11372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637588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ulo y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1" y="3602038"/>
            <a:ext cx="3160059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s-CR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  <p:sp>
        <p:nvSpPr>
          <p:cNvPr id="5" name="2 Rectángulo"/>
          <p:cNvSpPr/>
          <p:nvPr/>
        </p:nvSpPr>
        <p:spPr>
          <a:xfrm>
            <a:off x="3962400" y="0"/>
            <a:ext cx="5486400" cy="1524000"/>
          </a:xfrm>
          <a:prstGeom prst="rect">
            <a:avLst/>
          </a:prstGeom>
          <a:solidFill>
            <a:srgbClr val="A50021"/>
          </a:solidFill>
          <a:ln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" name="3 Rectángulo"/>
          <p:cNvSpPr/>
          <p:nvPr/>
        </p:nvSpPr>
        <p:spPr>
          <a:xfrm>
            <a:off x="-304800" y="0"/>
            <a:ext cx="4267200" cy="1524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4 CuadroTexto"/>
          <p:cNvSpPr txBox="1"/>
          <p:nvPr/>
        </p:nvSpPr>
        <p:spPr>
          <a:xfrm>
            <a:off x="590550" y="254170"/>
            <a:ext cx="796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000" b="1" dirty="0" smtClean="0">
                <a:solidFill>
                  <a:schemeClr val="bg1"/>
                </a:solidFill>
                <a:latin typeface="Trebuchet MS" pitchFamily="34" charset="0"/>
              </a:rPr>
              <a:t>Gracias! Preguntas?</a:t>
            </a:r>
            <a:endParaRPr lang="es-ES" sz="6000" b="1" dirty="0">
              <a:solidFill>
                <a:schemeClr val="bg1"/>
              </a:solidFill>
              <a:latin typeface="Trebuchet MS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800" y="1524002"/>
            <a:ext cx="9753600" cy="4874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ulo y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400"/>
            <a:ext cx="6858000" cy="2387600"/>
          </a:xfrm>
        </p:spPr>
        <p:txBody>
          <a:bodyPr anchor="b"/>
          <a:lstStyle>
            <a:lvl1pPr algn="ctr">
              <a:defRPr sz="4500">
                <a:solidFill>
                  <a:schemeClr val="accent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s-CR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 smtClean="0"/>
              <a:t>Click to edit Master subtitle style</a:t>
            </a:r>
            <a:endParaRPr lang="es-CR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096400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Photo Grid with Captio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/>
          <p:cNvSpPr/>
          <p:nvPr/>
        </p:nvSpPr>
        <p:spPr>
          <a:xfrm>
            <a:off x="46482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6" name="Text Placeholder 25"/>
          <p:cNvSpPr>
            <a:spLocks noGrp="1"/>
          </p:cNvSpPr>
          <p:nvPr>
            <p:ph type="body" sz="quarter" idx="31" hasCustomPrompt="1"/>
          </p:nvPr>
        </p:nvSpPr>
        <p:spPr>
          <a:xfrm>
            <a:off x="4724400" y="4710612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7" name="Text Placeholder 28"/>
          <p:cNvSpPr>
            <a:spLocks noGrp="1"/>
          </p:cNvSpPr>
          <p:nvPr>
            <p:ph type="body" sz="quarter" idx="32" hasCustomPrompt="1"/>
          </p:nvPr>
        </p:nvSpPr>
        <p:spPr>
          <a:xfrm>
            <a:off x="47244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6482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4" name="Text Placeholder 25"/>
          <p:cNvSpPr>
            <a:spLocks noGrp="1"/>
          </p:cNvSpPr>
          <p:nvPr>
            <p:ph type="body" sz="quarter" idx="19" hasCustomPrompt="1"/>
          </p:nvPr>
        </p:nvSpPr>
        <p:spPr>
          <a:xfrm>
            <a:off x="4724400" y="443412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20" hasCustomPrompt="1"/>
          </p:nvPr>
        </p:nvSpPr>
        <p:spPr>
          <a:xfrm>
            <a:off x="47244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8600" y="2910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/>
          </p:nvPr>
        </p:nvSpPr>
        <p:spPr>
          <a:xfrm>
            <a:off x="24384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858000" y="2910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443412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304800" y="9006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24408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3" name="Picture Placeholder 11"/>
          <p:cNvSpPr>
            <a:spLocks noGrp="1"/>
          </p:cNvSpPr>
          <p:nvPr>
            <p:ph type="pic" sz="quarter" idx="21"/>
          </p:nvPr>
        </p:nvSpPr>
        <p:spPr>
          <a:xfrm>
            <a:off x="228600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4" name="Picture Placeholder 11"/>
          <p:cNvSpPr>
            <a:spLocks noGrp="1"/>
          </p:cNvSpPr>
          <p:nvPr>
            <p:ph type="pic" sz="quarter" idx="22"/>
          </p:nvPr>
        </p:nvSpPr>
        <p:spPr>
          <a:xfrm>
            <a:off x="4650657" y="24246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55" name="Text Placeholder 25"/>
          <p:cNvSpPr>
            <a:spLocks noGrp="1"/>
          </p:cNvSpPr>
          <p:nvPr>
            <p:ph type="body" sz="quarter" idx="23" hasCustomPrompt="1"/>
          </p:nvPr>
        </p:nvSpPr>
        <p:spPr>
          <a:xfrm>
            <a:off x="2517057" y="2577012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6" name="Text Placeholder 28"/>
          <p:cNvSpPr>
            <a:spLocks noGrp="1"/>
          </p:cNvSpPr>
          <p:nvPr>
            <p:ph type="body" sz="quarter" idx="24" hasCustomPrompt="1"/>
          </p:nvPr>
        </p:nvSpPr>
        <p:spPr>
          <a:xfrm>
            <a:off x="25170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860457" y="24246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8" name="Text Placeholder 25"/>
          <p:cNvSpPr>
            <a:spLocks noGrp="1"/>
          </p:cNvSpPr>
          <p:nvPr>
            <p:ph type="body" sz="quarter" idx="25" hasCustomPrompt="1"/>
          </p:nvPr>
        </p:nvSpPr>
        <p:spPr>
          <a:xfrm>
            <a:off x="6936657" y="2577012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59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6936657" y="30342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left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228600" y="4558210"/>
            <a:ext cx="2057400" cy="1994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61" name="Picture Placeholder 11"/>
          <p:cNvSpPr>
            <a:spLocks noGrp="1"/>
          </p:cNvSpPr>
          <p:nvPr>
            <p:ph type="pic" sz="quarter" idx="27"/>
          </p:nvPr>
        </p:nvSpPr>
        <p:spPr>
          <a:xfrm>
            <a:off x="2435942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2" name="Picture Placeholder 11"/>
          <p:cNvSpPr>
            <a:spLocks noGrp="1"/>
          </p:cNvSpPr>
          <p:nvPr>
            <p:ph type="pic" sz="quarter" idx="28"/>
          </p:nvPr>
        </p:nvSpPr>
        <p:spPr>
          <a:xfrm>
            <a:off x="6855543" y="4558210"/>
            <a:ext cx="2059858" cy="1981200"/>
          </a:xfrm>
          <a:solidFill>
            <a:srgbClr val="F0F0F0"/>
          </a:solidFill>
        </p:spPr>
        <p:txBody>
          <a:bodyPr>
            <a:normAutofit/>
          </a:bodyPr>
          <a:lstStyle>
            <a:lvl1pPr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63" name="Text Placeholder 25"/>
          <p:cNvSpPr>
            <a:spLocks noGrp="1"/>
          </p:cNvSpPr>
          <p:nvPr>
            <p:ph type="body" sz="quarter" idx="29" hasCustomPrompt="1"/>
          </p:nvPr>
        </p:nvSpPr>
        <p:spPr>
          <a:xfrm>
            <a:off x="304800" y="4710612"/>
            <a:ext cx="1905000" cy="366889"/>
          </a:xfrm>
        </p:spPr>
        <p:txBody>
          <a:bodyPr>
            <a:normAutofit/>
          </a:bodyPr>
          <a:lstStyle>
            <a:lvl1pPr algn="l">
              <a:buNone/>
              <a:defRPr sz="1600" b="1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64" name="Text Placeholder 28"/>
          <p:cNvSpPr>
            <a:spLocks noGrp="1"/>
          </p:cNvSpPr>
          <p:nvPr>
            <p:ph type="body" sz="quarter" idx="30" hasCustomPrompt="1"/>
          </p:nvPr>
        </p:nvSpPr>
        <p:spPr>
          <a:xfrm>
            <a:off x="304800" y="5167810"/>
            <a:ext cx="1905000" cy="124742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add text for the picture to the 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53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ulo y contenido co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s-CR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800600"/>
          </a:xfrm>
        </p:spPr>
        <p:txBody>
          <a:bodyPr/>
          <a:lstStyle>
            <a:lvl1pPr>
              <a:buClr>
                <a:srgbClr val="C00000"/>
              </a:buClr>
              <a:buSzPct val="150000"/>
              <a:defRPr/>
            </a:lvl1pPr>
            <a:lvl2pPr>
              <a:buClr>
                <a:srgbClr val="C00000"/>
              </a:buClr>
              <a:buSzPct val="150000"/>
              <a:defRPr/>
            </a:lvl2pPr>
            <a:lvl3pPr>
              <a:buClr>
                <a:srgbClr val="C00000"/>
              </a:buClr>
              <a:buSzPct val="150000"/>
              <a:defRPr/>
            </a:lvl3pPr>
            <a:lvl4pPr>
              <a:buClr>
                <a:srgbClr val="C00000"/>
              </a:buClr>
              <a:buSzPct val="150000"/>
              <a:defRPr/>
            </a:lvl4pPr>
            <a:lvl5pPr>
              <a:buClr>
                <a:srgbClr val="C00000"/>
              </a:buClr>
              <a:buSzPct val="150000"/>
              <a:defRPr/>
            </a:lvl5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3481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ulo y 2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2404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621030" y="3970018"/>
            <a:ext cx="7886700" cy="24048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78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ulo y 3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2404872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30936" y="3981450"/>
            <a:ext cx="3886200" cy="2404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3"/>
          </p:nvPr>
        </p:nvSpPr>
        <p:spPr>
          <a:xfrm>
            <a:off x="4635246" y="3970747"/>
            <a:ext cx="3886200" cy="243005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</p:spTree>
    <p:extLst>
      <p:ext uri="{BB962C8B-B14F-4D97-AF65-F5344CB8AC3E}">
        <p14:creationId xmlns:p14="http://schemas.microsoft.com/office/powerpoint/2010/main" val="20348374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0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996066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s-C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3040"/>
            <a:ext cx="38862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463040"/>
            <a:ext cx="38862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86771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atro cuadr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s-C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3040"/>
            <a:ext cx="3886200" cy="2404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30936" y="3981450"/>
            <a:ext cx="3886200" cy="2404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32960" y="1466850"/>
            <a:ext cx="3886200" cy="2404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5246" y="3985260"/>
            <a:ext cx="3886200" cy="2404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</p:spTree>
    <p:extLst>
      <p:ext uri="{BB962C8B-B14F-4D97-AF65-F5344CB8AC3E}">
        <p14:creationId xmlns:p14="http://schemas.microsoft.com/office/powerpoint/2010/main" val="219280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es Cuadros derech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s-CR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463040"/>
            <a:ext cx="3886200" cy="2404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11"/>
          </p:nvPr>
        </p:nvSpPr>
        <p:spPr>
          <a:xfrm>
            <a:off x="630936" y="3981450"/>
            <a:ext cx="3886200" cy="24048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2"/>
          </p:nvPr>
        </p:nvSpPr>
        <p:spPr>
          <a:xfrm>
            <a:off x="4632960" y="1466850"/>
            <a:ext cx="3886200" cy="489944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/>
          </a:p>
        </p:txBody>
      </p:sp>
    </p:spTree>
    <p:extLst>
      <p:ext uri="{BB962C8B-B14F-4D97-AF65-F5344CB8AC3E}">
        <p14:creationId xmlns:p14="http://schemas.microsoft.com/office/powerpoint/2010/main" val="1644640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140D3B"/>
          </a:solidFill>
          <a:ln>
            <a:noFill/>
          </a:ln>
          <a:effectLst/>
          <a:extLst/>
        </p:spPr>
        <p:txBody>
          <a:bodyPr wrap="none" lIns="91420" tIns="45711" rIns="91420" bIns="45711" anchor="ctr"/>
          <a:lstStyle/>
          <a:p>
            <a:pPr marL="0" marR="0" lvl="0" indent="0" defTabSz="91440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Arial Unicode MS"/>
              <a:cs typeface="Arial Unicode MS"/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4"/>
            <a:ext cx="78867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title style</a:t>
            </a:r>
            <a:endParaRPr lang="es-CR" noProof="0" dirty="0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554480"/>
            <a:ext cx="78867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s-CR" noProof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4524" y="6446838"/>
            <a:ext cx="116653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 smtClean="0">
                <a:solidFill>
                  <a:srgbClr val="898989"/>
                </a:solidFill>
              </a:defRPr>
            </a:lvl1pPr>
          </a:lstStyle>
          <a:p>
            <a:fld id="{7FB7F855-3887-41F9-93DD-A1B328EBD840}" type="slidenum">
              <a:rPr lang="es-CR" smtClean="0"/>
              <a:t>‹#›</a:t>
            </a:fld>
            <a:endParaRPr lang="es-C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10" y="6438900"/>
            <a:ext cx="18573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667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fontAlgn="base" hangingPunct="1">
        <a:spcBef>
          <a:spcPct val="0"/>
        </a:spcBef>
        <a:spcAft>
          <a:spcPct val="0"/>
        </a:spcAft>
        <a:defRPr sz="3300" b="1" kern="1200">
          <a:solidFill>
            <a:schemeClr val="accent5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j-ea"/>
          <a:cs typeface="+mj-cs"/>
        </a:defRPr>
      </a:lvl1pPr>
      <a:lvl2pPr algn="l" defTabSz="6858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anose="020F0502020204030204" pitchFamily="34" charset="0"/>
        </a:defRPr>
      </a:lvl2pPr>
      <a:lvl3pPr algn="l" defTabSz="6858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anose="020F0502020204030204" pitchFamily="34" charset="0"/>
        </a:defRPr>
      </a:lvl3pPr>
      <a:lvl4pPr algn="l" defTabSz="6858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anose="020F0502020204030204" pitchFamily="34" charset="0"/>
        </a:defRPr>
      </a:lvl4pPr>
      <a:lvl5pPr algn="l" defTabSz="6858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anose="020F0502020204030204" pitchFamily="34" charset="0"/>
        </a:defRPr>
      </a:lvl5pPr>
      <a:lvl6pPr marL="457200" algn="l" defTabSz="6858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anose="020F0502020204030204" pitchFamily="34" charset="0"/>
        </a:defRPr>
      </a:lvl6pPr>
      <a:lvl7pPr marL="914400" algn="l" defTabSz="6858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anose="020F0502020204030204" pitchFamily="34" charset="0"/>
        </a:defRPr>
      </a:lvl7pPr>
      <a:lvl8pPr marL="1371600" algn="l" defTabSz="6858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anose="020F0502020204030204" pitchFamily="34" charset="0"/>
        </a:defRPr>
      </a:lvl8pPr>
      <a:lvl9pPr marL="1828800" algn="l" defTabSz="685800" rtl="0" eaLnBrk="1" fontAlgn="base" hangingPunct="1">
        <a:spcBef>
          <a:spcPct val="0"/>
        </a:spcBef>
        <a:spcAft>
          <a:spcPct val="0"/>
        </a:spcAft>
        <a:defRPr sz="3300" b="1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71450" indent="-171450" algn="l" defTabSz="6858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demy.com/blog/wp-content/uploads/2014/03/Normalization-in-Database-With-Example-300x3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4"/>
          <a:stretch/>
        </p:blipFill>
        <p:spPr bwMode="auto">
          <a:xfrm>
            <a:off x="6002448" y="3748209"/>
            <a:ext cx="3141552" cy="265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399"/>
            <a:ext cx="6858000" cy="3114141"/>
          </a:xfrm>
        </p:spPr>
        <p:txBody>
          <a:bodyPr/>
          <a:lstStyle/>
          <a:p>
            <a:r>
              <a:rPr lang="es-CR" dirty="0" smtClean="0"/>
              <a:t>Teoría de diseño y normalización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04312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9525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5" name="Oval Callout 4"/>
          <p:cNvSpPr/>
          <p:nvPr/>
        </p:nvSpPr>
        <p:spPr>
          <a:xfrm>
            <a:off x="6468759" y="4128743"/>
            <a:ext cx="2230733" cy="933434"/>
          </a:xfrm>
          <a:prstGeom prst="wedgeEllipseCallout">
            <a:avLst>
              <a:gd name="adj1" fmla="val -39734"/>
              <a:gd name="adj2" fmla="val -86270"/>
            </a:avLst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Conduce a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actualización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8590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9525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5" name="Oval Callout 4"/>
          <p:cNvSpPr/>
          <p:nvPr/>
        </p:nvSpPr>
        <p:spPr>
          <a:xfrm>
            <a:off x="6129496" y="4216878"/>
            <a:ext cx="2190540" cy="933434"/>
          </a:xfrm>
          <a:prstGeom prst="wedgeEllipseCallout">
            <a:avLst>
              <a:gd name="adj1" fmla="val -39734"/>
              <a:gd name="adj2" fmla="val -86270"/>
            </a:avLst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Conduce a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actualización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3820010" y="4328474"/>
            <a:ext cx="1927648" cy="821838"/>
          </a:xfrm>
          <a:prstGeom prst="wedgeEllipseCallout">
            <a:avLst>
              <a:gd name="adj1" fmla="val 73496"/>
              <a:gd name="adj2" fmla="val -6769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inserción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332474" y="5307656"/>
            <a:ext cx="2279341" cy="821838"/>
          </a:xfrm>
          <a:prstGeom prst="wedgeEllipseCallout">
            <a:avLst>
              <a:gd name="adj1" fmla="val 45818"/>
              <a:gd name="adj2" fmla="val -8746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modificación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Oval Callout 7"/>
          <p:cNvSpPr/>
          <p:nvPr/>
        </p:nvSpPr>
        <p:spPr>
          <a:xfrm>
            <a:off x="6723982" y="5377995"/>
            <a:ext cx="2279341" cy="821838"/>
          </a:xfrm>
          <a:prstGeom prst="wedgeEllipseCallout">
            <a:avLst>
              <a:gd name="adj1" fmla="val -26040"/>
              <a:gd name="adj2" fmla="val -813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eliminación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313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3038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inserción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11" name="Oval Callout 10"/>
          <p:cNvSpPr/>
          <p:nvPr/>
        </p:nvSpPr>
        <p:spPr>
          <a:xfrm>
            <a:off x="4742822" y="4576221"/>
            <a:ext cx="3034603" cy="910179"/>
          </a:xfrm>
          <a:prstGeom prst="wedgeEllipseCallout">
            <a:avLst>
              <a:gd name="adj1" fmla="val -39734"/>
              <a:gd name="adj2" fmla="val -86270"/>
            </a:avLst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Cómo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empleado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5379519" y="1007948"/>
            <a:ext cx="3412044" cy="910179"/>
          </a:xfrm>
          <a:prstGeom prst="wedgeEllipseCallout">
            <a:avLst>
              <a:gd name="adj1" fmla="val -18211"/>
              <a:gd name="adj2" fmla="val 8705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Cómo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departamento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3360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3038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inserción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6" name="Rounded Rectangle 5"/>
          <p:cNvSpPr/>
          <p:nvPr/>
        </p:nvSpPr>
        <p:spPr>
          <a:xfrm>
            <a:off x="1167681" y="4576221"/>
            <a:ext cx="6992779" cy="14501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 se </a:t>
            </a:r>
            <a:r>
              <a:rPr lang="en-US" dirty="0" err="1" smtClean="0">
                <a:solidFill>
                  <a:schemeClr val="tx1"/>
                </a:solidFill>
              </a:rPr>
              <a:t>quiere</a:t>
            </a:r>
            <a:r>
              <a:rPr lang="en-US" dirty="0" smtClean="0">
                <a:solidFill>
                  <a:schemeClr val="tx1"/>
                </a:solidFill>
              </a:rPr>
              <a:t> registrar un </a:t>
            </a:r>
            <a:r>
              <a:rPr lang="en-US" dirty="0" err="1" smtClean="0">
                <a:solidFill>
                  <a:schemeClr val="tx1"/>
                </a:solidFill>
              </a:rPr>
              <a:t>departamento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aun</a:t>
            </a:r>
            <a:r>
              <a:rPr lang="en-US" dirty="0" smtClean="0">
                <a:solidFill>
                  <a:schemeClr val="tx1"/>
                </a:solidFill>
              </a:rPr>
              <a:t> no </a:t>
            </a:r>
            <a:r>
              <a:rPr lang="en-US" dirty="0" err="1" smtClean="0">
                <a:solidFill>
                  <a:schemeClr val="tx1"/>
                </a:solidFill>
              </a:rPr>
              <a:t>tenga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empleados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asociados</a:t>
            </a:r>
            <a:r>
              <a:rPr lang="en-US" dirty="0" smtClean="0">
                <a:solidFill>
                  <a:schemeClr val="tx1"/>
                </a:solidFill>
              </a:rPr>
              <a:t>, hay </a:t>
            </a:r>
            <a:r>
              <a:rPr lang="en-US" dirty="0" err="1" smtClean="0">
                <a:solidFill>
                  <a:schemeClr val="tx1"/>
                </a:solidFill>
              </a:rPr>
              <a:t>que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poner</a:t>
            </a:r>
            <a:r>
              <a:rPr lang="en-US" dirty="0" smtClean="0">
                <a:solidFill>
                  <a:schemeClr val="tx1"/>
                </a:solidFill>
              </a:rPr>
              <a:t> NULL a </a:t>
            </a:r>
            <a:r>
              <a:rPr lang="en-US" dirty="0" err="1" smtClean="0">
                <a:solidFill>
                  <a:schemeClr val="tx1"/>
                </a:solidFill>
              </a:rPr>
              <a:t>todos</a:t>
            </a:r>
            <a:r>
              <a:rPr lang="en-US" dirty="0" smtClean="0">
                <a:solidFill>
                  <a:schemeClr val="tx1"/>
                </a:solidFill>
              </a:rPr>
              <a:t> los </a:t>
            </a:r>
            <a:r>
              <a:rPr lang="en-US" dirty="0" err="1" smtClean="0">
                <a:solidFill>
                  <a:schemeClr val="tx1"/>
                </a:solidFill>
              </a:rPr>
              <a:t>atributos</a:t>
            </a:r>
            <a:r>
              <a:rPr lang="en-US" dirty="0" smtClean="0">
                <a:solidFill>
                  <a:schemeClr val="tx1"/>
                </a:solidFill>
              </a:rPr>
              <a:t> de la </a:t>
            </a:r>
            <a:r>
              <a:rPr lang="en-US" dirty="0" err="1" smtClean="0">
                <a:solidFill>
                  <a:schemeClr val="tx1"/>
                </a:solidFill>
              </a:rPr>
              <a:t>tabla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empleados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llave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primaria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Ssn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US" b="1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admite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NULL</a:t>
            </a:r>
            <a:endParaRPr lang="es-C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110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3038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eliminación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7" name="Rounded Rectangle 6"/>
          <p:cNvSpPr/>
          <p:nvPr/>
        </p:nvSpPr>
        <p:spPr>
          <a:xfrm>
            <a:off x="1167681" y="4576221"/>
            <a:ext cx="6992779" cy="14501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 se </a:t>
            </a:r>
            <a:r>
              <a:rPr lang="en-US" dirty="0" err="1" smtClean="0">
                <a:solidFill>
                  <a:schemeClr val="tx1"/>
                </a:solidFill>
              </a:rPr>
              <a:t>borran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todos</a:t>
            </a:r>
            <a:r>
              <a:rPr lang="en-US" dirty="0" smtClean="0">
                <a:solidFill>
                  <a:schemeClr val="tx1"/>
                </a:solidFill>
              </a:rPr>
              <a:t> los </a:t>
            </a:r>
            <a:r>
              <a:rPr lang="en-US" dirty="0" err="1" smtClean="0">
                <a:solidFill>
                  <a:schemeClr val="tx1"/>
                </a:solidFill>
              </a:rPr>
              <a:t>empleados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departamento</a:t>
            </a:r>
            <a:r>
              <a:rPr lang="en-US" dirty="0" smtClean="0">
                <a:solidFill>
                  <a:schemeClr val="tx1"/>
                </a:solidFill>
              </a:rPr>
              <a:t> 5, se </a:t>
            </a:r>
            <a:r>
              <a:rPr lang="en-US" dirty="0" err="1" smtClean="0">
                <a:solidFill>
                  <a:schemeClr val="tx1"/>
                </a:solidFill>
              </a:rPr>
              <a:t>perderán</a:t>
            </a:r>
            <a:r>
              <a:rPr lang="en-US" dirty="0" smtClean="0">
                <a:solidFill>
                  <a:schemeClr val="tx1"/>
                </a:solidFill>
              </a:rPr>
              <a:t> los </a:t>
            </a:r>
            <a:r>
              <a:rPr lang="en-US" dirty="0" err="1" smtClean="0">
                <a:solidFill>
                  <a:schemeClr val="tx1"/>
                </a:solidFill>
              </a:rPr>
              <a:t>datos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departamento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120689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3038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28650" y="1463038"/>
            <a:ext cx="7886700" cy="48006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Anomalías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modificación</a:t>
            </a:r>
            <a:endParaRPr lang="en-US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CR" dirty="0"/>
          </a:p>
        </p:txBody>
      </p:sp>
      <p:sp>
        <p:nvSpPr>
          <p:cNvPr id="7" name="Rounded Rectangle 6"/>
          <p:cNvSpPr/>
          <p:nvPr/>
        </p:nvSpPr>
        <p:spPr>
          <a:xfrm>
            <a:off x="1167681" y="4576221"/>
            <a:ext cx="6992779" cy="145016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 se </a:t>
            </a:r>
            <a:r>
              <a:rPr lang="en-US" dirty="0" err="1" smtClean="0">
                <a:solidFill>
                  <a:schemeClr val="tx1"/>
                </a:solidFill>
              </a:rPr>
              <a:t>modifica</a:t>
            </a:r>
            <a:r>
              <a:rPr lang="en-US" dirty="0" smtClean="0">
                <a:solidFill>
                  <a:schemeClr val="tx1"/>
                </a:solidFill>
              </a:rPr>
              <a:t> un </a:t>
            </a:r>
            <a:r>
              <a:rPr lang="en-US" dirty="0" err="1" smtClean="0">
                <a:solidFill>
                  <a:schemeClr val="tx1"/>
                </a:solidFill>
              </a:rPr>
              <a:t>departamento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una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tupla</a:t>
            </a:r>
            <a:r>
              <a:rPr lang="en-US" dirty="0" smtClean="0">
                <a:solidFill>
                  <a:schemeClr val="tx1"/>
                </a:solidFill>
              </a:rPr>
              <a:t> de un </a:t>
            </a:r>
            <a:r>
              <a:rPr lang="en-US" dirty="0" err="1" smtClean="0">
                <a:solidFill>
                  <a:schemeClr val="tx1"/>
                </a:solidFill>
              </a:rPr>
              <a:t>empleado</a:t>
            </a:r>
            <a:r>
              <a:rPr lang="en-US" dirty="0" smtClean="0">
                <a:solidFill>
                  <a:schemeClr val="tx1"/>
                </a:solidFill>
              </a:rPr>
              <a:t>, se </a:t>
            </a:r>
            <a:r>
              <a:rPr lang="en-US" dirty="0" err="1" smtClean="0">
                <a:solidFill>
                  <a:schemeClr val="tx1"/>
                </a:solidFill>
              </a:rPr>
              <a:t>debe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actualizar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en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las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tuplas</a:t>
            </a:r>
            <a:r>
              <a:rPr lang="en-US" dirty="0" smtClean="0">
                <a:solidFill>
                  <a:schemeClr val="tx1"/>
                </a:solidFill>
              </a:rPr>
              <a:t> de </a:t>
            </a:r>
            <a:r>
              <a:rPr lang="en-US" dirty="0" err="1" smtClean="0">
                <a:solidFill>
                  <a:schemeClr val="tx1"/>
                </a:solidFill>
              </a:rPr>
              <a:t>todos</a:t>
            </a:r>
            <a:r>
              <a:rPr lang="en-US" dirty="0" smtClean="0">
                <a:solidFill>
                  <a:schemeClr val="tx1"/>
                </a:solidFill>
              </a:rPr>
              <a:t> los </a:t>
            </a:r>
            <a:r>
              <a:rPr lang="en-US" dirty="0" err="1" smtClean="0">
                <a:solidFill>
                  <a:schemeClr val="tx1"/>
                </a:solidFill>
              </a:rPr>
              <a:t>empleados</a:t>
            </a:r>
            <a:r>
              <a:rPr lang="en-US" dirty="0" smtClean="0">
                <a:solidFill>
                  <a:schemeClr val="tx1"/>
                </a:solidFill>
              </a:rPr>
              <a:t> del </a:t>
            </a:r>
            <a:r>
              <a:rPr lang="en-US" dirty="0" err="1" smtClean="0">
                <a:solidFill>
                  <a:schemeClr val="tx1"/>
                </a:solidFill>
              </a:rPr>
              <a:t>mismo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departamento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s-CR" sz="2000" dirty="0"/>
          </a:p>
        </p:txBody>
      </p:sp>
    </p:spTree>
    <p:extLst>
      <p:ext uri="{BB962C8B-B14F-4D97-AF65-F5344CB8AC3E}">
        <p14:creationId xmlns:p14="http://schemas.microsoft.com/office/powerpoint/2010/main" val="138607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redundante</a:t>
            </a:r>
            <a:endParaRPr lang="es-CR" dirty="0"/>
          </a:p>
        </p:txBody>
      </p:sp>
      <p:sp>
        <p:nvSpPr>
          <p:cNvPr id="6" name="Rounded Rectangle 5"/>
          <p:cNvSpPr/>
          <p:nvPr/>
        </p:nvSpPr>
        <p:spPr>
          <a:xfrm>
            <a:off x="1196628" y="1604532"/>
            <a:ext cx="6992779" cy="21736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Lineamiento</a:t>
            </a:r>
            <a:r>
              <a:rPr lang="en-US" sz="1600" b="1" dirty="0" smtClean="0">
                <a:solidFill>
                  <a:schemeClr val="tx1"/>
                </a:solidFill>
              </a:rPr>
              <a:t> #2</a:t>
            </a:r>
          </a:p>
          <a:p>
            <a:r>
              <a:rPr lang="en-US" dirty="0" err="1" smtClean="0"/>
              <a:t>Diseñe</a:t>
            </a:r>
            <a:r>
              <a:rPr lang="en-US" dirty="0" smtClean="0"/>
              <a:t> los </a:t>
            </a:r>
            <a:r>
              <a:rPr lang="en-US" dirty="0" err="1" smtClean="0"/>
              <a:t>esquemas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relaciones</a:t>
            </a:r>
            <a:r>
              <a:rPr lang="en-US" dirty="0" smtClean="0"/>
              <a:t> de forma </a:t>
            </a:r>
            <a:r>
              <a:rPr lang="en-US" dirty="0" err="1" smtClean="0"/>
              <a:t>tal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ocurran</a:t>
            </a:r>
            <a:r>
              <a:rPr lang="en-US" dirty="0" smtClean="0"/>
              <a:t> </a:t>
            </a:r>
            <a:r>
              <a:rPr lang="en-US" dirty="0" err="1" smtClean="0"/>
              <a:t>anomalías</a:t>
            </a:r>
            <a:r>
              <a:rPr lang="en-US" dirty="0" smtClean="0"/>
              <a:t> de </a:t>
            </a:r>
            <a:r>
              <a:rPr lang="en-US" dirty="0" err="1" smtClean="0"/>
              <a:t>inserción</a:t>
            </a:r>
            <a:r>
              <a:rPr lang="en-US" dirty="0" smtClean="0"/>
              <a:t>, </a:t>
            </a:r>
            <a:r>
              <a:rPr lang="en-US" dirty="0" err="1" smtClean="0"/>
              <a:t>eliminación</a:t>
            </a:r>
            <a:r>
              <a:rPr lang="en-US" dirty="0" smtClean="0"/>
              <a:t> y </a:t>
            </a:r>
            <a:r>
              <a:rPr lang="en-US" dirty="0" err="1" smtClean="0"/>
              <a:t>modificación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Si </a:t>
            </a:r>
            <a:r>
              <a:rPr lang="en-US" dirty="0" err="1" smtClean="0"/>
              <a:t>ya</a:t>
            </a:r>
            <a:r>
              <a:rPr lang="en-US" dirty="0" smtClean="0"/>
              <a:t> </a:t>
            </a:r>
            <a:r>
              <a:rPr lang="en-US" dirty="0" err="1" smtClean="0"/>
              <a:t>existen</a:t>
            </a:r>
            <a:r>
              <a:rPr lang="en-US" dirty="0" smtClean="0"/>
              <a:t> </a:t>
            </a:r>
            <a:r>
              <a:rPr lang="en-US" dirty="0" err="1" smtClean="0"/>
              <a:t>anomalías</a:t>
            </a:r>
            <a:r>
              <a:rPr lang="en-US" dirty="0" smtClean="0"/>
              <a:t>, </a:t>
            </a:r>
            <a:r>
              <a:rPr lang="en-US" dirty="0" err="1" smtClean="0"/>
              <a:t>asegúrese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los </a:t>
            </a:r>
            <a:r>
              <a:rPr lang="en-US" dirty="0" err="1" smtClean="0"/>
              <a:t>programas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actualizan</a:t>
            </a:r>
            <a:r>
              <a:rPr lang="en-US" dirty="0" smtClean="0"/>
              <a:t> la base de </a:t>
            </a:r>
            <a:r>
              <a:rPr lang="en-US" dirty="0" err="1" smtClean="0"/>
              <a:t>datos</a:t>
            </a:r>
            <a:r>
              <a:rPr lang="en-US" dirty="0" smtClean="0"/>
              <a:t>, </a:t>
            </a:r>
            <a:r>
              <a:rPr lang="en-US" dirty="0" err="1" smtClean="0"/>
              <a:t>operen</a:t>
            </a:r>
            <a:r>
              <a:rPr lang="en-US" dirty="0" smtClean="0"/>
              <a:t> </a:t>
            </a:r>
            <a:r>
              <a:rPr lang="en-US" dirty="0" err="1" smtClean="0"/>
              <a:t>adecudamente</a:t>
            </a:r>
            <a:r>
              <a:rPr lang="en-US" dirty="0" smtClean="0"/>
              <a:t>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88218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3038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6" name="Oval Callout 5"/>
          <p:cNvSpPr/>
          <p:nvPr/>
        </p:nvSpPr>
        <p:spPr>
          <a:xfrm>
            <a:off x="4712677" y="4586269"/>
            <a:ext cx="3366198" cy="1141291"/>
          </a:xfrm>
          <a:prstGeom prst="wedgeEllipseCallout">
            <a:avLst>
              <a:gd name="adj1" fmla="val -39734"/>
              <a:gd name="adj2" fmla="val -86270"/>
            </a:avLst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¿Y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necesito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?...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performance…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2829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3038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6" name="Oval Callout 5"/>
          <p:cNvSpPr/>
          <p:nvPr/>
        </p:nvSpPr>
        <p:spPr>
          <a:xfrm>
            <a:off x="2813539" y="822325"/>
            <a:ext cx="3366198" cy="1141291"/>
          </a:xfrm>
          <a:prstGeom prst="wedgeEllipseCallout">
            <a:avLst>
              <a:gd name="adj1" fmla="val -1227"/>
              <a:gd name="adj2" fmla="val 83654"/>
            </a:avLst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vista o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vista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materializada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2572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63038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6" name="Oval Callout 5"/>
          <p:cNvSpPr/>
          <p:nvPr/>
        </p:nvSpPr>
        <p:spPr>
          <a:xfrm>
            <a:off x="2813539" y="822325"/>
            <a:ext cx="3366198" cy="1141291"/>
          </a:xfrm>
          <a:prstGeom prst="wedgeEllipseCallout">
            <a:avLst>
              <a:gd name="adj1" fmla="val -1227"/>
              <a:gd name="adj2" fmla="val 83654"/>
            </a:avLst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vista o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vista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materializada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2888900" y="4203900"/>
            <a:ext cx="3913833" cy="1895449"/>
          </a:xfrm>
          <a:prstGeom prst="wedgeEllipseCallout">
            <a:avLst>
              <a:gd name="adj1" fmla="val 18594"/>
              <a:gd name="adj2" fmla="val -18386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¡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triggers para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mantener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actualizadas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base!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6876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Lineamientos informales de diseño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 pueden utilizar como medidas de la calidad del diseño:</a:t>
            </a:r>
          </a:p>
          <a:p>
            <a:pPr lvl="1"/>
            <a:r>
              <a:rPr lang="es-CR" dirty="0" smtClean="0"/>
              <a:t>Asegurar que la semántica de los atributos sea clara en el esquema</a:t>
            </a:r>
          </a:p>
          <a:p>
            <a:pPr lvl="1"/>
            <a:r>
              <a:rPr lang="es-CR" dirty="0" smtClean="0"/>
              <a:t>Reducir la información redundante en las </a:t>
            </a:r>
            <a:r>
              <a:rPr lang="es-CR" dirty="0" err="1" smtClean="0"/>
              <a:t>tuplas</a:t>
            </a:r>
            <a:endParaRPr lang="es-CR" dirty="0" smtClean="0"/>
          </a:p>
          <a:p>
            <a:pPr lvl="1"/>
            <a:r>
              <a:rPr lang="es-CR" dirty="0" smtClean="0"/>
              <a:t>Reducir los valores NULL en las </a:t>
            </a:r>
            <a:r>
              <a:rPr lang="es-CR" dirty="0" err="1" smtClean="0"/>
              <a:t>tuplas</a:t>
            </a:r>
            <a:endParaRPr lang="es-CR" dirty="0" smtClean="0"/>
          </a:p>
          <a:p>
            <a:pPr lvl="1"/>
            <a:r>
              <a:rPr lang="es-CR" dirty="0" smtClean="0"/>
              <a:t>Evitar la generación de </a:t>
            </a:r>
            <a:r>
              <a:rPr lang="es-CR" dirty="0" err="1" smtClean="0"/>
              <a:t>tuplas</a:t>
            </a:r>
            <a:r>
              <a:rPr lang="es-CR" dirty="0" smtClean="0"/>
              <a:t> espurias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82487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Valores</a:t>
            </a:r>
            <a:r>
              <a:rPr lang="en-US" dirty="0" smtClean="0"/>
              <a:t> NULL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ocasiones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</a:t>
            </a:r>
            <a:r>
              <a:rPr lang="en-US" dirty="0" err="1" smtClean="0"/>
              <a:t>tenga</a:t>
            </a:r>
            <a:r>
              <a:rPr lang="en-US" dirty="0" smtClean="0"/>
              <a:t>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apliquen</a:t>
            </a:r>
            <a:r>
              <a:rPr lang="en-US" dirty="0" smtClean="0"/>
              <a:t> para </a:t>
            </a:r>
            <a:r>
              <a:rPr lang="en-US" dirty="0" err="1" smtClean="0"/>
              <a:t>todas</a:t>
            </a:r>
            <a:r>
              <a:rPr lang="en-US" dirty="0" smtClean="0"/>
              <a:t>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tuplas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lo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terminar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tuplas</a:t>
            </a:r>
            <a:r>
              <a:rPr lang="en-US" dirty="0" smtClean="0"/>
              <a:t> con </a:t>
            </a:r>
            <a:r>
              <a:rPr lang="en-US" dirty="0" err="1" smtClean="0"/>
              <a:t>muchos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NULL</a:t>
            </a:r>
          </a:p>
          <a:p>
            <a:endParaRPr lang="en-US" dirty="0"/>
          </a:p>
          <a:p>
            <a:r>
              <a:rPr lang="en-US" dirty="0" err="1" smtClean="0"/>
              <a:t>Problemas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Gasto</a:t>
            </a:r>
            <a:r>
              <a:rPr lang="en-US" dirty="0" smtClean="0"/>
              <a:t> de </a:t>
            </a:r>
            <a:r>
              <a:rPr lang="en-US" dirty="0" err="1" smtClean="0"/>
              <a:t>espacio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de </a:t>
            </a:r>
            <a:r>
              <a:rPr lang="en-US" dirty="0" err="1" smtClean="0"/>
              <a:t>semántica</a:t>
            </a:r>
            <a:endParaRPr lang="en-US" dirty="0" smtClean="0"/>
          </a:p>
          <a:p>
            <a:pPr lvl="1"/>
            <a:r>
              <a:rPr lang="en-US" dirty="0" err="1" smtClean="0"/>
              <a:t>Problemas</a:t>
            </a:r>
            <a:r>
              <a:rPr lang="en-US" dirty="0" smtClean="0"/>
              <a:t> con los joins</a:t>
            </a:r>
          </a:p>
          <a:p>
            <a:pPr lvl="1"/>
            <a:r>
              <a:rPr lang="en-US" dirty="0" smtClean="0"/>
              <a:t>Como </a:t>
            </a:r>
            <a:r>
              <a:rPr lang="en-US" dirty="0" err="1" smtClean="0"/>
              <a:t>contarlos</a:t>
            </a:r>
            <a:r>
              <a:rPr lang="en-US" dirty="0" smtClean="0"/>
              <a:t> al </a:t>
            </a:r>
            <a:r>
              <a:rPr lang="en-US" dirty="0" err="1" smtClean="0"/>
              <a:t>usar</a:t>
            </a:r>
            <a:r>
              <a:rPr lang="en-US" dirty="0" smtClean="0"/>
              <a:t> </a:t>
            </a:r>
            <a:r>
              <a:rPr lang="en-US" dirty="0" err="1" smtClean="0"/>
              <a:t>funciones</a:t>
            </a:r>
            <a:r>
              <a:rPr lang="en-US" dirty="0" smtClean="0"/>
              <a:t> </a:t>
            </a:r>
            <a:r>
              <a:rPr lang="en-US" dirty="0" err="1" smtClean="0"/>
              <a:t>agregadas</a:t>
            </a:r>
            <a:r>
              <a:rPr lang="en-US" dirty="0" smtClean="0"/>
              <a:t>…</a:t>
            </a:r>
            <a:r>
              <a:rPr lang="en-US" dirty="0" err="1" smtClean="0"/>
              <a:t>resultados</a:t>
            </a:r>
            <a:r>
              <a:rPr lang="en-US" dirty="0" smtClean="0"/>
              <a:t> </a:t>
            </a:r>
            <a:r>
              <a:rPr lang="en-US" dirty="0" err="1" smtClean="0"/>
              <a:t>impredecibles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49568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smtClean="0"/>
              <a:t>NULL</a:t>
            </a:r>
            <a:endParaRPr lang="es-CR" dirty="0"/>
          </a:p>
        </p:txBody>
      </p:sp>
      <p:sp>
        <p:nvSpPr>
          <p:cNvPr id="5" name="Rounded Rectangle 4"/>
          <p:cNvSpPr/>
          <p:nvPr/>
        </p:nvSpPr>
        <p:spPr>
          <a:xfrm>
            <a:off x="1196628" y="1604532"/>
            <a:ext cx="6992779" cy="217364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Lineamiento</a:t>
            </a:r>
            <a:r>
              <a:rPr lang="en-US" sz="1600" b="1" dirty="0" smtClean="0">
                <a:solidFill>
                  <a:schemeClr val="tx1"/>
                </a:solidFill>
              </a:rPr>
              <a:t> #3</a:t>
            </a:r>
          </a:p>
          <a:p>
            <a:r>
              <a:rPr lang="en-US" dirty="0" smtClean="0"/>
              <a:t>Evite </a:t>
            </a:r>
            <a:r>
              <a:rPr lang="en-US" dirty="0" err="1" smtClean="0"/>
              <a:t>poner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 </a:t>
            </a:r>
            <a:r>
              <a:rPr lang="en-US" dirty="0" err="1" smtClean="0"/>
              <a:t>cuyos</a:t>
            </a:r>
            <a:r>
              <a:rPr lang="en-US" dirty="0" smtClean="0"/>
              <a:t> </a:t>
            </a:r>
            <a:r>
              <a:rPr lang="en-US" dirty="0" err="1" smtClean="0"/>
              <a:t>valores</a:t>
            </a:r>
            <a:r>
              <a:rPr lang="en-US" dirty="0" smtClean="0"/>
              <a:t> </a:t>
            </a:r>
            <a:r>
              <a:rPr lang="en-US" dirty="0" err="1" smtClean="0"/>
              <a:t>frecuentemente</a:t>
            </a:r>
            <a:r>
              <a:rPr lang="en-US" dirty="0" smtClean="0"/>
              <a:t> </a:t>
            </a:r>
            <a:r>
              <a:rPr lang="en-US" dirty="0" err="1" smtClean="0"/>
              <a:t>sean</a:t>
            </a:r>
            <a:r>
              <a:rPr lang="en-US" dirty="0" smtClean="0"/>
              <a:t> NULL. Si NULL </a:t>
            </a:r>
            <a:r>
              <a:rPr lang="en-US" dirty="0" err="1" smtClean="0"/>
              <a:t>es</a:t>
            </a:r>
            <a:r>
              <a:rPr lang="en-US" dirty="0" smtClean="0"/>
              <a:t> inevitable </a:t>
            </a:r>
            <a:r>
              <a:rPr lang="en-US" dirty="0" err="1" smtClean="0"/>
              <a:t>asegúrese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solo </a:t>
            </a:r>
            <a:r>
              <a:rPr lang="en-US" dirty="0" err="1" smtClean="0"/>
              <a:t>aplique</a:t>
            </a:r>
            <a:r>
              <a:rPr lang="en-US" dirty="0" smtClean="0"/>
              <a:t> para </a:t>
            </a:r>
            <a:r>
              <a:rPr lang="en-US" dirty="0" err="1" smtClean="0"/>
              <a:t>casos</a:t>
            </a:r>
            <a:r>
              <a:rPr lang="en-US" dirty="0" smtClean="0"/>
              <a:t> </a:t>
            </a:r>
            <a:r>
              <a:rPr lang="en-US" dirty="0" err="1" smtClean="0"/>
              <a:t>excepcionales</a:t>
            </a:r>
            <a:r>
              <a:rPr lang="en-US" dirty="0" smtClean="0"/>
              <a:t> y </a:t>
            </a:r>
            <a:r>
              <a:rPr lang="en-US" dirty="0" err="1" smtClean="0"/>
              <a:t>que</a:t>
            </a:r>
            <a:r>
              <a:rPr lang="en-US" dirty="0" smtClean="0"/>
              <a:t> no </a:t>
            </a:r>
            <a:r>
              <a:rPr lang="en-US" dirty="0" err="1" smtClean="0"/>
              <a:t>apliquen</a:t>
            </a:r>
            <a:r>
              <a:rPr lang="en-US" dirty="0" smtClean="0"/>
              <a:t> para la </a:t>
            </a:r>
            <a:r>
              <a:rPr lang="en-US" dirty="0" err="1" smtClean="0"/>
              <a:t>mayoría</a:t>
            </a:r>
            <a:r>
              <a:rPr lang="en-US" dirty="0" smtClean="0"/>
              <a:t> de </a:t>
            </a:r>
            <a:r>
              <a:rPr lang="en-US" dirty="0" err="1" smtClean="0"/>
              <a:t>las</a:t>
            </a:r>
            <a:r>
              <a:rPr lang="en-US" dirty="0" smtClean="0"/>
              <a:t> </a:t>
            </a:r>
            <a:r>
              <a:rPr lang="en-US" dirty="0" err="1" smtClean="0"/>
              <a:t>tuplas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 solo 15% de los </a:t>
            </a:r>
            <a:r>
              <a:rPr lang="en-US" dirty="0" err="1" smtClean="0"/>
              <a:t>empleados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</a:t>
            </a:r>
            <a:r>
              <a:rPr lang="en-US" dirty="0" err="1" smtClean="0"/>
              <a:t>oficina</a:t>
            </a:r>
            <a:r>
              <a:rPr lang="en-US" dirty="0" smtClean="0"/>
              <a:t>, no </a:t>
            </a:r>
            <a:r>
              <a:rPr lang="en-US" dirty="0" err="1" smtClean="0"/>
              <a:t>incluya</a:t>
            </a:r>
            <a:r>
              <a:rPr lang="en-US" dirty="0" smtClean="0"/>
              <a:t> el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err="1" smtClean="0"/>
              <a:t>oficina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empleados</a:t>
            </a:r>
            <a:r>
              <a:rPr lang="en-US" dirty="0" smtClean="0"/>
              <a:t>. </a:t>
            </a:r>
            <a:r>
              <a:rPr lang="en-US" dirty="0" err="1" smtClean="0"/>
              <a:t>Es</a:t>
            </a:r>
            <a:r>
              <a:rPr lang="en-US" dirty="0" smtClean="0"/>
              <a:t> major mover </a:t>
            </a:r>
            <a:r>
              <a:rPr lang="en-US" dirty="0" err="1" smtClean="0"/>
              <a:t>ese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a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tabla</a:t>
            </a:r>
            <a:r>
              <a:rPr lang="en-US" dirty="0" smtClean="0"/>
              <a:t> </a:t>
            </a:r>
            <a:r>
              <a:rPr lang="en-US" dirty="0" err="1" smtClean="0"/>
              <a:t>aparte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6626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tuplas</a:t>
            </a:r>
            <a:r>
              <a:rPr lang="en-US" dirty="0" smtClean="0"/>
              <a:t> </a:t>
            </a:r>
            <a:r>
              <a:rPr lang="en-US" dirty="0" err="1" smtClean="0"/>
              <a:t>espurias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Considere las siguientes relaciones y sus </a:t>
            </a:r>
            <a:r>
              <a:rPr lang="es-CR" dirty="0" err="1" smtClean="0"/>
              <a:t>tuplas</a:t>
            </a:r>
            <a:r>
              <a:rPr lang="es-CR" dirty="0" smtClean="0"/>
              <a:t>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10" y="1958804"/>
            <a:ext cx="7498179" cy="418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7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tuplas</a:t>
            </a:r>
            <a:r>
              <a:rPr lang="en-US" dirty="0" smtClean="0"/>
              <a:t> </a:t>
            </a:r>
            <a:r>
              <a:rPr lang="en-US" dirty="0" err="1" smtClean="0"/>
              <a:t>espurias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Considere las siguientes relaciones y sus </a:t>
            </a:r>
            <a:r>
              <a:rPr lang="es-CR" dirty="0" err="1" smtClean="0"/>
              <a:t>tuplas</a:t>
            </a:r>
            <a:r>
              <a:rPr lang="es-CR" dirty="0" smtClean="0"/>
              <a:t>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10" y="1958804"/>
            <a:ext cx="7498179" cy="418958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795778" y="769545"/>
            <a:ext cx="2609958" cy="1297901"/>
          </a:xfrm>
          <a:prstGeom prst="wedgeEllipseCallout">
            <a:avLst>
              <a:gd name="adj1" fmla="val -37848"/>
              <a:gd name="adj2" fmla="val 649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¿Se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2674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tuplas</a:t>
            </a:r>
            <a:r>
              <a:rPr lang="en-US" dirty="0" smtClean="0"/>
              <a:t> </a:t>
            </a:r>
            <a:r>
              <a:rPr lang="en-US" dirty="0" err="1" smtClean="0"/>
              <a:t>espurias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Considere las siguientes relaciones y sus </a:t>
            </a:r>
            <a:r>
              <a:rPr lang="es-CR" dirty="0" err="1" smtClean="0"/>
              <a:t>tuplas</a:t>
            </a:r>
            <a:r>
              <a:rPr lang="es-CR" dirty="0" smtClean="0"/>
              <a:t>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10" y="1958804"/>
            <a:ext cx="7498179" cy="4189583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795778" y="769545"/>
            <a:ext cx="2609958" cy="1297901"/>
          </a:xfrm>
          <a:prstGeom prst="wedgeEllipseCallout">
            <a:avLst>
              <a:gd name="adj1" fmla="val -37848"/>
              <a:gd name="adj2" fmla="val 649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¿Se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puede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join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dos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905391" y="2067446"/>
            <a:ext cx="2609958" cy="1297901"/>
          </a:xfrm>
          <a:prstGeom prst="wedgeEllipseCallout">
            <a:avLst>
              <a:gd name="adj1" fmla="val -14954"/>
              <a:gd name="adj2" fmla="val -74518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pero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sin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utilizar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lllaves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primarias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046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tuplas</a:t>
            </a:r>
            <a:r>
              <a:rPr lang="en-US" dirty="0" smtClean="0"/>
              <a:t> </a:t>
            </a:r>
            <a:r>
              <a:rPr lang="en-US" dirty="0" err="1" smtClean="0"/>
              <a:t>espurias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Al hacer un </a:t>
            </a:r>
            <a:r>
              <a:rPr lang="es-CR" dirty="0" err="1" smtClean="0"/>
              <a:t>join</a:t>
            </a:r>
            <a:r>
              <a:rPr lang="es-CR" dirty="0" smtClean="0"/>
              <a:t> natural (</a:t>
            </a:r>
            <a:r>
              <a:rPr lang="es-CR" dirty="0" err="1" smtClean="0"/>
              <a:t>Plocation</a:t>
            </a:r>
            <a:r>
              <a:rPr lang="es-CR" dirty="0" smtClean="0"/>
              <a:t>) se obtiene lo siguiente:</a:t>
            </a:r>
            <a:endParaRPr lang="es-C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59" y="1859393"/>
            <a:ext cx="5650541" cy="449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0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tuplas</a:t>
            </a:r>
            <a:r>
              <a:rPr lang="en-US" dirty="0" smtClean="0"/>
              <a:t> </a:t>
            </a:r>
            <a:r>
              <a:rPr lang="en-US" dirty="0" err="1" smtClean="0"/>
              <a:t>espurias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Al hacer un </a:t>
            </a:r>
            <a:r>
              <a:rPr lang="es-CR" dirty="0" err="1" smtClean="0"/>
              <a:t>join</a:t>
            </a:r>
            <a:r>
              <a:rPr lang="es-CR" dirty="0" smtClean="0"/>
              <a:t> natural (</a:t>
            </a:r>
            <a:r>
              <a:rPr lang="es-CR" dirty="0" err="1" smtClean="0"/>
              <a:t>Plocation</a:t>
            </a:r>
            <a:r>
              <a:rPr lang="es-CR" dirty="0" smtClean="0"/>
              <a:t>) se obtiene lo siguiente:</a:t>
            </a:r>
            <a:endParaRPr lang="es-C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959" y="1859393"/>
            <a:ext cx="5650541" cy="4498732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409817" y="561492"/>
            <a:ext cx="2609958" cy="1297901"/>
          </a:xfrm>
          <a:prstGeom prst="wedgeEllipseCallout">
            <a:avLst>
              <a:gd name="adj1" fmla="val -37848"/>
              <a:gd name="adj2" fmla="val 649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Si…¿Y? ¿Qué tiene de malo?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5452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tuplas</a:t>
            </a:r>
            <a:r>
              <a:rPr lang="en-US" dirty="0" smtClean="0"/>
              <a:t> </a:t>
            </a:r>
            <a:r>
              <a:rPr lang="en-US" dirty="0" err="1" smtClean="0"/>
              <a:t>espurias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Al hacer un </a:t>
            </a:r>
            <a:r>
              <a:rPr lang="es-CR" dirty="0" err="1" smtClean="0"/>
              <a:t>join</a:t>
            </a:r>
            <a:r>
              <a:rPr lang="es-CR" dirty="0" smtClean="0"/>
              <a:t> natural (</a:t>
            </a:r>
            <a:r>
              <a:rPr lang="es-CR" dirty="0" err="1" smtClean="0"/>
              <a:t>Plocation</a:t>
            </a:r>
            <a:r>
              <a:rPr lang="es-CR" dirty="0" smtClean="0"/>
              <a:t>) se obtiene lo siguiente:</a:t>
            </a:r>
            <a:endParaRPr lang="es-C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5959" y="1859393"/>
            <a:ext cx="5650541" cy="44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609" t="13460" r="2670" b="12255"/>
          <a:stretch/>
        </p:blipFill>
        <p:spPr>
          <a:xfrm>
            <a:off x="398352" y="2788467"/>
            <a:ext cx="8582686" cy="3349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398352" y="2372008"/>
            <a:ext cx="1674892" cy="416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3719" y="2372008"/>
            <a:ext cx="1747319" cy="416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Callout 12"/>
          <p:cNvSpPr/>
          <p:nvPr/>
        </p:nvSpPr>
        <p:spPr>
          <a:xfrm>
            <a:off x="1158844" y="3367889"/>
            <a:ext cx="1910281" cy="1267485"/>
          </a:xfrm>
          <a:prstGeom prst="wedgeEllipseCallout">
            <a:avLst>
              <a:gd name="adj1" fmla="val 35091"/>
              <a:gd name="adj2" fmla="val -76786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Esta </a:t>
            </a:r>
            <a:r>
              <a:rPr lang="es-CR" dirty="0" err="1" smtClean="0"/>
              <a:t>tupla</a:t>
            </a:r>
            <a:r>
              <a:rPr lang="es-CR" dirty="0" smtClean="0"/>
              <a:t> no tiene sentido!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8897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tuplas</a:t>
            </a:r>
            <a:r>
              <a:rPr lang="en-US" dirty="0" smtClean="0"/>
              <a:t> </a:t>
            </a:r>
            <a:r>
              <a:rPr lang="en-US" dirty="0" err="1" smtClean="0"/>
              <a:t>espurias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Al hacer un </a:t>
            </a:r>
            <a:r>
              <a:rPr lang="es-CR" dirty="0" err="1" smtClean="0"/>
              <a:t>join</a:t>
            </a:r>
            <a:r>
              <a:rPr lang="es-CR" dirty="0" smtClean="0"/>
              <a:t> natural (</a:t>
            </a:r>
            <a:r>
              <a:rPr lang="es-CR" dirty="0" err="1" smtClean="0"/>
              <a:t>Plocation</a:t>
            </a:r>
            <a:r>
              <a:rPr lang="es-CR" dirty="0" smtClean="0"/>
              <a:t>) se obtiene lo siguiente:</a:t>
            </a:r>
            <a:endParaRPr lang="es-C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55959" y="1859393"/>
            <a:ext cx="5650541" cy="4498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3609" t="13460" r="2670" b="12255"/>
          <a:stretch/>
        </p:blipFill>
        <p:spPr>
          <a:xfrm>
            <a:off x="398352" y="2788467"/>
            <a:ext cx="8582686" cy="3349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398352" y="2372008"/>
            <a:ext cx="1674892" cy="416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233719" y="2372008"/>
            <a:ext cx="1747319" cy="4164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b="52570"/>
          <a:stretch/>
        </p:blipFill>
        <p:spPr>
          <a:xfrm>
            <a:off x="1066287" y="4115814"/>
            <a:ext cx="7229883" cy="22860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57188" y="4108759"/>
            <a:ext cx="4490519" cy="2459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angle 10"/>
          <p:cNvSpPr/>
          <p:nvPr/>
        </p:nvSpPr>
        <p:spPr>
          <a:xfrm>
            <a:off x="398351" y="2779414"/>
            <a:ext cx="1385181" cy="334979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angle 13"/>
          <p:cNvSpPr/>
          <p:nvPr/>
        </p:nvSpPr>
        <p:spPr>
          <a:xfrm>
            <a:off x="6826313" y="2778655"/>
            <a:ext cx="2137795" cy="334979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6" name="Rectangle 15"/>
          <p:cNvSpPr/>
          <p:nvPr/>
        </p:nvSpPr>
        <p:spPr>
          <a:xfrm>
            <a:off x="1127155" y="4653482"/>
            <a:ext cx="1109051" cy="525100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7" name="Rectangle 16"/>
          <p:cNvSpPr/>
          <p:nvPr/>
        </p:nvSpPr>
        <p:spPr>
          <a:xfrm>
            <a:off x="4017474" y="4653482"/>
            <a:ext cx="1668102" cy="525100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0569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</a:t>
            </a:r>
            <a:r>
              <a:rPr lang="en-US" dirty="0" err="1" smtClean="0"/>
              <a:t>Generación</a:t>
            </a:r>
            <a:r>
              <a:rPr lang="en-US" dirty="0" smtClean="0"/>
              <a:t> de </a:t>
            </a:r>
            <a:r>
              <a:rPr lang="en-US" dirty="0" err="1" smtClean="0"/>
              <a:t>tuplas</a:t>
            </a:r>
            <a:r>
              <a:rPr lang="en-US" dirty="0" smtClean="0"/>
              <a:t> </a:t>
            </a:r>
            <a:r>
              <a:rPr lang="en-US" dirty="0" err="1" smtClean="0"/>
              <a:t>espurias</a:t>
            </a:r>
            <a:endParaRPr lang="es-CR" dirty="0"/>
          </a:p>
        </p:txBody>
      </p:sp>
      <p:sp>
        <p:nvSpPr>
          <p:cNvPr id="18" name="Rounded Rectangle 17"/>
          <p:cNvSpPr/>
          <p:nvPr/>
        </p:nvSpPr>
        <p:spPr>
          <a:xfrm>
            <a:off x="912639" y="1577371"/>
            <a:ext cx="7318722" cy="19444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CR" sz="2000" b="1" dirty="0" smtClean="0">
                <a:solidFill>
                  <a:schemeClr val="accent3">
                    <a:lumMod val="50000"/>
                  </a:schemeClr>
                </a:solidFill>
              </a:rPr>
              <a:t>Lineamiento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#4</a:t>
            </a:r>
          </a:p>
          <a:p>
            <a:r>
              <a:rPr lang="en-US" sz="2000" dirty="0" err="1" smtClean="0">
                <a:solidFill>
                  <a:schemeClr val="tx1"/>
                </a:solidFill>
              </a:rPr>
              <a:t>Diseñe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relaciones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puedan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unirse</a:t>
            </a:r>
            <a:r>
              <a:rPr lang="en-US" sz="2000" dirty="0" smtClean="0">
                <a:solidFill>
                  <a:schemeClr val="tx1"/>
                </a:solidFill>
              </a:rPr>
              <a:t> con </a:t>
            </a:r>
            <a:r>
              <a:rPr lang="en-US" sz="2000" dirty="0" err="1" smtClean="0">
                <a:solidFill>
                  <a:schemeClr val="tx1"/>
                </a:solidFill>
              </a:rPr>
              <a:t>condiciones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igualdad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atributos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apropiadamente</a:t>
            </a:r>
            <a:r>
              <a:rPr lang="en-US" sz="2000" dirty="0" smtClean="0">
                <a:solidFill>
                  <a:schemeClr val="tx1"/>
                </a:solidFill>
              </a:rPr>
              <a:t> relacionados (</a:t>
            </a:r>
            <a:r>
              <a:rPr lang="en-US" sz="2000" dirty="0" err="1" smtClean="0">
                <a:solidFill>
                  <a:schemeClr val="tx1"/>
                </a:solidFill>
              </a:rPr>
              <a:t>llave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primaria</a:t>
            </a:r>
            <a:r>
              <a:rPr lang="en-US" sz="2000" dirty="0" smtClean="0">
                <a:solidFill>
                  <a:schemeClr val="tx1"/>
                </a:solidFill>
              </a:rPr>
              <a:t> – </a:t>
            </a:r>
            <a:r>
              <a:rPr lang="en-US" sz="2000" dirty="0" err="1" smtClean="0">
                <a:solidFill>
                  <a:schemeClr val="tx1"/>
                </a:solidFill>
              </a:rPr>
              <a:t>llave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foránea</a:t>
            </a:r>
            <a:r>
              <a:rPr lang="en-US" sz="2000" dirty="0" smtClean="0">
                <a:solidFill>
                  <a:schemeClr val="tx1"/>
                </a:solidFill>
              </a:rPr>
              <a:t>) </a:t>
            </a:r>
            <a:r>
              <a:rPr lang="en-US" sz="2000" dirty="0" err="1" smtClean="0">
                <a:solidFill>
                  <a:schemeClr val="tx1"/>
                </a:solidFill>
              </a:rPr>
              <a:t>garantizando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que</a:t>
            </a:r>
            <a:r>
              <a:rPr lang="en-US" sz="2000" dirty="0" smtClean="0">
                <a:solidFill>
                  <a:schemeClr val="tx1"/>
                </a:solidFill>
              </a:rPr>
              <a:t> no se </a:t>
            </a:r>
            <a:r>
              <a:rPr lang="en-US" sz="2000" dirty="0" err="1" smtClean="0">
                <a:solidFill>
                  <a:schemeClr val="tx1"/>
                </a:solidFill>
              </a:rPr>
              <a:t>genere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741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Lineamientos informales de diseño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Se pueden utilizar como medidas de la calidad del diseño:</a:t>
            </a:r>
          </a:p>
          <a:p>
            <a:pPr lvl="1"/>
            <a:r>
              <a:rPr lang="es-CR" dirty="0" smtClean="0"/>
              <a:t>Asegurar que la semántica de los atributos sea clara en el esquema</a:t>
            </a:r>
          </a:p>
          <a:p>
            <a:pPr lvl="1"/>
            <a:r>
              <a:rPr lang="es-CR" dirty="0" smtClean="0"/>
              <a:t>Reducir la información redundante en las </a:t>
            </a:r>
            <a:r>
              <a:rPr lang="es-CR" dirty="0" err="1" smtClean="0"/>
              <a:t>tuplas</a:t>
            </a:r>
            <a:endParaRPr lang="es-CR" dirty="0" smtClean="0"/>
          </a:p>
          <a:p>
            <a:pPr lvl="1"/>
            <a:r>
              <a:rPr lang="es-CR" dirty="0" smtClean="0"/>
              <a:t>Reducir los valores NULL en las </a:t>
            </a:r>
            <a:r>
              <a:rPr lang="es-CR" dirty="0" err="1" smtClean="0"/>
              <a:t>tuplas</a:t>
            </a:r>
            <a:endParaRPr lang="es-CR" dirty="0" smtClean="0"/>
          </a:p>
          <a:p>
            <a:pPr lvl="1"/>
            <a:r>
              <a:rPr lang="es-CR" dirty="0" smtClean="0"/>
              <a:t>Evitar la generación de </a:t>
            </a:r>
            <a:r>
              <a:rPr lang="es-CR" dirty="0" err="1" smtClean="0"/>
              <a:t>tuplas</a:t>
            </a:r>
            <a:r>
              <a:rPr lang="es-CR" dirty="0" smtClean="0"/>
              <a:t> espurias</a:t>
            </a:r>
            <a:endParaRPr lang="es-CR" dirty="0"/>
          </a:p>
        </p:txBody>
      </p:sp>
      <p:sp>
        <p:nvSpPr>
          <p:cNvPr id="4" name="Oval Callout 3"/>
          <p:cNvSpPr/>
          <p:nvPr/>
        </p:nvSpPr>
        <p:spPr>
          <a:xfrm>
            <a:off x="3748135" y="2136618"/>
            <a:ext cx="3956364" cy="923454"/>
          </a:xfrm>
          <a:prstGeom prst="wedgeEllipseCallout">
            <a:avLst>
              <a:gd name="adj1" fmla="val -59929"/>
              <a:gd name="adj2" fmla="val -54691"/>
            </a:avLst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Semantica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“significado”, “sentido”, “interpretación”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7732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 resumen…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Los lineamientos vistos aunque son informales, permiten determinar el nivel de calidad del diseño</a:t>
            </a:r>
          </a:p>
          <a:p>
            <a:endParaRPr lang="es-CR" dirty="0"/>
          </a:p>
          <a:p>
            <a:r>
              <a:rPr lang="es-CR" dirty="0" smtClean="0"/>
              <a:t>Las anomalías deben evitarse al máximo</a:t>
            </a:r>
          </a:p>
          <a:p>
            <a:endParaRPr lang="es-CR" dirty="0"/>
          </a:p>
          <a:p>
            <a:r>
              <a:rPr lang="es-CR" dirty="0" smtClean="0"/>
              <a:t>Los NULL deben ser cuidadosamente utilizados únicamente en situaciones que a fuerza los requieran</a:t>
            </a:r>
          </a:p>
          <a:p>
            <a:endParaRPr lang="es-CR" dirty="0"/>
          </a:p>
          <a:p>
            <a:r>
              <a:rPr lang="es-CR" dirty="0" smtClean="0"/>
              <a:t>Se deben relacionar relaciones de forma llave primaria – llave foránea para evitar </a:t>
            </a:r>
            <a:r>
              <a:rPr lang="es-CR" dirty="0" err="1" smtClean="0"/>
              <a:t>tuplas</a:t>
            </a:r>
            <a:r>
              <a:rPr lang="es-CR" dirty="0" smtClean="0"/>
              <a:t> espurias</a:t>
            </a:r>
          </a:p>
          <a:p>
            <a:endParaRPr lang="es-CR" dirty="0"/>
          </a:p>
          <a:p>
            <a:r>
              <a:rPr lang="es-CR" dirty="0" smtClean="0"/>
              <a:t>Ahora bien…</a:t>
            </a:r>
            <a:r>
              <a:rPr lang="es-C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se definen estos lineamientos más formalmente?</a:t>
            </a:r>
            <a:endParaRPr lang="es-CR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32658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Dependencias funcionales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Una dependencia funcional es una propiedad del esquema de la relación</a:t>
            </a:r>
          </a:p>
          <a:p>
            <a:endParaRPr lang="es-CR" dirty="0"/>
          </a:p>
          <a:p>
            <a:r>
              <a:rPr lang="es-CR" dirty="0" smtClean="0"/>
              <a:t>Los diseñadores determinan las dependencias funcionales a partir de la semántica. Por ejemplo, si se está diseñado una base de datos de persona estadounidenses, a partir de la semántica se deriva la siguiente dependencia:</a:t>
            </a:r>
          </a:p>
          <a:p>
            <a:endParaRPr lang="es-CR" dirty="0" smtClean="0"/>
          </a:p>
          <a:p>
            <a:endParaRPr lang="es-CR" dirty="0"/>
          </a:p>
          <a:p>
            <a:r>
              <a:rPr lang="es-CR" dirty="0" smtClean="0"/>
              <a:t>Otros ejemplos de dependencias funcionales (tabla EMP_PROJ):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690"/>
          <a:stretch/>
        </p:blipFill>
        <p:spPr>
          <a:xfrm>
            <a:off x="2509837" y="3863338"/>
            <a:ext cx="4124325" cy="286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5089485"/>
            <a:ext cx="32004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54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Dependencias funcionales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Una dependencia funcional es una propiedad del esquema de la relación</a:t>
            </a:r>
          </a:p>
          <a:p>
            <a:endParaRPr lang="es-CR" dirty="0"/>
          </a:p>
          <a:p>
            <a:r>
              <a:rPr lang="es-CR" dirty="0" smtClean="0"/>
              <a:t>Los diseñadores determinan las dependencias funcionales a partir de la semántica. Por ejemplo, si se está diseñado una base de datos de persona estadounidenses, a partir de la semántica se deriva la siguiente dependencia:</a:t>
            </a:r>
          </a:p>
          <a:p>
            <a:endParaRPr lang="es-CR" dirty="0" smtClean="0"/>
          </a:p>
          <a:p>
            <a:endParaRPr lang="es-CR" dirty="0"/>
          </a:p>
          <a:p>
            <a:r>
              <a:rPr lang="es-CR" dirty="0" smtClean="0"/>
              <a:t>Otros ejemplos de dependencias funcionales (tabla EMP_PROJ):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8690"/>
          <a:stretch/>
        </p:blipFill>
        <p:spPr>
          <a:xfrm>
            <a:off x="2509837" y="3863338"/>
            <a:ext cx="4124325" cy="2865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799" y="5089485"/>
            <a:ext cx="3200400" cy="1123950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3329647" y="3606993"/>
            <a:ext cx="3304515" cy="1390735"/>
          </a:xfrm>
          <a:prstGeom prst="wedgeEllipseCallout">
            <a:avLst/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Dado un valor de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Ssn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se determina el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Ename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814415" y="2136618"/>
            <a:ext cx="3505720" cy="1378618"/>
          </a:xfrm>
          <a:prstGeom prst="wedgeEllipse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misma cédula no puede estar asociada a dos nombres diferentes…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31125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Dependencias funcionales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Otro ejemplo:</a:t>
            </a:r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r>
              <a:rPr lang="es-CR" dirty="0" smtClean="0"/>
              <a:t>Se cumple que:</a:t>
            </a:r>
          </a:p>
          <a:p>
            <a:endParaRPr lang="es-CR" dirty="0" smtClean="0"/>
          </a:p>
          <a:p>
            <a:r>
              <a:rPr lang="es-CR" dirty="0" smtClean="0"/>
              <a:t>Pero no existe la dependencia: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180" y="1905830"/>
            <a:ext cx="4118903" cy="19518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442" y="4214339"/>
            <a:ext cx="1895475" cy="276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1442" y="5003363"/>
            <a:ext cx="2390775" cy="285750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044656" y="4599115"/>
            <a:ext cx="1640705" cy="689998"/>
          </a:xfrm>
          <a:prstGeom prst="wedgeEllipseCallout">
            <a:avLst>
              <a:gd name="adj1" fmla="val -57819"/>
              <a:gd name="adj2" fmla="val 34508"/>
            </a:avLst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18706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Dependencias funcionales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¿Cómo se representa una dependencia funcional en un diagrama?</a:t>
            </a:r>
            <a:endParaRPr lang="es-C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2102997"/>
            <a:ext cx="6276975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00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Formas normales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El proceso de normalización fue definido por </a:t>
            </a:r>
            <a:r>
              <a:rPr lang="es-CR" dirty="0" err="1" smtClean="0"/>
              <a:t>Codd</a:t>
            </a:r>
            <a:r>
              <a:rPr lang="es-CR" dirty="0" smtClean="0"/>
              <a:t> en 1972</a:t>
            </a:r>
          </a:p>
          <a:p>
            <a:endParaRPr lang="es-CR" dirty="0"/>
          </a:p>
          <a:p>
            <a:r>
              <a:rPr lang="es-CR" dirty="0" smtClean="0"/>
              <a:t>Toma una relación y la “pasa” por una serie de pruebas para certificar que satisface cierta forma normal. Es un proceso top-</a:t>
            </a:r>
            <a:r>
              <a:rPr lang="es-CR" dirty="0" err="1" smtClean="0"/>
              <a:t>down</a:t>
            </a:r>
            <a:r>
              <a:rPr lang="es-CR" dirty="0" smtClean="0"/>
              <a:t> que toma cada relación y la descompone para alcanzar formas más altas</a:t>
            </a:r>
          </a:p>
          <a:p>
            <a:endParaRPr lang="es-CR" dirty="0"/>
          </a:p>
          <a:p>
            <a:r>
              <a:rPr lang="es-CR" dirty="0" smtClean="0"/>
              <a:t>Existen 5 formas normales (1FN, 2FN, 3FN, 4FN y 5FN)</a:t>
            </a:r>
          </a:p>
          <a:p>
            <a:endParaRPr lang="es-CR" dirty="0"/>
          </a:p>
          <a:p>
            <a:pPr marL="342900" lvl="1" indent="0">
              <a:buNone/>
            </a:pPr>
            <a:r>
              <a:rPr lang="es-C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normal</a:t>
            </a:r>
            <a:r>
              <a:rPr lang="es-CR" dirty="0" smtClean="0"/>
              <a:t> se refiere a la condición más alta que alcance y define el grado de normalización</a:t>
            </a:r>
          </a:p>
          <a:p>
            <a:pPr marL="342900" lvl="1" indent="0">
              <a:buNone/>
            </a:pPr>
            <a:endParaRPr lang="es-CR" dirty="0"/>
          </a:p>
          <a:p>
            <a:pPr marL="342900" lvl="1" indent="0">
              <a:buNone/>
            </a:pPr>
            <a:r>
              <a:rPr lang="es-CR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Desnormalización</a:t>
            </a:r>
            <a:r>
              <a:rPr lang="es-CR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CR" dirty="0" smtClean="0"/>
              <a:t>es el proceso de unir relaciones y almacenarlas como tablas base en una forma inferior.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76181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 forma normal (1FN)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 parte de la definición formal de una relación</a:t>
            </a:r>
          </a:p>
          <a:p>
            <a:endParaRPr lang="es-CR" dirty="0" smtClean="0"/>
          </a:p>
          <a:p>
            <a:r>
              <a:rPr lang="es-CR" dirty="0" smtClean="0"/>
              <a:t>Establece que el dominio de un atributo debe incluir únicamente valores atómicos y que el valor de cualquier atributo debe ser single-</a:t>
            </a:r>
            <a:r>
              <a:rPr lang="es-CR" dirty="0" err="1" smtClean="0"/>
              <a:t>valued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Evita que se formen relaciones dentro de relaciones o relaciones como atributos de otras</a:t>
            </a:r>
          </a:p>
          <a:p>
            <a:endParaRPr lang="es-CR" dirty="0"/>
          </a:p>
          <a:p>
            <a:r>
              <a:rPr lang="es-CR" dirty="0" smtClean="0"/>
              <a:t>Establece que toda relación debe tener una llave primaria (puede ser compuesta)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431961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 forma normal (1FN)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 parte de la definición formal de una relación</a:t>
            </a:r>
          </a:p>
          <a:p>
            <a:endParaRPr lang="es-CR" dirty="0" smtClean="0"/>
          </a:p>
          <a:p>
            <a:r>
              <a:rPr lang="es-CR" dirty="0" smtClean="0"/>
              <a:t>Establece que el dominio de un atributo debe incluir únicamente valores atómicos y que el valor de cualquier atributo debe ser single-</a:t>
            </a:r>
            <a:r>
              <a:rPr lang="es-CR" dirty="0" err="1" smtClean="0"/>
              <a:t>valued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Evita que se formen relaciones dentro de relaciones o relaciones como atributos de otras</a:t>
            </a:r>
          </a:p>
          <a:p>
            <a:endParaRPr lang="es-CR" dirty="0"/>
          </a:p>
          <a:p>
            <a:r>
              <a:rPr lang="es-CR" dirty="0" smtClean="0"/>
              <a:t>Establece que toda relación debe tener una llave primaria (puede ser compuesta)</a:t>
            </a:r>
            <a:endParaRPr lang="es-CR" dirty="0"/>
          </a:p>
        </p:txBody>
      </p:sp>
      <p:sp>
        <p:nvSpPr>
          <p:cNvPr id="4" name="Oval Callout 3"/>
          <p:cNvSpPr/>
          <p:nvPr/>
        </p:nvSpPr>
        <p:spPr>
          <a:xfrm>
            <a:off x="2860894" y="5024672"/>
            <a:ext cx="2897109" cy="1004935"/>
          </a:xfrm>
          <a:prstGeom prst="wedgeEllipseCallout">
            <a:avLst>
              <a:gd name="adj1" fmla="val -54666"/>
              <a:gd name="adj2" fmla="val -5822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 smtClean="0"/>
              <a:t>No es parte de la definición de </a:t>
            </a:r>
            <a:r>
              <a:rPr lang="es-CR" dirty="0" err="1" smtClean="0"/>
              <a:t>Codd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684560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 forma normal (1FN)</a:t>
            </a:r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06" y="1565777"/>
            <a:ext cx="6273388" cy="15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6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 forma normal (1FN)</a:t>
            </a:r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06" y="1565777"/>
            <a:ext cx="6273388" cy="1521453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6067989" y="934525"/>
            <a:ext cx="2107290" cy="803739"/>
          </a:xfrm>
          <a:prstGeom prst="wedgeEllipseCallout">
            <a:avLst>
              <a:gd name="adj1" fmla="val -34186"/>
              <a:gd name="adj2" fmla="val 112528"/>
            </a:avLst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está en 1FN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val Callout 6"/>
          <p:cNvSpPr/>
          <p:nvPr/>
        </p:nvSpPr>
        <p:spPr>
          <a:xfrm>
            <a:off x="4782396" y="3373482"/>
            <a:ext cx="3112225" cy="803739"/>
          </a:xfrm>
          <a:prstGeom prst="wedgeEllipseCallout">
            <a:avLst>
              <a:gd name="adj1" fmla="val 5769"/>
              <a:gd name="adj2" fmla="val -112756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normalizarla?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06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1. Semántica clara de los atributos en las relaciones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Cuando</a:t>
            </a:r>
            <a:r>
              <a:rPr lang="en-US" dirty="0" smtClean="0"/>
              <a:t> se </a:t>
            </a:r>
            <a:r>
              <a:rPr lang="en-US" dirty="0" err="1" smtClean="0"/>
              <a:t>agrupan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para </a:t>
            </a:r>
            <a:r>
              <a:rPr lang="en-US" dirty="0" err="1" smtClean="0"/>
              <a:t>formar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relación</a:t>
            </a:r>
            <a:r>
              <a:rPr lang="en-US" dirty="0" smtClean="0"/>
              <a:t>, </a:t>
            </a:r>
            <a:r>
              <a:rPr lang="en-US" dirty="0" err="1" smtClean="0"/>
              <a:t>normalmente</a:t>
            </a:r>
            <a:r>
              <a:rPr lang="en-US" dirty="0" smtClean="0"/>
              <a:t> se </a:t>
            </a:r>
            <a:r>
              <a:rPr lang="en-US" dirty="0" err="1" smtClean="0"/>
              <a:t>asume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dichos</a:t>
            </a:r>
            <a:r>
              <a:rPr lang="en-US" dirty="0" smtClean="0"/>
              <a:t> </a:t>
            </a:r>
            <a:r>
              <a:rPr lang="en-US" dirty="0" err="1" smtClean="0"/>
              <a:t>atributos</a:t>
            </a:r>
            <a:r>
              <a:rPr lang="en-US" dirty="0" smtClean="0"/>
              <a:t> </a:t>
            </a:r>
            <a:r>
              <a:rPr lang="en-US" dirty="0" err="1" smtClean="0"/>
              <a:t>tienen</a:t>
            </a:r>
            <a:r>
              <a:rPr lang="en-US" dirty="0" smtClean="0"/>
              <a:t> un </a:t>
            </a:r>
            <a:r>
              <a:rPr lang="en-US" dirty="0" err="1" smtClean="0"/>
              <a:t>significado</a:t>
            </a:r>
            <a:r>
              <a:rPr lang="en-US" dirty="0" smtClean="0"/>
              <a:t> del </a:t>
            </a:r>
            <a:r>
              <a:rPr lang="en-US" dirty="0" err="1" smtClean="0"/>
              <a:t>mundo</a:t>
            </a:r>
            <a:r>
              <a:rPr lang="en-US" dirty="0" smtClean="0"/>
              <a:t> real y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interpretación</a:t>
            </a:r>
            <a:r>
              <a:rPr lang="en-US" dirty="0" smtClean="0"/>
              <a:t> </a:t>
            </a:r>
            <a:r>
              <a:rPr lang="en-US" dirty="0" err="1" smtClean="0"/>
              <a:t>apropiada</a:t>
            </a:r>
            <a:r>
              <a:rPr lang="en-US" dirty="0" smtClean="0"/>
              <a:t> </a:t>
            </a:r>
            <a:r>
              <a:rPr lang="en-US" dirty="0" err="1" smtClean="0"/>
              <a:t>asociada</a:t>
            </a:r>
            <a:r>
              <a:rPr lang="en-US" dirty="0" smtClean="0"/>
              <a:t> con </a:t>
            </a:r>
            <a:r>
              <a:rPr lang="en-US" dirty="0" err="1" smtClean="0"/>
              <a:t>ellos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La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semántica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</a:t>
            </a:r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/>
              <a:t>se </a:t>
            </a:r>
            <a:r>
              <a:rPr lang="en-US" dirty="0" err="1" smtClean="0"/>
              <a:t>refiere</a:t>
            </a:r>
            <a:r>
              <a:rPr lang="en-US" dirty="0" smtClean="0"/>
              <a:t> al </a:t>
            </a:r>
            <a:r>
              <a:rPr lang="en-US" dirty="0" err="1" smtClean="0"/>
              <a:t>significado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 </a:t>
            </a:r>
            <a:r>
              <a:rPr lang="en-US" dirty="0" err="1" smtClean="0"/>
              <a:t>obtiene</a:t>
            </a:r>
            <a:r>
              <a:rPr lang="en-US" dirty="0" smtClean="0"/>
              <a:t> al interpreter los </a:t>
            </a:r>
            <a:r>
              <a:rPr lang="en-US" dirty="0" err="1" smtClean="0"/>
              <a:t>valores</a:t>
            </a:r>
            <a:r>
              <a:rPr lang="en-US" dirty="0" smtClean="0"/>
              <a:t> de los </a:t>
            </a:r>
            <a:r>
              <a:rPr lang="en-US" dirty="0" err="1" smtClean="0"/>
              <a:t>atributos</a:t>
            </a:r>
            <a:r>
              <a:rPr lang="en-US" dirty="0" smtClean="0"/>
              <a:t> de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tupla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Entre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facil</a:t>
            </a:r>
            <a:r>
              <a:rPr lang="en-US" dirty="0" smtClean="0"/>
              <a:t> sea </a:t>
            </a:r>
            <a:r>
              <a:rPr lang="en-US" dirty="0" err="1" smtClean="0"/>
              <a:t>explicar</a:t>
            </a:r>
            <a:r>
              <a:rPr lang="en-US" dirty="0" smtClean="0"/>
              <a:t> la </a:t>
            </a:r>
            <a:r>
              <a:rPr lang="en-US" dirty="0" err="1" smtClean="0"/>
              <a:t>semántica</a:t>
            </a:r>
            <a:r>
              <a:rPr lang="en-US" dirty="0" smtClean="0"/>
              <a:t>, </a:t>
            </a:r>
            <a:r>
              <a:rPr lang="en-US" dirty="0" err="1" smtClean="0"/>
              <a:t>mejor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el </a:t>
            </a:r>
            <a:r>
              <a:rPr lang="en-US" dirty="0" err="1" smtClean="0"/>
              <a:t>diseño</a:t>
            </a:r>
            <a:r>
              <a:rPr lang="en-US" dirty="0" smtClean="0"/>
              <a:t> 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557376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 forma normal (1FN)</a:t>
            </a:r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06" y="1565777"/>
            <a:ext cx="6273388" cy="152145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12639" y="3742073"/>
            <a:ext cx="7318722" cy="19444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#2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Expandir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llave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DEPARTMENT para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incluir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uno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Dlocations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Esta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solución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introduce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redundancia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4965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 forma normal (1FN)</a:t>
            </a:r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35306" y="1565777"/>
            <a:ext cx="6273388" cy="152145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12639" y="3742073"/>
            <a:ext cx="7318722" cy="19444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#2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Expandir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llave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DEPARTMENT para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incluir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uno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Dlocations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Esta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solución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introduce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redundancia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475" y="1934368"/>
            <a:ext cx="5353050" cy="230505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 flipV="1">
            <a:off x="1502230" y="3004457"/>
            <a:ext cx="466529" cy="11663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7211201" y="3004457"/>
            <a:ext cx="412799" cy="1154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810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 forma normal (1FN)</a:t>
            </a:r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06" y="1565777"/>
            <a:ext cx="6273388" cy="1521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ounded Rectangle 7"/>
          <p:cNvSpPr/>
          <p:nvPr/>
        </p:nvSpPr>
        <p:spPr>
          <a:xfrm>
            <a:off x="912639" y="3742073"/>
            <a:ext cx="7318722" cy="19444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#3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Crear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columna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para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cada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valor de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Dlocations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Esto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puede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hacerse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solo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si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la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cantidad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valores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Dlocations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poca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Tiene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el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problema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muchas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estas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nuevas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columnas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tendrán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el valor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NULL.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790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 forma normal (1FN)</a:t>
            </a:r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06" y="1565777"/>
            <a:ext cx="6273388" cy="152145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12639" y="3742073"/>
            <a:ext cx="7318722" cy="19444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#1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Remover el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atributo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viola la 1FN y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ponerlo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tabla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separada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junto con la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llave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primaria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Dnumber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DEPARTMENT. La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llave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esta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nueva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tabla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sería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{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Dnumber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DLocation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}.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Descompone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una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relación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no-1FN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en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dos 1FN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804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Primera forma normal (1FN)</a:t>
            </a:r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06" y="1565777"/>
            <a:ext cx="6273388" cy="152145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912639" y="3742073"/>
            <a:ext cx="7318722" cy="194442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#1 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Remover el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atributo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que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viola la 1FN y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ponerlo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una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tabla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separada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junto con la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llave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primaria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Dnumber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DEPARTMENT. La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llave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de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esta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nueva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tabla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sería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 {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Dnumber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accent3">
                    <a:lumMod val="50000"/>
                  </a:schemeClr>
                </a:solidFill>
              </a:rPr>
              <a:t>DLocation</a:t>
            </a:r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</a:rPr>
              <a:t>}.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Descompone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una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relación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no-1FN </a:t>
            </a:r>
            <a:r>
              <a:rPr lang="en-US" sz="2000" b="1" dirty="0" err="1" smtClean="0">
                <a:solidFill>
                  <a:schemeClr val="accent3">
                    <a:lumMod val="50000"/>
                  </a:schemeClr>
                </a:solidFill>
              </a:rPr>
              <a:t>en</a:t>
            </a:r>
            <a:r>
              <a:rPr lang="en-US" sz="2000" b="1" dirty="0" smtClean="0">
                <a:solidFill>
                  <a:schemeClr val="accent3">
                    <a:lumMod val="50000"/>
                  </a:schemeClr>
                </a:solidFill>
              </a:rPr>
              <a:t> dos 1FN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Oval Callout 8"/>
          <p:cNvSpPr/>
          <p:nvPr/>
        </p:nvSpPr>
        <p:spPr>
          <a:xfrm>
            <a:off x="6655049" y="2685360"/>
            <a:ext cx="2107290" cy="803739"/>
          </a:xfrm>
          <a:prstGeom prst="wedgeEllipseCallout">
            <a:avLst>
              <a:gd name="adj1" fmla="val -34186"/>
              <a:gd name="adj2" fmla="val 112528"/>
            </a:avLst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 correcta!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61992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805595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82" y="4762087"/>
            <a:ext cx="4342835" cy="54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667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82" y="4762087"/>
            <a:ext cx="4342835" cy="54869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63861" y="3774835"/>
            <a:ext cx="3003204" cy="987252"/>
          </a:xfrm>
          <a:prstGeom prst="wedgeEllipseCallout">
            <a:avLst>
              <a:gd name="adj1" fmla="val 39489"/>
              <a:gd name="adj2" fmla="val 65240"/>
            </a:avLst>
          </a:prstGeom>
          <a:solidFill>
            <a:srgbClr val="FFC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dependencia funcional completa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70217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82" y="4762087"/>
            <a:ext cx="4342835" cy="548692"/>
          </a:xfrm>
          <a:prstGeom prst="rect">
            <a:avLst/>
          </a:prstGeom>
        </p:spPr>
      </p:pic>
      <p:sp>
        <p:nvSpPr>
          <p:cNvPr id="6" name="Oval Callout 5"/>
          <p:cNvSpPr/>
          <p:nvPr/>
        </p:nvSpPr>
        <p:spPr>
          <a:xfrm>
            <a:off x="5126808" y="3683079"/>
            <a:ext cx="2796105" cy="987252"/>
          </a:xfrm>
          <a:prstGeom prst="wedgeEllipseCallout">
            <a:avLst>
              <a:gd name="adj1" fmla="val -25593"/>
              <a:gd name="adj2" fmla="val 67074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¿Por qué?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00764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82" y="4762087"/>
            <a:ext cx="4342835" cy="54869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5386813" y="2790550"/>
            <a:ext cx="3640624" cy="1800382"/>
          </a:xfrm>
          <a:prstGeom prst="wedgeEllipseCallout">
            <a:avLst>
              <a:gd name="adj1" fmla="val -25593"/>
              <a:gd name="adj2" fmla="val 67074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 mismo empleado puede trabajar la misma cantidad de horas, en diferentes proyectos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90234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Semántica </a:t>
            </a:r>
            <a:r>
              <a:rPr lang="es-CR" dirty="0" smtClean="0"/>
              <a:t>clara de los atributos en las relaciones</a:t>
            </a:r>
            <a:endParaRPr lang="es-CR" dirty="0"/>
          </a:p>
        </p:txBody>
      </p:sp>
      <p:sp>
        <p:nvSpPr>
          <p:cNvPr id="6" name="Rounded Rectangle 5"/>
          <p:cNvSpPr/>
          <p:nvPr/>
        </p:nvSpPr>
        <p:spPr>
          <a:xfrm>
            <a:off x="1196628" y="1604532"/>
            <a:ext cx="6992779" cy="14501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Lineamiento</a:t>
            </a:r>
            <a:r>
              <a:rPr lang="en-US" sz="1600" b="1" dirty="0" smtClean="0">
                <a:solidFill>
                  <a:schemeClr val="tx1"/>
                </a:solidFill>
              </a:rPr>
              <a:t> #1</a:t>
            </a:r>
          </a:p>
          <a:p>
            <a:r>
              <a:rPr lang="en-US" dirty="0" err="1" smtClean="0"/>
              <a:t>Diseñe</a:t>
            </a:r>
            <a:r>
              <a:rPr lang="en-US" dirty="0" smtClean="0"/>
              <a:t> un </a:t>
            </a:r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relación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sea </a:t>
            </a:r>
            <a:r>
              <a:rPr lang="en-US" dirty="0" err="1" smtClean="0"/>
              <a:t>sencillo</a:t>
            </a:r>
            <a:r>
              <a:rPr lang="en-US" dirty="0" smtClean="0"/>
              <a:t> 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. No combine </a:t>
            </a:r>
            <a:r>
              <a:rPr lang="en-US" dirty="0" err="1" smtClean="0"/>
              <a:t>atributos</a:t>
            </a:r>
            <a:r>
              <a:rPr lang="en-US" dirty="0" smtClean="0"/>
              <a:t> de multiples </a:t>
            </a:r>
            <a:r>
              <a:rPr lang="en-US" dirty="0" err="1" smtClean="0"/>
              <a:t>entidades</a:t>
            </a:r>
            <a:r>
              <a:rPr lang="en-US" dirty="0" smtClean="0"/>
              <a:t> y </a:t>
            </a:r>
            <a:r>
              <a:rPr lang="en-US" dirty="0" err="1" smtClean="0"/>
              <a:t>asociaciones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relación</a:t>
            </a:r>
            <a:endParaRPr lang="es-C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4" y="4127390"/>
            <a:ext cx="3191294" cy="148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979" y="4177630"/>
            <a:ext cx="491490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87" y="4958862"/>
            <a:ext cx="3981450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65790" y="3687745"/>
            <a:ext cx="4669" cy="2190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989" y="3687745"/>
            <a:ext cx="3281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Buen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diseño</a:t>
            </a:r>
            <a:endParaRPr lang="es-CR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68601" y="3687745"/>
            <a:ext cx="492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Mal </a:t>
            </a:r>
            <a:r>
              <a:rPr lang="en-US" sz="1600" b="1" dirty="0" err="1" smtClean="0"/>
              <a:t>diseño</a:t>
            </a:r>
            <a:endParaRPr lang="es-CR" sz="1600" b="1" dirty="0"/>
          </a:p>
        </p:txBody>
      </p:sp>
    </p:spTree>
    <p:extLst>
      <p:ext uri="{BB962C8B-B14F-4D97-AF65-F5344CB8AC3E}">
        <p14:creationId xmlns:p14="http://schemas.microsoft.com/office/powerpoint/2010/main" val="33331357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82" y="4762087"/>
            <a:ext cx="4342835" cy="54869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5386813" y="2790550"/>
            <a:ext cx="3640624" cy="1800382"/>
          </a:xfrm>
          <a:prstGeom prst="wedgeEllipseCallout">
            <a:avLst>
              <a:gd name="adj1" fmla="val -25593"/>
              <a:gd name="adj2" fmla="val 67074"/>
            </a:avLst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Hours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depende funcionalmente solo de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08500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82" y="4762087"/>
            <a:ext cx="4342835" cy="54869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436198" y="2790550"/>
            <a:ext cx="4591239" cy="1800382"/>
          </a:xfrm>
          <a:prstGeom prst="wedgeEllipseCallout">
            <a:avLst>
              <a:gd name="adj1" fmla="val -17114"/>
              <a:gd name="adj2" fmla="val 67074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Hours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 depende funcionalmente de {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Ssn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Pnumber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puesto que para un proyecto dado, un empleado solo puede trabajar x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Hours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965100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582" y="4762087"/>
            <a:ext cx="4342835" cy="548692"/>
          </a:xfrm>
          <a:prstGeom prst="rect">
            <a:avLst/>
          </a:prstGeom>
        </p:spPr>
      </p:pic>
      <p:sp>
        <p:nvSpPr>
          <p:cNvPr id="7" name="Oval Callout 6"/>
          <p:cNvSpPr/>
          <p:nvPr/>
        </p:nvSpPr>
        <p:spPr>
          <a:xfrm>
            <a:off x="4436198" y="3576118"/>
            <a:ext cx="3512745" cy="1014813"/>
          </a:xfrm>
          <a:prstGeom prst="wedgeEllipseCallout">
            <a:avLst>
              <a:gd name="adj1" fmla="val -10671"/>
              <a:gd name="adj2" fmla="val 8491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hay dos registros con el mismo {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Ssn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Pnumber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4929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3" y="4826008"/>
            <a:ext cx="4614909" cy="538134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4436198" y="3576118"/>
            <a:ext cx="3512745" cy="1014813"/>
          </a:xfrm>
          <a:prstGeom prst="wedgeEllipseCallout">
            <a:avLst>
              <a:gd name="adj1" fmla="val -10671"/>
              <a:gd name="adj2" fmla="val 84917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una dependencia parcial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8071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Se basa en el concepto de dependencia funcional completa.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completa si remover cualquier atributo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significa que la dependencia no se mantiene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/>
                  <a:t> </a:t>
                </a:r>
                <a:r>
                  <a:rPr lang="es-CR" dirty="0" smtClean="0"/>
                  <a:t> es parcial si algunos atributos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CR" dirty="0" smtClean="0"/>
                  <a:t> se pueden remover y la dependencia aún se mantendrá </a:t>
                </a:r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3" y="4826008"/>
            <a:ext cx="4614909" cy="538134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810692" y="3531128"/>
            <a:ext cx="4409038" cy="1014813"/>
          </a:xfrm>
          <a:prstGeom prst="wedgeEllipseCallout">
            <a:avLst>
              <a:gd name="adj1" fmla="val -2424"/>
              <a:gd name="adj2" fmla="val 8848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Aún si quito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Pnumber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Ename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sigue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dependendiendo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255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Entonces, una relación está en 2FN si:</a:t>
            </a:r>
          </a:p>
          <a:p>
            <a:pPr marL="342900" lvl="1" indent="0">
              <a:buNone/>
            </a:pPr>
            <a:r>
              <a:rPr lang="es-CR" i="1" dirty="0" smtClean="0"/>
              <a:t>Cada atributo no llave es funcionalmente dependiente de la llave primaria</a:t>
            </a:r>
          </a:p>
          <a:p>
            <a:pPr marL="342900" lvl="1" indent="0">
              <a:buNone/>
            </a:pPr>
            <a:endParaRPr lang="es-CR" dirty="0"/>
          </a:p>
          <a:p>
            <a:r>
              <a:rPr lang="es-CR" dirty="0" smtClean="0"/>
              <a:t>Para verificar que una relación esté en 2FN se toma cada atributo que no sea llave (o llave candidata) y se verifica que sean funcionalmente dependiente de la llave completa</a:t>
            </a:r>
          </a:p>
          <a:p>
            <a:endParaRPr lang="es-CR" dirty="0"/>
          </a:p>
          <a:p>
            <a:r>
              <a:rPr lang="es-CR" dirty="0" smtClean="0"/>
              <a:t>Si la llave no es compuesta, es más fácil verificar que estén en 2FN, pero esto no implica que utilizar llaves compuestas sea malo</a:t>
            </a:r>
          </a:p>
          <a:p>
            <a:endParaRPr lang="es-CR" dirty="0"/>
          </a:p>
          <a:p>
            <a:r>
              <a:rPr lang="es-CR" dirty="0" smtClean="0"/>
              <a:t>¿Cómo se normaliza una relación que esté en 1FN pero no en 2FN?</a:t>
            </a:r>
            <a:endParaRPr lang="es-CR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080069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Entonces, una relación está en 2FN si:</a:t>
            </a:r>
          </a:p>
          <a:p>
            <a:pPr marL="342900" lvl="1" indent="0">
              <a:buNone/>
            </a:pPr>
            <a:r>
              <a:rPr lang="es-CR" i="1" dirty="0" smtClean="0"/>
              <a:t>Cada atributo no llave es funcionalmente dependiente de la llave primaria</a:t>
            </a:r>
          </a:p>
          <a:p>
            <a:pPr marL="342900" lvl="1" indent="0">
              <a:buNone/>
            </a:pPr>
            <a:endParaRPr lang="es-CR" dirty="0"/>
          </a:p>
          <a:p>
            <a:r>
              <a:rPr lang="es-CR" dirty="0" smtClean="0"/>
              <a:t>Para verificar que una relación esté en 2FN se toma cada atributo que no sea llave (o llave candidata) y se verifica que sean funcionalmente dependiente de la llave completa</a:t>
            </a:r>
          </a:p>
          <a:p>
            <a:endParaRPr lang="es-CR" dirty="0"/>
          </a:p>
          <a:p>
            <a:r>
              <a:rPr lang="es-CR" dirty="0" smtClean="0"/>
              <a:t>Si la llave no es compuesta, es más fácil verificar que estén en 2FN, pero esto no implica que utilizar llaves compuestas sea malo</a:t>
            </a:r>
          </a:p>
          <a:p>
            <a:endParaRPr lang="es-CR" dirty="0"/>
          </a:p>
          <a:p>
            <a:r>
              <a:rPr lang="es-CR" dirty="0" smtClean="0"/>
              <a:t>¿Cómo se normaliza una relación que esté en 1FN pero no en 2FN?</a:t>
            </a:r>
            <a:endParaRPr lang="es-CR" dirty="0"/>
          </a:p>
        </p:txBody>
      </p:sp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5129706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Segunda forma normal (2FN)</a:t>
            </a:r>
            <a:endParaRPr lang="es-C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5" y="1744427"/>
            <a:ext cx="7258050" cy="3333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4800" y="297406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002645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Tercera forma normal (3FN)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La tercera forma normal se basa en el concepto de dependencia transitiva. 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transitiva si existe un conjunto de atributos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R" dirty="0" smtClean="0"/>
                  <a:t> en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 smtClean="0"/>
                  <a:t> que no son ni llave candidata o parte de la llave primaria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 smtClean="0"/>
                  <a:t> y se cumple que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R" dirty="0" smtClean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s-CR" dirty="0" smtClean="0"/>
              </a:p>
              <a:p>
                <a:endParaRPr lang="es-CR" dirty="0"/>
              </a:p>
              <a:p>
                <a:r>
                  <a:rPr lang="es-CR" dirty="0"/>
                  <a:t>Una relación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/>
                  <a:t> está en 3FN si está en 2FN y ningún atributo no-primario es dependiente transitivamente de la llave primaria</a:t>
                </a:r>
              </a:p>
              <a:p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4653"/>
          <a:stretch/>
        </p:blipFill>
        <p:spPr>
          <a:xfrm>
            <a:off x="1638300" y="4948849"/>
            <a:ext cx="5867400" cy="108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9349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Tercera forma normal (3FN)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La tercera forma normal se basa en el concepto de dependencia transitiva. 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transitiva si existe un conjunto de atributos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R" dirty="0" smtClean="0"/>
                  <a:t> en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 smtClean="0"/>
                  <a:t> que no son ni llave candidata o parte de la llave primaria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 smtClean="0"/>
                  <a:t> y se cumple que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R" dirty="0" smtClean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s-CR" dirty="0" smtClean="0"/>
              </a:p>
              <a:p>
                <a:endParaRPr lang="es-CR" dirty="0"/>
              </a:p>
              <a:p>
                <a:r>
                  <a:rPr lang="es-CR" dirty="0"/>
                  <a:t>Una relación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/>
                  <a:t> está en 3FN si está en 2FN y ningún atributo no-primario es dependiente transitivamente de la llave primaria</a:t>
                </a:r>
              </a:p>
              <a:p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" b="4653"/>
          <a:stretch/>
        </p:blipFill>
        <p:spPr>
          <a:xfrm>
            <a:off x="1638300" y="4948849"/>
            <a:ext cx="5867400" cy="1089811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265156" y="3934036"/>
            <a:ext cx="3512745" cy="1014813"/>
          </a:xfrm>
          <a:prstGeom prst="wedgeEllipseCallout">
            <a:avLst>
              <a:gd name="adj1" fmla="val -10671"/>
              <a:gd name="adj2" fmla="val 84917"/>
            </a:avLst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convertirla a 3FN?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3428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Semántica </a:t>
            </a:r>
            <a:r>
              <a:rPr lang="es-CR" dirty="0" smtClean="0"/>
              <a:t>clara de los atributos en las relaciones</a:t>
            </a:r>
            <a:endParaRPr lang="es-CR" dirty="0"/>
          </a:p>
        </p:txBody>
      </p:sp>
      <p:sp>
        <p:nvSpPr>
          <p:cNvPr id="6" name="Rounded Rectangle 5"/>
          <p:cNvSpPr/>
          <p:nvPr/>
        </p:nvSpPr>
        <p:spPr>
          <a:xfrm>
            <a:off x="1196628" y="1604532"/>
            <a:ext cx="6992779" cy="14501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Lineamiento</a:t>
            </a:r>
            <a:r>
              <a:rPr lang="en-US" sz="1600" b="1" dirty="0" smtClean="0">
                <a:solidFill>
                  <a:schemeClr val="tx1"/>
                </a:solidFill>
              </a:rPr>
              <a:t> #1</a:t>
            </a:r>
          </a:p>
          <a:p>
            <a:r>
              <a:rPr lang="en-US" dirty="0" err="1" smtClean="0"/>
              <a:t>Diseñe</a:t>
            </a:r>
            <a:r>
              <a:rPr lang="en-US" dirty="0" smtClean="0"/>
              <a:t> un </a:t>
            </a:r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relación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sea </a:t>
            </a:r>
            <a:r>
              <a:rPr lang="en-US" dirty="0" err="1" smtClean="0"/>
              <a:t>sencillo</a:t>
            </a:r>
            <a:r>
              <a:rPr lang="en-US" dirty="0" smtClean="0"/>
              <a:t> 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. No combine </a:t>
            </a:r>
            <a:r>
              <a:rPr lang="en-US" dirty="0" err="1" smtClean="0"/>
              <a:t>atributos</a:t>
            </a:r>
            <a:r>
              <a:rPr lang="en-US" dirty="0" smtClean="0"/>
              <a:t> de multiples </a:t>
            </a:r>
            <a:r>
              <a:rPr lang="en-US" dirty="0" err="1" smtClean="0"/>
              <a:t>entidades</a:t>
            </a:r>
            <a:r>
              <a:rPr lang="en-US" dirty="0" smtClean="0"/>
              <a:t> y </a:t>
            </a:r>
            <a:r>
              <a:rPr lang="en-US" dirty="0" err="1" smtClean="0"/>
              <a:t>asociaciones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relación</a:t>
            </a:r>
            <a:endParaRPr lang="es-C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4" y="4127390"/>
            <a:ext cx="3191294" cy="148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979" y="4177630"/>
            <a:ext cx="491490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87" y="4958862"/>
            <a:ext cx="3981450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65790" y="3687745"/>
            <a:ext cx="4669" cy="2190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989" y="3687745"/>
            <a:ext cx="3281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Buen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diseño</a:t>
            </a:r>
            <a:endParaRPr lang="es-CR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68601" y="3687745"/>
            <a:ext cx="492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Mal </a:t>
            </a:r>
            <a:r>
              <a:rPr lang="en-US" sz="1600" b="1" dirty="0" err="1" smtClean="0"/>
              <a:t>diseño</a:t>
            </a:r>
            <a:endParaRPr lang="es-CR" sz="1600" b="1" dirty="0"/>
          </a:p>
        </p:txBody>
      </p:sp>
      <p:sp>
        <p:nvSpPr>
          <p:cNvPr id="3" name="Oval Callout 2"/>
          <p:cNvSpPr/>
          <p:nvPr/>
        </p:nvSpPr>
        <p:spPr>
          <a:xfrm>
            <a:off x="6149591" y="2763298"/>
            <a:ext cx="2582427" cy="1364092"/>
          </a:xfrm>
          <a:prstGeom prst="wedgeEllipseCallout">
            <a:avLst>
              <a:gd name="adj1" fmla="val -23690"/>
              <a:gd name="adj2" fmla="val 76199"/>
            </a:avLst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Mezcla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atributos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dificil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saber de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quien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qué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37823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Tercera forma normal (3FN)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La tercera forma normal se basa en el concepto de dependencia transitiva. 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transitiva si existe un conjunto de atributos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R" dirty="0" smtClean="0"/>
                  <a:t> en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 smtClean="0"/>
                  <a:t> que no son ni llave candidata o parte de la llave primaria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 smtClean="0"/>
                  <a:t> y se cumple que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R" dirty="0" smtClean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s-CR" dirty="0" smtClean="0"/>
              </a:p>
              <a:p>
                <a:endParaRPr lang="es-CR" dirty="0"/>
              </a:p>
              <a:p>
                <a:r>
                  <a:rPr lang="es-CR" dirty="0"/>
                  <a:t>Una relación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/>
                  <a:t> está en 3FN si está en 2FN y ningún atributo no-primario es dependiente transitivamente de la llave primaria</a:t>
                </a:r>
              </a:p>
              <a:p>
                <a:endParaRPr lang="es-CR" dirty="0"/>
              </a:p>
              <a:p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654"/>
          <a:stretch/>
        </p:blipFill>
        <p:spPr>
          <a:xfrm>
            <a:off x="1072081" y="4897924"/>
            <a:ext cx="7162800" cy="84791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897109" y="4744016"/>
            <a:ext cx="190123" cy="362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752964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572000" algn="l"/>
              </a:tabLst>
            </a:pPr>
            <a:r>
              <a:rPr lang="es-CR" dirty="0" smtClean="0"/>
              <a:t>Resumen 1FN – 3FN (3FN)</a:t>
            </a:r>
            <a:endParaRPr lang="es-C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CR" dirty="0" smtClean="0"/>
                  <a:t>La tercera forma normal se basa en el concepto de dependencia transitiva. </a:t>
                </a:r>
              </a:p>
              <a:p>
                <a:endParaRPr lang="es-CR" dirty="0"/>
              </a:p>
              <a:p>
                <a:r>
                  <a:rPr lang="es-CR" dirty="0" smtClean="0"/>
                  <a:t>Una dependencia funcional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CR" dirty="0" smtClean="0"/>
                  <a:t> es transitiva si existe un conjunto de atributos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R" dirty="0" smtClean="0"/>
                  <a:t> en </a:t>
                </a:r>
                <a14:m>
                  <m:oMath xmlns:m="http://schemas.openxmlformats.org/officeDocument/2006/math">
                    <m:r>
                      <a:rPr lang="es-C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 smtClean="0"/>
                  <a:t> que no son ni llave candidata o parte de la llave primaria de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 smtClean="0"/>
                  <a:t> y se cumple que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s-CR" dirty="0" smtClean="0"/>
                  <a:t> 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Z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C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endParaRPr lang="es-CR" dirty="0" smtClean="0"/>
              </a:p>
              <a:p>
                <a:endParaRPr lang="es-CR" dirty="0"/>
              </a:p>
              <a:p>
                <a:r>
                  <a:rPr lang="es-CR" dirty="0"/>
                  <a:t>Una relación </a:t>
                </a:r>
                <a14:m>
                  <m:oMath xmlns:m="http://schemas.openxmlformats.org/officeDocument/2006/math">
                    <m:r>
                      <a:rPr lang="es-CR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CR" dirty="0"/>
                  <a:t> está en 3FN si está en 2FN y ningún atributo no-primario es dependiente transitivamente de la llave primaria</a:t>
                </a:r>
              </a:p>
              <a:p>
                <a:endParaRPr lang="es-CR" dirty="0"/>
              </a:p>
              <a:p>
                <a:endParaRPr lang="es-C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0" t="-4447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0654"/>
          <a:stretch/>
        </p:blipFill>
        <p:spPr>
          <a:xfrm>
            <a:off x="1072081" y="4897924"/>
            <a:ext cx="7162800" cy="84791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897109" y="4744016"/>
            <a:ext cx="190123" cy="362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Oval Callout 5"/>
          <p:cNvSpPr/>
          <p:nvPr/>
        </p:nvSpPr>
        <p:spPr>
          <a:xfrm>
            <a:off x="5265156" y="3934036"/>
            <a:ext cx="3512745" cy="1014813"/>
          </a:xfrm>
          <a:prstGeom prst="wedgeEllipseCallout">
            <a:avLst>
              <a:gd name="adj1" fmla="val -10671"/>
              <a:gd name="adj2" fmla="val 84917"/>
            </a:avLst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Nuevamente, se aplicó descomposición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16685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4572000" algn="l"/>
              </a:tabLst>
            </a:pPr>
            <a:r>
              <a:rPr lang="es-CR" dirty="0" smtClean="0"/>
              <a:t>Tercera forma normal (3FN)</a:t>
            </a:r>
            <a:endParaRPr lang="es-CR" dirty="0"/>
          </a:p>
        </p:txBody>
      </p:sp>
      <p:sp>
        <p:nvSpPr>
          <p:cNvPr id="4" name="Rectangle 3"/>
          <p:cNvSpPr/>
          <p:nvPr/>
        </p:nvSpPr>
        <p:spPr>
          <a:xfrm>
            <a:off x="2897109" y="4744016"/>
            <a:ext cx="190123" cy="3621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713335"/>
            <a:ext cx="7886700" cy="40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213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 acuerdo a lo que se establece en 1FN, un atributo de una relación no puede tener un conjunto de valores, es decir no puede ser </a:t>
            </a:r>
            <a:r>
              <a:rPr lang="es-CR" dirty="0" err="1" smtClean="0"/>
              <a:t>multivaluado</a:t>
            </a:r>
            <a:r>
              <a:rPr lang="es-CR" dirty="0" smtClean="0"/>
              <a:t>.</a:t>
            </a:r>
          </a:p>
          <a:p>
            <a:endParaRPr lang="es-CR" dirty="0"/>
          </a:p>
          <a:p>
            <a:r>
              <a:rPr lang="es-CR" dirty="0" smtClean="0"/>
              <a:t>Vimos varias estrategias para convertir una relación con atributos </a:t>
            </a:r>
            <a:r>
              <a:rPr lang="es-CR" dirty="0" err="1" smtClean="0"/>
              <a:t>multivaluados</a:t>
            </a:r>
            <a:r>
              <a:rPr lang="es-CR" dirty="0" smtClean="0"/>
              <a:t> a una relación en 1FN, una de las cuales era expandir la llave para incluir cada uno de los valores del atributo </a:t>
            </a:r>
            <a:r>
              <a:rPr lang="es-CR" dirty="0" err="1" smtClean="0"/>
              <a:t>multivaluado</a:t>
            </a:r>
            <a:r>
              <a:rPr lang="es-CR" dirty="0" smtClean="0"/>
              <a:t>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306" y="4191282"/>
            <a:ext cx="6273388" cy="15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92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 acuerdo a lo que se establece en 1FN, un atributo de una relación no puede tener un conjunto de valores, es decir no puede ser </a:t>
            </a:r>
            <a:r>
              <a:rPr lang="es-CR" dirty="0" err="1" smtClean="0"/>
              <a:t>multivaluado</a:t>
            </a:r>
            <a:r>
              <a:rPr lang="es-CR" dirty="0" smtClean="0"/>
              <a:t>.</a:t>
            </a:r>
          </a:p>
          <a:p>
            <a:endParaRPr lang="es-CR" dirty="0"/>
          </a:p>
          <a:p>
            <a:r>
              <a:rPr lang="es-CR" dirty="0" smtClean="0"/>
              <a:t>Vimos varias estrategias para convertir una relación con atributos </a:t>
            </a:r>
            <a:r>
              <a:rPr lang="es-CR" dirty="0" err="1" smtClean="0"/>
              <a:t>multivaluados</a:t>
            </a:r>
            <a:r>
              <a:rPr lang="es-CR" dirty="0" smtClean="0"/>
              <a:t> a una relación en 1FN, una de las cuales era expandir la llave para incluir cada uno de los valores del atributo </a:t>
            </a:r>
            <a:r>
              <a:rPr lang="es-CR" dirty="0" err="1" smtClean="0"/>
              <a:t>multivaluado</a:t>
            </a:r>
            <a:r>
              <a:rPr lang="es-CR" dirty="0" smtClean="0"/>
              <a:t>:</a:t>
            </a:r>
            <a:endParaRPr lang="es-C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688" y="3997364"/>
            <a:ext cx="4894624" cy="2107649"/>
          </a:xfrm>
          <a:prstGeom prst="rect">
            <a:avLst/>
          </a:prstGeom>
        </p:spPr>
      </p:pic>
      <p:sp>
        <p:nvSpPr>
          <p:cNvPr id="6" name="Striped Right Arrow 5"/>
          <p:cNvSpPr/>
          <p:nvPr/>
        </p:nvSpPr>
        <p:spPr>
          <a:xfrm>
            <a:off x="941560" y="4680642"/>
            <a:ext cx="1023042" cy="1050202"/>
          </a:xfrm>
          <a:prstGeom prst="striped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56322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 la relación tuviera dos o más atributos </a:t>
            </a:r>
            <a:r>
              <a:rPr lang="es-CR" dirty="0" err="1" smtClean="0"/>
              <a:t>multivaluados</a:t>
            </a:r>
            <a:r>
              <a:rPr lang="es-CR" dirty="0" smtClean="0"/>
              <a:t> no correlacionados que se normalizaron con la estrategia anterior, se tendría una dependencia </a:t>
            </a:r>
            <a:r>
              <a:rPr lang="es-CR" dirty="0" err="1" smtClean="0"/>
              <a:t>multivaluada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Por ejemplo: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0" y="3375057"/>
            <a:ext cx="3381611" cy="18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475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 la relación tuviera dos o más atributos </a:t>
            </a:r>
            <a:r>
              <a:rPr lang="es-CR" dirty="0" err="1" smtClean="0"/>
              <a:t>multivaluados</a:t>
            </a:r>
            <a:r>
              <a:rPr lang="es-CR" dirty="0" smtClean="0"/>
              <a:t> no correlacionados que se normalizaron con la estrategia anterior, se tendría una dependencia </a:t>
            </a:r>
            <a:r>
              <a:rPr lang="es-CR" dirty="0" err="1" smtClean="0"/>
              <a:t>multivaluada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Por ejemplo: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0" y="3375057"/>
            <a:ext cx="3381611" cy="180352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281474" y="2453488"/>
            <a:ext cx="2607398" cy="738056"/>
          </a:xfrm>
          <a:prstGeom prst="wedgeEllipseCallout">
            <a:avLst>
              <a:gd name="adj1" fmla="val 24381"/>
              <a:gd name="adj2" fmla="val 86701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 proyecto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Oval Callout 5"/>
          <p:cNvSpPr/>
          <p:nvPr/>
        </p:nvSpPr>
        <p:spPr>
          <a:xfrm>
            <a:off x="5323438" y="2453488"/>
            <a:ext cx="2607398" cy="738056"/>
          </a:xfrm>
          <a:prstGeom prst="wedgeEllipseCallout">
            <a:avLst>
              <a:gd name="adj1" fmla="val -36383"/>
              <a:gd name="adj2" fmla="val 87928"/>
            </a:avLst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Nombre de dependiente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574020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 la relación tuviera dos o más atributos </a:t>
            </a:r>
            <a:r>
              <a:rPr lang="es-CR" dirty="0" err="1" smtClean="0"/>
              <a:t>multivaluados</a:t>
            </a:r>
            <a:r>
              <a:rPr lang="es-CR" dirty="0" smtClean="0"/>
              <a:t> no correlacionados que se normalizaron con la estrategia anterior, se tendría una dependencia </a:t>
            </a:r>
            <a:r>
              <a:rPr lang="es-CR" dirty="0" err="1" smtClean="0"/>
              <a:t>multivaluada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Por ejemplo: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0" y="3375057"/>
            <a:ext cx="3381611" cy="180352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4572000" y="2176731"/>
            <a:ext cx="3512745" cy="1014813"/>
          </a:xfrm>
          <a:prstGeom prst="wedgeEllipseCallout">
            <a:avLst>
              <a:gd name="adj1" fmla="val -25104"/>
              <a:gd name="adj2" fmla="val 74211"/>
            </a:avLst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Pname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Dname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están correlacionadas…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2185548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 la relación tuviera dos o más atributos </a:t>
            </a:r>
            <a:r>
              <a:rPr lang="es-CR" dirty="0" err="1" smtClean="0"/>
              <a:t>multivaluados</a:t>
            </a:r>
            <a:r>
              <a:rPr lang="es-CR" dirty="0" smtClean="0"/>
              <a:t> no correlacionados que se normalizaron con la estrategia anterior, se tendría una dependencia </a:t>
            </a:r>
            <a:r>
              <a:rPr lang="es-CR" dirty="0" err="1" smtClean="0"/>
              <a:t>multivaluada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Por ejemplo: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0" y="3375057"/>
            <a:ext cx="3381611" cy="180352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2743200" y="2049983"/>
            <a:ext cx="3512745" cy="1014813"/>
          </a:xfrm>
          <a:prstGeom prst="wedgeEllipseCallout">
            <a:avLst>
              <a:gd name="adj1" fmla="val 6082"/>
              <a:gd name="adj2" fmla="val 88485"/>
            </a:avLst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Ambas son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multivaluadas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50695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 la relación tuviera dos o más atributos </a:t>
            </a:r>
            <a:r>
              <a:rPr lang="es-CR" dirty="0" err="1" smtClean="0"/>
              <a:t>multivaluados</a:t>
            </a:r>
            <a:r>
              <a:rPr lang="es-CR" dirty="0" smtClean="0"/>
              <a:t> no correlacionados que se normalizaron con la estrategia anterior, se tendría una dependencia </a:t>
            </a:r>
            <a:r>
              <a:rPr lang="es-CR" dirty="0" err="1" smtClean="0"/>
              <a:t>multivaluada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Por ejemplo: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0" y="3375057"/>
            <a:ext cx="3381611" cy="180352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5631255" y="1921154"/>
            <a:ext cx="3512745" cy="1942184"/>
          </a:xfrm>
          <a:prstGeom prst="wedgeEllipseCallout">
            <a:avLst>
              <a:gd name="adj1" fmla="val -51392"/>
              <a:gd name="adj2" fmla="val 76887"/>
            </a:avLst>
          </a:prstGeom>
          <a:solidFill>
            <a:srgbClr val="00206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tener todos los valores de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Dname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que repetir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Ename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Pname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usar NULL en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Pname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45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1. Semántica </a:t>
            </a:r>
            <a:r>
              <a:rPr lang="es-CR" dirty="0" smtClean="0"/>
              <a:t>clara de los atributos en las relaciones</a:t>
            </a:r>
            <a:endParaRPr lang="es-CR" dirty="0"/>
          </a:p>
        </p:txBody>
      </p:sp>
      <p:sp>
        <p:nvSpPr>
          <p:cNvPr id="6" name="Rounded Rectangle 5"/>
          <p:cNvSpPr/>
          <p:nvPr/>
        </p:nvSpPr>
        <p:spPr>
          <a:xfrm>
            <a:off x="1196628" y="1604532"/>
            <a:ext cx="6992779" cy="145016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b="1" dirty="0" err="1" smtClean="0">
                <a:solidFill>
                  <a:schemeClr val="tx1"/>
                </a:solidFill>
              </a:rPr>
              <a:t>Lineamiento</a:t>
            </a:r>
            <a:r>
              <a:rPr lang="en-US" sz="1600" b="1" dirty="0" smtClean="0">
                <a:solidFill>
                  <a:schemeClr val="tx1"/>
                </a:solidFill>
              </a:rPr>
              <a:t> #1</a:t>
            </a:r>
          </a:p>
          <a:p>
            <a:r>
              <a:rPr lang="en-US" dirty="0" err="1" smtClean="0"/>
              <a:t>Diseñe</a:t>
            </a:r>
            <a:r>
              <a:rPr lang="en-US" dirty="0" smtClean="0"/>
              <a:t> un </a:t>
            </a:r>
            <a:r>
              <a:rPr lang="en-US" dirty="0" err="1" smtClean="0"/>
              <a:t>esquema</a:t>
            </a:r>
            <a:r>
              <a:rPr lang="en-US" dirty="0" smtClean="0"/>
              <a:t> de </a:t>
            </a:r>
            <a:r>
              <a:rPr lang="en-US" dirty="0" err="1" smtClean="0"/>
              <a:t>relación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sea </a:t>
            </a:r>
            <a:r>
              <a:rPr lang="en-US" dirty="0" err="1" smtClean="0"/>
              <a:t>sencillo</a:t>
            </a:r>
            <a:r>
              <a:rPr lang="en-US" dirty="0" smtClean="0"/>
              <a:t> </a:t>
            </a:r>
            <a:r>
              <a:rPr lang="en-US" dirty="0" err="1" smtClean="0"/>
              <a:t>explicar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significado</a:t>
            </a:r>
            <a:r>
              <a:rPr lang="en-US" dirty="0" smtClean="0"/>
              <a:t>. No combine </a:t>
            </a:r>
            <a:r>
              <a:rPr lang="en-US" dirty="0" err="1" smtClean="0"/>
              <a:t>atributos</a:t>
            </a:r>
            <a:r>
              <a:rPr lang="en-US" dirty="0" smtClean="0"/>
              <a:t> de multiples </a:t>
            </a:r>
            <a:r>
              <a:rPr lang="en-US" dirty="0" err="1" smtClean="0"/>
              <a:t>entidades</a:t>
            </a:r>
            <a:r>
              <a:rPr lang="en-US" dirty="0" smtClean="0"/>
              <a:t> y </a:t>
            </a:r>
            <a:r>
              <a:rPr lang="en-US" dirty="0" err="1" smtClean="0"/>
              <a:t>asociaciones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sola </a:t>
            </a:r>
            <a:r>
              <a:rPr lang="en-US" dirty="0" err="1" smtClean="0"/>
              <a:t>relación</a:t>
            </a:r>
            <a:endParaRPr lang="es-C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54" y="4127390"/>
            <a:ext cx="3191294" cy="14867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979" y="4177630"/>
            <a:ext cx="4914900" cy="4667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787" y="4958862"/>
            <a:ext cx="3981450" cy="457200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3865790" y="3687745"/>
            <a:ext cx="4669" cy="21905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84989" y="3687745"/>
            <a:ext cx="32817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err="1" smtClean="0"/>
              <a:t>Buen</a:t>
            </a:r>
            <a:r>
              <a:rPr lang="en-US" sz="1600" b="1" dirty="0" smtClean="0"/>
              <a:t> </a:t>
            </a:r>
            <a:r>
              <a:rPr lang="en-US" sz="1600" b="1" dirty="0" err="1" smtClean="0"/>
              <a:t>diseño</a:t>
            </a:r>
            <a:endParaRPr lang="es-CR" sz="1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68601" y="3687745"/>
            <a:ext cx="4920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Mal </a:t>
            </a:r>
            <a:r>
              <a:rPr lang="en-US" sz="1600" b="1" dirty="0" err="1" smtClean="0"/>
              <a:t>diseño</a:t>
            </a:r>
            <a:endParaRPr lang="es-CR" sz="1600" b="1" dirty="0"/>
          </a:p>
        </p:txBody>
      </p:sp>
      <p:sp>
        <p:nvSpPr>
          <p:cNvPr id="3" name="Oval Callout 2"/>
          <p:cNvSpPr/>
          <p:nvPr/>
        </p:nvSpPr>
        <p:spPr>
          <a:xfrm>
            <a:off x="3114990" y="2596201"/>
            <a:ext cx="2582427" cy="1364092"/>
          </a:xfrm>
          <a:prstGeom prst="wedgeEllipseCallout">
            <a:avLst>
              <a:gd name="adj1" fmla="val 28450"/>
              <a:gd name="adj2" fmla="val 8503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Debería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vista, no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relación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33330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 la relación tuviera dos o más atributos </a:t>
            </a:r>
            <a:r>
              <a:rPr lang="es-CR" dirty="0" err="1" smtClean="0"/>
              <a:t>multivaluados</a:t>
            </a:r>
            <a:r>
              <a:rPr lang="es-CR" dirty="0" smtClean="0"/>
              <a:t> no correlacionados que se normalizaron con la estrategia anterior, se tendría una dependencia </a:t>
            </a:r>
            <a:r>
              <a:rPr lang="es-CR" dirty="0" err="1" smtClean="0"/>
              <a:t>multivaluada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Por ejemplo: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0" y="3375057"/>
            <a:ext cx="3381611" cy="180352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117694" y="1341117"/>
            <a:ext cx="3512745" cy="1942184"/>
          </a:xfrm>
          <a:prstGeom prst="wedgeEllipseCallout">
            <a:avLst>
              <a:gd name="adj1" fmla="val 54020"/>
              <a:gd name="adj2" fmla="val 61970"/>
            </a:avLst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tener todos los valores de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Pname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hay que repetir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Ename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Dname</a:t>
            </a:r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usar NULL en </a:t>
            </a:r>
            <a:r>
              <a:rPr lang="es-CR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s-C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2759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 la relación tuviera dos o más atributos </a:t>
            </a:r>
            <a:r>
              <a:rPr lang="es-CR" dirty="0" err="1" smtClean="0"/>
              <a:t>multivaluados</a:t>
            </a:r>
            <a:r>
              <a:rPr lang="es-CR" dirty="0" smtClean="0"/>
              <a:t> no correlacionados que se normalizaron con la estrategia anterior, se tendría una dependencia </a:t>
            </a:r>
            <a:r>
              <a:rPr lang="es-CR" dirty="0" err="1" smtClean="0"/>
              <a:t>multivaluada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Por ejemplo:</a:t>
            </a: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70" y="3375057"/>
            <a:ext cx="3381611" cy="1803526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628650" y="4574951"/>
            <a:ext cx="2199992" cy="974823"/>
          </a:xfrm>
          <a:prstGeom prst="wedgeEllipseCallout">
            <a:avLst>
              <a:gd name="adj1" fmla="val 47584"/>
              <a:gd name="adj2" fmla="val -82101"/>
            </a:avLst>
          </a:prstGeom>
          <a:solidFill>
            <a:srgbClr val="92D05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¿Cómo se soluciona?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45307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Cuarta forma normal (4FN)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Si la relación tuviera dos o más atributos </a:t>
            </a:r>
            <a:r>
              <a:rPr lang="es-CR" dirty="0" err="1" smtClean="0"/>
              <a:t>multivaluados</a:t>
            </a:r>
            <a:r>
              <a:rPr lang="es-CR" dirty="0" smtClean="0"/>
              <a:t> no correlacionados que se normalizaron con la estrategia anterior, se tendría una dependencia </a:t>
            </a:r>
            <a:r>
              <a:rPr lang="es-CR" dirty="0" err="1" smtClean="0"/>
              <a:t>multivaluada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Por ejemplo:</a:t>
            </a:r>
            <a:endParaRPr lang="es-C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44" y="3374538"/>
            <a:ext cx="4944917" cy="16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7702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Quinta forma </a:t>
            </a:r>
            <a:r>
              <a:rPr lang="es-CR" dirty="0" smtClean="0"/>
              <a:t>normal </a:t>
            </a:r>
            <a:r>
              <a:rPr lang="es-CR" dirty="0" smtClean="0"/>
              <a:t>(5FN</a:t>
            </a:r>
            <a:r>
              <a:rPr lang="es-CR" dirty="0" smtClean="0"/>
              <a:t>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Dependencia de </a:t>
            </a:r>
            <a:r>
              <a:rPr lang="es-CR" dirty="0" smtClean="0"/>
              <a:t>reunión</a:t>
            </a:r>
            <a:r>
              <a:rPr lang="es-CR" dirty="0" smtClean="0"/>
              <a:t>.</a:t>
            </a:r>
          </a:p>
          <a:p>
            <a:endParaRPr lang="es-CR" dirty="0"/>
          </a:p>
          <a:p>
            <a:r>
              <a:rPr lang="es-CR" dirty="0" smtClean="0"/>
              <a:t>Se presentan muy rara vez y es difícil detectarlos en la práctica.</a:t>
            </a:r>
          </a:p>
          <a:p>
            <a:endParaRPr lang="es-CR" dirty="0" smtClean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787014"/>
            <a:ext cx="3689380" cy="295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6813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Quinta forma </a:t>
            </a:r>
            <a:r>
              <a:rPr lang="es-CR" dirty="0" smtClean="0"/>
              <a:t>normal </a:t>
            </a:r>
            <a:r>
              <a:rPr lang="es-CR" dirty="0" smtClean="0"/>
              <a:t>(5FN</a:t>
            </a:r>
            <a:r>
              <a:rPr lang="es-CR" dirty="0" smtClean="0"/>
              <a:t>)</a:t>
            </a:r>
            <a:endParaRPr lang="es-C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 smtClean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79526"/>
            <a:ext cx="2891790" cy="2318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598414"/>
            <a:ext cx="7690006" cy="216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038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udemy.com/blog/wp-content/uploads/2014/03/Normalization-in-Database-With-Example-300x3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4"/>
          <a:stretch/>
        </p:blipFill>
        <p:spPr bwMode="auto">
          <a:xfrm>
            <a:off x="6002448" y="3748209"/>
            <a:ext cx="3141552" cy="265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41399"/>
            <a:ext cx="6858000" cy="3114141"/>
          </a:xfrm>
        </p:spPr>
        <p:txBody>
          <a:bodyPr/>
          <a:lstStyle/>
          <a:p>
            <a:r>
              <a:rPr lang="es-CR" dirty="0" smtClean="0"/>
              <a:t>Teoría de diseño y normalización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7978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9525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3867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059525"/>
            <a:ext cx="8070842" cy="29296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 smtClean="0"/>
              <a:t>redundante</a:t>
            </a:r>
            <a:endParaRPr lang="es-CR" dirty="0"/>
          </a:p>
        </p:txBody>
      </p:sp>
      <p:sp>
        <p:nvSpPr>
          <p:cNvPr id="5" name="Oval Callout 4"/>
          <p:cNvSpPr/>
          <p:nvPr/>
        </p:nvSpPr>
        <p:spPr>
          <a:xfrm>
            <a:off x="5097300" y="4216878"/>
            <a:ext cx="2230733" cy="933434"/>
          </a:xfrm>
          <a:prstGeom prst="wedgeEllipseCallout">
            <a:avLst>
              <a:gd name="adj1" fmla="val 23329"/>
              <a:gd name="adj2" fmla="val -89500"/>
            </a:avLst>
          </a:prstGeom>
          <a:solidFill>
            <a:srgbClr val="FFC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desperdicia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espacio</a:t>
            </a:r>
            <a:endParaRPr lang="es-C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7172535"/>
      </p:ext>
    </p:extLst>
  </p:cSld>
  <p:clrMapOvr>
    <a:masterClrMapping/>
  </p:clrMapOvr>
</p:sld>
</file>

<file path=ppt/theme/theme1.xml><?xml version="1.0" encoding="utf-8"?>
<a:theme xmlns:a="http://schemas.openxmlformats.org/drawingml/2006/main" name="TEC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34A90"/>
      </a:accent1>
      <a:accent2>
        <a:srgbClr val="85C0FB"/>
      </a:accent2>
      <a:accent3>
        <a:srgbClr val="A5A5A5"/>
      </a:accent3>
      <a:accent4>
        <a:srgbClr val="FFD965"/>
      </a:accent4>
      <a:accent5>
        <a:srgbClr val="034A90"/>
      </a:accent5>
      <a:accent6>
        <a:srgbClr val="2E75B5"/>
      </a:accent6>
      <a:hlink>
        <a:srgbClr val="023160"/>
      </a:hlink>
      <a:folHlink>
        <a:srgbClr val="D8D8D8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" id="{3086D18B-9844-4649-AB16-BBE302559292}" vid="{0CB0DCA3-C402-41C5-BE73-891A58FDFE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</Template>
  <TotalTime>1827</TotalTime>
  <Words>3305</Words>
  <Application>Microsoft Office PowerPoint</Application>
  <PresentationFormat>On-screen Show (4:3)</PresentationFormat>
  <Paragraphs>355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 Unicode MS</vt:lpstr>
      <vt:lpstr>Arial</vt:lpstr>
      <vt:lpstr>Calibri</vt:lpstr>
      <vt:lpstr>Cambria Math</vt:lpstr>
      <vt:lpstr>Times New Roman</vt:lpstr>
      <vt:lpstr>Trebuchet MS</vt:lpstr>
      <vt:lpstr>TEC</vt:lpstr>
      <vt:lpstr>Teoría de diseño y normalización</vt:lpstr>
      <vt:lpstr>Lineamientos informales de diseño</vt:lpstr>
      <vt:lpstr>Lineamientos informales de diseño</vt:lpstr>
      <vt:lpstr>1. Semántica clara de los atributos en las relaciones</vt:lpstr>
      <vt:lpstr>1. Semántica clara de los atributos en las relaciones</vt:lpstr>
      <vt:lpstr>1. Semántica clara de los atributos en las relaciones</vt:lpstr>
      <vt:lpstr>1. Semántica clara de los atributos en las relaciones</vt:lpstr>
      <vt:lpstr>2. Información redundante</vt:lpstr>
      <vt:lpstr>2. Información redundante</vt:lpstr>
      <vt:lpstr>2. Información redundante</vt:lpstr>
      <vt:lpstr>2. Información redundante</vt:lpstr>
      <vt:lpstr>2. Información redundante</vt:lpstr>
      <vt:lpstr>2. Información redundante</vt:lpstr>
      <vt:lpstr>2. Información redundante</vt:lpstr>
      <vt:lpstr>2. Información redundante</vt:lpstr>
      <vt:lpstr>2. Información redundante</vt:lpstr>
      <vt:lpstr>2. Información redundante</vt:lpstr>
      <vt:lpstr>2. Información redundante</vt:lpstr>
      <vt:lpstr>2. Información redundante</vt:lpstr>
      <vt:lpstr>3. Valores NULL</vt:lpstr>
      <vt:lpstr>3. Valores NULL</vt:lpstr>
      <vt:lpstr>4. Generación de tuplas espurias</vt:lpstr>
      <vt:lpstr>4. Generación de tuplas espurias</vt:lpstr>
      <vt:lpstr>4. Generación de tuplas espurias</vt:lpstr>
      <vt:lpstr>4. Generación de tuplas espurias</vt:lpstr>
      <vt:lpstr>4. Generación de tuplas espurias</vt:lpstr>
      <vt:lpstr>4. Generación de tuplas espurias</vt:lpstr>
      <vt:lpstr>4. Generación de tuplas espurias</vt:lpstr>
      <vt:lpstr>4. Generación de tuplas espurias</vt:lpstr>
      <vt:lpstr>En resumen…</vt:lpstr>
      <vt:lpstr>Dependencias funcionales</vt:lpstr>
      <vt:lpstr>Dependencias funcionales</vt:lpstr>
      <vt:lpstr>Dependencias funcionales</vt:lpstr>
      <vt:lpstr>Dependencias funcionales</vt:lpstr>
      <vt:lpstr>Formas normales</vt:lpstr>
      <vt:lpstr>Primera forma normal (1FN)</vt:lpstr>
      <vt:lpstr>Primera forma normal (1FN)</vt:lpstr>
      <vt:lpstr>Primera forma normal (1FN)</vt:lpstr>
      <vt:lpstr>Primera forma normal (1FN)</vt:lpstr>
      <vt:lpstr>Primera forma normal (1FN)</vt:lpstr>
      <vt:lpstr>Primera forma normal (1FN)</vt:lpstr>
      <vt:lpstr>Primera forma normal (1FN)</vt:lpstr>
      <vt:lpstr>Primera forma normal (1FN)</vt:lpstr>
      <vt:lpstr>Primera forma normal (1FN)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Segunda forma normal (2FN)</vt:lpstr>
      <vt:lpstr>Tercera forma normal (3FN)</vt:lpstr>
      <vt:lpstr>Tercera forma normal (3FN)</vt:lpstr>
      <vt:lpstr>Tercera forma normal (3FN)</vt:lpstr>
      <vt:lpstr>Resumen 1FN – 3FN (3FN)</vt:lpstr>
      <vt:lpstr>Tercera forma normal (3FN)</vt:lpstr>
      <vt:lpstr>Cuarta forma normal (4FN)</vt:lpstr>
      <vt:lpstr>Cuarta forma normal (4FN)</vt:lpstr>
      <vt:lpstr>Cuarta forma normal (4FN)</vt:lpstr>
      <vt:lpstr>Cuarta forma normal (4FN)</vt:lpstr>
      <vt:lpstr>Cuarta forma normal (4FN)</vt:lpstr>
      <vt:lpstr>Cuarta forma normal (4FN)</vt:lpstr>
      <vt:lpstr>Cuarta forma normal (4FN)</vt:lpstr>
      <vt:lpstr>Cuarta forma normal (4FN)</vt:lpstr>
      <vt:lpstr>Cuarta forma normal (4FN)</vt:lpstr>
      <vt:lpstr>Cuarta forma normal (4FN)</vt:lpstr>
      <vt:lpstr>Quinta forma normal (5FN)</vt:lpstr>
      <vt:lpstr>Quinta forma normal (5FN)</vt:lpstr>
      <vt:lpstr>Teoría de diseño y normalización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 Ramirez</dc:creator>
  <cp:lastModifiedBy>Rivera, Marco (Apps GD CR)</cp:lastModifiedBy>
  <cp:revision>89</cp:revision>
  <dcterms:created xsi:type="dcterms:W3CDTF">2014-09-22T00:49:34Z</dcterms:created>
  <dcterms:modified xsi:type="dcterms:W3CDTF">2016-04-27T22:12:39Z</dcterms:modified>
</cp:coreProperties>
</file>