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49"/>
  </p:notesMasterIdLst>
  <p:sldIdLst>
    <p:sldId id="256" r:id="rId2"/>
    <p:sldId id="257" r:id="rId3"/>
    <p:sldId id="316" r:id="rId4"/>
    <p:sldId id="300" r:id="rId5"/>
    <p:sldId id="301" r:id="rId6"/>
    <p:sldId id="261" r:id="rId7"/>
    <p:sldId id="294" r:id="rId8"/>
    <p:sldId id="296" r:id="rId9"/>
    <p:sldId id="297" r:id="rId10"/>
    <p:sldId id="298" r:id="rId11"/>
    <p:sldId id="299" r:id="rId12"/>
    <p:sldId id="295" r:id="rId13"/>
    <p:sldId id="262" r:id="rId14"/>
    <p:sldId id="264" r:id="rId15"/>
    <p:sldId id="302" r:id="rId16"/>
    <p:sldId id="303" r:id="rId17"/>
    <p:sldId id="304" r:id="rId18"/>
    <p:sldId id="305" r:id="rId19"/>
    <p:sldId id="306" r:id="rId20"/>
    <p:sldId id="266" r:id="rId21"/>
    <p:sldId id="292" r:id="rId22"/>
    <p:sldId id="293" r:id="rId23"/>
    <p:sldId id="267" r:id="rId24"/>
    <p:sldId id="268" r:id="rId25"/>
    <p:sldId id="307" r:id="rId26"/>
    <p:sldId id="308" r:id="rId27"/>
    <p:sldId id="309" r:id="rId28"/>
    <p:sldId id="311" r:id="rId29"/>
    <p:sldId id="310" r:id="rId30"/>
    <p:sldId id="312" r:id="rId31"/>
    <p:sldId id="313" r:id="rId32"/>
    <p:sldId id="317" r:id="rId33"/>
    <p:sldId id="277" r:id="rId34"/>
    <p:sldId id="278" r:id="rId35"/>
    <p:sldId id="279" r:id="rId36"/>
    <p:sldId id="281" r:id="rId37"/>
    <p:sldId id="282" r:id="rId38"/>
    <p:sldId id="283" r:id="rId39"/>
    <p:sldId id="284" r:id="rId40"/>
    <p:sldId id="285" r:id="rId41"/>
    <p:sldId id="314" r:id="rId42"/>
    <p:sldId id="315" r:id="rId43"/>
    <p:sldId id="286" r:id="rId44"/>
    <p:sldId id="287" r:id="rId45"/>
    <p:sldId id="288" r:id="rId46"/>
    <p:sldId id="289" r:id="rId47"/>
    <p:sldId id="290" r:id="rId48"/>
  </p:sldIdLst>
  <p:sldSz cx="9144000" cy="6858000" type="screen4x3"/>
  <p:notesSz cx="6858000" cy="9144000"/>
  <p:embeddedFontLst>
    <p:embeddedFont>
      <p:font typeface="Droid Sans" panose="020B0604020202020204" charset="0"/>
      <p:regular r:id="rId50"/>
      <p:bold r:id="rId51"/>
      <p:italic r:id="rId52"/>
      <p:boldItalic r:id="rId53"/>
    </p:embeddedFont>
    <p:embeddedFont>
      <p:font typeface="Roboto Condensed" panose="02000000000000000000" pitchFamily="2"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62"/>
  </p:normalViewPr>
  <p:slideViewPr>
    <p:cSldViewPr snapToGrid="0" snapToObjects="1">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7.fntdata"/><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33567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602794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72405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5249db573_0_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5249db57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249db57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249db57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249db57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249db57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79173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5249db573_0_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5249db57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05238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5249db573_0_2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5249db57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0970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249db57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249db57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7610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75249db573_0_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75249db573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823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5249db573_0_3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5249db57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75249db573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75249db57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796888018_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79688801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420683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75249db573_0_2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75249db573_0_2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4579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5249db573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5249db57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61742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749932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997206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375909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86851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5249db573_0_3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5249db573_0_3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082440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37369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43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5249db573_0_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5249db573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9693242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75249db573_0_20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 name="Google Shape;217;g75249db57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75249db573_0_20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75249db573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75249db573_0_2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75249db57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7f50f3e452_0_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7f50f3e45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75249db573_0_23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75249db573_0_2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75249db573_0_25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75249db573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75249db573_0_27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75249db573_0_2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5249db573_0_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5249db57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31839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5249db573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5249db573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75249db573_0_2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75249db573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22938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75249db573_0_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75249db573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77438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75249db573_0_2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75249db573_0_2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75249db573_0_2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75249db573_0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75249db573_0_2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75249db57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75249db573_0_5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75249db573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g75249db573_0_3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2" name="Google Shape;332;g75249db573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5249db573_0_2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5249db573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3045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8412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461061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75249db573_0_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75249db57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112272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5" name="Google Shape;15;p3"/>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marL="914400" lvl="1" indent="-381000">
              <a:spcBef>
                <a:spcPts val="0"/>
              </a:spcBef>
              <a:spcAft>
                <a:spcPts val="0"/>
              </a:spcAft>
              <a:buSzPts val="2400"/>
              <a:buFont typeface="Roboto Condensed"/>
              <a:buChar char="◆"/>
              <a:defRPr>
                <a:latin typeface="Roboto Condensed"/>
                <a:ea typeface="Roboto Condensed"/>
                <a:cs typeface="Roboto Condensed"/>
                <a:sym typeface="Roboto Condensed"/>
              </a:defRPr>
            </a:lvl2pPr>
            <a:lvl3pPr marL="1371600" lvl="2" indent="-381000">
              <a:spcBef>
                <a:spcPts val="0"/>
              </a:spcBef>
              <a:spcAft>
                <a:spcPts val="0"/>
              </a:spcAft>
              <a:buSzPts val="2400"/>
              <a:buFont typeface="Roboto Condensed"/>
              <a:buChar char="●"/>
              <a:defRPr>
                <a:latin typeface="Roboto Condensed"/>
                <a:ea typeface="Roboto Condensed"/>
                <a:cs typeface="Roboto Condensed"/>
                <a:sym typeface="Roboto Condensed"/>
              </a:defRPr>
            </a:lvl3pPr>
            <a:lvl4pPr marL="1828800" lvl="3" indent="-342900">
              <a:spcBef>
                <a:spcPts val="0"/>
              </a:spcBef>
              <a:spcAft>
                <a:spcPts val="0"/>
              </a:spcAft>
              <a:buSzPts val="1800"/>
              <a:buFont typeface="Roboto Condensed"/>
              <a:buChar char="○"/>
              <a:defRPr>
                <a:latin typeface="Roboto Condensed"/>
                <a:ea typeface="Roboto Condensed"/>
                <a:cs typeface="Roboto Condensed"/>
                <a:sym typeface="Roboto Condensed"/>
              </a:defRPr>
            </a:lvl4pPr>
            <a:lvl5pPr marL="2286000" lvl="4" indent="-342900">
              <a:spcBef>
                <a:spcPts val="0"/>
              </a:spcBef>
              <a:spcAft>
                <a:spcPts val="0"/>
              </a:spcAft>
              <a:buSzPts val="1800"/>
              <a:buFont typeface="Roboto Condensed"/>
              <a:buChar char="◆"/>
              <a:defRPr>
                <a:latin typeface="Roboto Condensed"/>
                <a:ea typeface="Roboto Condensed"/>
                <a:cs typeface="Roboto Condensed"/>
                <a:sym typeface="Roboto Condensed"/>
              </a:defRPr>
            </a:lvl5pPr>
            <a:lvl6pPr marL="2743200" lvl="5" indent="-342900">
              <a:spcBef>
                <a:spcPts val="0"/>
              </a:spcBef>
              <a:spcAft>
                <a:spcPts val="0"/>
              </a:spcAft>
              <a:buSzPts val="1800"/>
              <a:buFont typeface="Roboto Condensed"/>
              <a:buChar char="●"/>
              <a:defRPr>
                <a:latin typeface="Roboto Condensed"/>
                <a:ea typeface="Roboto Condensed"/>
                <a:cs typeface="Roboto Condensed"/>
                <a:sym typeface="Roboto Condensed"/>
              </a:defRPr>
            </a:lvl6pPr>
            <a:lvl7pPr marL="3200400" lvl="6" indent="-342900">
              <a:spcBef>
                <a:spcPts val="0"/>
              </a:spcBef>
              <a:spcAft>
                <a:spcPts val="0"/>
              </a:spcAft>
              <a:buSzPts val="1800"/>
              <a:buFont typeface="Roboto Condensed"/>
              <a:buChar char="○"/>
              <a:defRPr>
                <a:latin typeface="Roboto Condensed"/>
                <a:ea typeface="Roboto Condensed"/>
                <a:cs typeface="Roboto Condensed"/>
                <a:sym typeface="Roboto Condensed"/>
              </a:defRPr>
            </a:lvl7pPr>
            <a:lvl8pPr marL="3657600" lvl="7" indent="-342900">
              <a:spcBef>
                <a:spcPts val="0"/>
              </a:spcBef>
              <a:spcAft>
                <a:spcPts val="0"/>
              </a:spcAft>
              <a:buSzPts val="1800"/>
              <a:buFont typeface="Roboto Condensed"/>
              <a:buChar char="◆"/>
              <a:defRPr>
                <a:latin typeface="Roboto Condensed"/>
                <a:ea typeface="Roboto Condensed"/>
                <a:cs typeface="Roboto Condensed"/>
                <a:sym typeface="Roboto Condensed"/>
              </a:defRPr>
            </a:lvl8pPr>
            <a:lvl9pPr marL="4114800" lvl="8" indent="-3429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a:endParaRPr/>
          </a:p>
        </p:txBody>
      </p:sp>
      <p:sp>
        <p:nvSpPr>
          <p:cNvPr id="16" name="Google Shape;16;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2" name="Google Shape;22;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8" name="Google Shape;28;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47"/>
            <a:ext cx="8229600" cy="849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marL="914400" lvl="1"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marL="1371600" lvl="2"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marL="1828800" lvl="3"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marL="2286000" lvl="4"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marL="2743200" lvl="5"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marL="3200400" lvl="6"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marL="3657600" lvl="7"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marL="4114800" lvl="8"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7.xml.rels><?xml version="1.0" encoding="UTF-8" standalone="yes"?>
<Relationships xmlns="http://schemas.openxmlformats.org/package/2006/relationships"><Relationship Id="rId3" Type="http://schemas.openxmlformats.org/officeDocument/2006/relationships/image" Target="../media/image6.jpg"/><Relationship Id="rId7"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jpg"/><Relationship Id="rId5" Type="http://schemas.openxmlformats.org/officeDocument/2006/relationships/image" Target="../media/image8.jpg"/><Relationship Id="rId4" Type="http://schemas.openxmlformats.org/officeDocument/2006/relationships/image" Target="../media/image7.jp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Introduction to Databases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Databases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pic>
        <p:nvPicPr>
          <p:cNvPr id="37" name="Google Shape;37;p8"/>
          <p:cNvPicPr preferRelativeResize="0"/>
          <p:nvPr/>
        </p:nvPicPr>
        <p:blipFill>
          <a:blip r:embed="rId3">
            <a:alphaModFix/>
          </a:blip>
          <a:stretch>
            <a:fillRect/>
          </a:stretch>
        </p:blipFill>
        <p:spPr>
          <a:xfrm>
            <a:off x="4706000" y="2545025"/>
            <a:ext cx="3898400" cy="3898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3925614"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The database systems are an essential component of life in modern society: most of us encounter several activities every day that involve some interaction with a database.</a:t>
            </a:r>
          </a:p>
          <a:p>
            <a:pPr marL="457200" marR="0" lvl="0" indent="-381000" algn="l" rtl="0">
              <a:lnSpc>
                <a:spcPct val="100000"/>
              </a:lnSpc>
              <a:spcBef>
                <a:spcPts val="600"/>
              </a:spcBef>
              <a:spcAft>
                <a:spcPts val="0"/>
              </a:spcAft>
              <a:buSzPts val="2400"/>
              <a:buChar char="➔"/>
            </a:pPr>
            <a:endParaRPr lang="en-US" dirty="0"/>
          </a:p>
          <a:p>
            <a:pPr marL="76200" marR="0" lvl="0" indent="0" algn="l" rtl="0">
              <a:lnSpc>
                <a:spcPct val="100000"/>
              </a:lnSpc>
              <a:spcBef>
                <a:spcPts val="600"/>
              </a:spcBef>
              <a:spcAft>
                <a:spcPts val="0"/>
              </a:spcAft>
              <a:buSzPts val="2400"/>
              <a:buNone/>
            </a:pPr>
            <a:endParaRPr dirty="0"/>
          </a:p>
        </p:txBody>
      </p:sp>
      <p:sp>
        <p:nvSpPr>
          <p:cNvPr id="4" name="Google Shape;222;p29">
            <a:extLst>
              <a:ext uri="{FF2B5EF4-FFF2-40B4-BE49-F238E27FC236}">
                <a16:creationId xmlns:a16="http://schemas.microsoft.com/office/drawing/2014/main" id="{B6D25D0A-422D-A640-8C0D-884F7B052E82}"/>
              </a:ext>
            </a:extLst>
          </p:cNvPr>
          <p:cNvSpPr txBox="1"/>
          <p:nvPr/>
        </p:nvSpPr>
        <p:spPr>
          <a:xfrm>
            <a:off x="5020775" y="1619459"/>
            <a:ext cx="3413400" cy="4508100"/>
          </a:xfrm>
          <a:prstGeom prst="rect">
            <a:avLst/>
          </a:prstGeom>
          <a:solidFill>
            <a:srgbClr val="F3F3F3"/>
          </a:solidFill>
          <a:ln>
            <a:noFill/>
          </a:ln>
        </p:spPr>
        <p:txBody>
          <a:bodyPr spcFirstLastPara="1" wrap="square" lIns="91425" tIns="91425" rIns="91425" bIns="91425" anchor="t" anchorCtr="0">
            <a:noAutofit/>
          </a:bodyPr>
          <a:lstStyle/>
          <a:p>
            <a:pPr marL="76200">
              <a:spcBef>
                <a:spcPts val="600"/>
              </a:spcBef>
              <a:buClr>
                <a:schemeClr val="dk1"/>
              </a:buClr>
              <a:buSzPts val="2400"/>
            </a:pPr>
            <a:r>
              <a:rPr lang="en-US" sz="2000" dirty="0">
                <a:solidFill>
                  <a:schemeClr val="dk1"/>
                </a:solidFill>
                <a:latin typeface="Roboto Condensed"/>
                <a:ea typeface="Roboto Condensed"/>
                <a:sym typeface="Roboto Condensed"/>
              </a:rPr>
              <a:t>	Bank to deposit or 	withdraw funds.</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Hotel or airline 	reservation.</a:t>
            </a:r>
          </a:p>
          <a:p>
            <a:pPr marL="76200">
              <a:spcBef>
                <a:spcPts val="600"/>
              </a:spcBef>
              <a:buClr>
                <a:schemeClr val="dk1"/>
              </a:buClr>
              <a:buSzPts val="2400"/>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Access a 	computerized library 	catalog.</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p:txBody>
      </p:sp>
      <p:sp>
        <p:nvSpPr>
          <p:cNvPr id="5" name="Google Shape;223;p29">
            <a:extLst>
              <a:ext uri="{FF2B5EF4-FFF2-40B4-BE49-F238E27FC236}">
                <a16:creationId xmlns:a16="http://schemas.microsoft.com/office/drawing/2014/main" id="{EA521596-FC19-FA45-BE8D-1F81928F74CC}"/>
              </a:ext>
            </a:extLst>
          </p:cNvPr>
          <p:cNvSpPr txBox="1"/>
          <p:nvPr/>
        </p:nvSpPr>
        <p:spPr>
          <a:xfrm>
            <a:off x="5020775" y="1235759"/>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EXAMPLES</a:t>
            </a:r>
            <a:endParaRPr b="1" dirty="0">
              <a:solidFill>
                <a:srgbClr val="FFFFFF"/>
              </a:solidFill>
              <a:latin typeface="Roboto Condensed"/>
              <a:ea typeface="Roboto Condensed"/>
              <a:cs typeface="Roboto Condensed"/>
              <a:sym typeface="Roboto Condensed"/>
            </a:endParaRPr>
          </a:p>
        </p:txBody>
      </p:sp>
      <p:pic>
        <p:nvPicPr>
          <p:cNvPr id="7" name="Picture 6" descr="A close up of a logo&#10;&#10;Description automatically generated">
            <a:extLst>
              <a:ext uri="{FF2B5EF4-FFF2-40B4-BE49-F238E27FC236}">
                <a16:creationId xmlns:a16="http://schemas.microsoft.com/office/drawing/2014/main" id="{597FB562-ECBB-8E43-BEE8-611A5256FA4C}"/>
              </a:ext>
            </a:extLst>
          </p:cNvPr>
          <p:cNvPicPr>
            <a:picLocks noChangeAspect="1"/>
          </p:cNvPicPr>
          <p:nvPr/>
        </p:nvPicPr>
        <p:blipFill>
          <a:blip r:embed="rId3"/>
          <a:stretch>
            <a:fillRect/>
          </a:stretch>
        </p:blipFill>
        <p:spPr>
          <a:xfrm>
            <a:off x="5146899" y="1766324"/>
            <a:ext cx="728384" cy="728384"/>
          </a:xfrm>
          <a:prstGeom prst="rect">
            <a:avLst/>
          </a:prstGeom>
        </p:spPr>
      </p:pic>
      <p:pic>
        <p:nvPicPr>
          <p:cNvPr id="3" name="Picture 2" descr="A close up of a logo&#10;&#10;Description automatically generated">
            <a:extLst>
              <a:ext uri="{FF2B5EF4-FFF2-40B4-BE49-F238E27FC236}">
                <a16:creationId xmlns:a16="http://schemas.microsoft.com/office/drawing/2014/main" id="{31384870-AAEB-914A-8007-A33FE91B1C5D}"/>
              </a:ext>
            </a:extLst>
          </p:cNvPr>
          <p:cNvPicPr>
            <a:picLocks noChangeAspect="1"/>
          </p:cNvPicPr>
          <p:nvPr/>
        </p:nvPicPr>
        <p:blipFill>
          <a:blip r:embed="rId4"/>
          <a:stretch>
            <a:fillRect/>
          </a:stretch>
        </p:blipFill>
        <p:spPr>
          <a:xfrm>
            <a:off x="5146899" y="2878408"/>
            <a:ext cx="679800" cy="679800"/>
          </a:xfrm>
          <a:prstGeom prst="rect">
            <a:avLst/>
          </a:prstGeom>
        </p:spPr>
      </p:pic>
      <p:pic>
        <p:nvPicPr>
          <p:cNvPr id="8" name="Picture 7" descr="A close up of a logo&#10;&#10;Description automatically generated">
            <a:extLst>
              <a:ext uri="{FF2B5EF4-FFF2-40B4-BE49-F238E27FC236}">
                <a16:creationId xmlns:a16="http://schemas.microsoft.com/office/drawing/2014/main" id="{541ED442-76FE-194B-8EBF-AB2AF538686D}"/>
              </a:ext>
            </a:extLst>
          </p:cNvPr>
          <p:cNvPicPr>
            <a:picLocks noChangeAspect="1"/>
          </p:cNvPicPr>
          <p:nvPr/>
        </p:nvPicPr>
        <p:blipFill>
          <a:blip r:embed="rId5"/>
          <a:stretch>
            <a:fillRect/>
          </a:stretch>
        </p:blipFill>
        <p:spPr>
          <a:xfrm>
            <a:off x="5146899" y="4130567"/>
            <a:ext cx="728384" cy="728384"/>
          </a:xfrm>
          <a:prstGeom prst="rect">
            <a:avLst/>
          </a:prstGeom>
        </p:spPr>
      </p:pic>
    </p:spTree>
    <p:extLst>
      <p:ext uri="{BB962C8B-B14F-4D97-AF65-F5344CB8AC3E}">
        <p14:creationId xmlns:p14="http://schemas.microsoft.com/office/powerpoint/2010/main" val="3385527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3925614"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The database systems are an essential component of life in modern society: most of us encounter several activities every day that involve some interaction with a database.</a:t>
            </a:r>
          </a:p>
          <a:p>
            <a:pPr marL="457200" marR="0" lvl="0" indent="-381000" algn="l" rtl="0">
              <a:lnSpc>
                <a:spcPct val="100000"/>
              </a:lnSpc>
              <a:spcBef>
                <a:spcPts val="600"/>
              </a:spcBef>
              <a:spcAft>
                <a:spcPts val="0"/>
              </a:spcAft>
              <a:buSzPts val="2400"/>
              <a:buChar char="➔"/>
            </a:pPr>
            <a:endParaRPr lang="en-US" dirty="0"/>
          </a:p>
          <a:p>
            <a:pPr marL="76200" marR="0" lvl="0" indent="0" algn="l" rtl="0">
              <a:lnSpc>
                <a:spcPct val="100000"/>
              </a:lnSpc>
              <a:spcBef>
                <a:spcPts val="600"/>
              </a:spcBef>
              <a:spcAft>
                <a:spcPts val="0"/>
              </a:spcAft>
              <a:buSzPts val="2400"/>
              <a:buNone/>
            </a:pPr>
            <a:endParaRPr dirty="0"/>
          </a:p>
        </p:txBody>
      </p:sp>
      <p:sp>
        <p:nvSpPr>
          <p:cNvPr id="4" name="Google Shape;222;p29">
            <a:extLst>
              <a:ext uri="{FF2B5EF4-FFF2-40B4-BE49-F238E27FC236}">
                <a16:creationId xmlns:a16="http://schemas.microsoft.com/office/drawing/2014/main" id="{B6D25D0A-422D-A640-8C0D-884F7B052E82}"/>
              </a:ext>
            </a:extLst>
          </p:cNvPr>
          <p:cNvSpPr txBox="1"/>
          <p:nvPr/>
        </p:nvSpPr>
        <p:spPr>
          <a:xfrm>
            <a:off x="5020775" y="1619459"/>
            <a:ext cx="3413400" cy="4508100"/>
          </a:xfrm>
          <a:prstGeom prst="rect">
            <a:avLst/>
          </a:prstGeom>
          <a:solidFill>
            <a:srgbClr val="F3F3F3"/>
          </a:solidFill>
          <a:ln>
            <a:noFill/>
          </a:ln>
        </p:spPr>
        <p:txBody>
          <a:bodyPr spcFirstLastPara="1" wrap="square" lIns="91425" tIns="91425" rIns="91425" bIns="91425" anchor="ctr" anchorCtr="0">
            <a:noAutofit/>
          </a:bodyPr>
          <a:lstStyle/>
          <a:p>
            <a:pPr marL="76200">
              <a:spcBef>
                <a:spcPts val="600"/>
              </a:spcBef>
              <a:buClr>
                <a:schemeClr val="dk1"/>
              </a:buClr>
              <a:buSzPts val="2400"/>
            </a:pPr>
            <a:r>
              <a:rPr lang="en-US" sz="2000" dirty="0">
                <a:solidFill>
                  <a:schemeClr val="dk1"/>
                </a:solidFill>
                <a:latin typeface="Roboto Condensed"/>
                <a:ea typeface="Roboto Condensed"/>
                <a:sym typeface="Roboto Condensed"/>
              </a:rPr>
              <a:t>	Bank to deposit or 	withdraw funds.</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Hotel or airline 	reservation.</a:t>
            </a:r>
          </a:p>
          <a:p>
            <a:pPr marL="76200">
              <a:spcBef>
                <a:spcPts val="600"/>
              </a:spcBef>
              <a:buClr>
                <a:schemeClr val="dk1"/>
              </a:buClr>
              <a:buSzPts val="2400"/>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Access a 	computerized library 	catalog.</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Purchase something 	online.</a:t>
            </a:r>
            <a:endParaRPr sz="2000" dirty="0">
              <a:solidFill>
                <a:schemeClr val="dk1"/>
              </a:solidFill>
              <a:latin typeface="Roboto Condensed"/>
              <a:ea typeface="Roboto Condensed"/>
              <a:cs typeface="Roboto Condensed"/>
              <a:sym typeface="Roboto Condensed"/>
            </a:endParaRPr>
          </a:p>
        </p:txBody>
      </p:sp>
      <p:sp>
        <p:nvSpPr>
          <p:cNvPr id="5" name="Google Shape;223;p29">
            <a:extLst>
              <a:ext uri="{FF2B5EF4-FFF2-40B4-BE49-F238E27FC236}">
                <a16:creationId xmlns:a16="http://schemas.microsoft.com/office/drawing/2014/main" id="{EA521596-FC19-FA45-BE8D-1F81928F74CC}"/>
              </a:ext>
            </a:extLst>
          </p:cNvPr>
          <p:cNvSpPr txBox="1"/>
          <p:nvPr/>
        </p:nvSpPr>
        <p:spPr>
          <a:xfrm>
            <a:off x="5020775" y="1235759"/>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EXAMPLES</a:t>
            </a:r>
            <a:endParaRPr b="1" dirty="0">
              <a:solidFill>
                <a:srgbClr val="FFFFFF"/>
              </a:solidFill>
              <a:latin typeface="Roboto Condensed"/>
              <a:ea typeface="Roboto Condensed"/>
              <a:cs typeface="Roboto Condensed"/>
              <a:sym typeface="Roboto Condensed"/>
            </a:endParaRPr>
          </a:p>
        </p:txBody>
      </p:sp>
      <p:pic>
        <p:nvPicPr>
          <p:cNvPr id="7" name="Picture 6" descr="A close up of a logo&#10;&#10;Description automatically generated">
            <a:extLst>
              <a:ext uri="{FF2B5EF4-FFF2-40B4-BE49-F238E27FC236}">
                <a16:creationId xmlns:a16="http://schemas.microsoft.com/office/drawing/2014/main" id="{597FB562-ECBB-8E43-BEE8-611A5256FA4C}"/>
              </a:ext>
            </a:extLst>
          </p:cNvPr>
          <p:cNvPicPr>
            <a:picLocks noChangeAspect="1"/>
          </p:cNvPicPr>
          <p:nvPr/>
        </p:nvPicPr>
        <p:blipFill>
          <a:blip r:embed="rId3"/>
          <a:stretch>
            <a:fillRect/>
          </a:stretch>
        </p:blipFill>
        <p:spPr>
          <a:xfrm>
            <a:off x="5146899" y="1766324"/>
            <a:ext cx="728384" cy="728384"/>
          </a:xfrm>
          <a:prstGeom prst="rect">
            <a:avLst/>
          </a:prstGeom>
        </p:spPr>
      </p:pic>
      <p:pic>
        <p:nvPicPr>
          <p:cNvPr id="3" name="Picture 2" descr="A close up of a logo&#10;&#10;Description automatically generated">
            <a:extLst>
              <a:ext uri="{FF2B5EF4-FFF2-40B4-BE49-F238E27FC236}">
                <a16:creationId xmlns:a16="http://schemas.microsoft.com/office/drawing/2014/main" id="{31384870-AAEB-914A-8007-A33FE91B1C5D}"/>
              </a:ext>
            </a:extLst>
          </p:cNvPr>
          <p:cNvPicPr>
            <a:picLocks noChangeAspect="1"/>
          </p:cNvPicPr>
          <p:nvPr/>
        </p:nvPicPr>
        <p:blipFill>
          <a:blip r:embed="rId4"/>
          <a:stretch>
            <a:fillRect/>
          </a:stretch>
        </p:blipFill>
        <p:spPr>
          <a:xfrm>
            <a:off x="5146899" y="2878408"/>
            <a:ext cx="679800" cy="679800"/>
          </a:xfrm>
          <a:prstGeom prst="rect">
            <a:avLst/>
          </a:prstGeom>
        </p:spPr>
      </p:pic>
      <p:pic>
        <p:nvPicPr>
          <p:cNvPr id="8" name="Picture 7" descr="A close up of a logo&#10;&#10;Description automatically generated">
            <a:extLst>
              <a:ext uri="{FF2B5EF4-FFF2-40B4-BE49-F238E27FC236}">
                <a16:creationId xmlns:a16="http://schemas.microsoft.com/office/drawing/2014/main" id="{541ED442-76FE-194B-8EBF-AB2AF538686D}"/>
              </a:ext>
            </a:extLst>
          </p:cNvPr>
          <p:cNvPicPr>
            <a:picLocks noChangeAspect="1"/>
          </p:cNvPicPr>
          <p:nvPr/>
        </p:nvPicPr>
        <p:blipFill>
          <a:blip r:embed="rId5"/>
          <a:stretch>
            <a:fillRect/>
          </a:stretch>
        </p:blipFill>
        <p:spPr>
          <a:xfrm>
            <a:off x="5146899" y="4130567"/>
            <a:ext cx="728384" cy="728384"/>
          </a:xfrm>
          <a:prstGeom prst="rect">
            <a:avLst/>
          </a:prstGeom>
        </p:spPr>
      </p:pic>
      <p:pic>
        <p:nvPicPr>
          <p:cNvPr id="10" name="Picture 9" descr="A close up of a logo&#10;&#10;Description automatically generated">
            <a:extLst>
              <a:ext uri="{FF2B5EF4-FFF2-40B4-BE49-F238E27FC236}">
                <a16:creationId xmlns:a16="http://schemas.microsoft.com/office/drawing/2014/main" id="{67A0968C-F41B-8B4C-9519-05B6613CA081}"/>
              </a:ext>
            </a:extLst>
          </p:cNvPr>
          <p:cNvPicPr>
            <a:picLocks noChangeAspect="1"/>
          </p:cNvPicPr>
          <p:nvPr/>
        </p:nvPicPr>
        <p:blipFill>
          <a:blip r:embed="rId6"/>
          <a:stretch>
            <a:fillRect/>
          </a:stretch>
        </p:blipFill>
        <p:spPr>
          <a:xfrm>
            <a:off x="5104691" y="5238541"/>
            <a:ext cx="812800" cy="812800"/>
          </a:xfrm>
          <a:prstGeom prst="rect">
            <a:avLst/>
          </a:prstGeom>
        </p:spPr>
      </p:pic>
    </p:spTree>
    <p:extLst>
      <p:ext uri="{BB962C8B-B14F-4D97-AF65-F5344CB8AC3E}">
        <p14:creationId xmlns:p14="http://schemas.microsoft.com/office/powerpoint/2010/main" val="127988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3925614"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The database systems are an essential component of life in modern society: most of us encounter several activities every day that involve some interaction with a database.</a:t>
            </a:r>
          </a:p>
          <a:p>
            <a:pPr marL="457200" marR="0" lvl="0" indent="-381000" algn="l" rtl="0">
              <a:lnSpc>
                <a:spcPct val="100000"/>
              </a:lnSpc>
              <a:spcBef>
                <a:spcPts val="600"/>
              </a:spcBef>
              <a:spcAft>
                <a:spcPts val="0"/>
              </a:spcAft>
              <a:buSzPts val="2400"/>
              <a:buChar char="➔"/>
            </a:pPr>
            <a:endParaRPr lang="en-US" dirty="0"/>
          </a:p>
          <a:p>
            <a:pPr marL="457200" marR="0" lvl="0" indent="-381000" algn="l" rtl="0">
              <a:lnSpc>
                <a:spcPct val="100000"/>
              </a:lnSpc>
              <a:spcBef>
                <a:spcPts val="600"/>
              </a:spcBef>
              <a:spcAft>
                <a:spcPts val="0"/>
              </a:spcAft>
              <a:buSzPts val="2400"/>
              <a:buChar char="➔"/>
            </a:pPr>
            <a:r>
              <a:rPr lang="en-US" dirty="0"/>
              <a:t>All these activities involve someone or some computer program accessing database.</a:t>
            </a:r>
          </a:p>
          <a:p>
            <a:pPr marL="457200" marR="0" lvl="0" indent="-381000" algn="l" rtl="0">
              <a:lnSpc>
                <a:spcPct val="100000"/>
              </a:lnSpc>
              <a:spcBef>
                <a:spcPts val="600"/>
              </a:spcBef>
              <a:spcAft>
                <a:spcPts val="0"/>
              </a:spcAft>
              <a:buSzPts val="2400"/>
              <a:buChar char="➔"/>
            </a:pPr>
            <a:endParaRPr dirty="0"/>
          </a:p>
        </p:txBody>
      </p:sp>
      <p:sp>
        <p:nvSpPr>
          <p:cNvPr id="6" name="Google Shape;222;p29">
            <a:extLst>
              <a:ext uri="{FF2B5EF4-FFF2-40B4-BE49-F238E27FC236}">
                <a16:creationId xmlns:a16="http://schemas.microsoft.com/office/drawing/2014/main" id="{48471B26-5808-D548-8D3F-12A4A4031031}"/>
              </a:ext>
            </a:extLst>
          </p:cNvPr>
          <p:cNvSpPr txBox="1"/>
          <p:nvPr/>
        </p:nvSpPr>
        <p:spPr>
          <a:xfrm>
            <a:off x="5020775" y="1619459"/>
            <a:ext cx="3413400" cy="4508100"/>
          </a:xfrm>
          <a:prstGeom prst="rect">
            <a:avLst/>
          </a:prstGeom>
          <a:solidFill>
            <a:srgbClr val="F3F3F3"/>
          </a:solidFill>
          <a:ln>
            <a:noFill/>
          </a:ln>
        </p:spPr>
        <p:txBody>
          <a:bodyPr spcFirstLastPara="1" wrap="square" lIns="91425" tIns="91425" rIns="91425" bIns="91425" anchor="ctr" anchorCtr="0">
            <a:noAutofit/>
          </a:bodyPr>
          <a:lstStyle/>
          <a:p>
            <a:pPr marL="76200">
              <a:spcBef>
                <a:spcPts val="600"/>
              </a:spcBef>
              <a:buClr>
                <a:schemeClr val="dk1"/>
              </a:buClr>
              <a:buSzPts val="2400"/>
            </a:pPr>
            <a:r>
              <a:rPr lang="en-US" sz="2000" dirty="0">
                <a:solidFill>
                  <a:schemeClr val="dk1"/>
                </a:solidFill>
                <a:latin typeface="Roboto Condensed"/>
                <a:ea typeface="Roboto Condensed"/>
                <a:sym typeface="Roboto Condensed"/>
              </a:rPr>
              <a:t>	Bank to deposit or 	withdraw funds.</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Hotel or airline 	reservation.</a:t>
            </a:r>
          </a:p>
          <a:p>
            <a:pPr marL="76200">
              <a:spcBef>
                <a:spcPts val="600"/>
              </a:spcBef>
              <a:buClr>
                <a:schemeClr val="dk1"/>
              </a:buClr>
              <a:buSzPts val="2400"/>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Access a 	computerized library 	catalog.</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Purchase something 	online.</a:t>
            </a:r>
            <a:endParaRPr sz="2000" dirty="0">
              <a:solidFill>
                <a:schemeClr val="dk1"/>
              </a:solidFill>
              <a:latin typeface="Roboto Condensed"/>
              <a:ea typeface="Roboto Condensed"/>
              <a:cs typeface="Roboto Condensed"/>
              <a:sym typeface="Roboto Condensed"/>
            </a:endParaRPr>
          </a:p>
        </p:txBody>
      </p:sp>
      <p:sp>
        <p:nvSpPr>
          <p:cNvPr id="7" name="Google Shape;223;p29">
            <a:extLst>
              <a:ext uri="{FF2B5EF4-FFF2-40B4-BE49-F238E27FC236}">
                <a16:creationId xmlns:a16="http://schemas.microsoft.com/office/drawing/2014/main" id="{92236D60-DD3B-5049-B3DC-E38DE02EE010}"/>
              </a:ext>
            </a:extLst>
          </p:cNvPr>
          <p:cNvSpPr txBox="1"/>
          <p:nvPr/>
        </p:nvSpPr>
        <p:spPr>
          <a:xfrm>
            <a:off x="5020775" y="1235759"/>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EXAMPLES</a:t>
            </a:r>
            <a:endParaRPr b="1" dirty="0">
              <a:solidFill>
                <a:srgbClr val="FFFFFF"/>
              </a:solidFill>
              <a:latin typeface="Roboto Condensed"/>
              <a:ea typeface="Roboto Condensed"/>
              <a:cs typeface="Roboto Condensed"/>
              <a:sym typeface="Roboto Condensed"/>
            </a:endParaRPr>
          </a:p>
        </p:txBody>
      </p:sp>
      <p:pic>
        <p:nvPicPr>
          <p:cNvPr id="8" name="Picture 7" descr="A close up of a logo&#10;&#10;Description automatically generated">
            <a:extLst>
              <a:ext uri="{FF2B5EF4-FFF2-40B4-BE49-F238E27FC236}">
                <a16:creationId xmlns:a16="http://schemas.microsoft.com/office/drawing/2014/main" id="{9D42E65C-5B7E-6E4B-B79E-AD2DF2B2E628}"/>
              </a:ext>
            </a:extLst>
          </p:cNvPr>
          <p:cNvPicPr>
            <a:picLocks noChangeAspect="1"/>
          </p:cNvPicPr>
          <p:nvPr/>
        </p:nvPicPr>
        <p:blipFill>
          <a:blip r:embed="rId3"/>
          <a:stretch>
            <a:fillRect/>
          </a:stretch>
        </p:blipFill>
        <p:spPr>
          <a:xfrm>
            <a:off x="5146899" y="1766324"/>
            <a:ext cx="728384" cy="728384"/>
          </a:xfrm>
          <a:prstGeom prst="rect">
            <a:avLst/>
          </a:prstGeom>
        </p:spPr>
      </p:pic>
      <p:pic>
        <p:nvPicPr>
          <p:cNvPr id="9" name="Picture 8" descr="A close up of a logo&#10;&#10;Description automatically generated">
            <a:extLst>
              <a:ext uri="{FF2B5EF4-FFF2-40B4-BE49-F238E27FC236}">
                <a16:creationId xmlns:a16="http://schemas.microsoft.com/office/drawing/2014/main" id="{625473C0-3995-D344-BF02-8FEA180883BC}"/>
              </a:ext>
            </a:extLst>
          </p:cNvPr>
          <p:cNvPicPr>
            <a:picLocks noChangeAspect="1"/>
          </p:cNvPicPr>
          <p:nvPr/>
        </p:nvPicPr>
        <p:blipFill>
          <a:blip r:embed="rId4"/>
          <a:stretch>
            <a:fillRect/>
          </a:stretch>
        </p:blipFill>
        <p:spPr>
          <a:xfrm>
            <a:off x="5146899" y="2878408"/>
            <a:ext cx="679800" cy="679800"/>
          </a:xfrm>
          <a:prstGeom prst="rect">
            <a:avLst/>
          </a:prstGeom>
        </p:spPr>
      </p:pic>
      <p:pic>
        <p:nvPicPr>
          <p:cNvPr id="10" name="Picture 9" descr="A close up of a logo&#10;&#10;Description automatically generated">
            <a:extLst>
              <a:ext uri="{FF2B5EF4-FFF2-40B4-BE49-F238E27FC236}">
                <a16:creationId xmlns:a16="http://schemas.microsoft.com/office/drawing/2014/main" id="{055F39BF-E1E3-7B4B-A089-AFBC6B32E64D}"/>
              </a:ext>
            </a:extLst>
          </p:cNvPr>
          <p:cNvPicPr>
            <a:picLocks noChangeAspect="1"/>
          </p:cNvPicPr>
          <p:nvPr/>
        </p:nvPicPr>
        <p:blipFill>
          <a:blip r:embed="rId5"/>
          <a:stretch>
            <a:fillRect/>
          </a:stretch>
        </p:blipFill>
        <p:spPr>
          <a:xfrm>
            <a:off x="5146899" y="4130567"/>
            <a:ext cx="728384" cy="728384"/>
          </a:xfrm>
          <a:prstGeom prst="rect">
            <a:avLst/>
          </a:prstGeom>
        </p:spPr>
      </p:pic>
      <p:pic>
        <p:nvPicPr>
          <p:cNvPr id="11" name="Picture 10" descr="A close up of a logo&#10;&#10;Description automatically generated">
            <a:extLst>
              <a:ext uri="{FF2B5EF4-FFF2-40B4-BE49-F238E27FC236}">
                <a16:creationId xmlns:a16="http://schemas.microsoft.com/office/drawing/2014/main" id="{CA2C16F6-3E0B-6E4D-9A82-97D71787D2F6}"/>
              </a:ext>
            </a:extLst>
          </p:cNvPr>
          <p:cNvPicPr>
            <a:picLocks noChangeAspect="1"/>
          </p:cNvPicPr>
          <p:nvPr/>
        </p:nvPicPr>
        <p:blipFill>
          <a:blip r:embed="rId6"/>
          <a:stretch>
            <a:fillRect/>
          </a:stretch>
        </p:blipFill>
        <p:spPr>
          <a:xfrm>
            <a:off x="5104691" y="5238541"/>
            <a:ext cx="812800" cy="812800"/>
          </a:xfrm>
          <a:prstGeom prst="rect">
            <a:avLst/>
          </a:prstGeom>
        </p:spPr>
      </p:pic>
    </p:spTree>
    <p:extLst>
      <p:ext uri="{BB962C8B-B14F-4D97-AF65-F5344CB8AC3E}">
        <p14:creationId xmlns:p14="http://schemas.microsoft.com/office/powerpoint/2010/main" val="112133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74" name="Google Shape;74;p14"/>
          <p:cNvSpPr txBox="1">
            <a:spLocks noGrp="1"/>
          </p:cNvSpPr>
          <p:nvPr>
            <p:ph type="body" idx="1"/>
          </p:nvPr>
        </p:nvSpPr>
        <p:spPr>
          <a:xfrm>
            <a:off x="457200" y="1081200"/>
            <a:ext cx="8229600" cy="5197200"/>
          </a:xfrm>
          <a:prstGeom prst="rect">
            <a:avLst/>
          </a:prstGeom>
        </p:spPr>
        <p:txBody>
          <a:bodyPr spcFirstLastPara="1" wrap="square" lIns="91425" tIns="91425" rIns="91425" bIns="91425" anchor="t" anchorCtr="0">
            <a:noAutofit/>
          </a:bodyPr>
          <a:lstStyle/>
          <a:p>
            <a:r>
              <a:rPr lang="en-US" dirty="0"/>
              <a:t>A database represents some aspect of the real world, sometimes called the </a:t>
            </a:r>
            <a:r>
              <a:rPr lang="en-US" b="1" dirty="0" err="1"/>
              <a:t>miniworld</a:t>
            </a:r>
            <a:r>
              <a:rPr lang="en-US" dirty="0"/>
              <a:t> or the </a:t>
            </a:r>
            <a:r>
              <a:rPr lang="en-US" b="1" dirty="0"/>
              <a:t>universe of discourse (</a:t>
            </a:r>
            <a:r>
              <a:rPr lang="en-US" b="1" dirty="0" err="1"/>
              <a:t>UoD</a:t>
            </a:r>
            <a:r>
              <a:rPr lang="en-US" b="1" dirty="0"/>
              <a:t>)</a:t>
            </a:r>
            <a:r>
              <a:rPr lang="en-US" dirty="0"/>
              <a:t>. Changes to the </a:t>
            </a:r>
            <a:r>
              <a:rPr lang="en-US" dirty="0" err="1"/>
              <a:t>miniworld</a:t>
            </a:r>
            <a:r>
              <a:rPr lang="en-US" dirty="0"/>
              <a:t> are reflected in the database.</a:t>
            </a:r>
          </a:p>
          <a:p>
            <a:pPr marL="76200" indent="0">
              <a:buNone/>
            </a:pPr>
            <a:endParaRPr lang="en-US" dirty="0"/>
          </a:p>
          <a:p>
            <a:r>
              <a:rPr lang="en-US" dirty="0"/>
              <a:t>A database is a logically coherent collection of data with some inherent meaning. A random assortment of data cannot correctly be referred to as a database.</a:t>
            </a:r>
          </a:p>
          <a:p>
            <a:pPr marL="76200" indent="0">
              <a:buNone/>
            </a:pPr>
            <a:endParaRPr lang="en-US" dirty="0"/>
          </a:p>
          <a:p>
            <a:r>
              <a:rPr lang="en-US" dirty="0"/>
              <a:t>A database is designed, built, and populated with data for a specific purpose. It has an intended group of users and some preconceived applications in which these users are interested.</a:t>
            </a:r>
            <a:endParaRPr lang="es-CR" dirty="0"/>
          </a:p>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86" name="Google Shape;86;p16"/>
          <p:cNvSpPr txBox="1">
            <a:spLocks noGrp="1"/>
          </p:cNvSpPr>
          <p:nvPr>
            <p:ph type="body" idx="1"/>
          </p:nvPr>
        </p:nvSpPr>
        <p:spPr>
          <a:xfrm>
            <a:off x="457200" y="1081200"/>
            <a:ext cx="8229600" cy="57078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dirty="0"/>
              <a:t>Database refers to a set of related data and the way it is organized.</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dirty="0"/>
              <a:t>DBMS (Database Management System) refers to a set of computer software that allows user to interact with databases and provide access to all of the data contained in the database. </a:t>
            </a:r>
            <a:r>
              <a:rPr lang="en" b="1" dirty="0"/>
              <a:t>Examples?</a:t>
            </a:r>
            <a:endParaRPr b="1"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dirty="0" err="1"/>
              <a:t>Miniworld</a:t>
            </a:r>
            <a:r>
              <a:rPr lang="en" dirty="0"/>
              <a:t> or Universe of Discourse (</a:t>
            </a:r>
            <a:r>
              <a:rPr lang="en" dirty="0" err="1"/>
              <a:t>UoD</a:t>
            </a:r>
            <a:r>
              <a:rPr lang="en" dirty="0"/>
              <a:t>) refers to aspects of real world that are represented by a database.</a:t>
            </a:r>
            <a:endParaRPr dirty="0"/>
          </a:p>
          <a:p>
            <a:pPr marL="457200" marR="0" lvl="0" indent="0" algn="l" rtl="0">
              <a:lnSpc>
                <a:spcPct val="100000"/>
              </a:lnSpc>
              <a:spcBef>
                <a:spcPts val="600"/>
              </a:spcBef>
              <a:spcAft>
                <a:spcPts val="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86" name="Google Shape;86;p16"/>
          <p:cNvSpPr txBox="1">
            <a:spLocks noGrp="1"/>
          </p:cNvSpPr>
          <p:nvPr>
            <p:ph type="body" idx="1"/>
          </p:nvPr>
        </p:nvSpPr>
        <p:spPr>
          <a:xfrm>
            <a:off x="457200" y="1081200"/>
            <a:ext cx="8229600" cy="57078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dirty="0"/>
              <a:t>Database refers to a set of related data and the way it is organized.</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dirty="0"/>
              <a:t>DBMS (Database Management System) refers to a set of computer software that allows user to interact with databases and provide access to all of the data contained in the database. </a:t>
            </a:r>
            <a:r>
              <a:rPr lang="en" b="1" dirty="0"/>
              <a:t>Examples?</a:t>
            </a:r>
            <a:endParaRPr b="1"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dirty="0" err="1"/>
              <a:t>Miniworld</a:t>
            </a:r>
            <a:r>
              <a:rPr lang="en" dirty="0"/>
              <a:t> or Universe of Discourse (</a:t>
            </a:r>
            <a:r>
              <a:rPr lang="en" dirty="0" err="1"/>
              <a:t>UoD</a:t>
            </a:r>
            <a:r>
              <a:rPr lang="en" dirty="0"/>
              <a:t>) refers to aspects of real world that are represented by a database.</a:t>
            </a:r>
            <a:endParaRPr dirty="0"/>
          </a:p>
          <a:p>
            <a:pPr marL="457200" marR="0" lvl="0" indent="0" algn="l" rtl="0">
              <a:lnSpc>
                <a:spcPct val="100000"/>
              </a:lnSpc>
              <a:spcBef>
                <a:spcPts val="600"/>
              </a:spcBef>
              <a:spcAft>
                <a:spcPts val="0"/>
              </a:spcAft>
              <a:buNone/>
            </a:pPr>
            <a:endParaRPr dirty="0"/>
          </a:p>
        </p:txBody>
      </p:sp>
      <p:sp>
        <p:nvSpPr>
          <p:cNvPr id="4" name="Google Shape;62;p12">
            <a:extLst>
              <a:ext uri="{FF2B5EF4-FFF2-40B4-BE49-F238E27FC236}">
                <a16:creationId xmlns:a16="http://schemas.microsoft.com/office/drawing/2014/main" id="{1F506030-F18E-C247-9F11-DFCEE0724AA1}"/>
              </a:ext>
            </a:extLst>
          </p:cNvPr>
          <p:cNvSpPr/>
          <p:nvPr/>
        </p:nvSpPr>
        <p:spPr>
          <a:xfrm>
            <a:off x="5054951" y="1515766"/>
            <a:ext cx="2276400" cy="1094700"/>
          </a:xfrm>
          <a:prstGeom prst="wedgeRoundRectCallout">
            <a:avLst>
              <a:gd name="adj1" fmla="val -192848"/>
              <a:gd name="adj2" fmla="val 5913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US" sz="2200" b="1" dirty="0">
                <a:solidFill>
                  <a:srgbClr val="FFFFFF"/>
                </a:solidFill>
                <a:latin typeface="Roboto Condensed"/>
                <a:ea typeface="Roboto Condensed"/>
                <a:sym typeface="Roboto Condensed"/>
              </a:rPr>
              <a:t>SABD in </a:t>
            </a:r>
            <a:r>
              <a:rPr lang="en-US" sz="2200" b="1" dirty="0" err="1">
                <a:solidFill>
                  <a:srgbClr val="FFFFFF"/>
                </a:solidFill>
                <a:latin typeface="Roboto Condensed"/>
                <a:ea typeface="Roboto Condensed"/>
                <a:sym typeface="Roboto Condensed"/>
              </a:rPr>
              <a:t>spanish</a:t>
            </a:r>
            <a:endParaRPr sz="2200" b="1" dirty="0">
              <a:solidFill>
                <a:srgbClr val="FFFFFF"/>
              </a:solidFill>
              <a:latin typeface="Roboto Condensed"/>
              <a:ea typeface="Roboto Condensed"/>
              <a:sym typeface="Roboto Condensed"/>
            </a:endParaRPr>
          </a:p>
        </p:txBody>
      </p:sp>
    </p:spTree>
    <p:extLst>
      <p:ext uri="{BB962C8B-B14F-4D97-AF65-F5344CB8AC3E}">
        <p14:creationId xmlns:p14="http://schemas.microsoft.com/office/powerpoint/2010/main" val="2646499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Concepts</a:t>
            </a:r>
            <a:endParaRPr dirty="0"/>
          </a:p>
        </p:txBody>
      </p:sp>
      <p:sp>
        <p:nvSpPr>
          <p:cNvPr id="220" name="Google Shape;220;p29"/>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101600" lvl="0" algn="l" rtl="0">
              <a:spcBef>
                <a:spcPts val="600"/>
              </a:spcBef>
              <a:spcAft>
                <a:spcPts val="0"/>
              </a:spcAft>
              <a:buClr>
                <a:schemeClr val="dk1"/>
              </a:buClr>
              <a:buSzPts val="2000"/>
            </a:pPr>
            <a:endParaRPr sz="2000" dirty="0">
              <a:solidFill>
                <a:schemeClr val="dk1"/>
              </a:solidFill>
              <a:latin typeface="Roboto Condensed"/>
              <a:ea typeface="Roboto Condensed"/>
              <a:cs typeface="Roboto Condensed"/>
              <a:sym typeface="Roboto Condensed"/>
            </a:endParaRPr>
          </a:p>
        </p:txBody>
      </p:sp>
      <p:sp>
        <p:nvSpPr>
          <p:cNvPr id="221" name="Google Shape;221;p29"/>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BEFORE</a:t>
            </a:r>
            <a:endParaRPr b="1" dirty="0">
              <a:solidFill>
                <a:srgbClr val="FFFFFF"/>
              </a:solidFill>
              <a:latin typeface="Roboto Condensed"/>
              <a:ea typeface="Roboto Condensed"/>
              <a:cs typeface="Roboto Condensed"/>
              <a:sym typeface="Roboto Condensed"/>
            </a:endParaRPr>
          </a:p>
        </p:txBody>
      </p:sp>
      <p:sp>
        <p:nvSpPr>
          <p:cNvPr id="222" name="Google Shape;222;p29"/>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23" name="Google Shape;223;p29"/>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AFTER</a:t>
            </a:r>
            <a:endParaRPr b="1" dirty="0">
              <a:solidFill>
                <a:srgbClr val="FFFFFF"/>
              </a:solidFill>
              <a:latin typeface="Roboto Condensed"/>
              <a:ea typeface="Roboto Condensed"/>
              <a:cs typeface="Roboto Condensed"/>
              <a:sym typeface="Roboto Condensed"/>
            </a:endParaRPr>
          </a:p>
        </p:txBody>
      </p:sp>
      <p:pic>
        <p:nvPicPr>
          <p:cNvPr id="9" name="Picture 8">
            <a:extLst>
              <a:ext uri="{FF2B5EF4-FFF2-40B4-BE49-F238E27FC236}">
                <a16:creationId xmlns:a16="http://schemas.microsoft.com/office/drawing/2014/main" id="{C8C16EA6-0100-C54F-9D1E-088741F64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424" y="2441934"/>
            <a:ext cx="1535533" cy="1031161"/>
          </a:xfrm>
          <a:prstGeom prst="rect">
            <a:avLst/>
          </a:prstGeom>
        </p:spPr>
      </p:pic>
      <p:pic>
        <p:nvPicPr>
          <p:cNvPr id="10" name="Picture 9">
            <a:extLst>
              <a:ext uri="{FF2B5EF4-FFF2-40B4-BE49-F238E27FC236}">
                <a16:creationId xmlns:a16="http://schemas.microsoft.com/office/drawing/2014/main" id="{DBA2A548-58D9-3E43-8A15-42D33020E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693" y="2257056"/>
            <a:ext cx="1447680" cy="1312726"/>
          </a:xfrm>
          <a:prstGeom prst="rect">
            <a:avLst/>
          </a:prstGeom>
        </p:spPr>
      </p:pic>
      <p:pic>
        <p:nvPicPr>
          <p:cNvPr id="11" name="Picture 10">
            <a:extLst>
              <a:ext uri="{FF2B5EF4-FFF2-40B4-BE49-F238E27FC236}">
                <a16:creationId xmlns:a16="http://schemas.microsoft.com/office/drawing/2014/main" id="{C45353CD-77AC-894B-80A3-D4BFEA4AB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817" y="4161445"/>
            <a:ext cx="1261431" cy="1610067"/>
          </a:xfrm>
          <a:prstGeom prst="rect">
            <a:avLst/>
          </a:prstGeom>
        </p:spPr>
      </p:pic>
      <p:pic>
        <p:nvPicPr>
          <p:cNvPr id="12" name="Picture 11">
            <a:extLst>
              <a:ext uri="{FF2B5EF4-FFF2-40B4-BE49-F238E27FC236}">
                <a16:creationId xmlns:a16="http://schemas.microsoft.com/office/drawing/2014/main" id="{9B01A0AD-5AED-7E4B-B21E-AE49AE0BF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0538" y="4349534"/>
            <a:ext cx="1647304" cy="1233888"/>
          </a:xfrm>
          <a:prstGeom prst="rect">
            <a:avLst/>
          </a:prstGeom>
        </p:spPr>
      </p:pic>
      <p:pic>
        <p:nvPicPr>
          <p:cNvPr id="13" name="Picture 12">
            <a:extLst>
              <a:ext uri="{FF2B5EF4-FFF2-40B4-BE49-F238E27FC236}">
                <a16:creationId xmlns:a16="http://schemas.microsoft.com/office/drawing/2014/main" id="{C6D86BCF-5886-2243-9BB2-36CA78422F70}"/>
              </a:ext>
            </a:extLst>
          </p:cNvPr>
          <p:cNvPicPr>
            <a:picLocks noChangeAspect="1"/>
          </p:cNvPicPr>
          <p:nvPr/>
        </p:nvPicPr>
        <p:blipFill>
          <a:blip r:embed="rId7"/>
          <a:stretch>
            <a:fillRect/>
          </a:stretch>
        </p:blipFill>
        <p:spPr>
          <a:xfrm>
            <a:off x="5539854" y="2544353"/>
            <a:ext cx="1740541" cy="3129544"/>
          </a:xfrm>
          <a:prstGeom prst="rect">
            <a:avLst/>
          </a:prstGeom>
        </p:spPr>
      </p:pic>
    </p:spTree>
    <p:extLst>
      <p:ext uri="{BB962C8B-B14F-4D97-AF65-F5344CB8AC3E}">
        <p14:creationId xmlns:p14="http://schemas.microsoft.com/office/powerpoint/2010/main" val="1349904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Concepts</a:t>
            </a:r>
            <a:endParaRPr dirty="0"/>
          </a:p>
        </p:txBody>
      </p:sp>
      <p:sp>
        <p:nvSpPr>
          <p:cNvPr id="220" name="Google Shape;220;p29"/>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101600" lvl="0" algn="l" rtl="0">
              <a:spcBef>
                <a:spcPts val="600"/>
              </a:spcBef>
              <a:spcAft>
                <a:spcPts val="0"/>
              </a:spcAft>
              <a:buClr>
                <a:schemeClr val="dk1"/>
              </a:buClr>
              <a:buSzPts val="2000"/>
            </a:pPr>
            <a:endParaRPr sz="2000" dirty="0">
              <a:solidFill>
                <a:schemeClr val="dk1"/>
              </a:solidFill>
              <a:latin typeface="Roboto Condensed"/>
              <a:ea typeface="Roboto Condensed"/>
              <a:cs typeface="Roboto Condensed"/>
              <a:sym typeface="Roboto Condensed"/>
            </a:endParaRPr>
          </a:p>
        </p:txBody>
      </p:sp>
      <p:sp>
        <p:nvSpPr>
          <p:cNvPr id="221" name="Google Shape;221;p29"/>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BEFORE</a:t>
            </a:r>
            <a:endParaRPr b="1" dirty="0">
              <a:solidFill>
                <a:srgbClr val="FFFFFF"/>
              </a:solidFill>
              <a:latin typeface="Roboto Condensed"/>
              <a:ea typeface="Roboto Condensed"/>
              <a:cs typeface="Roboto Condensed"/>
              <a:sym typeface="Roboto Condensed"/>
            </a:endParaRPr>
          </a:p>
        </p:txBody>
      </p:sp>
      <p:sp>
        <p:nvSpPr>
          <p:cNvPr id="222" name="Google Shape;222;p29"/>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23" name="Google Shape;223;p29"/>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AFTER</a:t>
            </a:r>
            <a:endParaRPr b="1" dirty="0">
              <a:solidFill>
                <a:srgbClr val="FFFFFF"/>
              </a:solidFill>
              <a:latin typeface="Roboto Condensed"/>
              <a:ea typeface="Roboto Condensed"/>
              <a:cs typeface="Roboto Condensed"/>
              <a:sym typeface="Roboto Condensed"/>
            </a:endParaRPr>
          </a:p>
        </p:txBody>
      </p:sp>
      <p:pic>
        <p:nvPicPr>
          <p:cNvPr id="9" name="Picture 8">
            <a:extLst>
              <a:ext uri="{FF2B5EF4-FFF2-40B4-BE49-F238E27FC236}">
                <a16:creationId xmlns:a16="http://schemas.microsoft.com/office/drawing/2014/main" id="{C8C16EA6-0100-C54F-9D1E-088741F648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6424" y="2441934"/>
            <a:ext cx="1535533" cy="1031161"/>
          </a:xfrm>
          <a:prstGeom prst="rect">
            <a:avLst/>
          </a:prstGeom>
        </p:spPr>
      </p:pic>
      <p:pic>
        <p:nvPicPr>
          <p:cNvPr id="10" name="Picture 9">
            <a:extLst>
              <a:ext uri="{FF2B5EF4-FFF2-40B4-BE49-F238E27FC236}">
                <a16:creationId xmlns:a16="http://schemas.microsoft.com/office/drawing/2014/main" id="{DBA2A548-58D9-3E43-8A15-42D33020E1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1693" y="2257056"/>
            <a:ext cx="1447680" cy="1312726"/>
          </a:xfrm>
          <a:prstGeom prst="rect">
            <a:avLst/>
          </a:prstGeom>
        </p:spPr>
      </p:pic>
      <p:pic>
        <p:nvPicPr>
          <p:cNvPr id="11" name="Picture 10">
            <a:extLst>
              <a:ext uri="{FF2B5EF4-FFF2-40B4-BE49-F238E27FC236}">
                <a16:creationId xmlns:a16="http://schemas.microsoft.com/office/drawing/2014/main" id="{C45353CD-77AC-894B-80A3-D4BFEA4ABA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34817" y="4161445"/>
            <a:ext cx="1261431" cy="1610067"/>
          </a:xfrm>
          <a:prstGeom prst="rect">
            <a:avLst/>
          </a:prstGeom>
        </p:spPr>
      </p:pic>
      <p:pic>
        <p:nvPicPr>
          <p:cNvPr id="12" name="Picture 11">
            <a:extLst>
              <a:ext uri="{FF2B5EF4-FFF2-40B4-BE49-F238E27FC236}">
                <a16:creationId xmlns:a16="http://schemas.microsoft.com/office/drawing/2014/main" id="{9B01A0AD-5AED-7E4B-B21E-AE49AE0BF9D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70538" y="4349534"/>
            <a:ext cx="1647304" cy="1233888"/>
          </a:xfrm>
          <a:prstGeom prst="rect">
            <a:avLst/>
          </a:prstGeom>
        </p:spPr>
      </p:pic>
      <p:pic>
        <p:nvPicPr>
          <p:cNvPr id="13" name="Picture 12">
            <a:extLst>
              <a:ext uri="{FF2B5EF4-FFF2-40B4-BE49-F238E27FC236}">
                <a16:creationId xmlns:a16="http://schemas.microsoft.com/office/drawing/2014/main" id="{C6D86BCF-5886-2243-9BB2-36CA78422F70}"/>
              </a:ext>
            </a:extLst>
          </p:cNvPr>
          <p:cNvPicPr>
            <a:picLocks noChangeAspect="1"/>
          </p:cNvPicPr>
          <p:nvPr/>
        </p:nvPicPr>
        <p:blipFill>
          <a:blip r:embed="rId7"/>
          <a:stretch>
            <a:fillRect/>
          </a:stretch>
        </p:blipFill>
        <p:spPr>
          <a:xfrm>
            <a:off x="5539854" y="2544353"/>
            <a:ext cx="1740541" cy="3129544"/>
          </a:xfrm>
          <a:prstGeom prst="rect">
            <a:avLst/>
          </a:prstGeom>
        </p:spPr>
      </p:pic>
      <p:sp>
        <p:nvSpPr>
          <p:cNvPr id="14" name="Google Shape;62;p12">
            <a:extLst>
              <a:ext uri="{FF2B5EF4-FFF2-40B4-BE49-F238E27FC236}">
                <a16:creationId xmlns:a16="http://schemas.microsoft.com/office/drawing/2014/main" id="{A9C2D5DD-1E8F-8B44-8C74-20372FF1F5CC}"/>
              </a:ext>
            </a:extLst>
          </p:cNvPr>
          <p:cNvSpPr/>
          <p:nvPr/>
        </p:nvSpPr>
        <p:spPr>
          <a:xfrm>
            <a:off x="5840425" y="167297"/>
            <a:ext cx="2276400" cy="1094700"/>
          </a:xfrm>
          <a:prstGeom prst="wedgeRoundRectCallout">
            <a:avLst>
              <a:gd name="adj1" fmla="val -48333"/>
              <a:gd name="adj2" fmla="val 27446"/>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US" sz="2200" b="1" dirty="0">
                <a:solidFill>
                  <a:srgbClr val="FFFFFF"/>
                </a:solidFill>
                <a:latin typeface="Roboto Condensed"/>
                <a:ea typeface="Roboto Condensed"/>
                <a:sym typeface="Roboto Condensed"/>
              </a:rPr>
              <a:t>Complex &amp; Size</a:t>
            </a:r>
            <a:endParaRPr sz="2200" b="1" dirty="0">
              <a:solidFill>
                <a:srgbClr val="FFFFFF"/>
              </a:solidFill>
              <a:latin typeface="Roboto Condensed"/>
              <a:ea typeface="Roboto Condensed"/>
              <a:sym typeface="Roboto Condensed"/>
            </a:endParaRPr>
          </a:p>
        </p:txBody>
      </p:sp>
    </p:spTree>
    <p:extLst>
      <p:ext uri="{BB962C8B-B14F-4D97-AF65-F5344CB8AC3E}">
        <p14:creationId xmlns:p14="http://schemas.microsoft.com/office/powerpoint/2010/main" val="1618329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86" name="Google Shape;86;p16"/>
          <p:cNvSpPr txBox="1">
            <a:spLocks noGrp="1"/>
          </p:cNvSpPr>
          <p:nvPr>
            <p:ph type="body" idx="1"/>
          </p:nvPr>
        </p:nvSpPr>
        <p:spPr>
          <a:xfrm>
            <a:off x="457200" y="1081200"/>
            <a:ext cx="6734432" cy="57078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Amazon</a:t>
            </a:r>
          </a:p>
          <a:p>
            <a:endParaRPr lang="en-US" dirty="0"/>
          </a:p>
          <a:p>
            <a:pPr lvl="1" fontAlgn="base"/>
            <a:r>
              <a:rPr lang="en-US" dirty="0"/>
              <a:t>It contains data for over 20 million books, CDs, videos, DVDs, games, electronics, apparel and other items.</a:t>
            </a:r>
            <a:br>
              <a:rPr lang="en-US" dirty="0"/>
            </a:br>
            <a:endParaRPr lang="en-US" dirty="0"/>
          </a:p>
          <a:p>
            <a:pPr lvl="1" fontAlgn="base"/>
            <a:r>
              <a:rPr lang="en-US" dirty="0"/>
              <a:t>The database occupies over 2 terabytes (a terabyte is 1012 bytes worth of storage) and is stored on 200 different computers (called servers). </a:t>
            </a:r>
            <a:br>
              <a:rPr lang="en-US" dirty="0"/>
            </a:br>
            <a:endParaRPr lang="en-US" dirty="0"/>
          </a:p>
          <a:p>
            <a:pPr lvl="1" fontAlgn="base"/>
            <a:r>
              <a:rPr lang="en-US" dirty="0"/>
              <a:t>About 15 million visitors access </a:t>
            </a:r>
            <a:r>
              <a:rPr lang="en-US" dirty="0" err="1"/>
              <a:t>Amazon.com</a:t>
            </a:r>
            <a:r>
              <a:rPr lang="en-US" dirty="0"/>
              <a:t> each day and use the database to make purchases.</a:t>
            </a:r>
          </a:p>
        </p:txBody>
      </p:sp>
      <p:pic>
        <p:nvPicPr>
          <p:cNvPr id="3" name="Picture 2" descr="A close up of a logo&#10;&#10;Description automatically generated">
            <a:extLst>
              <a:ext uri="{FF2B5EF4-FFF2-40B4-BE49-F238E27FC236}">
                <a16:creationId xmlns:a16="http://schemas.microsoft.com/office/drawing/2014/main" id="{745664B1-2631-5D4F-A25B-7665FBC71C93}"/>
              </a:ext>
            </a:extLst>
          </p:cNvPr>
          <p:cNvPicPr>
            <a:picLocks noChangeAspect="1"/>
          </p:cNvPicPr>
          <p:nvPr/>
        </p:nvPicPr>
        <p:blipFill>
          <a:blip r:embed="rId3"/>
          <a:stretch>
            <a:fillRect/>
          </a:stretch>
        </p:blipFill>
        <p:spPr>
          <a:xfrm>
            <a:off x="7191632" y="2094847"/>
            <a:ext cx="741404" cy="741404"/>
          </a:xfrm>
          <a:prstGeom prst="rect">
            <a:avLst/>
          </a:prstGeom>
        </p:spPr>
      </p:pic>
      <p:pic>
        <p:nvPicPr>
          <p:cNvPr id="5" name="Picture 4" descr="A close up of a sign&#10;&#10;Description automatically generated">
            <a:extLst>
              <a:ext uri="{FF2B5EF4-FFF2-40B4-BE49-F238E27FC236}">
                <a16:creationId xmlns:a16="http://schemas.microsoft.com/office/drawing/2014/main" id="{74C6A192-B158-5842-950B-2D9E305F35C0}"/>
              </a:ext>
            </a:extLst>
          </p:cNvPr>
          <p:cNvPicPr>
            <a:picLocks noChangeAspect="1"/>
          </p:cNvPicPr>
          <p:nvPr/>
        </p:nvPicPr>
        <p:blipFill>
          <a:blip r:embed="rId4"/>
          <a:stretch>
            <a:fillRect/>
          </a:stretch>
        </p:blipFill>
        <p:spPr>
          <a:xfrm>
            <a:off x="7945395" y="2094847"/>
            <a:ext cx="741405" cy="741405"/>
          </a:xfrm>
          <a:prstGeom prst="rect">
            <a:avLst/>
          </a:prstGeom>
        </p:spPr>
      </p:pic>
      <p:pic>
        <p:nvPicPr>
          <p:cNvPr id="7" name="Picture 6" descr="A close up of a logo&#10;&#10;Description automatically generated">
            <a:extLst>
              <a:ext uri="{FF2B5EF4-FFF2-40B4-BE49-F238E27FC236}">
                <a16:creationId xmlns:a16="http://schemas.microsoft.com/office/drawing/2014/main" id="{96D6166F-FB77-8946-9F48-62F9FC2AC0A5}"/>
              </a:ext>
            </a:extLst>
          </p:cNvPr>
          <p:cNvPicPr>
            <a:picLocks noChangeAspect="1"/>
          </p:cNvPicPr>
          <p:nvPr/>
        </p:nvPicPr>
        <p:blipFill>
          <a:blip r:embed="rId5"/>
          <a:stretch>
            <a:fillRect/>
          </a:stretch>
        </p:blipFill>
        <p:spPr>
          <a:xfrm>
            <a:off x="7296664" y="3429000"/>
            <a:ext cx="1297459" cy="1297459"/>
          </a:xfrm>
          <a:prstGeom prst="rect">
            <a:avLst/>
          </a:prstGeom>
        </p:spPr>
      </p:pic>
      <p:pic>
        <p:nvPicPr>
          <p:cNvPr id="9" name="Picture 8" descr="A close up of a logo&#10;&#10;Description automatically generated">
            <a:extLst>
              <a:ext uri="{FF2B5EF4-FFF2-40B4-BE49-F238E27FC236}">
                <a16:creationId xmlns:a16="http://schemas.microsoft.com/office/drawing/2014/main" id="{0CD08E79-C005-3745-B65C-0A48929E1A05}"/>
              </a:ext>
            </a:extLst>
          </p:cNvPr>
          <p:cNvPicPr>
            <a:picLocks noChangeAspect="1"/>
          </p:cNvPicPr>
          <p:nvPr/>
        </p:nvPicPr>
        <p:blipFill>
          <a:blip r:embed="rId6"/>
          <a:stretch>
            <a:fillRect/>
          </a:stretch>
        </p:blipFill>
        <p:spPr>
          <a:xfrm>
            <a:off x="7365317" y="5319207"/>
            <a:ext cx="1068858" cy="1068858"/>
          </a:xfrm>
          <a:prstGeom prst="rect">
            <a:avLst/>
          </a:prstGeom>
        </p:spPr>
      </p:pic>
    </p:spTree>
    <p:extLst>
      <p:ext uri="{BB962C8B-B14F-4D97-AF65-F5344CB8AC3E}">
        <p14:creationId xmlns:p14="http://schemas.microsoft.com/office/powerpoint/2010/main" val="3612383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86" name="Google Shape;86;p16"/>
          <p:cNvSpPr txBox="1">
            <a:spLocks noGrp="1"/>
          </p:cNvSpPr>
          <p:nvPr>
            <p:ph type="body" idx="1"/>
          </p:nvPr>
        </p:nvSpPr>
        <p:spPr>
          <a:xfrm>
            <a:off x="457199" y="1081200"/>
            <a:ext cx="7976975" cy="57078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A database management system (DBMS – SABD)</a:t>
            </a:r>
          </a:p>
          <a:p>
            <a:endParaRPr lang="en-US" dirty="0"/>
          </a:p>
          <a:p>
            <a:pPr lvl="1" fontAlgn="base"/>
            <a:r>
              <a:rPr lang="en-US" dirty="0"/>
              <a:t>Is a collection of programs that enables users to create and maintain a database.</a:t>
            </a:r>
            <a:br>
              <a:rPr lang="en-US" dirty="0"/>
            </a:br>
            <a:endParaRPr lang="en-US" dirty="0"/>
          </a:p>
          <a:p>
            <a:pPr lvl="1" fontAlgn="base"/>
            <a:r>
              <a:rPr lang="en-US" dirty="0"/>
              <a:t>The DBMS is a general-purpose software system that facilitates the processes of </a:t>
            </a:r>
            <a:r>
              <a:rPr lang="en-US" b="1" dirty="0"/>
              <a:t>defining, constructing, manipulating, </a:t>
            </a:r>
            <a:r>
              <a:rPr lang="en-US" dirty="0"/>
              <a:t>and</a:t>
            </a:r>
            <a:r>
              <a:rPr lang="en-US" b="1" dirty="0"/>
              <a:t> sharing databases </a:t>
            </a:r>
            <a:r>
              <a:rPr lang="en-US" dirty="0"/>
              <a:t>among various users and applications.</a:t>
            </a:r>
          </a:p>
        </p:txBody>
      </p:sp>
    </p:spTree>
    <p:extLst>
      <p:ext uri="{BB962C8B-B14F-4D97-AF65-F5344CB8AC3E}">
        <p14:creationId xmlns:p14="http://schemas.microsoft.com/office/powerpoint/2010/main" val="143925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Disclaimer / </a:t>
            </a:r>
            <a:r>
              <a:rPr lang="en" dirty="0" err="1"/>
              <a:t>Descargo</a:t>
            </a:r>
            <a:r>
              <a:rPr lang="en" dirty="0"/>
              <a:t> de </a:t>
            </a:r>
            <a:r>
              <a:rPr lang="en" dirty="0" err="1"/>
              <a:t>responsabilidad</a:t>
            </a:r>
            <a:endParaRPr dirty="0"/>
          </a:p>
        </p:txBody>
      </p:sp>
      <p:sp>
        <p:nvSpPr>
          <p:cNvPr id="43" name="Google Shape;43;p9"/>
          <p:cNvSpPr txBox="1">
            <a:spLocks noGrp="1"/>
          </p:cNvSpPr>
          <p:nvPr>
            <p:ph type="body" idx="1"/>
          </p:nvPr>
        </p:nvSpPr>
        <p:spPr>
          <a:xfrm>
            <a:off x="457200" y="1081200"/>
            <a:ext cx="8229600" cy="5404200"/>
          </a:xfrm>
          <a:prstGeom prst="rect">
            <a:avLst/>
          </a:prstGeom>
        </p:spPr>
        <p:txBody>
          <a:bodyPr spcFirstLastPara="1" wrap="square" lIns="91425" tIns="91425" rIns="91425" bIns="91425" anchor="t" anchorCtr="0">
            <a:noAutofit/>
          </a:bodyPr>
          <a:lstStyle/>
          <a:p>
            <a:pPr indent="-368300">
              <a:buSzPts val="2200"/>
            </a:pPr>
            <a:r>
              <a:rPr lang="en-US" sz="2200" dirty="0"/>
              <a:t>This presentation was prepared with the guide material used by the professor during classes. It has been modified to be used as a summary for students. It is not a final version, so it may still require some adjustments. For evaluation aspects, this presentation is only a guide, so the student should delve with the assigned reading material and what has been discussed in class.</a:t>
            </a:r>
          </a:p>
          <a:p>
            <a:pPr marL="88900" indent="0">
              <a:buSzPts val="2200"/>
              <a:buNone/>
            </a:pPr>
            <a:endParaRPr lang="en-US" sz="2200" dirty="0"/>
          </a:p>
          <a:p>
            <a:pPr marL="457200" marR="0" lvl="0" indent="-368300" algn="l" rtl="0">
              <a:lnSpc>
                <a:spcPct val="100000"/>
              </a:lnSpc>
              <a:spcBef>
                <a:spcPts val="600"/>
              </a:spcBef>
              <a:spcAft>
                <a:spcPts val="0"/>
              </a:spcAft>
              <a:buSzPts val="2200"/>
              <a:buChar char="➔"/>
            </a:pPr>
            <a:r>
              <a:rPr lang="en" sz="2200" dirty="0" err="1"/>
              <a:t>Esta</a:t>
            </a:r>
            <a:r>
              <a:rPr lang="en" sz="2200" dirty="0"/>
              <a:t> </a:t>
            </a:r>
            <a:r>
              <a:rPr lang="en" sz="2200" dirty="0" err="1"/>
              <a:t>presentación</a:t>
            </a:r>
            <a:r>
              <a:rPr lang="en" sz="2200" dirty="0"/>
              <a:t> </a:t>
            </a:r>
            <a:r>
              <a:rPr lang="en" sz="2200" dirty="0" err="1"/>
              <a:t>fue</a:t>
            </a:r>
            <a:r>
              <a:rPr lang="en" sz="2200" dirty="0"/>
              <a:t> </a:t>
            </a:r>
            <a:r>
              <a:rPr lang="en" sz="2200" dirty="0" err="1"/>
              <a:t>elaborada</a:t>
            </a:r>
            <a:r>
              <a:rPr lang="en" sz="2200" dirty="0"/>
              <a:t> con el material de </a:t>
            </a:r>
            <a:r>
              <a:rPr lang="en" sz="2200" dirty="0" err="1"/>
              <a:t>guía</a:t>
            </a:r>
            <a:r>
              <a:rPr lang="en" sz="2200" dirty="0"/>
              <a:t> </a:t>
            </a:r>
            <a:r>
              <a:rPr lang="en" sz="2200" dirty="0" err="1"/>
              <a:t>usado</a:t>
            </a:r>
            <a:r>
              <a:rPr lang="en" sz="2200" dirty="0"/>
              <a:t> por el </a:t>
            </a:r>
            <a:r>
              <a:rPr lang="en" sz="2200" dirty="0" err="1"/>
              <a:t>profesor</a:t>
            </a:r>
            <a:r>
              <a:rPr lang="en" sz="2200" dirty="0"/>
              <a:t> </a:t>
            </a:r>
            <a:r>
              <a:rPr lang="en" sz="2200" dirty="0" err="1"/>
              <a:t>durante</a:t>
            </a:r>
            <a:r>
              <a:rPr lang="en" sz="2200" dirty="0"/>
              <a:t> las </a:t>
            </a:r>
            <a:r>
              <a:rPr lang="en" sz="2200" dirty="0" err="1"/>
              <a:t>clases</a:t>
            </a:r>
            <a:r>
              <a:rPr lang="en" sz="2200" dirty="0"/>
              <a:t>. El </a:t>
            </a:r>
            <a:r>
              <a:rPr lang="en" sz="2200" dirty="0" err="1"/>
              <a:t>mismo</a:t>
            </a:r>
            <a:r>
              <a:rPr lang="en" sz="2200" dirty="0"/>
              <a:t> ha </a:t>
            </a:r>
            <a:r>
              <a:rPr lang="en" sz="2200" dirty="0" err="1"/>
              <a:t>sido</a:t>
            </a:r>
            <a:r>
              <a:rPr lang="en" sz="2200" dirty="0"/>
              <a:t> </a:t>
            </a:r>
            <a:r>
              <a:rPr lang="en" sz="2200" dirty="0" err="1"/>
              <a:t>modificado</a:t>
            </a:r>
            <a:r>
              <a:rPr lang="en" sz="2200" dirty="0"/>
              <a:t> para ser </a:t>
            </a:r>
            <a:r>
              <a:rPr lang="en" sz="2200" dirty="0" err="1"/>
              <a:t>utilizado</a:t>
            </a:r>
            <a:r>
              <a:rPr lang="en" sz="2200" dirty="0"/>
              <a:t> </a:t>
            </a:r>
            <a:r>
              <a:rPr lang="en" sz="2200" dirty="0" err="1"/>
              <a:t>como</a:t>
            </a:r>
            <a:r>
              <a:rPr lang="en" sz="2200" dirty="0"/>
              <a:t> </a:t>
            </a:r>
            <a:r>
              <a:rPr lang="en" sz="2200" dirty="0" err="1"/>
              <a:t>resumen</a:t>
            </a:r>
            <a:r>
              <a:rPr lang="en" sz="2200" dirty="0"/>
              <a:t> para los </a:t>
            </a:r>
            <a:r>
              <a:rPr lang="en" sz="2200" dirty="0" err="1"/>
              <a:t>estudiantes</a:t>
            </a:r>
            <a:r>
              <a:rPr lang="en" sz="2200" dirty="0"/>
              <a:t>. No es una </a:t>
            </a:r>
            <a:r>
              <a:rPr lang="en" sz="2200" dirty="0" err="1"/>
              <a:t>versión</a:t>
            </a:r>
            <a:r>
              <a:rPr lang="en" sz="2200" dirty="0"/>
              <a:t> final, por lo que la </a:t>
            </a:r>
            <a:r>
              <a:rPr lang="en" sz="2200" dirty="0" err="1"/>
              <a:t>misma</a:t>
            </a:r>
            <a:r>
              <a:rPr lang="en" sz="2200" dirty="0"/>
              <a:t> </a:t>
            </a:r>
            <a:r>
              <a:rPr lang="en" sz="2200" dirty="0" err="1"/>
              <a:t>podría</a:t>
            </a:r>
            <a:r>
              <a:rPr lang="en" sz="2200" dirty="0"/>
              <a:t> </a:t>
            </a:r>
            <a:r>
              <a:rPr lang="en" sz="2200" dirty="0" err="1"/>
              <a:t>requerir</a:t>
            </a:r>
            <a:r>
              <a:rPr lang="en" sz="2200" dirty="0"/>
              <a:t> </a:t>
            </a:r>
            <a:r>
              <a:rPr lang="en" sz="2200" dirty="0" err="1"/>
              <a:t>todavía</a:t>
            </a:r>
            <a:r>
              <a:rPr lang="en" sz="2200" dirty="0"/>
              <a:t> </a:t>
            </a:r>
            <a:r>
              <a:rPr lang="en" sz="2200" dirty="0" err="1"/>
              <a:t>hacer</a:t>
            </a:r>
            <a:r>
              <a:rPr lang="en" sz="2200" dirty="0"/>
              <a:t> </a:t>
            </a:r>
            <a:r>
              <a:rPr lang="en" sz="2200" dirty="0" err="1"/>
              <a:t>algunos</a:t>
            </a:r>
            <a:r>
              <a:rPr lang="en" sz="2200" dirty="0"/>
              <a:t> </a:t>
            </a:r>
            <a:r>
              <a:rPr lang="en" sz="2200" dirty="0" err="1"/>
              <a:t>ajustes</a:t>
            </a:r>
            <a:r>
              <a:rPr lang="en" sz="2200" dirty="0"/>
              <a:t>. Para </a:t>
            </a:r>
            <a:r>
              <a:rPr lang="en" sz="2200" dirty="0" err="1"/>
              <a:t>aspectos</a:t>
            </a:r>
            <a:r>
              <a:rPr lang="en" sz="2200" dirty="0"/>
              <a:t> de </a:t>
            </a:r>
            <a:r>
              <a:rPr lang="en" sz="2200" dirty="0" err="1"/>
              <a:t>evaluación</a:t>
            </a:r>
            <a:r>
              <a:rPr lang="en" sz="2200" dirty="0"/>
              <a:t> </a:t>
            </a:r>
            <a:r>
              <a:rPr lang="en" sz="2200" dirty="0" err="1"/>
              <a:t>esta</a:t>
            </a:r>
            <a:r>
              <a:rPr lang="en" sz="2200" dirty="0"/>
              <a:t> </a:t>
            </a:r>
            <a:r>
              <a:rPr lang="en" sz="2200" dirty="0" err="1"/>
              <a:t>presentación</a:t>
            </a:r>
            <a:r>
              <a:rPr lang="en" sz="2200" dirty="0"/>
              <a:t> es solo una </a:t>
            </a:r>
            <a:r>
              <a:rPr lang="en" sz="2200" dirty="0" err="1"/>
              <a:t>guía</a:t>
            </a:r>
            <a:r>
              <a:rPr lang="en" sz="2200" dirty="0"/>
              <a:t>, por lo que el </a:t>
            </a:r>
            <a:r>
              <a:rPr lang="en" sz="2200" dirty="0" err="1"/>
              <a:t>estudiante</a:t>
            </a:r>
            <a:r>
              <a:rPr lang="en" sz="2200" dirty="0"/>
              <a:t> debe </a:t>
            </a:r>
            <a:r>
              <a:rPr lang="en" sz="2200" dirty="0" err="1"/>
              <a:t>profundizar</a:t>
            </a:r>
            <a:r>
              <a:rPr lang="en" sz="2200" dirty="0"/>
              <a:t> con el material de </a:t>
            </a:r>
            <a:r>
              <a:rPr lang="en" sz="2200" dirty="0" err="1"/>
              <a:t>lectura</a:t>
            </a:r>
            <a:r>
              <a:rPr lang="en" sz="2200" dirty="0"/>
              <a:t> </a:t>
            </a:r>
            <a:r>
              <a:rPr lang="en" sz="2200" dirty="0" err="1"/>
              <a:t>asignado</a:t>
            </a:r>
            <a:r>
              <a:rPr lang="en" sz="2200" dirty="0"/>
              <a:t> y lo </a:t>
            </a:r>
            <a:r>
              <a:rPr lang="en" sz="2200" dirty="0" err="1"/>
              <a:t>discutido</a:t>
            </a:r>
            <a:r>
              <a:rPr lang="en" sz="2200" dirty="0"/>
              <a:t> </a:t>
            </a:r>
            <a:r>
              <a:rPr lang="en" sz="2200" dirty="0" err="1"/>
              <a:t>en</a:t>
            </a:r>
            <a:r>
              <a:rPr lang="en" sz="2200" dirty="0"/>
              <a:t> </a:t>
            </a:r>
            <a:r>
              <a:rPr lang="en" sz="2200" dirty="0" err="1"/>
              <a:t>clases</a:t>
            </a:r>
            <a:r>
              <a:rPr lang="en" sz="2200" dirty="0"/>
              <a:t> para </a:t>
            </a:r>
            <a:r>
              <a:rPr lang="en" sz="2200" dirty="0" err="1"/>
              <a:t>aspectos</a:t>
            </a:r>
            <a:r>
              <a:rPr lang="en" sz="2200" dirty="0"/>
              <a:t> de </a:t>
            </a:r>
            <a:r>
              <a:rPr lang="en" sz="2200" dirty="0" err="1"/>
              <a:t>evaluación</a:t>
            </a:r>
            <a:r>
              <a:rPr lang="en" sz="2200" dirty="0"/>
              <a:t>.</a:t>
            </a:r>
            <a:endParaRPr sz="2200" dirty="0"/>
          </a:p>
          <a:p>
            <a:pPr marL="457200" marR="0" lvl="0" indent="0" algn="l" rtl="0">
              <a:lnSpc>
                <a:spcPct val="100000"/>
              </a:lnSpc>
              <a:spcBef>
                <a:spcPts val="600"/>
              </a:spcBef>
              <a:spcAft>
                <a:spcPts val="0"/>
              </a:spcAft>
              <a:buNone/>
            </a:pPr>
            <a:endParaRPr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pic>
        <p:nvPicPr>
          <p:cNvPr id="99" name="Google Shape;99;p18"/>
          <p:cNvPicPr preferRelativeResize="0"/>
          <p:nvPr/>
        </p:nvPicPr>
        <p:blipFill>
          <a:blip r:embed="rId3">
            <a:alphaModFix/>
          </a:blip>
          <a:stretch>
            <a:fillRect/>
          </a:stretch>
        </p:blipFill>
        <p:spPr>
          <a:xfrm>
            <a:off x="2110563" y="1241900"/>
            <a:ext cx="4922876" cy="5187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pic>
        <p:nvPicPr>
          <p:cNvPr id="49" name="Google Shape;49;p10"/>
          <p:cNvPicPr preferRelativeResize="0"/>
          <p:nvPr/>
        </p:nvPicPr>
        <p:blipFill>
          <a:blip r:embed="rId3">
            <a:alphaModFix/>
          </a:blip>
          <a:stretch>
            <a:fillRect/>
          </a:stretch>
        </p:blipFill>
        <p:spPr>
          <a:xfrm>
            <a:off x="2178213" y="1281725"/>
            <a:ext cx="4787575" cy="5175501"/>
          </a:xfrm>
          <a:prstGeom prst="rect">
            <a:avLst/>
          </a:prstGeom>
          <a:noFill/>
          <a:ln>
            <a:noFill/>
          </a:ln>
        </p:spPr>
      </p:pic>
    </p:spTree>
    <p:extLst>
      <p:ext uri="{BB962C8B-B14F-4D97-AF65-F5344CB8AC3E}">
        <p14:creationId xmlns:p14="http://schemas.microsoft.com/office/powerpoint/2010/main" val="31069808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pic>
        <p:nvPicPr>
          <p:cNvPr id="55" name="Google Shape;55;p11"/>
          <p:cNvPicPr preferRelativeResize="0"/>
          <p:nvPr/>
        </p:nvPicPr>
        <p:blipFill>
          <a:blip r:embed="rId3">
            <a:alphaModFix/>
          </a:blip>
          <a:stretch>
            <a:fillRect/>
          </a:stretch>
        </p:blipFill>
        <p:spPr>
          <a:xfrm>
            <a:off x="2060925" y="1165025"/>
            <a:ext cx="5022150" cy="5444000"/>
          </a:xfrm>
          <a:prstGeom prst="rect">
            <a:avLst/>
          </a:prstGeom>
          <a:noFill/>
          <a:ln>
            <a:noFill/>
          </a:ln>
        </p:spPr>
      </p:pic>
    </p:spTree>
    <p:extLst>
      <p:ext uri="{BB962C8B-B14F-4D97-AF65-F5344CB8AC3E}">
        <p14:creationId xmlns:p14="http://schemas.microsoft.com/office/powerpoint/2010/main" val="27558766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Characteristics of the Database Approach</a:t>
            </a:r>
            <a:endParaRPr/>
          </a:p>
        </p:txBody>
      </p:sp>
      <p:sp>
        <p:nvSpPr>
          <p:cNvPr id="7" name="Google Shape;86;p16">
            <a:extLst>
              <a:ext uri="{FF2B5EF4-FFF2-40B4-BE49-F238E27FC236}">
                <a16:creationId xmlns:a16="http://schemas.microsoft.com/office/drawing/2014/main" id="{614BC47E-EE8A-9749-918B-969597CB8171}"/>
              </a:ext>
            </a:extLst>
          </p:cNvPr>
          <p:cNvSpPr txBox="1">
            <a:spLocks noGrp="1"/>
          </p:cNvSpPr>
          <p:nvPr>
            <p:ph type="body" idx="1"/>
          </p:nvPr>
        </p:nvSpPr>
        <p:spPr>
          <a:xfrm>
            <a:off x="457199" y="1081200"/>
            <a:ext cx="7976975" cy="4466984"/>
          </a:xfrm>
          <a:prstGeom prst="rect">
            <a:avLst/>
          </a:prstGeom>
        </p:spPr>
        <p:txBody>
          <a:bodyPr spcFirstLastPara="1" wrap="square" lIns="91425" tIns="91425" rIns="91425" bIns="91425" anchor="t" anchorCtr="0">
            <a:noAutofit/>
          </a:bodyPr>
          <a:lstStyle/>
          <a:p>
            <a:r>
              <a:rPr lang="en-US" dirty="0"/>
              <a:t>Self-Describing Nature of a Database System (Meta-Data)</a:t>
            </a:r>
          </a:p>
          <a:p>
            <a:pPr lvl="1" fontAlgn="base"/>
            <a:r>
              <a:rPr lang="en-US" dirty="0"/>
              <a:t>The database system contains not only the database itself but also a complete definition or description of the database structure and constraints.</a:t>
            </a:r>
          </a:p>
          <a:p>
            <a:pPr marL="533400" lvl="1" indent="0" fontAlgn="base">
              <a:buNone/>
            </a:pPr>
            <a:endParaRPr lang="en-US" dirty="0"/>
          </a:p>
          <a:p>
            <a:r>
              <a:rPr lang="en-US" dirty="0"/>
              <a:t>Insulation between Programs and Data, and Data Abstraction</a:t>
            </a:r>
          </a:p>
          <a:p>
            <a:pPr lvl="1">
              <a:buNone/>
            </a:pPr>
            <a:endParaRPr lang="en-US" dirty="0"/>
          </a:p>
          <a:p>
            <a:r>
              <a:rPr lang="en-US" dirty="0"/>
              <a:t>Support of Multiple Views of the Data</a:t>
            </a:r>
          </a:p>
          <a:p>
            <a:pPr lvl="1">
              <a:buNone/>
            </a:pPr>
            <a:endParaRPr lang="en-US" dirty="0"/>
          </a:p>
          <a:p>
            <a:r>
              <a:rPr lang="en-US" dirty="0"/>
              <a:t>Sharing of Data and Multiuser Transaction Processing</a:t>
            </a:r>
          </a:p>
          <a:p>
            <a:pPr fontAlgn="base"/>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Primary resource: the database itself.</a:t>
            </a:r>
          </a:p>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Secondary resource is the DBMS and related software.</a:t>
            </a:r>
          </a:p>
          <a:p>
            <a:pPr marL="45720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Administering these resources is the responsibility of the database administrator (DBA). </a:t>
            </a:r>
          </a:p>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Responsible for authorizing access to the database, coordinating and monitoring its use, and acquiring software and hardware resources as needed</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DATABASE ADMINISTRATOR (DBA)</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113" name="Google Shape;113;p20"/>
          <p:cNvSpPr txBox="1"/>
          <p:nvPr/>
        </p:nvSpPr>
        <p:spPr>
          <a:xfrm>
            <a:off x="4757150" y="1689500"/>
            <a:ext cx="3413400" cy="4760726"/>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endParaRPr sz="2000">
              <a:solidFill>
                <a:schemeClr val="dk1"/>
              </a:solidFill>
              <a:latin typeface="Roboto Condensed"/>
              <a:ea typeface="Roboto Condensed"/>
              <a:cs typeface="Roboto Condensed"/>
              <a:sym typeface="Roboto Condensed"/>
            </a:endParaRPr>
          </a:p>
        </p:txBody>
      </p:sp>
      <p:sp>
        <p:nvSpPr>
          <p:cNvPr id="114" name="Google Shape;114;p20"/>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Primary resource: the database itself.</a:t>
            </a:r>
          </a:p>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Secondary resource is the DBMS and related software.</a:t>
            </a:r>
          </a:p>
          <a:p>
            <a:pPr marL="45720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Administering these resources is the responsibility of the database administrator (DBA). </a:t>
            </a:r>
          </a:p>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Responsible for authorizing access to the database, coordinating and monitoring its use, and acquiring software and hardware resources as needed</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DATABASE ADMINISTRATOR (DBA)</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113" name="Google Shape;113;p20"/>
          <p:cNvSpPr txBox="1"/>
          <p:nvPr/>
        </p:nvSpPr>
        <p:spPr>
          <a:xfrm>
            <a:off x="4757150" y="1689500"/>
            <a:ext cx="3413400" cy="4760726"/>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endParaRPr sz="2000">
              <a:solidFill>
                <a:schemeClr val="dk1"/>
              </a:solidFill>
              <a:latin typeface="Roboto Condensed"/>
              <a:ea typeface="Roboto Condensed"/>
              <a:cs typeface="Roboto Condensed"/>
              <a:sym typeface="Roboto Condensed"/>
            </a:endParaRPr>
          </a:p>
        </p:txBody>
      </p:sp>
      <p:sp>
        <p:nvSpPr>
          <p:cNvPr id="114" name="Google Shape;114;p20"/>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7" name="Google Shape;280;p36">
            <a:extLst>
              <a:ext uri="{FF2B5EF4-FFF2-40B4-BE49-F238E27FC236}">
                <a16:creationId xmlns:a16="http://schemas.microsoft.com/office/drawing/2014/main" id="{D7DDB8D7-9F30-5149-BA20-805A9E704411}"/>
              </a:ext>
            </a:extLst>
          </p:cNvPr>
          <p:cNvSpPr/>
          <p:nvPr/>
        </p:nvSpPr>
        <p:spPr>
          <a:xfrm>
            <a:off x="5522694" y="13725"/>
            <a:ext cx="2276400" cy="1094700"/>
          </a:xfrm>
          <a:prstGeom prst="wedgeRoundRectCallout">
            <a:avLst>
              <a:gd name="adj1" fmla="val -116919"/>
              <a:gd name="adj2" fmla="val 80822"/>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88900" lvl="0" algn="l" rtl="0">
              <a:spcBef>
                <a:spcPts val="0"/>
              </a:spcBef>
              <a:spcAft>
                <a:spcPts val="0"/>
              </a:spcAft>
              <a:buClr>
                <a:srgbClr val="FFFFFF"/>
              </a:buClr>
              <a:buSzPts val="2200"/>
            </a:pPr>
            <a:r>
              <a:rPr lang="en-US" sz="1600" b="1" dirty="0">
                <a:solidFill>
                  <a:srgbClr val="FFFFFF"/>
                </a:solidFill>
                <a:latin typeface="Roboto Condensed"/>
                <a:ea typeface="Roboto Condensed"/>
                <a:cs typeface="Roboto Condensed"/>
                <a:sym typeface="Roboto Condensed"/>
              </a:rPr>
              <a:t>In large organizations, the DBA is assisted by a staff that carries out these functions.</a:t>
            </a:r>
            <a:endParaRPr sz="16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403356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Primary resource: the database itself.</a:t>
            </a:r>
          </a:p>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Secondary resource is the DBMS and related software.</a:t>
            </a:r>
          </a:p>
          <a:p>
            <a:pPr marL="45720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Administering these resources is the responsibility of the database administrator (DBA). </a:t>
            </a:r>
          </a:p>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Responsible for authorizing access to the database, coordinating and monitoring its use, and acquiring software and hardware resources as needed</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DATABASE ADMINISTRATOR (DBA)</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113" name="Google Shape;113;p20"/>
          <p:cNvSpPr txBox="1"/>
          <p:nvPr/>
        </p:nvSpPr>
        <p:spPr>
          <a:xfrm>
            <a:off x="4757150" y="1689500"/>
            <a:ext cx="3413400" cy="4760726"/>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US" sz="2000" dirty="0">
                <a:solidFill>
                  <a:schemeClr val="dk1"/>
                </a:solidFill>
                <a:latin typeface="Roboto Condensed"/>
                <a:ea typeface="Roboto Condensed"/>
                <a:cs typeface="Roboto Condensed"/>
                <a:sym typeface="Roboto Condensed"/>
              </a:rPr>
              <a:t>Are responsible for identifying the data to be stored in the database and for choosing appropriate structures to represent and store this data.</a:t>
            </a:r>
            <a:endParaRPr sz="2000" dirty="0">
              <a:solidFill>
                <a:schemeClr val="dk1"/>
              </a:solidFill>
              <a:latin typeface="Roboto Condensed"/>
              <a:ea typeface="Roboto Condensed"/>
              <a:cs typeface="Roboto Condensed"/>
              <a:sym typeface="Roboto Condensed"/>
            </a:endParaRPr>
          </a:p>
        </p:txBody>
      </p:sp>
      <p:sp>
        <p:nvSpPr>
          <p:cNvPr id="114" name="Google Shape;114;p20"/>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DATABASE DESIGNERS</a:t>
            </a:r>
            <a:endParaRPr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161026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End users are the people whose jobs require access to the database for querying, updating and generating reports.</a:t>
            </a:r>
          </a:p>
          <a:p>
            <a:pPr marL="107950" lvl="0" algn="l" rtl="0">
              <a:spcBef>
                <a:spcPts val="600"/>
              </a:spcBef>
              <a:spcAft>
                <a:spcPts val="0"/>
              </a:spcAft>
              <a:buClr>
                <a:schemeClr val="dk1"/>
              </a:buClr>
              <a:buSzPts val="1900"/>
            </a:pPr>
            <a:endParaRPr lang="en-US" sz="1900" dirty="0">
              <a:solidFill>
                <a:schemeClr val="dk1"/>
              </a:solidFill>
              <a:latin typeface="Roboto Condensed"/>
              <a:ea typeface="Roboto Condensed"/>
              <a:cs typeface="Roboto Condensed"/>
              <a:sym typeface="Roboto Condensed"/>
            </a:endParaRPr>
          </a:p>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The database primarily exists for this use.</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END USERS</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9885701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End users are the people whose jobs require access to the database for querying, updating and generating reports.</a:t>
            </a:r>
          </a:p>
          <a:p>
            <a:pPr marL="107950" lvl="0" algn="l" rtl="0">
              <a:spcBef>
                <a:spcPts val="600"/>
              </a:spcBef>
              <a:spcAft>
                <a:spcPts val="0"/>
              </a:spcAft>
              <a:buClr>
                <a:schemeClr val="dk1"/>
              </a:buClr>
              <a:buSzPts val="1900"/>
            </a:pPr>
            <a:endParaRPr lang="en-US" sz="1900" dirty="0">
              <a:solidFill>
                <a:schemeClr val="dk1"/>
              </a:solidFill>
              <a:latin typeface="Roboto Condensed"/>
              <a:ea typeface="Roboto Condensed"/>
              <a:cs typeface="Roboto Condensed"/>
              <a:sym typeface="Roboto Condensed"/>
            </a:endParaRPr>
          </a:p>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The database primarily exists for this use.</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END USERS</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7" name="Google Shape;126;p21">
            <a:extLst>
              <a:ext uri="{FF2B5EF4-FFF2-40B4-BE49-F238E27FC236}">
                <a16:creationId xmlns:a16="http://schemas.microsoft.com/office/drawing/2014/main" id="{9F433665-064E-6C41-9DAC-2CC543E4AD7B}"/>
              </a:ext>
            </a:extLst>
          </p:cNvPr>
          <p:cNvSpPr txBox="1"/>
          <p:nvPr/>
        </p:nvSpPr>
        <p:spPr>
          <a:xfrm>
            <a:off x="4757150" y="1689500"/>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 sz="1900" dirty="0">
                <a:solidFill>
                  <a:schemeClr val="dk1"/>
                </a:solidFill>
                <a:latin typeface="Roboto Condensed"/>
                <a:ea typeface="Roboto Condensed"/>
                <a:cs typeface="Roboto Condensed"/>
                <a:sym typeface="Roboto Condensed"/>
              </a:rPr>
              <a:t>Occasionally access the database, but they may need different information each time.</a:t>
            </a:r>
            <a:endParaRPr sz="1900" dirty="0">
              <a:solidFill>
                <a:schemeClr val="dk1"/>
              </a:solidFill>
              <a:latin typeface="Roboto Condensed"/>
              <a:ea typeface="Roboto Condensed"/>
              <a:cs typeface="Roboto Condensed"/>
              <a:sym typeface="Roboto Condensed"/>
            </a:endParaRPr>
          </a:p>
        </p:txBody>
      </p:sp>
      <p:sp>
        <p:nvSpPr>
          <p:cNvPr id="8" name="Google Shape;127;p21">
            <a:extLst>
              <a:ext uri="{FF2B5EF4-FFF2-40B4-BE49-F238E27FC236}">
                <a16:creationId xmlns:a16="http://schemas.microsoft.com/office/drawing/2014/main" id="{B2041767-8343-C64D-A3F2-BD785F8A3E69}"/>
              </a:ext>
            </a:extLst>
          </p:cNvPr>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CASUAL END USERS</a:t>
            </a:r>
            <a:endParaRPr b="1" dirty="0">
              <a:solidFill>
                <a:srgbClr val="FFFFFF"/>
              </a:solidFill>
              <a:latin typeface="Roboto Condensed"/>
              <a:ea typeface="Roboto Condensed"/>
              <a:cs typeface="Roboto Condensed"/>
              <a:sym typeface="Roboto Condensed"/>
            </a:endParaRPr>
          </a:p>
        </p:txBody>
      </p:sp>
      <p:sp>
        <p:nvSpPr>
          <p:cNvPr id="9" name="Google Shape;130;p21">
            <a:extLst>
              <a:ext uri="{FF2B5EF4-FFF2-40B4-BE49-F238E27FC236}">
                <a16:creationId xmlns:a16="http://schemas.microsoft.com/office/drawing/2014/main" id="{B16614E4-A432-264D-BB74-3A1CF747D7B5}"/>
              </a:ext>
            </a:extLst>
          </p:cNvPr>
          <p:cNvSpPr txBox="1"/>
          <p:nvPr/>
        </p:nvSpPr>
        <p:spPr>
          <a:xfrm>
            <a:off x="4757150" y="4422275"/>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endParaRPr sz="2000">
              <a:solidFill>
                <a:schemeClr val="dk1"/>
              </a:solidFill>
              <a:latin typeface="Roboto Condensed"/>
              <a:ea typeface="Roboto Condensed"/>
              <a:cs typeface="Roboto Condensed"/>
              <a:sym typeface="Roboto Condensed"/>
            </a:endParaRPr>
          </a:p>
        </p:txBody>
      </p:sp>
      <p:sp>
        <p:nvSpPr>
          <p:cNvPr id="10" name="Google Shape;131;p21">
            <a:extLst>
              <a:ext uri="{FF2B5EF4-FFF2-40B4-BE49-F238E27FC236}">
                <a16:creationId xmlns:a16="http://schemas.microsoft.com/office/drawing/2014/main" id="{DB4F6B63-CF43-2F4F-B8A7-4AC045348D45}"/>
              </a:ext>
            </a:extLst>
          </p:cNvPr>
          <p:cNvSpPr txBox="1"/>
          <p:nvPr/>
        </p:nvSpPr>
        <p:spPr>
          <a:xfrm>
            <a:off x="4757150" y="39711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2012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End users are the people whose jobs require access to the database for querying, updating and generating reports.</a:t>
            </a:r>
          </a:p>
          <a:p>
            <a:pPr marL="107950" lvl="0" algn="l" rtl="0">
              <a:spcBef>
                <a:spcPts val="600"/>
              </a:spcBef>
              <a:spcAft>
                <a:spcPts val="0"/>
              </a:spcAft>
              <a:buClr>
                <a:schemeClr val="dk1"/>
              </a:buClr>
              <a:buSzPts val="1900"/>
            </a:pPr>
            <a:endParaRPr lang="en-US" sz="1900" dirty="0">
              <a:solidFill>
                <a:schemeClr val="dk1"/>
              </a:solidFill>
              <a:latin typeface="Roboto Condensed"/>
              <a:ea typeface="Roboto Condensed"/>
              <a:cs typeface="Roboto Condensed"/>
              <a:sym typeface="Roboto Condensed"/>
            </a:endParaRPr>
          </a:p>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The database primarily exists for this use.</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END USERS</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7" name="Google Shape;126;p21">
            <a:extLst>
              <a:ext uri="{FF2B5EF4-FFF2-40B4-BE49-F238E27FC236}">
                <a16:creationId xmlns:a16="http://schemas.microsoft.com/office/drawing/2014/main" id="{9F433665-064E-6C41-9DAC-2CC543E4AD7B}"/>
              </a:ext>
            </a:extLst>
          </p:cNvPr>
          <p:cNvSpPr txBox="1"/>
          <p:nvPr/>
        </p:nvSpPr>
        <p:spPr>
          <a:xfrm>
            <a:off x="4757150" y="1689500"/>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lvl="0" indent="-349250">
              <a:spcBef>
                <a:spcPts val="600"/>
              </a:spcBef>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Occasionally access the database, but they may need different information each time.</a:t>
            </a:r>
          </a:p>
        </p:txBody>
      </p:sp>
      <p:sp>
        <p:nvSpPr>
          <p:cNvPr id="8" name="Google Shape;127;p21">
            <a:extLst>
              <a:ext uri="{FF2B5EF4-FFF2-40B4-BE49-F238E27FC236}">
                <a16:creationId xmlns:a16="http://schemas.microsoft.com/office/drawing/2014/main" id="{B2041767-8343-C64D-A3F2-BD785F8A3E69}"/>
              </a:ext>
            </a:extLst>
          </p:cNvPr>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CASUAL END USERS</a:t>
            </a:r>
            <a:endParaRPr b="1" dirty="0">
              <a:solidFill>
                <a:srgbClr val="FFFFFF"/>
              </a:solidFill>
              <a:latin typeface="Roboto Condensed"/>
              <a:ea typeface="Roboto Condensed"/>
              <a:cs typeface="Roboto Condensed"/>
              <a:sym typeface="Roboto Condensed"/>
            </a:endParaRPr>
          </a:p>
        </p:txBody>
      </p:sp>
      <p:sp>
        <p:nvSpPr>
          <p:cNvPr id="9" name="Google Shape;130;p21">
            <a:extLst>
              <a:ext uri="{FF2B5EF4-FFF2-40B4-BE49-F238E27FC236}">
                <a16:creationId xmlns:a16="http://schemas.microsoft.com/office/drawing/2014/main" id="{B16614E4-A432-264D-BB74-3A1CF747D7B5}"/>
              </a:ext>
            </a:extLst>
          </p:cNvPr>
          <p:cNvSpPr txBox="1"/>
          <p:nvPr/>
        </p:nvSpPr>
        <p:spPr>
          <a:xfrm>
            <a:off x="4757150" y="4422275"/>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indent="-349250">
              <a:spcBef>
                <a:spcPts val="600"/>
              </a:spcBef>
              <a:buClr>
                <a:schemeClr val="dk1"/>
              </a:buClr>
              <a:buSzPts val="1900"/>
              <a:buFont typeface="Roboto Condensed"/>
              <a:buChar char="➔"/>
            </a:pPr>
            <a:r>
              <a:rPr lang="en-US" sz="1800" dirty="0">
                <a:solidFill>
                  <a:schemeClr val="dk1"/>
                </a:solidFill>
                <a:latin typeface="Roboto Condensed"/>
                <a:ea typeface="Roboto Condensed"/>
              </a:rPr>
              <a:t>Their main job function revolves around constantly querying and updating the database, using standard types of queries and updates that have been carefully programmed and tested.</a:t>
            </a:r>
            <a:endParaRPr sz="1800" dirty="0">
              <a:solidFill>
                <a:schemeClr val="dk1"/>
              </a:solidFill>
              <a:latin typeface="Roboto Condensed"/>
              <a:ea typeface="Roboto Condensed"/>
              <a:sym typeface="Roboto Condensed"/>
            </a:endParaRPr>
          </a:p>
        </p:txBody>
      </p:sp>
      <p:sp>
        <p:nvSpPr>
          <p:cNvPr id="10" name="Google Shape;131;p21">
            <a:extLst>
              <a:ext uri="{FF2B5EF4-FFF2-40B4-BE49-F238E27FC236}">
                <a16:creationId xmlns:a16="http://schemas.microsoft.com/office/drawing/2014/main" id="{DB4F6B63-CF43-2F4F-B8A7-4AC045348D45}"/>
              </a:ext>
            </a:extLst>
          </p:cNvPr>
          <p:cNvSpPr txBox="1"/>
          <p:nvPr/>
        </p:nvSpPr>
        <p:spPr>
          <a:xfrm>
            <a:off x="4757150" y="39711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PARAMETRIC END USERS</a:t>
            </a:r>
            <a:endParaRPr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3967488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err="1"/>
              <a:t>Pregunta</a:t>
            </a:r>
            <a:r>
              <a:rPr lang="en" dirty="0"/>
              <a:t> </a:t>
            </a:r>
            <a:r>
              <a:rPr lang="en" dirty="0" err="1"/>
              <a:t>inicial</a:t>
            </a:r>
            <a:endParaRPr dirty="0"/>
          </a:p>
        </p:txBody>
      </p:sp>
      <p:sp>
        <p:nvSpPr>
          <p:cNvPr id="43" name="Google Shape;43;p9"/>
          <p:cNvSpPr txBox="1">
            <a:spLocks noGrp="1"/>
          </p:cNvSpPr>
          <p:nvPr>
            <p:ph type="body" idx="1"/>
          </p:nvPr>
        </p:nvSpPr>
        <p:spPr>
          <a:xfrm>
            <a:off x="457200" y="1081200"/>
            <a:ext cx="8229600" cy="5404200"/>
          </a:xfrm>
          <a:prstGeom prst="rect">
            <a:avLst/>
          </a:prstGeom>
        </p:spPr>
        <p:txBody>
          <a:bodyPr spcFirstLastPara="1" wrap="square" lIns="91425" tIns="91425" rIns="91425" bIns="91425" anchor="ctr" anchorCtr="0">
            <a:noAutofit/>
          </a:bodyPr>
          <a:lstStyle/>
          <a:p>
            <a:pPr marL="88900" indent="0" algn="ctr">
              <a:buSzPts val="2200"/>
              <a:buNone/>
            </a:pPr>
            <a:r>
              <a:rPr lang="es-CR" sz="4400" dirty="0"/>
              <a:t>¿</a:t>
            </a:r>
            <a:r>
              <a:rPr lang="en-US" sz="4400" dirty="0" err="1"/>
              <a:t>Saben</a:t>
            </a:r>
            <a:r>
              <a:rPr lang="en-US" sz="4400" dirty="0"/>
              <a:t> </a:t>
            </a:r>
            <a:r>
              <a:rPr lang="en-US" sz="4400" dirty="0" err="1"/>
              <a:t>cómo</a:t>
            </a:r>
            <a:r>
              <a:rPr lang="en-US" sz="4400" dirty="0"/>
              <a:t> se </a:t>
            </a:r>
            <a:r>
              <a:rPr lang="en-US" sz="4400" dirty="0" err="1"/>
              <a:t>hace</a:t>
            </a:r>
            <a:r>
              <a:rPr lang="en-US" sz="4400" dirty="0"/>
              <a:t> el café </a:t>
            </a:r>
            <a:r>
              <a:rPr lang="en-US" sz="4400" dirty="0" err="1"/>
              <a:t>más</a:t>
            </a:r>
            <a:r>
              <a:rPr lang="en-US" sz="4400" dirty="0"/>
              <a:t> </a:t>
            </a:r>
            <a:r>
              <a:rPr lang="en-US" sz="4400" dirty="0" err="1"/>
              <a:t>caro</a:t>
            </a:r>
            <a:r>
              <a:rPr lang="en-US" sz="4400" dirty="0"/>
              <a:t> del </a:t>
            </a:r>
            <a:r>
              <a:rPr lang="en-US" sz="4400" dirty="0" err="1"/>
              <a:t>mundo</a:t>
            </a:r>
            <a:r>
              <a:rPr lang="en-US" sz="4400" dirty="0"/>
              <a:t>?</a:t>
            </a:r>
            <a:endParaRPr sz="4400" dirty="0"/>
          </a:p>
          <a:p>
            <a:pPr marL="457200" marR="0" lvl="0" indent="0" algn="l" rtl="0">
              <a:lnSpc>
                <a:spcPct val="100000"/>
              </a:lnSpc>
              <a:spcBef>
                <a:spcPts val="600"/>
              </a:spcBef>
              <a:spcAft>
                <a:spcPts val="0"/>
              </a:spcAft>
              <a:buNone/>
            </a:pPr>
            <a:endParaRPr sz="2200" dirty="0"/>
          </a:p>
        </p:txBody>
      </p:sp>
    </p:spTree>
    <p:extLst>
      <p:ext uri="{BB962C8B-B14F-4D97-AF65-F5344CB8AC3E}">
        <p14:creationId xmlns:p14="http://schemas.microsoft.com/office/powerpoint/2010/main" val="26632204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End users are the people whose jobs require access to the database for querying, updating and generating reports.</a:t>
            </a:r>
          </a:p>
          <a:p>
            <a:pPr marL="107950" lvl="0" algn="l" rtl="0">
              <a:spcBef>
                <a:spcPts val="600"/>
              </a:spcBef>
              <a:spcAft>
                <a:spcPts val="0"/>
              </a:spcAft>
              <a:buClr>
                <a:schemeClr val="dk1"/>
              </a:buClr>
              <a:buSzPts val="1900"/>
            </a:pPr>
            <a:endParaRPr lang="en-US" sz="1900" dirty="0">
              <a:solidFill>
                <a:schemeClr val="dk1"/>
              </a:solidFill>
              <a:latin typeface="Roboto Condensed"/>
              <a:ea typeface="Roboto Condensed"/>
              <a:cs typeface="Roboto Condensed"/>
              <a:sym typeface="Roboto Condensed"/>
            </a:endParaRPr>
          </a:p>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The database primarily exists for this use.</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END USERS</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7" name="Google Shape;126;p21">
            <a:extLst>
              <a:ext uri="{FF2B5EF4-FFF2-40B4-BE49-F238E27FC236}">
                <a16:creationId xmlns:a16="http://schemas.microsoft.com/office/drawing/2014/main" id="{9F433665-064E-6C41-9DAC-2CC543E4AD7B}"/>
              </a:ext>
            </a:extLst>
          </p:cNvPr>
          <p:cNvSpPr txBox="1"/>
          <p:nvPr/>
        </p:nvSpPr>
        <p:spPr>
          <a:xfrm>
            <a:off x="4757150" y="1689500"/>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Include engineers, scientists, business analysts.</a:t>
            </a:r>
          </a:p>
          <a:p>
            <a:pPr marL="457200" lvl="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Familiarize themselves with the facilities of the DBMS in order to implement their own applications to meet their complex requirements</a:t>
            </a:r>
            <a:r>
              <a:rPr lang="en-US" sz="1900" dirty="0">
                <a:solidFill>
                  <a:schemeClr val="dk1"/>
                </a:solidFill>
                <a:latin typeface="Roboto Condensed"/>
                <a:ea typeface="Roboto Condensed"/>
                <a:sym typeface="Roboto Condensed"/>
              </a:rPr>
              <a:t>.</a:t>
            </a:r>
          </a:p>
        </p:txBody>
      </p:sp>
      <p:sp>
        <p:nvSpPr>
          <p:cNvPr id="8" name="Google Shape;127;p21">
            <a:extLst>
              <a:ext uri="{FF2B5EF4-FFF2-40B4-BE49-F238E27FC236}">
                <a16:creationId xmlns:a16="http://schemas.microsoft.com/office/drawing/2014/main" id="{B2041767-8343-C64D-A3F2-BD785F8A3E69}"/>
              </a:ext>
            </a:extLst>
          </p:cNvPr>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SOPHISTICATED END USERS</a:t>
            </a:r>
            <a:endParaRPr b="1" dirty="0">
              <a:solidFill>
                <a:srgbClr val="FFFFFF"/>
              </a:solidFill>
              <a:latin typeface="Roboto Condensed"/>
              <a:ea typeface="Roboto Condensed"/>
              <a:cs typeface="Roboto Condensed"/>
              <a:sym typeface="Roboto Condensed"/>
            </a:endParaRPr>
          </a:p>
        </p:txBody>
      </p:sp>
      <p:sp>
        <p:nvSpPr>
          <p:cNvPr id="9" name="Google Shape;130;p21">
            <a:extLst>
              <a:ext uri="{FF2B5EF4-FFF2-40B4-BE49-F238E27FC236}">
                <a16:creationId xmlns:a16="http://schemas.microsoft.com/office/drawing/2014/main" id="{B16614E4-A432-264D-BB74-3A1CF747D7B5}"/>
              </a:ext>
            </a:extLst>
          </p:cNvPr>
          <p:cNvSpPr txBox="1"/>
          <p:nvPr/>
        </p:nvSpPr>
        <p:spPr>
          <a:xfrm>
            <a:off x="4757150" y="4422275"/>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indent="-349250">
              <a:spcBef>
                <a:spcPts val="600"/>
              </a:spcBef>
              <a:buClr>
                <a:schemeClr val="dk1"/>
              </a:buClr>
              <a:buSzPts val="1900"/>
              <a:buFont typeface="Roboto Condensed"/>
              <a:buChar char="➔"/>
            </a:pPr>
            <a:endParaRPr sz="1800" dirty="0">
              <a:solidFill>
                <a:schemeClr val="dk1"/>
              </a:solidFill>
              <a:latin typeface="Roboto Condensed"/>
              <a:ea typeface="Roboto Condensed"/>
              <a:sym typeface="Roboto Condensed"/>
            </a:endParaRPr>
          </a:p>
        </p:txBody>
      </p:sp>
      <p:sp>
        <p:nvSpPr>
          <p:cNvPr id="10" name="Google Shape;131;p21">
            <a:extLst>
              <a:ext uri="{FF2B5EF4-FFF2-40B4-BE49-F238E27FC236}">
                <a16:creationId xmlns:a16="http://schemas.microsoft.com/office/drawing/2014/main" id="{DB4F6B63-CF43-2F4F-B8A7-4AC045348D45}"/>
              </a:ext>
            </a:extLst>
          </p:cNvPr>
          <p:cNvSpPr txBox="1"/>
          <p:nvPr/>
        </p:nvSpPr>
        <p:spPr>
          <a:xfrm>
            <a:off x="4757150" y="39711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840019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Respuesta a la </a:t>
            </a:r>
            <a:r>
              <a:rPr lang="en" dirty="0" err="1"/>
              <a:t>pregunta</a:t>
            </a:r>
            <a:r>
              <a:rPr lang="en" dirty="0"/>
              <a:t> </a:t>
            </a:r>
            <a:r>
              <a:rPr lang="en" dirty="0" err="1"/>
              <a:t>inicial</a:t>
            </a:r>
            <a:endParaRPr dirty="0"/>
          </a:p>
        </p:txBody>
      </p:sp>
      <p:pic>
        <p:nvPicPr>
          <p:cNvPr id="2" name="Picture 1">
            <a:extLst>
              <a:ext uri="{FF2B5EF4-FFF2-40B4-BE49-F238E27FC236}">
                <a16:creationId xmlns:a16="http://schemas.microsoft.com/office/drawing/2014/main" id="{E9D15554-C1BB-5F44-8F75-187D263471BC}"/>
              </a:ext>
            </a:extLst>
          </p:cNvPr>
          <p:cNvPicPr>
            <a:picLocks noChangeAspect="1"/>
          </p:cNvPicPr>
          <p:nvPr/>
        </p:nvPicPr>
        <p:blipFill>
          <a:blip r:embed="rId3"/>
          <a:stretch>
            <a:fillRect/>
          </a:stretch>
        </p:blipFill>
        <p:spPr>
          <a:xfrm>
            <a:off x="298450" y="1797050"/>
            <a:ext cx="8547100" cy="3263900"/>
          </a:xfrm>
          <a:prstGeom prst="rect">
            <a:avLst/>
          </a:prstGeom>
        </p:spPr>
      </p:pic>
    </p:spTree>
    <p:extLst>
      <p:ext uri="{BB962C8B-B14F-4D97-AF65-F5344CB8AC3E}">
        <p14:creationId xmlns:p14="http://schemas.microsoft.com/office/powerpoint/2010/main" val="38202021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Actors</a:t>
            </a:r>
            <a:endParaRPr/>
          </a:p>
        </p:txBody>
      </p:sp>
      <p:sp>
        <p:nvSpPr>
          <p:cNvPr id="111" name="Google Shape;111;p20"/>
          <p:cNvSpPr txBox="1"/>
          <p:nvPr/>
        </p:nvSpPr>
        <p:spPr>
          <a:xfrm>
            <a:off x="973450" y="1689499"/>
            <a:ext cx="3413400" cy="4760727"/>
          </a:xfrm>
          <a:prstGeom prst="rect">
            <a:avLst/>
          </a:prstGeom>
          <a:solidFill>
            <a:srgbClr val="F3F3F3"/>
          </a:solidFill>
          <a:ln>
            <a:noFill/>
          </a:ln>
        </p:spPr>
        <p:txBody>
          <a:bodyPr spcFirstLastPara="1" wrap="square" lIns="91425" tIns="91425" rIns="91425" bIns="91425" anchor="ctr" anchorCtr="0">
            <a:noAutofit/>
          </a:bodyPr>
          <a:lstStyle/>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End users are the people whose jobs require access to the database for querying, updating and generating reports.</a:t>
            </a:r>
          </a:p>
          <a:p>
            <a:pPr marL="107950" lvl="0" algn="l" rtl="0">
              <a:spcBef>
                <a:spcPts val="600"/>
              </a:spcBef>
              <a:spcAft>
                <a:spcPts val="0"/>
              </a:spcAft>
              <a:buClr>
                <a:schemeClr val="dk1"/>
              </a:buClr>
              <a:buSzPts val="1900"/>
            </a:pPr>
            <a:endParaRPr lang="en-US" sz="1900" dirty="0">
              <a:solidFill>
                <a:schemeClr val="dk1"/>
              </a:solidFill>
              <a:latin typeface="Roboto Condensed"/>
              <a:ea typeface="Roboto Condensed"/>
              <a:cs typeface="Roboto Condensed"/>
              <a:sym typeface="Roboto Condensed"/>
            </a:endParaRPr>
          </a:p>
          <a:p>
            <a:pPr marL="457200" lvl="0" indent="-349250" algn="l" rtl="0">
              <a:spcBef>
                <a:spcPts val="600"/>
              </a:spcBef>
              <a:spcAft>
                <a:spcPts val="0"/>
              </a:spcAft>
              <a:buClr>
                <a:schemeClr val="dk1"/>
              </a:buClr>
              <a:buSzPts val="1900"/>
              <a:buFont typeface="Roboto Condensed"/>
              <a:buChar char="➔"/>
            </a:pPr>
            <a:r>
              <a:rPr lang="en-US" sz="1900" dirty="0">
                <a:solidFill>
                  <a:schemeClr val="dk1"/>
                </a:solidFill>
                <a:latin typeface="Roboto Condensed"/>
                <a:ea typeface="Roboto Condensed"/>
                <a:cs typeface="Roboto Condensed"/>
                <a:sym typeface="Roboto Condensed"/>
              </a:rPr>
              <a:t>The database primarily exists for this use.</a:t>
            </a:r>
            <a:endParaRPr sz="1900" dirty="0">
              <a:solidFill>
                <a:schemeClr val="dk1"/>
              </a:solidFill>
              <a:latin typeface="Roboto Condensed"/>
              <a:ea typeface="Roboto Condensed"/>
              <a:cs typeface="Roboto Condensed"/>
              <a:sym typeface="Roboto Condensed"/>
            </a:endParaRPr>
          </a:p>
        </p:txBody>
      </p:sp>
      <p:sp>
        <p:nvSpPr>
          <p:cNvPr id="112" name="Google Shape;112;p20"/>
          <p:cNvSpPr txBox="1"/>
          <p:nvPr/>
        </p:nvSpPr>
        <p:spPr>
          <a:xfrm>
            <a:off x="9734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algn="ctr"/>
            <a:r>
              <a:rPr lang="en-US" b="1" dirty="0">
                <a:solidFill>
                  <a:srgbClr val="FFFFFF"/>
                </a:solidFill>
                <a:latin typeface="Roboto Condensed"/>
                <a:ea typeface="Roboto Condensed"/>
                <a:cs typeface="Roboto Condensed"/>
                <a:sym typeface="Roboto Condensed"/>
              </a:rPr>
              <a:t>END USERS</a:t>
            </a:r>
          </a:p>
          <a:p>
            <a:pPr marL="0" lvl="0" indent="0" algn="ctr" rtl="0">
              <a:spcBef>
                <a:spcPts val="0"/>
              </a:spcBef>
              <a:spcAft>
                <a:spcPts val="0"/>
              </a:spcAft>
              <a:buNone/>
            </a:pPr>
            <a:endParaRPr b="1" dirty="0">
              <a:solidFill>
                <a:srgbClr val="FFFFFF"/>
              </a:solidFill>
              <a:latin typeface="Roboto Condensed"/>
              <a:ea typeface="Roboto Condensed"/>
              <a:cs typeface="Roboto Condensed"/>
              <a:sym typeface="Roboto Condensed"/>
            </a:endParaRPr>
          </a:p>
        </p:txBody>
      </p:sp>
      <p:sp>
        <p:nvSpPr>
          <p:cNvPr id="7" name="Google Shape;126;p21">
            <a:extLst>
              <a:ext uri="{FF2B5EF4-FFF2-40B4-BE49-F238E27FC236}">
                <a16:creationId xmlns:a16="http://schemas.microsoft.com/office/drawing/2014/main" id="{9F433665-064E-6C41-9DAC-2CC543E4AD7B}"/>
              </a:ext>
            </a:extLst>
          </p:cNvPr>
          <p:cNvSpPr txBox="1"/>
          <p:nvPr/>
        </p:nvSpPr>
        <p:spPr>
          <a:xfrm>
            <a:off x="4757150" y="1689500"/>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Include engineers, scientists, business analysts.</a:t>
            </a:r>
          </a:p>
          <a:p>
            <a:pPr marL="457200" lvl="0" indent="-349250">
              <a:spcBef>
                <a:spcPts val="600"/>
              </a:spcBef>
              <a:buClr>
                <a:schemeClr val="dk1"/>
              </a:buClr>
              <a:buSzPts val="1900"/>
              <a:buFont typeface="Roboto Condensed"/>
              <a:buChar char="➔"/>
            </a:pPr>
            <a:r>
              <a:rPr lang="en-US" sz="1900" dirty="0">
                <a:solidFill>
                  <a:schemeClr val="dk1"/>
                </a:solidFill>
                <a:latin typeface="Roboto Condensed"/>
                <a:ea typeface="Roboto Condensed"/>
              </a:rPr>
              <a:t>Familiarize themselves with the facilities of the DBMS in order to implement their own applications to meet their complex requirements</a:t>
            </a:r>
            <a:r>
              <a:rPr lang="en-US" sz="1900" dirty="0">
                <a:solidFill>
                  <a:schemeClr val="dk1"/>
                </a:solidFill>
                <a:latin typeface="Roboto Condensed"/>
                <a:ea typeface="Roboto Condensed"/>
                <a:sym typeface="Roboto Condensed"/>
              </a:rPr>
              <a:t>.</a:t>
            </a:r>
          </a:p>
        </p:txBody>
      </p:sp>
      <p:sp>
        <p:nvSpPr>
          <p:cNvPr id="8" name="Google Shape;127;p21">
            <a:extLst>
              <a:ext uri="{FF2B5EF4-FFF2-40B4-BE49-F238E27FC236}">
                <a16:creationId xmlns:a16="http://schemas.microsoft.com/office/drawing/2014/main" id="{B2041767-8343-C64D-A3F2-BD785F8A3E69}"/>
              </a:ext>
            </a:extLst>
          </p:cNvPr>
          <p:cNvSpPr txBox="1"/>
          <p:nvPr/>
        </p:nvSpPr>
        <p:spPr>
          <a:xfrm>
            <a:off x="4757150" y="1238350"/>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SOPHISTICATED END USERS</a:t>
            </a:r>
            <a:endParaRPr b="1" dirty="0">
              <a:solidFill>
                <a:srgbClr val="FFFFFF"/>
              </a:solidFill>
              <a:latin typeface="Roboto Condensed"/>
              <a:ea typeface="Roboto Condensed"/>
              <a:cs typeface="Roboto Condensed"/>
              <a:sym typeface="Roboto Condensed"/>
            </a:endParaRPr>
          </a:p>
        </p:txBody>
      </p:sp>
      <p:sp>
        <p:nvSpPr>
          <p:cNvPr id="9" name="Google Shape;130;p21">
            <a:extLst>
              <a:ext uri="{FF2B5EF4-FFF2-40B4-BE49-F238E27FC236}">
                <a16:creationId xmlns:a16="http://schemas.microsoft.com/office/drawing/2014/main" id="{B16614E4-A432-264D-BB74-3A1CF747D7B5}"/>
              </a:ext>
            </a:extLst>
          </p:cNvPr>
          <p:cNvSpPr txBox="1"/>
          <p:nvPr/>
        </p:nvSpPr>
        <p:spPr>
          <a:xfrm>
            <a:off x="4757150" y="4422275"/>
            <a:ext cx="3413400" cy="2105100"/>
          </a:xfrm>
          <a:prstGeom prst="rect">
            <a:avLst/>
          </a:prstGeom>
          <a:solidFill>
            <a:srgbClr val="F3F3F3"/>
          </a:solidFill>
          <a:ln>
            <a:noFill/>
          </a:ln>
        </p:spPr>
        <p:txBody>
          <a:bodyPr spcFirstLastPara="1" wrap="square" lIns="91425" tIns="91425" rIns="91425" bIns="91425" anchor="ctr" anchorCtr="0">
            <a:noAutofit/>
          </a:bodyPr>
          <a:lstStyle/>
          <a:p>
            <a:pPr marL="457200" indent="-349250">
              <a:spcBef>
                <a:spcPts val="600"/>
              </a:spcBef>
              <a:buClr>
                <a:schemeClr val="dk1"/>
              </a:buClr>
              <a:buSzPts val="1900"/>
              <a:buFont typeface="Roboto Condensed"/>
              <a:buChar char="➔"/>
            </a:pPr>
            <a:r>
              <a:rPr lang="en-US" sz="1600" dirty="0">
                <a:solidFill>
                  <a:schemeClr val="dk1"/>
                </a:solidFill>
                <a:latin typeface="Roboto Condensed"/>
                <a:ea typeface="Roboto Condensed"/>
              </a:rPr>
              <a:t>Maintain personal databases by using ready-made program packages that provide easy-to-use menu-based or graphics-based interfaces. An example is the user of a tax package that stores a variety of personal financial data for tax purposes.</a:t>
            </a:r>
            <a:endParaRPr sz="1600" dirty="0">
              <a:solidFill>
                <a:schemeClr val="dk1"/>
              </a:solidFill>
              <a:latin typeface="Roboto Condensed"/>
              <a:ea typeface="Roboto Condensed"/>
              <a:sym typeface="Roboto Condensed"/>
            </a:endParaRPr>
          </a:p>
        </p:txBody>
      </p:sp>
      <p:sp>
        <p:nvSpPr>
          <p:cNvPr id="10" name="Google Shape;131;p21">
            <a:extLst>
              <a:ext uri="{FF2B5EF4-FFF2-40B4-BE49-F238E27FC236}">
                <a16:creationId xmlns:a16="http://schemas.microsoft.com/office/drawing/2014/main" id="{DB4F6B63-CF43-2F4F-B8A7-4AC045348D45}"/>
              </a:ext>
            </a:extLst>
          </p:cNvPr>
          <p:cNvSpPr txBox="1"/>
          <p:nvPr/>
        </p:nvSpPr>
        <p:spPr>
          <a:xfrm>
            <a:off x="4757150" y="39711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STANDALONE USERS</a:t>
            </a:r>
            <a:endParaRPr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23541008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Advantages of using the DBMS Approach</a:t>
            </a:r>
            <a:endParaRPr/>
          </a:p>
        </p:txBody>
      </p:sp>
      <p:sp>
        <p:nvSpPr>
          <p:cNvPr id="220" name="Google Shape;220;p29"/>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Controlling redundancy.</a:t>
            </a:r>
            <a:br>
              <a:rPr lang="en" sz="2000">
                <a:solidFill>
                  <a:schemeClr val="dk1"/>
                </a:solidFill>
                <a:latin typeface="Roboto Condensed"/>
                <a:ea typeface="Roboto Condensed"/>
                <a:cs typeface="Roboto Condensed"/>
                <a:sym typeface="Roboto Condensed"/>
              </a:rPr>
            </a:b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Restricting unauthorized access.</a:t>
            </a:r>
            <a:br>
              <a:rPr lang="en" sz="2000">
                <a:solidFill>
                  <a:schemeClr val="dk1"/>
                </a:solidFill>
                <a:latin typeface="Roboto Condensed"/>
                <a:ea typeface="Roboto Condensed"/>
                <a:cs typeface="Roboto Condensed"/>
                <a:sym typeface="Roboto Condensed"/>
              </a:rPr>
            </a:b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Providing storage structures and search technique for efficient query processing.</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Providing backup and recovery.</a:t>
            </a:r>
            <a:endParaRPr sz="2000">
              <a:solidFill>
                <a:schemeClr val="dk1"/>
              </a:solidFill>
              <a:latin typeface="Roboto Condensed"/>
              <a:ea typeface="Roboto Condensed"/>
              <a:cs typeface="Roboto Condensed"/>
              <a:sym typeface="Roboto Condensed"/>
            </a:endParaRPr>
          </a:p>
        </p:txBody>
      </p:sp>
      <p:sp>
        <p:nvSpPr>
          <p:cNvPr id="221" name="Google Shape;221;p29"/>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222" name="Google Shape;222;p29"/>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223" name="Google Shape;223;p29"/>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Advantages of using the DBMS Approach</a:t>
            </a:r>
            <a:endParaRPr/>
          </a:p>
        </p:txBody>
      </p:sp>
      <p:sp>
        <p:nvSpPr>
          <p:cNvPr id="229" name="Google Shape;229;p30"/>
          <p:cNvSpPr txBox="1"/>
          <p:nvPr/>
        </p:nvSpPr>
        <p:spPr>
          <a:xfrm>
            <a:off x="9197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Controlling redundancy.</a:t>
            </a:r>
            <a:br>
              <a:rPr lang="en" sz="2000">
                <a:solidFill>
                  <a:schemeClr val="dk1"/>
                </a:solidFill>
                <a:latin typeface="Roboto Condensed"/>
                <a:ea typeface="Roboto Condensed"/>
                <a:cs typeface="Roboto Condensed"/>
                <a:sym typeface="Roboto Condensed"/>
              </a:rPr>
            </a:b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Restricting unauthorized access.</a:t>
            </a:r>
            <a:br>
              <a:rPr lang="en" sz="2000">
                <a:solidFill>
                  <a:schemeClr val="dk1"/>
                </a:solidFill>
                <a:latin typeface="Roboto Condensed"/>
                <a:ea typeface="Roboto Condensed"/>
                <a:cs typeface="Roboto Condensed"/>
                <a:sym typeface="Roboto Condensed"/>
              </a:rPr>
            </a:b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Providing storage structures and search technique for efficient query processing.</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Providing backup and recovery.</a:t>
            </a:r>
            <a:endParaRPr sz="2000">
              <a:solidFill>
                <a:schemeClr val="dk1"/>
              </a:solidFill>
              <a:latin typeface="Roboto Condensed"/>
              <a:ea typeface="Roboto Condensed"/>
              <a:cs typeface="Roboto Condensed"/>
              <a:sym typeface="Roboto Condensed"/>
            </a:endParaRPr>
          </a:p>
        </p:txBody>
      </p:sp>
      <p:sp>
        <p:nvSpPr>
          <p:cNvPr id="230" name="Google Shape;230;p30"/>
          <p:cNvSpPr txBox="1"/>
          <p:nvPr/>
        </p:nvSpPr>
        <p:spPr>
          <a:xfrm>
            <a:off x="9197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
        <p:nvSpPr>
          <p:cNvPr id="231" name="Google Shape;231;p30"/>
          <p:cNvSpPr txBox="1"/>
          <p:nvPr/>
        </p:nvSpPr>
        <p:spPr>
          <a:xfrm>
            <a:off x="4703425" y="1855075"/>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Enforcing integrity constraints.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Providing multiple user interfaces.</a:t>
            </a:r>
            <a:endParaRPr sz="20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Providing persistent storage for program objects.</a:t>
            </a:r>
            <a:endParaRPr sz="2000">
              <a:solidFill>
                <a:schemeClr val="dk1"/>
              </a:solidFill>
              <a:latin typeface="Roboto Condensed"/>
              <a:ea typeface="Roboto Condensed"/>
              <a:cs typeface="Roboto Condensed"/>
              <a:sym typeface="Roboto Condensed"/>
            </a:endParaRPr>
          </a:p>
        </p:txBody>
      </p:sp>
      <p:sp>
        <p:nvSpPr>
          <p:cNvPr id="232" name="Google Shape;232;p30"/>
          <p:cNvSpPr txBox="1"/>
          <p:nvPr/>
        </p:nvSpPr>
        <p:spPr>
          <a:xfrm>
            <a:off x="4703425" y="1403925"/>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Data Models, Schemas and Instances</a:t>
            </a:r>
            <a:endParaRPr/>
          </a:p>
        </p:txBody>
      </p:sp>
      <p:sp>
        <p:nvSpPr>
          <p:cNvPr id="238" name="Google Shape;238;p31"/>
          <p:cNvSpPr txBox="1"/>
          <p:nvPr/>
        </p:nvSpPr>
        <p:spPr>
          <a:xfrm>
            <a:off x="5020775" y="1343221"/>
            <a:ext cx="3413400" cy="1908272"/>
          </a:xfrm>
          <a:prstGeom prst="rect">
            <a:avLst/>
          </a:prstGeom>
          <a:solidFill>
            <a:srgbClr val="F3F3F3"/>
          </a:solidFill>
          <a:ln>
            <a:noFill/>
          </a:ln>
        </p:spPr>
        <p:txBody>
          <a:bodyPr spcFirstLastPara="1" wrap="square" lIns="91425" tIns="91425" rIns="91425" bIns="91425" anchor="ctr" anchorCtr="0">
            <a:noAutofit/>
          </a:bodyPr>
          <a:lstStyle/>
          <a:p>
            <a:pPr marL="457200" indent="-355600">
              <a:spcBef>
                <a:spcPts val="600"/>
              </a:spcBef>
              <a:buClr>
                <a:schemeClr val="dk1"/>
              </a:buClr>
              <a:buSzPts val="2000"/>
              <a:buFont typeface="Roboto Condensed"/>
              <a:buChar char="➔"/>
            </a:pPr>
            <a:r>
              <a:rPr lang="en-US" sz="1800" dirty="0">
                <a:solidFill>
                  <a:schemeClr val="dk1"/>
                </a:solidFill>
                <a:latin typeface="Roboto Condensed"/>
                <a:ea typeface="Roboto Condensed"/>
              </a:rPr>
              <a:t>Refers to the suppression of details of data organization and storage, and the highlighting of the essential features for an improved understanding of data</a:t>
            </a:r>
            <a:r>
              <a:rPr lang="en" sz="1800" dirty="0">
                <a:solidFill>
                  <a:schemeClr val="dk1"/>
                </a:solidFill>
                <a:latin typeface="Roboto Condensed"/>
                <a:ea typeface="Roboto Condensed"/>
                <a:cs typeface="Roboto Condensed"/>
                <a:sym typeface="Roboto Condensed"/>
              </a:rPr>
              <a:t>.</a:t>
            </a:r>
          </a:p>
        </p:txBody>
      </p:sp>
      <p:sp>
        <p:nvSpPr>
          <p:cNvPr id="239" name="Google Shape;239;p31"/>
          <p:cNvSpPr txBox="1"/>
          <p:nvPr/>
        </p:nvSpPr>
        <p:spPr>
          <a:xfrm>
            <a:off x="602325" y="2105507"/>
            <a:ext cx="2543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Data Abstraction</a:t>
            </a:r>
            <a:endParaRPr b="1">
              <a:solidFill>
                <a:srgbClr val="FFFFFF"/>
              </a:solidFill>
              <a:latin typeface="Roboto Condensed"/>
              <a:ea typeface="Roboto Condensed"/>
              <a:cs typeface="Roboto Condensed"/>
              <a:sym typeface="Roboto Condensed"/>
            </a:endParaRPr>
          </a:p>
        </p:txBody>
      </p:sp>
      <p:sp>
        <p:nvSpPr>
          <p:cNvPr id="240" name="Google Shape;240;p31"/>
          <p:cNvSpPr txBox="1"/>
          <p:nvPr/>
        </p:nvSpPr>
        <p:spPr>
          <a:xfrm>
            <a:off x="5020775" y="4158292"/>
            <a:ext cx="3413400" cy="1637017"/>
          </a:xfrm>
          <a:prstGeom prst="rect">
            <a:avLst/>
          </a:prstGeom>
          <a:solidFill>
            <a:srgbClr val="F3F3F3"/>
          </a:solidFill>
          <a:ln>
            <a:noFill/>
          </a:ln>
        </p:spPr>
        <p:txBody>
          <a:bodyPr spcFirstLastPara="1" wrap="square" lIns="91425" tIns="91425" rIns="91425" bIns="91425" anchor="ctr" anchorCtr="0">
            <a:noAutofit/>
          </a:bodyPr>
          <a:lstStyle/>
          <a:p>
            <a:pPr marL="457200" indent="-355600">
              <a:spcBef>
                <a:spcPts val="600"/>
              </a:spcBef>
              <a:buClr>
                <a:schemeClr val="dk1"/>
              </a:buClr>
              <a:buSzPts val="2000"/>
              <a:buFont typeface="Roboto Condensed"/>
              <a:buChar char="➔"/>
            </a:pPr>
            <a:r>
              <a:rPr lang="en-US" sz="1800" dirty="0">
                <a:solidFill>
                  <a:schemeClr val="dk1"/>
                </a:solidFill>
                <a:latin typeface="Roboto Condensed"/>
                <a:ea typeface="Roboto Condensed"/>
                <a:sym typeface="Roboto Condensed"/>
              </a:rPr>
              <a:t>Collection of concepts that can be used to describe the structure of a database.</a:t>
            </a:r>
          </a:p>
          <a:p>
            <a:pPr marL="457200" indent="-355600">
              <a:spcBef>
                <a:spcPts val="600"/>
              </a:spcBef>
              <a:buClr>
                <a:schemeClr val="dk1"/>
              </a:buClr>
              <a:buSzPts val="2000"/>
              <a:buFont typeface="Roboto Condensed"/>
              <a:buChar char="➔"/>
            </a:pPr>
            <a:r>
              <a:rPr lang="en-US" sz="1800" dirty="0">
                <a:solidFill>
                  <a:schemeClr val="dk1"/>
                </a:solidFill>
                <a:latin typeface="Roboto Condensed"/>
                <a:ea typeface="Roboto Condensed"/>
              </a:rPr>
              <a:t>Provides the necessary means to achieve this abstraction.</a:t>
            </a:r>
            <a:endParaRPr sz="1800" dirty="0">
              <a:solidFill>
                <a:schemeClr val="dk1"/>
              </a:solidFill>
              <a:latin typeface="Roboto Condensed"/>
              <a:ea typeface="Roboto Condensed"/>
              <a:sym typeface="Roboto Condensed"/>
            </a:endParaRPr>
          </a:p>
        </p:txBody>
      </p:sp>
      <p:sp>
        <p:nvSpPr>
          <p:cNvPr id="241" name="Google Shape;241;p31"/>
          <p:cNvSpPr txBox="1"/>
          <p:nvPr/>
        </p:nvSpPr>
        <p:spPr>
          <a:xfrm>
            <a:off x="602325" y="4784950"/>
            <a:ext cx="2543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Data Model</a:t>
            </a:r>
            <a:endParaRPr b="1">
              <a:solidFill>
                <a:srgbClr val="FFFFFF"/>
              </a:solidFill>
              <a:latin typeface="Roboto Condensed"/>
              <a:ea typeface="Roboto Condensed"/>
              <a:cs typeface="Roboto Condensed"/>
              <a:sym typeface="Roboto Condensed"/>
            </a:endParaRPr>
          </a:p>
        </p:txBody>
      </p:sp>
      <p:cxnSp>
        <p:nvCxnSpPr>
          <p:cNvPr id="3" name="Straight Connector 2">
            <a:extLst>
              <a:ext uri="{FF2B5EF4-FFF2-40B4-BE49-F238E27FC236}">
                <a16:creationId xmlns:a16="http://schemas.microsoft.com/office/drawing/2014/main" id="{BE21B829-941F-B64F-8D1B-1E05BBFC1763}"/>
              </a:ext>
            </a:extLst>
          </p:cNvPr>
          <p:cNvCxnSpPr/>
          <p:nvPr/>
        </p:nvCxnSpPr>
        <p:spPr>
          <a:xfrm>
            <a:off x="466725" y="3694670"/>
            <a:ext cx="8074452" cy="0"/>
          </a:xfrm>
          <a:prstGeom prst="line">
            <a:avLst/>
          </a:prstGeom>
        </p:spPr>
        <p:style>
          <a:lnRef idx="1">
            <a:schemeClr val="dk1"/>
          </a:lnRef>
          <a:fillRef idx="0">
            <a:schemeClr val="dk1"/>
          </a:fillRef>
          <a:effectRef idx="0">
            <a:schemeClr val="dk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Data Models, Schemas and Instances</a:t>
            </a:r>
            <a:endParaRPr>
              <a:solidFill>
                <a:schemeClr val="dk1"/>
              </a:solidFill>
            </a:endParaRPr>
          </a:p>
          <a:p>
            <a:pPr marL="0" lvl="0" indent="0" algn="l" rtl="0">
              <a:spcBef>
                <a:spcPts val="0"/>
              </a:spcBef>
              <a:spcAft>
                <a:spcPts val="0"/>
              </a:spcAft>
              <a:buNone/>
            </a:pPr>
            <a:r>
              <a:rPr lang="en" sz="2000"/>
              <a:t>(Categories of Data Models)</a:t>
            </a:r>
            <a:endParaRPr sz="2000"/>
          </a:p>
        </p:txBody>
      </p:sp>
      <p:sp>
        <p:nvSpPr>
          <p:cNvPr id="258" name="Google Shape;258;p33"/>
          <p:cNvSpPr txBox="1">
            <a:spLocks noGrp="1"/>
          </p:cNvSpPr>
          <p:nvPr>
            <p:ph type="body" idx="1"/>
          </p:nvPr>
        </p:nvSpPr>
        <p:spPr>
          <a:xfrm>
            <a:off x="457200" y="1081200"/>
            <a:ext cx="7977000" cy="507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dirty="0"/>
              <a:t>High-level (Conceptual). </a:t>
            </a:r>
            <a:r>
              <a:rPr lang="en" dirty="0"/>
              <a:t>Provide concepts that are close to the way many users perceive data.</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b="1" dirty="0"/>
              <a:t>Low-level (Physical). </a:t>
            </a:r>
            <a:r>
              <a:rPr lang="en" dirty="0"/>
              <a:t>Provide concepts that describe the details of how data is stored on the computer storage media.</a:t>
            </a:r>
            <a:endParaRPr dirty="0"/>
          </a:p>
          <a:p>
            <a:pPr marL="457200" marR="0" lvl="0" indent="0" algn="l" rtl="0">
              <a:lnSpc>
                <a:spcPct val="100000"/>
              </a:lnSpc>
              <a:spcBef>
                <a:spcPts val="600"/>
              </a:spcBef>
              <a:spcAft>
                <a:spcPts val="0"/>
              </a:spcAft>
              <a:buNone/>
            </a:pPr>
            <a:endParaRPr dirty="0"/>
          </a:p>
          <a:p>
            <a:pPr lvl="0"/>
            <a:r>
              <a:rPr lang="en" b="1" dirty="0"/>
              <a:t>Representational. </a:t>
            </a:r>
            <a:r>
              <a:rPr lang="en-US" dirty="0"/>
              <a:t>Which provide concepts that may be easily understood by end users but that are not too far removed from the way data is organized in computer storage</a:t>
            </a:r>
            <a:r>
              <a:rPr lang="en" dirty="0"/>
              <a:t>.</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Data Models, Schemas and Instances</a:t>
            </a:r>
            <a:endParaRPr>
              <a:solidFill>
                <a:schemeClr val="dk1"/>
              </a:solidFill>
            </a:endParaRPr>
          </a:p>
          <a:p>
            <a:pPr marL="0" lvl="0" indent="0" algn="l" rtl="0">
              <a:spcBef>
                <a:spcPts val="0"/>
              </a:spcBef>
              <a:spcAft>
                <a:spcPts val="0"/>
              </a:spcAft>
              <a:buNone/>
            </a:pPr>
            <a:r>
              <a:rPr lang="en" sz="2000"/>
              <a:t>High-level Data Models</a:t>
            </a:r>
            <a:endParaRPr sz="2000"/>
          </a:p>
        </p:txBody>
      </p:sp>
      <p:sp>
        <p:nvSpPr>
          <p:cNvPr id="264" name="Google Shape;264;p34"/>
          <p:cNvSpPr txBox="1"/>
          <p:nvPr/>
        </p:nvSpPr>
        <p:spPr>
          <a:xfrm>
            <a:off x="450550" y="1567900"/>
            <a:ext cx="3413400" cy="450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b="1">
                <a:solidFill>
                  <a:schemeClr val="dk1"/>
                </a:solidFill>
                <a:latin typeface="Roboto Condensed"/>
                <a:ea typeface="Roboto Condensed"/>
                <a:cs typeface="Roboto Condensed"/>
                <a:sym typeface="Roboto Condensed"/>
              </a:rPr>
              <a:t>Vertical</a:t>
            </a:r>
            <a:endParaRPr sz="2000" b="1">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AutoNum type="arabicPeriod"/>
            </a:pPr>
            <a:r>
              <a:rPr lang="en" sz="2000">
                <a:solidFill>
                  <a:schemeClr val="dk1"/>
                </a:solidFill>
                <a:latin typeface="Roboto Condensed"/>
                <a:ea typeface="Roboto Condensed"/>
                <a:cs typeface="Roboto Condensed"/>
                <a:sym typeface="Roboto Condensed"/>
              </a:rPr>
              <a:t>Represents an association among the entities.</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AutoNum type="arabicPeriod" startAt="3"/>
            </a:pPr>
            <a:r>
              <a:rPr lang="en" sz="2000">
                <a:solidFill>
                  <a:schemeClr val="dk1"/>
                </a:solidFill>
                <a:latin typeface="Roboto Condensed"/>
                <a:ea typeface="Roboto Condensed"/>
                <a:cs typeface="Roboto Condensed"/>
                <a:sym typeface="Roboto Condensed"/>
              </a:rPr>
              <a:t>Represents a real-world object or concept.</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r>
              <a:rPr lang="en" sz="2000" b="1">
                <a:solidFill>
                  <a:schemeClr val="dk1"/>
                </a:solidFill>
                <a:latin typeface="Roboto Condensed"/>
                <a:ea typeface="Roboto Condensed"/>
                <a:cs typeface="Roboto Condensed"/>
                <a:sym typeface="Roboto Condensed"/>
              </a:rPr>
              <a:t>Horizontal</a:t>
            </a:r>
            <a:endParaRPr sz="2000" b="1">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AutoNum type="arabicPeriod" startAt="2"/>
            </a:pPr>
            <a:r>
              <a:rPr lang="en" sz="2000">
                <a:solidFill>
                  <a:schemeClr val="dk1"/>
                </a:solidFill>
                <a:latin typeface="Roboto Condensed"/>
                <a:ea typeface="Roboto Condensed"/>
                <a:cs typeface="Roboto Condensed"/>
                <a:sym typeface="Roboto Condensed"/>
              </a:rPr>
              <a:t>The data in the database at a particular moment.</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AutoNum type="arabicPeriod" startAt="4"/>
            </a:pPr>
            <a:r>
              <a:rPr lang="en" sz="2000">
                <a:solidFill>
                  <a:schemeClr val="dk1"/>
                </a:solidFill>
                <a:latin typeface="Roboto Condensed"/>
                <a:ea typeface="Roboto Condensed"/>
                <a:cs typeface="Roboto Condensed"/>
                <a:sym typeface="Roboto Condensed"/>
              </a:rPr>
              <a:t>Represents some property of interest that further describes an entity.</a:t>
            </a:r>
            <a:endParaRPr sz="2000">
              <a:solidFill>
                <a:schemeClr val="dk1"/>
              </a:solidFill>
              <a:latin typeface="Roboto Condensed"/>
              <a:ea typeface="Roboto Condensed"/>
              <a:cs typeface="Roboto Condensed"/>
              <a:sym typeface="Roboto Condensed"/>
            </a:endParaRPr>
          </a:p>
        </p:txBody>
      </p:sp>
      <p:pic>
        <p:nvPicPr>
          <p:cNvPr id="265" name="Google Shape;265;p34"/>
          <p:cNvPicPr preferRelativeResize="0"/>
          <p:nvPr/>
        </p:nvPicPr>
        <p:blipFill>
          <a:blip r:embed="rId3">
            <a:alphaModFix/>
          </a:blip>
          <a:stretch>
            <a:fillRect/>
          </a:stretch>
        </p:blipFill>
        <p:spPr>
          <a:xfrm>
            <a:off x="4016350" y="1493688"/>
            <a:ext cx="4759675" cy="465652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3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Data Models, Schemas and Instances</a:t>
            </a:r>
            <a:endParaRPr>
              <a:solidFill>
                <a:schemeClr val="dk1"/>
              </a:solidFill>
            </a:endParaRPr>
          </a:p>
          <a:p>
            <a:pPr marL="0" lvl="0" indent="0" algn="l" rtl="0">
              <a:spcBef>
                <a:spcPts val="0"/>
              </a:spcBef>
              <a:spcAft>
                <a:spcPts val="0"/>
              </a:spcAft>
              <a:buClr>
                <a:schemeClr val="dk1"/>
              </a:buClr>
              <a:buSzPts val="1100"/>
              <a:buFont typeface="Arial"/>
              <a:buNone/>
            </a:pPr>
            <a:r>
              <a:rPr lang="en" sz="2000">
                <a:solidFill>
                  <a:schemeClr val="dk1"/>
                </a:solidFill>
              </a:rPr>
              <a:t>High-level Data Models</a:t>
            </a:r>
            <a:endParaRPr/>
          </a:p>
        </p:txBody>
      </p:sp>
      <p:sp>
        <p:nvSpPr>
          <p:cNvPr id="271" name="Google Shape;271;p35"/>
          <p:cNvSpPr txBox="1"/>
          <p:nvPr/>
        </p:nvSpPr>
        <p:spPr>
          <a:xfrm>
            <a:off x="450550" y="1567900"/>
            <a:ext cx="3413400" cy="450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b="1">
                <a:solidFill>
                  <a:schemeClr val="dk1"/>
                </a:solidFill>
                <a:latin typeface="Roboto Condensed"/>
                <a:ea typeface="Roboto Condensed"/>
                <a:cs typeface="Roboto Condensed"/>
                <a:sym typeface="Roboto Condensed"/>
              </a:rPr>
              <a:t>Vertical</a:t>
            </a:r>
            <a:endParaRPr sz="2000" b="1">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AutoNum type="arabicPeriod"/>
            </a:pPr>
            <a:r>
              <a:rPr lang="en" sz="2000">
                <a:solidFill>
                  <a:schemeClr val="dk1"/>
                </a:solidFill>
                <a:latin typeface="Roboto Condensed"/>
                <a:ea typeface="Roboto Condensed"/>
                <a:cs typeface="Roboto Condensed"/>
                <a:sym typeface="Roboto Condensed"/>
              </a:rPr>
              <a:t>Represents an association among the entities.</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AutoNum type="arabicPeriod" startAt="3"/>
            </a:pPr>
            <a:r>
              <a:rPr lang="en" sz="2000">
                <a:solidFill>
                  <a:schemeClr val="dk1"/>
                </a:solidFill>
                <a:latin typeface="Roboto Condensed"/>
                <a:ea typeface="Roboto Condensed"/>
                <a:cs typeface="Roboto Condensed"/>
                <a:sym typeface="Roboto Condensed"/>
              </a:rPr>
              <a:t>Represents a real-world object or concept.</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r>
              <a:rPr lang="en" sz="2000" b="1">
                <a:solidFill>
                  <a:schemeClr val="dk1"/>
                </a:solidFill>
                <a:latin typeface="Roboto Condensed"/>
                <a:ea typeface="Roboto Condensed"/>
                <a:cs typeface="Roboto Condensed"/>
                <a:sym typeface="Roboto Condensed"/>
              </a:rPr>
              <a:t>Horizontal</a:t>
            </a:r>
            <a:endParaRPr sz="2000" b="1">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AutoNum type="arabicPeriod" startAt="2"/>
            </a:pPr>
            <a:r>
              <a:rPr lang="en" sz="2000">
                <a:solidFill>
                  <a:schemeClr val="dk1"/>
                </a:solidFill>
                <a:latin typeface="Roboto Condensed"/>
                <a:ea typeface="Roboto Condensed"/>
                <a:cs typeface="Roboto Condensed"/>
                <a:sym typeface="Roboto Condensed"/>
              </a:rPr>
              <a:t>The data in the database at a particular moment.</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AutoNum type="arabicPeriod" startAt="4"/>
            </a:pPr>
            <a:r>
              <a:rPr lang="en" sz="2000">
                <a:solidFill>
                  <a:schemeClr val="dk1"/>
                </a:solidFill>
                <a:latin typeface="Roboto Condensed"/>
                <a:ea typeface="Roboto Condensed"/>
                <a:cs typeface="Roboto Condensed"/>
                <a:sym typeface="Roboto Condensed"/>
              </a:rPr>
              <a:t>Represents some property of interest that further describes an entity.</a:t>
            </a:r>
            <a:endParaRPr sz="2000">
              <a:solidFill>
                <a:schemeClr val="dk1"/>
              </a:solidFill>
              <a:latin typeface="Roboto Condensed"/>
              <a:ea typeface="Roboto Condensed"/>
              <a:cs typeface="Roboto Condensed"/>
              <a:sym typeface="Roboto Condensed"/>
            </a:endParaRPr>
          </a:p>
        </p:txBody>
      </p:sp>
      <p:pic>
        <p:nvPicPr>
          <p:cNvPr id="272" name="Google Shape;272;p35"/>
          <p:cNvPicPr preferRelativeResize="0"/>
          <p:nvPr/>
        </p:nvPicPr>
        <p:blipFill>
          <a:blip r:embed="rId3">
            <a:alphaModFix/>
          </a:blip>
          <a:stretch>
            <a:fillRect/>
          </a:stretch>
        </p:blipFill>
        <p:spPr>
          <a:xfrm>
            <a:off x="4310900" y="1777150"/>
            <a:ext cx="4274875" cy="408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Data Models, Schemas and Instances</a:t>
            </a:r>
            <a:endParaRPr>
              <a:solidFill>
                <a:schemeClr val="dk1"/>
              </a:solidFill>
            </a:endParaRPr>
          </a:p>
          <a:p>
            <a:pPr marL="0" lvl="0" indent="0" algn="l" rtl="0">
              <a:spcBef>
                <a:spcPts val="0"/>
              </a:spcBef>
              <a:spcAft>
                <a:spcPts val="0"/>
              </a:spcAft>
              <a:buNone/>
            </a:pPr>
            <a:r>
              <a:rPr lang="en" sz="2000">
                <a:solidFill>
                  <a:schemeClr val="dk1"/>
                </a:solidFill>
              </a:rPr>
              <a:t>High-level Data Models</a:t>
            </a:r>
            <a:endParaRPr/>
          </a:p>
        </p:txBody>
      </p:sp>
      <p:sp>
        <p:nvSpPr>
          <p:cNvPr id="278" name="Google Shape;278;p36"/>
          <p:cNvSpPr txBox="1"/>
          <p:nvPr/>
        </p:nvSpPr>
        <p:spPr>
          <a:xfrm>
            <a:off x="450550" y="1567900"/>
            <a:ext cx="3413400" cy="450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000" b="1">
                <a:solidFill>
                  <a:schemeClr val="dk1"/>
                </a:solidFill>
                <a:latin typeface="Roboto Condensed"/>
                <a:ea typeface="Roboto Condensed"/>
                <a:cs typeface="Roboto Condensed"/>
                <a:sym typeface="Roboto Condensed"/>
              </a:rPr>
              <a:t>Vertical</a:t>
            </a:r>
            <a:endParaRPr sz="2000" b="1">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AutoNum type="arabicPeriod"/>
            </a:pPr>
            <a:r>
              <a:rPr lang="en" sz="2000">
                <a:solidFill>
                  <a:schemeClr val="dk1"/>
                </a:solidFill>
                <a:latin typeface="Roboto Condensed"/>
                <a:ea typeface="Roboto Condensed"/>
                <a:cs typeface="Roboto Condensed"/>
                <a:sym typeface="Roboto Condensed"/>
              </a:rPr>
              <a:t>Represents an association among the entities.</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AutoNum type="arabicPeriod" startAt="3"/>
            </a:pPr>
            <a:r>
              <a:rPr lang="en" sz="2000">
                <a:solidFill>
                  <a:schemeClr val="dk1"/>
                </a:solidFill>
                <a:latin typeface="Roboto Condensed"/>
                <a:ea typeface="Roboto Condensed"/>
                <a:cs typeface="Roboto Condensed"/>
                <a:sym typeface="Roboto Condensed"/>
              </a:rPr>
              <a:t>Represents a real-world object or concept.</a:t>
            </a: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a:p>
            <a:pPr marL="0" lvl="0" indent="0" algn="l" rtl="0">
              <a:spcBef>
                <a:spcPts val="600"/>
              </a:spcBef>
              <a:spcAft>
                <a:spcPts val="0"/>
              </a:spcAft>
              <a:buNone/>
            </a:pPr>
            <a:r>
              <a:rPr lang="en" sz="2000" b="1">
                <a:solidFill>
                  <a:schemeClr val="dk1"/>
                </a:solidFill>
                <a:latin typeface="Roboto Condensed"/>
                <a:ea typeface="Roboto Condensed"/>
                <a:cs typeface="Roboto Condensed"/>
                <a:sym typeface="Roboto Condensed"/>
              </a:rPr>
              <a:t>Horizontal</a:t>
            </a:r>
            <a:endParaRPr sz="2000" b="1">
              <a:solidFill>
                <a:schemeClr val="dk1"/>
              </a:solidFill>
              <a:latin typeface="Roboto Condensed"/>
              <a:ea typeface="Roboto Condensed"/>
              <a:cs typeface="Roboto Condensed"/>
              <a:sym typeface="Roboto Condensed"/>
            </a:endParaRPr>
          </a:p>
          <a:p>
            <a:pPr marL="457200" lvl="0" indent="-355600" algn="l" rtl="0">
              <a:spcBef>
                <a:spcPts val="600"/>
              </a:spcBef>
              <a:spcAft>
                <a:spcPts val="0"/>
              </a:spcAft>
              <a:buClr>
                <a:schemeClr val="dk1"/>
              </a:buClr>
              <a:buSzPts val="2000"/>
              <a:buFont typeface="Roboto Condensed"/>
              <a:buAutoNum type="arabicPeriod" startAt="2"/>
            </a:pPr>
            <a:r>
              <a:rPr lang="en" sz="2000">
                <a:solidFill>
                  <a:schemeClr val="dk1"/>
                </a:solidFill>
                <a:latin typeface="Roboto Condensed"/>
                <a:ea typeface="Roboto Condensed"/>
                <a:cs typeface="Roboto Condensed"/>
                <a:sym typeface="Roboto Condensed"/>
              </a:rPr>
              <a:t>The data in the database at a particular moment.</a:t>
            </a:r>
            <a:endParaRPr sz="2000">
              <a:solidFill>
                <a:schemeClr val="dk1"/>
              </a:solidFill>
              <a:latin typeface="Roboto Condensed"/>
              <a:ea typeface="Roboto Condensed"/>
              <a:cs typeface="Roboto Condensed"/>
              <a:sym typeface="Roboto Condensed"/>
            </a:endParaRPr>
          </a:p>
          <a:p>
            <a:pPr marL="457200" lvl="0" indent="-355600" algn="l" rtl="0">
              <a:spcBef>
                <a:spcPts val="0"/>
              </a:spcBef>
              <a:spcAft>
                <a:spcPts val="0"/>
              </a:spcAft>
              <a:buClr>
                <a:schemeClr val="dk1"/>
              </a:buClr>
              <a:buSzPts val="2000"/>
              <a:buFont typeface="Roboto Condensed"/>
              <a:buAutoNum type="arabicPeriod" startAt="4"/>
            </a:pPr>
            <a:r>
              <a:rPr lang="en" sz="2000">
                <a:solidFill>
                  <a:schemeClr val="dk1"/>
                </a:solidFill>
                <a:latin typeface="Roboto Condensed"/>
                <a:ea typeface="Roboto Condensed"/>
                <a:cs typeface="Roboto Condensed"/>
                <a:sym typeface="Roboto Condensed"/>
              </a:rPr>
              <a:t>Represents some property of interest that further describes an entity.</a:t>
            </a:r>
            <a:endParaRPr sz="2000">
              <a:solidFill>
                <a:schemeClr val="dk1"/>
              </a:solidFill>
              <a:latin typeface="Roboto Condensed"/>
              <a:ea typeface="Roboto Condensed"/>
              <a:cs typeface="Roboto Condensed"/>
              <a:sym typeface="Roboto Condensed"/>
            </a:endParaRPr>
          </a:p>
        </p:txBody>
      </p:sp>
      <p:pic>
        <p:nvPicPr>
          <p:cNvPr id="279" name="Google Shape;279;p36"/>
          <p:cNvPicPr preferRelativeResize="0"/>
          <p:nvPr/>
        </p:nvPicPr>
        <p:blipFill>
          <a:blip r:embed="rId3">
            <a:alphaModFix/>
          </a:blip>
          <a:stretch>
            <a:fillRect/>
          </a:stretch>
        </p:blipFill>
        <p:spPr>
          <a:xfrm>
            <a:off x="4310900" y="1777150"/>
            <a:ext cx="4274875" cy="4089600"/>
          </a:xfrm>
          <a:prstGeom prst="rect">
            <a:avLst/>
          </a:prstGeom>
          <a:noFill/>
          <a:ln>
            <a:noFill/>
          </a:ln>
        </p:spPr>
      </p:pic>
      <p:sp>
        <p:nvSpPr>
          <p:cNvPr id="280" name="Google Shape;280;p36"/>
          <p:cNvSpPr/>
          <p:nvPr/>
        </p:nvSpPr>
        <p:spPr>
          <a:xfrm>
            <a:off x="4892500" y="3354650"/>
            <a:ext cx="2276400" cy="1094700"/>
          </a:xfrm>
          <a:prstGeom prst="wedgeRoundRectCallout">
            <a:avLst>
              <a:gd name="adj1" fmla="val -121262"/>
              <a:gd name="adj2" fmla="val 7969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457200" lvl="0" indent="-368300" algn="l" rtl="0">
              <a:spcBef>
                <a:spcPts val="0"/>
              </a:spcBef>
              <a:spcAft>
                <a:spcPts val="0"/>
              </a:spcAft>
              <a:buClr>
                <a:srgbClr val="FFFFFF"/>
              </a:buClr>
              <a:buSzPts val="2200"/>
              <a:buFont typeface="Roboto Condensed"/>
              <a:buChar char="●"/>
            </a:pPr>
            <a:r>
              <a:rPr lang="en" sz="2200" b="1">
                <a:solidFill>
                  <a:srgbClr val="FFFFFF"/>
                </a:solidFill>
                <a:latin typeface="Roboto Condensed"/>
                <a:ea typeface="Roboto Condensed"/>
                <a:cs typeface="Roboto Condensed"/>
                <a:sym typeface="Roboto Condensed"/>
              </a:rPr>
              <a:t>Empty state</a:t>
            </a:r>
            <a:endParaRPr sz="2200" b="1">
              <a:solidFill>
                <a:srgbClr val="FFFFFF"/>
              </a:solidFill>
              <a:latin typeface="Roboto Condensed"/>
              <a:ea typeface="Roboto Condensed"/>
              <a:cs typeface="Roboto Condensed"/>
              <a:sym typeface="Roboto Condensed"/>
            </a:endParaRPr>
          </a:p>
          <a:p>
            <a:pPr marL="457200" lvl="0" indent="-368300" algn="l" rtl="0">
              <a:spcBef>
                <a:spcPts val="0"/>
              </a:spcBef>
              <a:spcAft>
                <a:spcPts val="0"/>
              </a:spcAft>
              <a:buClr>
                <a:srgbClr val="FFFFFF"/>
              </a:buClr>
              <a:buSzPts val="2200"/>
              <a:buFont typeface="Roboto Condensed"/>
              <a:buChar char="●"/>
            </a:pPr>
            <a:r>
              <a:rPr lang="en" sz="2200" b="1">
                <a:solidFill>
                  <a:srgbClr val="FFFFFF"/>
                </a:solidFill>
                <a:latin typeface="Roboto Condensed"/>
                <a:ea typeface="Roboto Condensed"/>
                <a:cs typeface="Roboto Condensed"/>
                <a:sym typeface="Roboto Condensed"/>
              </a:rPr>
              <a:t>Initial state</a:t>
            </a:r>
            <a:endParaRPr sz="2200" b="1">
              <a:solidFill>
                <a:srgbClr val="FFFFFF"/>
              </a:solidFill>
              <a:latin typeface="Roboto Condensed"/>
              <a:ea typeface="Roboto Condensed"/>
              <a:cs typeface="Roboto Condensed"/>
              <a:sym typeface="Roboto Condensed"/>
            </a:endParaRPr>
          </a:p>
          <a:p>
            <a:pPr marL="457200" lvl="0" indent="-368300" algn="l" rtl="0">
              <a:spcBef>
                <a:spcPts val="0"/>
              </a:spcBef>
              <a:spcAft>
                <a:spcPts val="0"/>
              </a:spcAft>
              <a:buClr>
                <a:srgbClr val="FFFFFF"/>
              </a:buClr>
              <a:buSzPts val="2200"/>
              <a:buFont typeface="Roboto Condensed"/>
              <a:buChar char="●"/>
            </a:pPr>
            <a:r>
              <a:rPr lang="en" sz="2200" b="1">
                <a:solidFill>
                  <a:srgbClr val="FFFFFF"/>
                </a:solidFill>
                <a:latin typeface="Roboto Condensed"/>
                <a:ea typeface="Roboto Condensed"/>
                <a:cs typeface="Roboto Condensed"/>
                <a:sym typeface="Roboto Condensed"/>
              </a:rPr>
              <a:t>Valid state</a:t>
            </a:r>
            <a:endParaRPr sz="22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1" name="Google Shape;61;p12"/>
          <p:cNvSpPr txBox="1">
            <a:spLocks noGrp="1"/>
          </p:cNvSpPr>
          <p:nvPr>
            <p:ph type="body" idx="1"/>
          </p:nvPr>
        </p:nvSpPr>
        <p:spPr>
          <a:xfrm>
            <a:off x="457200" y="1081200"/>
            <a:ext cx="8229600"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dirty="0"/>
              <a:t>Database refers to a set of related data and the way it is organized.</a:t>
            </a:r>
            <a:endParaRPr dirty="0"/>
          </a:p>
        </p:txBody>
      </p:sp>
      <p:sp>
        <p:nvSpPr>
          <p:cNvPr id="62" name="Google Shape;62;p12"/>
          <p:cNvSpPr/>
          <p:nvPr/>
        </p:nvSpPr>
        <p:spPr>
          <a:xfrm>
            <a:off x="5485875" y="1753975"/>
            <a:ext cx="2276400" cy="1094700"/>
          </a:xfrm>
          <a:prstGeom prst="wedgeRoundRectCallout">
            <a:avLst>
              <a:gd name="adj1" fmla="val -90348"/>
              <a:gd name="adj2" fmla="val -5896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200" b="1" dirty="0">
                <a:solidFill>
                  <a:srgbClr val="FFFFFF"/>
                </a:solidFill>
                <a:latin typeface="Roboto Condensed"/>
                <a:ea typeface="Roboto Condensed"/>
              </a:rPr>
              <a:t>Random ordering?</a:t>
            </a:r>
            <a:endParaRPr sz="2200" b="1" dirty="0">
              <a:solidFill>
                <a:srgbClr val="FFFFFF"/>
              </a:solidFill>
              <a:latin typeface="Roboto Condensed"/>
              <a:ea typeface="Roboto Condensed"/>
              <a:sym typeface="Roboto Condensed"/>
            </a:endParaRPr>
          </a:p>
        </p:txBody>
      </p:sp>
    </p:spTree>
    <p:extLst>
      <p:ext uri="{BB962C8B-B14F-4D97-AF65-F5344CB8AC3E}">
        <p14:creationId xmlns:p14="http://schemas.microsoft.com/office/powerpoint/2010/main" val="4134710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Data Models, Schemas and Instances</a:t>
            </a:r>
            <a:endParaRPr sz="2000"/>
          </a:p>
        </p:txBody>
      </p:sp>
      <p:sp>
        <p:nvSpPr>
          <p:cNvPr id="286" name="Google Shape;286;p37"/>
          <p:cNvSpPr txBox="1">
            <a:spLocks noGrp="1"/>
          </p:cNvSpPr>
          <p:nvPr>
            <p:ph type="body" idx="1"/>
          </p:nvPr>
        </p:nvSpPr>
        <p:spPr>
          <a:xfrm>
            <a:off x="457200" y="1081200"/>
            <a:ext cx="7977000" cy="22029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dirty="0"/>
              <a:t>Database Schema. </a:t>
            </a:r>
            <a:r>
              <a:rPr lang="en" dirty="0"/>
              <a:t>Is the description of the database. Which is specified during database design and is not expected to change frequently.</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b="1" dirty="0"/>
              <a:t>Schema Diagram. </a:t>
            </a:r>
            <a:r>
              <a:rPr lang="en" dirty="0"/>
              <a:t>A displayed schema. Displays only some aspects of a schema, such as the name of record type and data items, and some types of constraints.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Data Models, Schemas and Instances</a:t>
            </a:r>
            <a:endParaRPr sz="2000"/>
          </a:p>
        </p:txBody>
      </p:sp>
      <p:sp>
        <p:nvSpPr>
          <p:cNvPr id="286" name="Google Shape;286;p37"/>
          <p:cNvSpPr txBox="1">
            <a:spLocks noGrp="1"/>
          </p:cNvSpPr>
          <p:nvPr>
            <p:ph type="body" idx="1"/>
          </p:nvPr>
        </p:nvSpPr>
        <p:spPr>
          <a:xfrm>
            <a:off x="457200" y="1081200"/>
            <a:ext cx="7977000" cy="78467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dirty="0"/>
              <a:t>Schema Diagram</a:t>
            </a:r>
            <a:endParaRPr dirty="0"/>
          </a:p>
        </p:txBody>
      </p:sp>
      <p:pic>
        <p:nvPicPr>
          <p:cNvPr id="4" name="Google Shape;287;p37">
            <a:extLst>
              <a:ext uri="{FF2B5EF4-FFF2-40B4-BE49-F238E27FC236}">
                <a16:creationId xmlns:a16="http://schemas.microsoft.com/office/drawing/2014/main" id="{4BCFF676-FFB5-F64D-BEE8-959AF24A95D3}"/>
              </a:ext>
            </a:extLst>
          </p:cNvPr>
          <p:cNvPicPr preferRelativeResize="0"/>
          <p:nvPr/>
        </p:nvPicPr>
        <p:blipFill>
          <a:blip r:embed="rId3">
            <a:alphaModFix/>
          </a:blip>
          <a:stretch>
            <a:fillRect/>
          </a:stretch>
        </p:blipFill>
        <p:spPr>
          <a:xfrm>
            <a:off x="1971267" y="2293240"/>
            <a:ext cx="5201466" cy="3433087"/>
          </a:xfrm>
          <a:prstGeom prst="rect">
            <a:avLst/>
          </a:prstGeom>
          <a:noFill/>
          <a:ln>
            <a:noFill/>
          </a:ln>
        </p:spPr>
      </p:pic>
    </p:spTree>
    <p:extLst>
      <p:ext uri="{BB962C8B-B14F-4D97-AF65-F5344CB8AC3E}">
        <p14:creationId xmlns:p14="http://schemas.microsoft.com/office/powerpoint/2010/main" val="1185950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Schemas, Instances and Database State</a:t>
            </a:r>
            <a:endParaRPr dirty="0"/>
          </a:p>
        </p:txBody>
      </p:sp>
      <p:sp>
        <p:nvSpPr>
          <p:cNvPr id="7" name="Google Shape;86;p16">
            <a:extLst>
              <a:ext uri="{FF2B5EF4-FFF2-40B4-BE49-F238E27FC236}">
                <a16:creationId xmlns:a16="http://schemas.microsoft.com/office/drawing/2014/main" id="{614BC47E-EE8A-9749-918B-969597CB8171}"/>
              </a:ext>
            </a:extLst>
          </p:cNvPr>
          <p:cNvSpPr txBox="1">
            <a:spLocks noGrp="1"/>
          </p:cNvSpPr>
          <p:nvPr>
            <p:ph type="body" idx="1"/>
          </p:nvPr>
        </p:nvSpPr>
        <p:spPr>
          <a:xfrm>
            <a:off x="457199" y="1081200"/>
            <a:ext cx="7976975" cy="4466984"/>
          </a:xfrm>
          <a:prstGeom prst="rect">
            <a:avLst/>
          </a:prstGeom>
        </p:spPr>
        <p:txBody>
          <a:bodyPr spcFirstLastPara="1" wrap="square" lIns="91425" tIns="91425" rIns="91425" bIns="91425" anchor="t" anchorCtr="0">
            <a:noAutofit/>
          </a:bodyPr>
          <a:lstStyle/>
          <a:p>
            <a:r>
              <a:rPr lang="en-US" b="1" dirty="0"/>
              <a:t>Database state </a:t>
            </a:r>
            <a:r>
              <a:rPr lang="en-US" dirty="0"/>
              <a:t>or </a:t>
            </a:r>
            <a:r>
              <a:rPr lang="en-US" b="1" dirty="0"/>
              <a:t>snapshot</a:t>
            </a:r>
          </a:p>
          <a:p>
            <a:pPr marL="76200" indent="0">
              <a:buNone/>
            </a:pPr>
            <a:endParaRPr lang="en-US" b="1" dirty="0"/>
          </a:p>
          <a:p>
            <a:pPr lvl="1" fontAlgn="base"/>
            <a:r>
              <a:rPr lang="en-US" dirty="0"/>
              <a:t>The data in the database at a particular moment.</a:t>
            </a:r>
          </a:p>
          <a:p>
            <a:pPr marL="533400" lvl="1" indent="0" fontAlgn="base">
              <a:buNone/>
            </a:pPr>
            <a:endParaRPr lang="en-US" dirty="0"/>
          </a:p>
          <a:p>
            <a:pPr lvl="2" fontAlgn="base"/>
            <a:r>
              <a:rPr lang="en-US" b="1" dirty="0"/>
              <a:t>Empty state: </a:t>
            </a:r>
            <a:r>
              <a:rPr lang="en-US" dirty="0"/>
              <a:t>its database schema only.</a:t>
            </a:r>
          </a:p>
          <a:p>
            <a:pPr marL="990600" lvl="2" indent="0" fontAlgn="base">
              <a:buNone/>
            </a:pPr>
            <a:endParaRPr lang="en-US" dirty="0"/>
          </a:p>
          <a:p>
            <a:pPr lvl="2" fontAlgn="base"/>
            <a:r>
              <a:rPr lang="en-US" b="1" dirty="0"/>
              <a:t>Initial state: </a:t>
            </a:r>
            <a:r>
              <a:rPr lang="en-US" dirty="0"/>
              <a:t>when the database is first populated or loaded with the initial data.</a:t>
            </a:r>
          </a:p>
          <a:p>
            <a:pPr marL="990600" lvl="2" indent="0" fontAlgn="base">
              <a:buNone/>
            </a:pPr>
            <a:endParaRPr lang="en-US" dirty="0"/>
          </a:p>
          <a:p>
            <a:pPr lvl="2" fontAlgn="base"/>
            <a:r>
              <a:rPr lang="en-US" b="1" dirty="0"/>
              <a:t>Valid state: </a:t>
            </a:r>
            <a:r>
              <a:rPr lang="en-US" dirty="0"/>
              <a:t>is a state that satisfies the structure and constraints specified in the schema.</a:t>
            </a:r>
          </a:p>
        </p:txBody>
      </p:sp>
    </p:spTree>
    <p:extLst>
      <p:ext uri="{BB962C8B-B14F-4D97-AF65-F5344CB8AC3E}">
        <p14:creationId xmlns:p14="http://schemas.microsoft.com/office/powerpoint/2010/main" val="2752177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chemeClr val="dk1"/>
                </a:solidFill>
              </a:rPr>
              <a:t>Data Models, Schemas and Instances</a:t>
            </a:r>
            <a:endParaRPr sz="2000"/>
          </a:p>
        </p:txBody>
      </p:sp>
      <p:sp>
        <p:nvSpPr>
          <p:cNvPr id="293" name="Google Shape;293;p38"/>
          <p:cNvSpPr txBox="1">
            <a:spLocks noGrp="1"/>
          </p:cNvSpPr>
          <p:nvPr>
            <p:ph type="body" idx="1"/>
          </p:nvPr>
        </p:nvSpPr>
        <p:spPr>
          <a:xfrm>
            <a:off x="457200" y="1081200"/>
            <a:ext cx="7977000" cy="51144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dirty="0"/>
              <a:t>DDL (Data </a:t>
            </a:r>
            <a:r>
              <a:rPr lang="en" b="1"/>
              <a:t>Definition Language). </a:t>
            </a:r>
            <a:r>
              <a:rPr lang="en" dirty="0"/>
              <a:t>Used by DBA and designers to define both schemas.</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b="1" dirty="0"/>
              <a:t>SDL (Storage Definition Language). </a:t>
            </a:r>
            <a:r>
              <a:rPr lang="en" dirty="0"/>
              <a:t>Used to specify the internal schema.</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b="1" dirty="0"/>
              <a:t>VDL (View Definition Language). </a:t>
            </a:r>
            <a:r>
              <a:rPr lang="en" dirty="0"/>
              <a:t>Used to specify user views and their mappings to the conceptual schema.</a:t>
            </a:r>
            <a:endParaRPr dirty="0"/>
          </a:p>
          <a:p>
            <a:pPr marL="457200" marR="0" lvl="0" indent="0" algn="l" rtl="0">
              <a:lnSpc>
                <a:spcPct val="100000"/>
              </a:lnSpc>
              <a:spcBef>
                <a:spcPts val="600"/>
              </a:spcBef>
              <a:spcAft>
                <a:spcPts val="0"/>
              </a:spcAft>
              <a:buNone/>
            </a:pPr>
            <a:endParaRPr dirty="0"/>
          </a:p>
          <a:p>
            <a:pPr marL="457200" marR="0" lvl="0" indent="-381000" algn="l" rtl="0">
              <a:lnSpc>
                <a:spcPct val="100000"/>
              </a:lnSpc>
              <a:spcBef>
                <a:spcPts val="600"/>
              </a:spcBef>
              <a:spcAft>
                <a:spcPts val="0"/>
              </a:spcAft>
              <a:buSzPts val="2400"/>
              <a:buChar char="➔"/>
            </a:pPr>
            <a:r>
              <a:rPr lang="en" b="1" dirty="0"/>
              <a:t>DML (Data Manipulation Language (DML). </a:t>
            </a:r>
            <a:r>
              <a:rPr lang="en" dirty="0"/>
              <a:t>Used to manipulate the database. Typical manipulations include: retrieval, insertion, deletion and modification of the data.</a:t>
            </a:r>
            <a:endParaRPr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9"/>
          <p:cNvSpPr txBox="1">
            <a:spLocks noGrp="1"/>
          </p:cNvSpPr>
          <p:nvPr>
            <p:ph type="title"/>
          </p:nvPr>
        </p:nvSpPr>
        <p:spPr>
          <a:xfrm>
            <a:off x="204575" y="199800"/>
            <a:ext cx="86130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Centralized and Client/Server Architectures for DBMSs</a:t>
            </a:r>
            <a:endParaRPr/>
          </a:p>
        </p:txBody>
      </p:sp>
      <p:sp>
        <p:nvSpPr>
          <p:cNvPr id="299" name="Google Shape;299;p39"/>
          <p:cNvSpPr txBox="1"/>
          <p:nvPr/>
        </p:nvSpPr>
        <p:spPr>
          <a:xfrm>
            <a:off x="314950" y="1496300"/>
            <a:ext cx="3134700" cy="28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a:solidFill>
                <a:schemeClr val="dk1"/>
              </a:solidFill>
              <a:latin typeface="Courier New"/>
              <a:ea typeface="Courier New"/>
              <a:cs typeface="Courier New"/>
              <a:sym typeface="Courier New"/>
            </a:endParaRPr>
          </a:p>
        </p:txBody>
      </p:sp>
      <p:sp>
        <p:nvSpPr>
          <p:cNvPr id="300" name="Google Shape;300;p39"/>
          <p:cNvSpPr txBox="1"/>
          <p:nvPr/>
        </p:nvSpPr>
        <p:spPr>
          <a:xfrm>
            <a:off x="314950" y="1045150"/>
            <a:ext cx="3134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Centralized DBMs Architecture</a:t>
            </a:r>
            <a:endParaRPr b="1">
              <a:solidFill>
                <a:srgbClr val="FFFFFF"/>
              </a:solidFill>
              <a:latin typeface="Roboto Condensed"/>
              <a:ea typeface="Roboto Condensed"/>
              <a:cs typeface="Roboto Condensed"/>
              <a:sym typeface="Roboto Condensed"/>
            </a:endParaRPr>
          </a:p>
        </p:txBody>
      </p:sp>
      <p:pic>
        <p:nvPicPr>
          <p:cNvPr id="301" name="Google Shape;301;p39"/>
          <p:cNvPicPr preferRelativeResize="0"/>
          <p:nvPr/>
        </p:nvPicPr>
        <p:blipFill>
          <a:blip r:embed="rId3">
            <a:alphaModFix/>
          </a:blip>
          <a:stretch>
            <a:fillRect/>
          </a:stretch>
        </p:blipFill>
        <p:spPr>
          <a:xfrm>
            <a:off x="361900" y="1600650"/>
            <a:ext cx="3018801" cy="2708049"/>
          </a:xfrm>
          <a:prstGeom prst="rect">
            <a:avLst/>
          </a:prstGeom>
          <a:noFill/>
          <a:ln>
            <a:noFill/>
          </a:ln>
        </p:spPr>
      </p:pic>
      <p:sp>
        <p:nvSpPr>
          <p:cNvPr id="302" name="Google Shape;302;p39"/>
          <p:cNvSpPr txBox="1"/>
          <p:nvPr/>
        </p:nvSpPr>
        <p:spPr>
          <a:xfrm>
            <a:off x="5517275" y="1496300"/>
            <a:ext cx="3134700" cy="28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a:solidFill>
                <a:schemeClr val="dk1"/>
              </a:solidFill>
              <a:latin typeface="Courier New"/>
              <a:ea typeface="Courier New"/>
              <a:cs typeface="Courier New"/>
              <a:sym typeface="Courier New"/>
            </a:endParaRPr>
          </a:p>
        </p:txBody>
      </p:sp>
      <p:sp>
        <p:nvSpPr>
          <p:cNvPr id="303" name="Google Shape;303;p39"/>
          <p:cNvSpPr txBox="1"/>
          <p:nvPr/>
        </p:nvSpPr>
        <p:spPr>
          <a:xfrm>
            <a:off x="5517275" y="1045150"/>
            <a:ext cx="3134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Basic Client/Server Architectures</a:t>
            </a:r>
            <a:endParaRPr b="1">
              <a:solidFill>
                <a:srgbClr val="FFFFFF"/>
              </a:solidFill>
              <a:latin typeface="Roboto Condensed"/>
              <a:ea typeface="Roboto Condensed"/>
              <a:cs typeface="Roboto Condensed"/>
              <a:sym typeface="Roboto Condensed"/>
            </a:endParaRPr>
          </a:p>
        </p:txBody>
      </p:sp>
      <p:pic>
        <p:nvPicPr>
          <p:cNvPr id="304" name="Google Shape;304;p39"/>
          <p:cNvPicPr preferRelativeResize="0"/>
          <p:nvPr/>
        </p:nvPicPr>
        <p:blipFill>
          <a:blip r:embed="rId4">
            <a:alphaModFix/>
          </a:blip>
          <a:stretch>
            <a:fillRect/>
          </a:stretch>
        </p:blipFill>
        <p:spPr>
          <a:xfrm>
            <a:off x="5575225" y="2448585"/>
            <a:ext cx="3018800" cy="973341"/>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0"/>
          <p:cNvSpPr txBox="1">
            <a:spLocks noGrp="1"/>
          </p:cNvSpPr>
          <p:nvPr>
            <p:ph type="title"/>
          </p:nvPr>
        </p:nvSpPr>
        <p:spPr>
          <a:xfrm>
            <a:off x="204575" y="199800"/>
            <a:ext cx="85854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Centralized and Client/Server Architectures for DBMSs</a:t>
            </a:r>
            <a:endParaRPr/>
          </a:p>
        </p:txBody>
      </p:sp>
      <p:sp>
        <p:nvSpPr>
          <p:cNvPr id="310" name="Google Shape;310;p40"/>
          <p:cNvSpPr txBox="1"/>
          <p:nvPr/>
        </p:nvSpPr>
        <p:spPr>
          <a:xfrm>
            <a:off x="314950" y="1496300"/>
            <a:ext cx="3134700" cy="28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a:solidFill>
                <a:schemeClr val="dk1"/>
              </a:solidFill>
              <a:latin typeface="Courier New"/>
              <a:ea typeface="Courier New"/>
              <a:cs typeface="Courier New"/>
              <a:sym typeface="Courier New"/>
            </a:endParaRPr>
          </a:p>
        </p:txBody>
      </p:sp>
      <p:sp>
        <p:nvSpPr>
          <p:cNvPr id="311" name="Google Shape;311;p40"/>
          <p:cNvSpPr txBox="1"/>
          <p:nvPr/>
        </p:nvSpPr>
        <p:spPr>
          <a:xfrm>
            <a:off x="314950" y="1045150"/>
            <a:ext cx="3134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Centralized DBMs Architecture</a:t>
            </a:r>
            <a:endParaRPr b="1">
              <a:solidFill>
                <a:srgbClr val="FFFFFF"/>
              </a:solidFill>
              <a:latin typeface="Roboto Condensed"/>
              <a:ea typeface="Roboto Condensed"/>
              <a:cs typeface="Roboto Condensed"/>
              <a:sym typeface="Roboto Condensed"/>
            </a:endParaRPr>
          </a:p>
        </p:txBody>
      </p:sp>
      <p:pic>
        <p:nvPicPr>
          <p:cNvPr id="312" name="Google Shape;312;p40"/>
          <p:cNvPicPr preferRelativeResize="0"/>
          <p:nvPr/>
        </p:nvPicPr>
        <p:blipFill>
          <a:blip r:embed="rId3">
            <a:alphaModFix/>
          </a:blip>
          <a:stretch>
            <a:fillRect/>
          </a:stretch>
        </p:blipFill>
        <p:spPr>
          <a:xfrm>
            <a:off x="361900" y="1600650"/>
            <a:ext cx="3018801" cy="2708049"/>
          </a:xfrm>
          <a:prstGeom prst="rect">
            <a:avLst/>
          </a:prstGeom>
          <a:noFill/>
          <a:ln>
            <a:noFill/>
          </a:ln>
        </p:spPr>
      </p:pic>
      <p:sp>
        <p:nvSpPr>
          <p:cNvPr id="313" name="Google Shape;313;p40"/>
          <p:cNvSpPr txBox="1"/>
          <p:nvPr/>
        </p:nvSpPr>
        <p:spPr>
          <a:xfrm>
            <a:off x="5517275" y="1496300"/>
            <a:ext cx="3134700" cy="28779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a:solidFill>
                <a:schemeClr val="dk1"/>
              </a:solidFill>
              <a:latin typeface="Courier New"/>
              <a:ea typeface="Courier New"/>
              <a:cs typeface="Courier New"/>
              <a:sym typeface="Courier New"/>
            </a:endParaRPr>
          </a:p>
        </p:txBody>
      </p:sp>
      <p:sp>
        <p:nvSpPr>
          <p:cNvPr id="314" name="Google Shape;314;p40"/>
          <p:cNvSpPr txBox="1"/>
          <p:nvPr/>
        </p:nvSpPr>
        <p:spPr>
          <a:xfrm>
            <a:off x="5517275" y="1045150"/>
            <a:ext cx="3134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Basic Client/Server Architectures</a:t>
            </a:r>
            <a:endParaRPr b="1">
              <a:solidFill>
                <a:srgbClr val="FFFFFF"/>
              </a:solidFill>
              <a:latin typeface="Roboto Condensed"/>
              <a:ea typeface="Roboto Condensed"/>
              <a:cs typeface="Roboto Condensed"/>
              <a:sym typeface="Roboto Condensed"/>
            </a:endParaRPr>
          </a:p>
        </p:txBody>
      </p:sp>
      <p:pic>
        <p:nvPicPr>
          <p:cNvPr id="315" name="Google Shape;315;p40"/>
          <p:cNvPicPr preferRelativeResize="0"/>
          <p:nvPr/>
        </p:nvPicPr>
        <p:blipFill>
          <a:blip r:embed="rId4">
            <a:alphaModFix/>
          </a:blip>
          <a:stretch>
            <a:fillRect/>
          </a:stretch>
        </p:blipFill>
        <p:spPr>
          <a:xfrm>
            <a:off x="5575225" y="2448585"/>
            <a:ext cx="3018800" cy="973341"/>
          </a:xfrm>
          <a:prstGeom prst="rect">
            <a:avLst/>
          </a:prstGeom>
          <a:noFill/>
          <a:ln>
            <a:noFill/>
          </a:ln>
        </p:spPr>
      </p:pic>
      <p:sp>
        <p:nvSpPr>
          <p:cNvPr id="316" name="Google Shape;316;p40"/>
          <p:cNvSpPr txBox="1"/>
          <p:nvPr/>
        </p:nvSpPr>
        <p:spPr>
          <a:xfrm>
            <a:off x="2860925" y="4042925"/>
            <a:ext cx="3134700" cy="2708100"/>
          </a:xfrm>
          <a:prstGeom prst="rect">
            <a:avLst/>
          </a:prstGeom>
          <a:solidFill>
            <a:srgbClr val="F3F3F3"/>
          </a:solidFill>
          <a:ln>
            <a:noFill/>
          </a:ln>
        </p:spPr>
        <p:txBody>
          <a:bodyPr spcFirstLastPara="1" wrap="square" lIns="91425" tIns="91425" rIns="91425" bIns="91425" anchor="ctr" anchorCtr="0">
            <a:noAutofit/>
          </a:bodyPr>
          <a:lstStyle/>
          <a:p>
            <a:pPr marL="0" lvl="0" indent="0" algn="l" rtl="0">
              <a:spcBef>
                <a:spcPts val="600"/>
              </a:spcBef>
              <a:spcAft>
                <a:spcPts val="0"/>
              </a:spcAft>
              <a:buNone/>
            </a:pPr>
            <a:endParaRPr>
              <a:solidFill>
                <a:schemeClr val="dk1"/>
              </a:solidFill>
              <a:latin typeface="Courier New"/>
              <a:ea typeface="Courier New"/>
              <a:cs typeface="Courier New"/>
              <a:sym typeface="Courier New"/>
            </a:endParaRPr>
          </a:p>
        </p:txBody>
      </p:sp>
      <p:sp>
        <p:nvSpPr>
          <p:cNvPr id="317" name="Google Shape;317;p40"/>
          <p:cNvSpPr txBox="1"/>
          <p:nvPr/>
        </p:nvSpPr>
        <p:spPr>
          <a:xfrm>
            <a:off x="2860925" y="3421925"/>
            <a:ext cx="3134700" cy="552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Three-Tier and n-Tier Architecture for Web Applications</a:t>
            </a:r>
            <a:endParaRPr b="1">
              <a:solidFill>
                <a:srgbClr val="FFFFFF"/>
              </a:solidFill>
              <a:latin typeface="Roboto Condensed"/>
              <a:ea typeface="Roboto Condensed"/>
              <a:cs typeface="Roboto Condensed"/>
              <a:sym typeface="Roboto Condensed"/>
            </a:endParaRPr>
          </a:p>
        </p:txBody>
      </p:sp>
      <p:pic>
        <p:nvPicPr>
          <p:cNvPr id="318" name="Google Shape;318;p40"/>
          <p:cNvPicPr preferRelativeResize="0"/>
          <p:nvPr/>
        </p:nvPicPr>
        <p:blipFill>
          <a:blip r:embed="rId5">
            <a:alphaModFix/>
          </a:blip>
          <a:stretch>
            <a:fillRect/>
          </a:stretch>
        </p:blipFill>
        <p:spPr>
          <a:xfrm>
            <a:off x="3006487" y="4353125"/>
            <a:ext cx="2843575" cy="208768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Classification of Database Management Systems</a:t>
            </a:r>
            <a:endParaRPr/>
          </a:p>
        </p:txBody>
      </p:sp>
      <p:sp>
        <p:nvSpPr>
          <p:cNvPr id="324" name="Google Shape;324;p41"/>
          <p:cNvSpPr txBox="1"/>
          <p:nvPr/>
        </p:nvSpPr>
        <p:spPr>
          <a:xfrm>
            <a:off x="484575" y="2572625"/>
            <a:ext cx="2405700" cy="2891700"/>
          </a:xfrm>
          <a:prstGeom prst="rect">
            <a:avLst/>
          </a:prstGeom>
          <a:solidFill>
            <a:srgbClr val="F3F3F3"/>
          </a:solidFill>
          <a:ln>
            <a:noFill/>
          </a:ln>
        </p:spPr>
        <p:txBody>
          <a:bodyPr spcFirstLastPara="1" wrap="square" lIns="91425" tIns="91425" rIns="91425" bIns="91425" anchor="ctr" anchorCtr="0">
            <a:noAutofit/>
          </a:bodyPr>
          <a:lstStyle/>
          <a:p>
            <a:pPr marL="457200" lvl="0" indent="-381000" algn="l" rtl="0">
              <a:spcBef>
                <a:spcPts val="60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Relational</a:t>
            </a:r>
            <a:br>
              <a:rPr lang="en" sz="2400">
                <a:solidFill>
                  <a:schemeClr val="dk1"/>
                </a:solidFill>
                <a:latin typeface="Roboto Condensed"/>
                <a:ea typeface="Roboto Condensed"/>
                <a:cs typeface="Roboto Condensed"/>
                <a:sym typeface="Roboto Condensed"/>
              </a:rPr>
            </a:br>
            <a:endParaRPr sz="2400">
              <a:solidFill>
                <a:schemeClr val="dk1"/>
              </a:solidFill>
              <a:latin typeface="Roboto Condensed"/>
              <a:ea typeface="Roboto Condensed"/>
              <a:cs typeface="Roboto Condensed"/>
              <a:sym typeface="Roboto Condensed"/>
            </a:endParaRPr>
          </a:p>
          <a:p>
            <a:pPr marL="457200" lvl="0" indent="-381000" algn="l" rtl="0">
              <a:spcBef>
                <a:spcPts val="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Object</a:t>
            </a:r>
            <a:br>
              <a:rPr lang="en" sz="2400">
                <a:solidFill>
                  <a:schemeClr val="dk1"/>
                </a:solidFill>
                <a:latin typeface="Roboto Condensed"/>
                <a:ea typeface="Roboto Condensed"/>
                <a:cs typeface="Roboto Condensed"/>
                <a:sym typeface="Roboto Condensed"/>
              </a:rPr>
            </a:br>
            <a:endParaRPr sz="2400">
              <a:solidFill>
                <a:schemeClr val="dk1"/>
              </a:solidFill>
              <a:latin typeface="Roboto Condensed"/>
              <a:ea typeface="Roboto Condensed"/>
              <a:cs typeface="Roboto Condensed"/>
              <a:sym typeface="Roboto Condensed"/>
            </a:endParaRPr>
          </a:p>
          <a:p>
            <a:pPr marL="457200" lvl="0" indent="-381000" algn="l" rtl="0">
              <a:spcBef>
                <a:spcPts val="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Hierarchical</a:t>
            </a:r>
            <a:endParaRPr sz="24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400">
              <a:solidFill>
                <a:schemeClr val="dk1"/>
              </a:solidFill>
              <a:latin typeface="Roboto Condensed"/>
              <a:ea typeface="Roboto Condensed"/>
              <a:cs typeface="Roboto Condensed"/>
              <a:sym typeface="Roboto Condensed"/>
            </a:endParaRPr>
          </a:p>
          <a:p>
            <a:pPr marL="457200" lvl="0" indent="-381000" algn="l" rtl="0">
              <a:spcBef>
                <a:spcPts val="60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Network</a:t>
            </a:r>
            <a:endParaRPr>
              <a:solidFill>
                <a:schemeClr val="dk1"/>
              </a:solidFill>
              <a:latin typeface="Courier New"/>
              <a:ea typeface="Courier New"/>
              <a:cs typeface="Courier New"/>
              <a:sym typeface="Courier New"/>
            </a:endParaRPr>
          </a:p>
        </p:txBody>
      </p:sp>
      <p:sp>
        <p:nvSpPr>
          <p:cNvPr id="325" name="Google Shape;325;p41"/>
          <p:cNvSpPr txBox="1"/>
          <p:nvPr/>
        </p:nvSpPr>
        <p:spPr>
          <a:xfrm>
            <a:off x="484575" y="2121475"/>
            <a:ext cx="2405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DATA MODEL</a:t>
            </a:r>
            <a:endParaRPr b="1">
              <a:solidFill>
                <a:srgbClr val="FFFFFF"/>
              </a:solidFill>
              <a:latin typeface="Roboto Condensed"/>
              <a:ea typeface="Roboto Condensed"/>
              <a:cs typeface="Roboto Condensed"/>
              <a:sym typeface="Roboto Condensed"/>
            </a:endParaRPr>
          </a:p>
        </p:txBody>
      </p:sp>
      <p:sp>
        <p:nvSpPr>
          <p:cNvPr id="326" name="Google Shape;326;p41"/>
          <p:cNvSpPr txBox="1"/>
          <p:nvPr/>
        </p:nvSpPr>
        <p:spPr>
          <a:xfrm>
            <a:off x="3369150" y="2572625"/>
            <a:ext cx="2405700" cy="2891700"/>
          </a:xfrm>
          <a:prstGeom prst="rect">
            <a:avLst/>
          </a:prstGeom>
          <a:solidFill>
            <a:srgbClr val="F3F3F3"/>
          </a:solidFill>
          <a:ln>
            <a:noFill/>
          </a:ln>
        </p:spPr>
        <p:txBody>
          <a:bodyPr spcFirstLastPara="1" wrap="square" lIns="91425" tIns="91425" rIns="91425" bIns="91425" anchor="ctr" anchorCtr="0">
            <a:noAutofit/>
          </a:bodyPr>
          <a:lstStyle/>
          <a:p>
            <a:pPr marL="457200" lvl="0" indent="-381000" algn="l" rtl="0">
              <a:spcBef>
                <a:spcPts val="60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Single-user Systems</a:t>
            </a:r>
            <a:br>
              <a:rPr lang="en" sz="2400">
                <a:solidFill>
                  <a:schemeClr val="dk1"/>
                </a:solidFill>
                <a:latin typeface="Roboto Condensed"/>
                <a:ea typeface="Roboto Condensed"/>
                <a:cs typeface="Roboto Condensed"/>
                <a:sym typeface="Roboto Condensed"/>
              </a:rPr>
            </a:br>
            <a:endParaRPr sz="2400">
              <a:solidFill>
                <a:schemeClr val="dk1"/>
              </a:solidFill>
              <a:latin typeface="Roboto Condensed"/>
              <a:ea typeface="Roboto Condensed"/>
              <a:cs typeface="Roboto Condensed"/>
              <a:sym typeface="Roboto Condensed"/>
            </a:endParaRPr>
          </a:p>
          <a:p>
            <a:pPr marL="457200" lvl="0" indent="-381000" algn="l" rtl="0">
              <a:spcBef>
                <a:spcPts val="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Multiuser Systems</a:t>
            </a:r>
            <a:endParaRPr>
              <a:solidFill>
                <a:schemeClr val="dk1"/>
              </a:solidFill>
              <a:latin typeface="Courier New"/>
              <a:ea typeface="Courier New"/>
              <a:cs typeface="Courier New"/>
              <a:sym typeface="Courier New"/>
            </a:endParaRPr>
          </a:p>
        </p:txBody>
      </p:sp>
      <p:sp>
        <p:nvSpPr>
          <p:cNvPr id="327" name="Google Shape;327;p41"/>
          <p:cNvSpPr txBox="1"/>
          <p:nvPr/>
        </p:nvSpPr>
        <p:spPr>
          <a:xfrm>
            <a:off x="3369150" y="2121475"/>
            <a:ext cx="2405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NUMBER OF USERS</a:t>
            </a:r>
            <a:endParaRPr b="1">
              <a:solidFill>
                <a:srgbClr val="FFFFFF"/>
              </a:solidFill>
              <a:latin typeface="Roboto Condensed"/>
              <a:ea typeface="Roboto Condensed"/>
              <a:cs typeface="Roboto Condensed"/>
              <a:sym typeface="Roboto Condensed"/>
            </a:endParaRPr>
          </a:p>
        </p:txBody>
      </p:sp>
      <p:sp>
        <p:nvSpPr>
          <p:cNvPr id="328" name="Google Shape;328;p41"/>
          <p:cNvSpPr txBox="1"/>
          <p:nvPr/>
        </p:nvSpPr>
        <p:spPr>
          <a:xfrm>
            <a:off x="6253725" y="2572625"/>
            <a:ext cx="2405700" cy="2891700"/>
          </a:xfrm>
          <a:prstGeom prst="rect">
            <a:avLst/>
          </a:prstGeom>
          <a:solidFill>
            <a:srgbClr val="F3F3F3"/>
          </a:solidFill>
          <a:ln>
            <a:noFill/>
          </a:ln>
        </p:spPr>
        <p:txBody>
          <a:bodyPr spcFirstLastPara="1" wrap="square" lIns="91425" tIns="91425" rIns="91425" bIns="91425" anchor="ctr" anchorCtr="0">
            <a:noAutofit/>
          </a:bodyPr>
          <a:lstStyle/>
          <a:p>
            <a:pPr marL="457200" lvl="0" indent="-381000" algn="l" rtl="0">
              <a:spcBef>
                <a:spcPts val="60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Centralized</a:t>
            </a:r>
            <a:endParaRPr sz="2400">
              <a:solidFill>
                <a:schemeClr val="dk1"/>
              </a:solidFill>
              <a:latin typeface="Roboto Condensed"/>
              <a:ea typeface="Roboto Condensed"/>
              <a:cs typeface="Roboto Condensed"/>
              <a:sym typeface="Roboto Condensed"/>
            </a:endParaRPr>
          </a:p>
          <a:p>
            <a:pPr marL="457200" lvl="0" indent="0" algn="l" rtl="0">
              <a:spcBef>
                <a:spcPts val="600"/>
              </a:spcBef>
              <a:spcAft>
                <a:spcPts val="0"/>
              </a:spcAft>
              <a:buNone/>
            </a:pPr>
            <a:endParaRPr sz="2400">
              <a:solidFill>
                <a:schemeClr val="dk1"/>
              </a:solidFill>
              <a:latin typeface="Roboto Condensed"/>
              <a:ea typeface="Roboto Condensed"/>
              <a:cs typeface="Roboto Condensed"/>
              <a:sym typeface="Roboto Condensed"/>
            </a:endParaRPr>
          </a:p>
          <a:p>
            <a:pPr marL="457200" lvl="0" indent="-381000" algn="l" rtl="0">
              <a:spcBef>
                <a:spcPts val="600"/>
              </a:spcBef>
              <a:spcAft>
                <a:spcPts val="0"/>
              </a:spcAft>
              <a:buClr>
                <a:schemeClr val="dk1"/>
              </a:buClr>
              <a:buSzPts val="2400"/>
              <a:buFont typeface="Roboto Condensed"/>
              <a:buChar char="➔"/>
            </a:pPr>
            <a:r>
              <a:rPr lang="en" sz="2400">
                <a:solidFill>
                  <a:schemeClr val="dk1"/>
                </a:solidFill>
                <a:latin typeface="Roboto Condensed"/>
                <a:ea typeface="Roboto Condensed"/>
                <a:cs typeface="Roboto Condensed"/>
                <a:sym typeface="Roboto Condensed"/>
              </a:rPr>
              <a:t>Distributed</a:t>
            </a:r>
            <a:endParaRPr sz="2400">
              <a:solidFill>
                <a:schemeClr val="dk1"/>
              </a:solidFill>
              <a:latin typeface="Roboto Condensed"/>
              <a:ea typeface="Roboto Condensed"/>
              <a:cs typeface="Roboto Condensed"/>
              <a:sym typeface="Roboto Condensed"/>
            </a:endParaRPr>
          </a:p>
        </p:txBody>
      </p:sp>
      <p:sp>
        <p:nvSpPr>
          <p:cNvPr id="329" name="Google Shape;329;p41"/>
          <p:cNvSpPr txBox="1"/>
          <p:nvPr/>
        </p:nvSpPr>
        <p:spPr>
          <a:xfrm>
            <a:off x="6253725" y="2121475"/>
            <a:ext cx="24057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NUMBER OF SITIES</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33"/>
        <p:cNvGrpSpPr/>
        <p:nvPr/>
      </p:nvGrpSpPr>
      <p:grpSpPr>
        <a:xfrm>
          <a:off x="0" y="0"/>
          <a:ext cx="0" cy="0"/>
          <a:chOff x="0" y="0"/>
          <a:chExt cx="0" cy="0"/>
        </a:xfrm>
      </p:grpSpPr>
      <p:sp>
        <p:nvSpPr>
          <p:cNvPr id="334" name="Google Shape;334;p42"/>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Introduction to Databases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35" name="Google Shape;335;p42"/>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Databases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pic>
        <p:nvPicPr>
          <p:cNvPr id="336" name="Google Shape;336;p42"/>
          <p:cNvPicPr preferRelativeResize="0"/>
          <p:nvPr/>
        </p:nvPicPr>
        <p:blipFill>
          <a:blip r:embed="rId3">
            <a:alphaModFix/>
          </a:blip>
          <a:stretch>
            <a:fillRect/>
          </a:stretch>
        </p:blipFill>
        <p:spPr>
          <a:xfrm>
            <a:off x="4706000" y="2545025"/>
            <a:ext cx="3898400" cy="3898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1" name="Google Shape;61;p12"/>
          <p:cNvSpPr txBox="1">
            <a:spLocks noGrp="1"/>
          </p:cNvSpPr>
          <p:nvPr>
            <p:ph type="body" idx="1"/>
          </p:nvPr>
        </p:nvSpPr>
        <p:spPr>
          <a:xfrm>
            <a:off x="457200" y="1081200"/>
            <a:ext cx="8229600"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dirty="0"/>
              <a:t>Database refers to a set of related data and the way it is organized.</a:t>
            </a:r>
            <a:endParaRPr dirty="0"/>
          </a:p>
        </p:txBody>
      </p:sp>
      <p:sp>
        <p:nvSpPr>
          <p:cNvPr id="62" name="Google Shape;62;p12"/>
          <p:cNvSpPr/>
          <p:nvPr/>
        </p:nvSpPr>
        <p:spPr>
          <a:xfrm>
            <a:off x="5485875" y="1753975"/>
            <a:ext cx="2276400" cy="1094700"/>
          </a:xfrm>
          <a:prstGeom prst="wedgeRoundRectCallout">
            <a:avLst>
              <a:gd name="adj1" fmla="val -90348"/>
              <a:gd name="adj2" fmla="val -5896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lvl="0" algn="ctr"/>
            <a:r>
              <a:rPr lang="en-US" sz="2200" b="1" dirty="0">
                <a:solidFill>
                  <a:srgbClr val="FFFFFF"/>
                </a:solidFill>
                <a:latin typeface="Roboto Condensed"/>
                <a:ea typeface="Roboto Condensed"/>
              </a:rPr>
              <a:t>Random ordering?</a:t>
            </a:r>
            <a:endParaRPr sz="2200" b="1" dirty="0">
              <a:solidFill>
                <a:srgbClr val="FFFFFF"/>
              </a:solidFill>
              <a:latin typeface="Roboto Condensed"/>
              <a:ea typeface="Roboto Condensed"/>
              <a:sym typeface="Roboto Condensed"/>
            </a:endParaRPr>
          </a:p>
        </p:txBody>
      </p:sp>
      <p:sp>
        <p:nvSpPr>
          <p:cNvPr id="5" name="Google Shape;62;p12">
            <a:extLst>
              <a:ext uri="{FF2B5EF4-FFF2-40B4-BE49-F238E27FC236}">
                <a16:creationId xmlns:a16="http://schemas.microsoft.com/office/drawing/2014/main" id="{6BFC79DE-46FB-1C4E-956A-8EC0C4AA26F2}"/>
              </a:ext>
            </a:extLst>
          </p:cNvPr>
          <p:cNvSpPr/>
          <p:nvPr/>
        </p:nvSpPr>
        <p:spPr>
          <a:xfrm>
            <a:off x="5485875" y="3050276"/>
            <a:ext cx="2276400" cy="1094700"/>
          </a:xfrm>
          <a:prstGeom prst="wedgeRoundRectCallout">
            <a:avLst>
              <a:gd name="adj1" fmla="val -90810"/>
              <a:gd name="adj2" fmla="val -17321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algn="ctr"/>
            <a:r>
              <a:rPr lang="en-US" sz="2200" b="1" dirty="0">
                <a:solidFill>
                  <a:srgbClr val="FFFFFF"/>
                </a:solidFill>
                <a:latin typeface="Roboto Condensed"/>
                <a:ea typeface="Roboto Condensed"/>
              </a:rPr>
              <a:t>Random structure?</a:t>
            </a:r>
            <a:endParaRPr sz="2200" b="1" dirty="0">
              <a:solidFill>
                <a:srgbClr val="FFFFFF"/>
              </a:solidFill>
              <a:latin typeface="Roboto Condensed"/>
              <a:ea typeface="Roboto Condensed"/>
              <a:sym typeface="Roboto Condensed"/>
            </a:endParaRPr>
          </a:p>
        </p:txBody>
      </p:sp>
    </p:spTree>
    <p:extLst>
      <p:ext uri="{BB962C8B-B14F-4D97-AF65-F5344CB8AC3E}">
        <p14:creationId xmlns:p14="http://schemas.microsoft.com/office/powerpoint/2010/main" val="3190870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8229600"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dirty="0"/>
              <a:t>Database refers to a set of related data and the way it is organized.</a:t>
            </a:r>
            <a:endParaRPr dirty="0"/>
          </a:p>
          <a:p>
            <a:pPr marL="457200" marR="0" lvl="0" indent="0" algn="l" rtl="0">
              <a:lnSpc>
                <a:spcPct val="100000"/>
              </a:lnSpc>
              <a:spcBef>
                <a:spcPts val="600"/>
              </a:spcBef>
              <a:spcAft>
                <a:spcPts val="0"/>
              </a:spcAft>
              <a:buNone/>
            </a:pPr>
            <a:endParaRPr dirty="0"/>
          </a:p>
          <a:p>
            <a:r>
              <a:rPr lang="en-US" dirty="0"/>
              <a:t>Access to these data is usually provided by a "database management system" (DBMS) consisting of an integrated set of computer software that allows users to interact with one or more databases and provides access to all of the data contained in the database. </a:t>
            </a:r>
            <a:r>
              <a:rPr lang="en-US" b="1" dirty="0"/>
              <a:t>Examples?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3925614"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The database systems are an essential component of life in modern society: most of us encounter several activities every day that involve some interaction with a database.</a:t>
            </a:r>
          </a:p>
          <a:p>
            <a:pPr marL="457200" marR="0" lvl="0" indent="-381000" algn="l" rtl="0">
              <a:lnSpc>
                <a:spcPct val="100000"/>
              </a:lnSpc>
              <a:spcBef>
                <a:spcPts val="600"/>
              </a:spcBef>
              <a:spcAft>
                <a:spcPts val="0"/>
              </a:spcAft>
              <a:buSzPts val="2400"/>
              <a:buChar char="➔"/>
            </a:pPr>
            <a:endParaRPr lang="en-US" dirty="0"/>
          </a:p>
          <a:p>
            <a:pPr marL="76200" marR="0" lvl="0" indent="0" algn="l" rtl="0">
              <a:lnSpc>
                <a:spcPct val="100000"/>
              </a:lnSpc>
              <a:spcBef>
                <a:spcPts val="600"/>
              </a:spcBef>
              <a:spcAft>
                <a:spcPts val="0"/>
              </a:spcAft>
              <a:buSzPts val="2400"/>
              <a:buNone/>
            </a:pPr>
            <a:endParaRPr dirty="0"/>
          </a:p>
        </p:txBody>
      </p:sp>
      <p:sp>
        <p:nvSpPr>
          <p:cNvPr id="4" name="Google Shape;222;p29">
            <a:extLst>
              <a:ext uri="{FF2B5EF4-FFF2-40B4-BE49-F238E27FC236}">
                <a16:creationId xmlns:a16="http://schemas.microsoft.com/office/drawing/2014/main" id="{B6D25D0A-422D-A640-8C0D-884F7B052E82}"/>
              </a:ext>
            </a:extLst>
          </p:cNvPr>
          <p:cNvSpPr txBox="1"/>
          <p:nvPr/>
        </p:nvSpPr>
        <p:spPr>
          <a:xfrm>
            <a:off x="5020775" y="1686909"/>
            <a:ext cx="3413400" cy="45081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spcBef>
                <a:spcPts val="600"/>
              </a:spcBef>
              <a:spcAft>
                <a:spcPts val="0"/>
              </a:spcAft>
              <a:buNone/>
            </a:pPr>
            <a:endParaRPr sz="2000">
              <a:solidFill>
                <a:schemeClr val="dk1"/>
              </a:solidFill>
              <a:latin typeface="Roboto Condensed"/>
              <a:ea typeface="Roboto Condensed"/>
              <a:cs typeface="Roboto Condensed"/>
              <a:sym typeface="Roboto Condensed"/>
            </a:endParaRPr>
          </a:p>
        </p:txBody>
      </p:sp>
      <p:sp>
        <p:nvSpPr>
          <p:cNvPr id="5" name="Google Shape;223;p29">
            <a:extLst>
              <a:ext uri="{FF2B5EF4-FFF2-40B4-BE49-F238E27FC236}">
                <a16:creationId xmlns:a16="http://schemas.microsoft.com/office/drawing/2014/main" id="{EA521596-FC19-FA45-BE8D-1F81928F74CC}"/>
              </a:ext>
            </a:extLst>
          </p:cNvPr>
          <p:cNvSpPr txBox="1"/>
          <p:nvPr/>
        </p:nvSpPr>
        <p:spPr>
          <a:xfrm>
            <a:off x="5020775" y="1235759"/>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3288659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3925614"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The database systems are an essential component of life in modern society: most of us encounter several activities every day that involve some interaction with a database.</a:t>
            </a:r>
          </a:p>
          <a:p>
            <a:pPr marL="457200" marR="0" lvl="0" indent="-381000" algn="l" rtl="0">
              <a:lnSpc>
                <a:spcPct val="100000"/>
              </a:lnSpc>
              <a:spcBef>
                <a:spcPts val="600"/>
              </a:spcBef>
              <a:spcAft>
                <a:spcPts val="0"/>
              </a:spcAft>
              <a:buSzPts val="2400"/>
              <a:buChar char="➔"/>
            </a:pPr>
            <a:endParaRPr lang="en-US" dirty="0"/>
          </a:p>
          <a:p>
            <a:pPr marL="76200" marR="0" lvl="0" indent="0" algn="l" rtl="0">
              <a:lnSpc>
                <a:spcPct val="100000"/>
              </a:lnSpc>
              <a:spcBef>
                <a:spcPts val="600"/>
              </a:spcBef>
              <a:spcAft>
                <a:spcPts val="0"/>
              </a:spcAft>
              <a:buSzPts val="2400"/>
              <a:buNone/>
            </a:pPr>
            <a:endParaRPr dirty="0"/>
          </a:p>
        </p:txBody>
      </p:sp>
      <p:sp>
        <p:nvSpPr>
          <p:cNvPr id="4" name="Google Shape;222;p29">
            <a:extLst>
              <a:ext uri="{FF2B5EF4-FFF2-40B4-BE49-F238E27FC236}">
                <a16:creationId xmlns:a16="http://schemas.microsoft.com/office/drawing/2014/main" id="{B6D25D0A-422D-A640-8C0D-884F7B052E82}"/>
              </a:ext>
            </a:extLst>
          </p:cNvPr>
          <p:cNvSpPr txBox="1"/>
          <p:nvPr/>
        </p:nvSpPr>
        <p:spPr>
          <a:xfrm>
            <a:off x="5020775" y="1619459"/>
            <a:ext cx="3413400" cy="4508100"/>
          </a:xfrm>
          <a:prstGeom prst="rect">
            <a:avLst/>
          </a:prstGeom>
          <a:solidFill>
            <a:srgbClr val="F3F3F3"/>
          </a:solidFill>
          <a:ln>
            <a:noFill/>
          </a:ln>
        </p:spPr>
        <p:txBody>
          <a:bodyPr spcFirstLastPara="1" wrap="square" lIns="91425" tIns="91425" rIns="91425" bIns="91425" anchor="t" anchorCtr="0">
            <a:noAutofit/>
          </a:bodyPr>
          <a:lstStyle/>
          <a:p>
            <a:pPr marL="76200">
              <a:spcBef>
                <a:spcPts val="600"/>
              </a:spcBef>
              <a:buClr>
                <a:schemeClr val="dk1"/>
              </a:buClr>
              <a:buSzPts val="2400"/>
            </a:pPr>
            <a:r>
              <a:rPr lang="en-US" sz="2000" dirty="0">
                <a:solidFill>
                  <a:schemeClr val="dk1"/>
                </a:solidFill>
                <a:latin typeface="Roboto Condensed"/>
                <a:ea typeface="Roboto Condensed"/>
                <a:sym typeface="Roboto Condensed"/>
              </a:rPr>
              <a:t>	Bank to deposit or 	withdraw funds.</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a:t>
            </a:r>
            <a:endParaRPr lang="en-US" sz="2000" dirty="0">
              <a:solidFill>
                <a:schemeClr val="dk1"/>
              </a:solidFill>
              <a:latin typeface="Roboto Condensed"/>
              <a:ea typeface="Roboto Condensed"/>
              <a:cs typeface="Roboto Condensed"/>
              <a:sym typeface="Roboto Condensed"/>
            </a:endParaRPr>
          </a:p>
        </p:txBody>
      </p:sp>
      <p:sp>
        <p:nvSpPr>
          <p:cNvPr id="5" name="Google Shape;223;p29">
            <a:extLst>
              <a:ext uri="{FF2B5EF4-FFF2-40B4-BE49-F238E27FC236}">
                <a16:creationId xmlns:a16="http://schemas.microsoft.com/office/drawing/2014/main" id="{EA521596-FC19-FA45-BE8D-1F81928F74CC}"/>
              </a:ext>
            </a:extLst>
          </p:cNvPr>
          <p:cNvSpPr txBox="1"/>
          <p:nvPr/>
        </p:nvSpPr>
        <p:spPr>
          <a:xfrm>
            <a:off x="5020775" y="1235759"/>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EXAMPLES</a:t>
            </a:r>
            <a:endParaRPr b="1" dirty="0">
              <a:solidFill>
                <a:srgbClr val="FFFFFF"/>
              </a:solidFill>
              <a:latin typeface="Roboto Condensed"/>
              <a:ea typeface="Roboto Condensed"/>
              <a:cs typeface="Roboto Condensed"/>
              <a:sym typeface="Roboto Condensed"/>
            </a:endParaRPr>
          </a:p>
        </p:txBody>
      </p:sp>
      <p:pic>
        <p:nvPicPr>
          <p:cNvPr id="7" name="Picture 6" descr="A close up of a logo&#10;&#10;Description automatically generated">
            <a:extLst>
              <a:ext uri="{FF2B5EF4-FFF2-40B4-BE49-F238E27FC236}">
                <a16:creationId xmlns:a16="http://schemas.microsoft.com/office/drawing/2014/main" id="{597FB562-ECBB-8E43-BEE8-611A5256FA4C}"/>
              </a:ext>
            </a:extLst>
          </p:cNvPr>
          <p:cNvPicPr>
            <a:picLocks noChangeAspect="1"/>
          </p:cNvPicPr>
          <p:nvPr/>
        </p:nvPicPr>
        <p:blipFill>
          <a:blip r:embed="rId3"/>
          <a:stretch>
            <a:fillRect/>
          </a:stretch>
        </p:blipFill>
        <p:spPr>
          <a:xfrm>
            <a:off x="5146899" y="1734792"/>
            <a:ext cx="728384" cy="728384"/>
          </a:xfrm>
          <a:prstGeom prst="rect">
            <a:avLst/>
          </a:prstGeom>
        </p:spPr>
      </p:pic>
    </p:spTree>
    <p:extLst>
      <p:ext uri="{BB962C8B-B14F-4D97-AF65-F5344CB8AC3E}">
        <p14:creationId xmlns:p14="http://schemas.microsoft.com/office/powerpoint/2010/main" val="410884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Concepts</a:t>
            </a:r>
            <a:endParaRPr/>
          </a:p>
        </p:txBody>
      </p:sp>
      <p:sp>
        <p:nvSpPr>
          <p:cNvPr id="68" name="Google Shape;68;p13"/>
          <p:cNvSpPr txBox="1">
            <a:spLocks noGrp="1"/>
          </p:cNvSpPr>
          <p:nvPr>
            <p:ph type="body" idx="1"/>
          </p:nvPr>
        </p:nvSpPr>
        <p:spPr>
          <a:xfrm>
            <a:off x="457200" y="1081200"/>
            <a:ext cx="3925614" cy="5197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US" dirty="0"/>
              <a:t>The database systems are an essential component of life in modern society: most of us encounter several activities every day that involve some interaction with a database.</a:t>
            </a:r>
          </a:p>
          <a:p>
            <a:pPr marL="457200" marR="0" lvl="0" indent="-381000" algn="l" rtl="0">
              <a:lnSpc>
                <a:spcPct val="100000"/>
              </a:lnSpc>
              <a:spcBef>
                <a:spcPts val="600"/>
              </a:spcBef>
              <a:spcAft>
                <a:spcPts val="0"/>
              </a:spcAft>
              <a:buSzPts val="2400"/>
              <a:buChar char="➔"/>
            </a:pPr>
            <a:endParaRPr lang="en-US" dirty="0"/>
          </a:p>
          <a:p>
            <a:pPr marL="76200" marR="0" lvl="0" indent="0" algn="l" rtl="0">
              <a:lnSpc>
                <a:spcPct val="100000"/>
              </a:lnSpc>
              <a:spcBef>
                <a:spcPts val="600"/>
              </a:spcBef>
              <a:spcAft>
                <a:spcPts val="0"/>
              </a:spcAft>
              <a:buSzPts val="2400"/>
              <a:buNone/>
            </a:pPr>
            <a:endParaRPr dirty="0"/>
          </a:p>
        </p:txBody>
      </p:sp>
      <p:sp>
        <p:nvSpPr>
          <p:cNvPr id="4" name="Google Shape;222;p29">
            <a:extLst>
              <a:ext uri="{FF2B5EF4-FFF2-40B4-BE49-F238E27FC236}">
                <a16:creationId xmlns:a16="http://schemas.microsoft.com/office/drawing/2014/main" id="{B6D25D0A-422D-A640-8C0D-884F7B052E82}"/>
              </a:ext>
            </a:extLst>
          </p:cNvPr>
          <p:cNvSpPr txBox="1"/>
          <p:nvPr/>
        </p:nvSpPr>
        <p:spPr>
          <a:xfrm>
            <a:off x="5020775" y="1619459"/>
            <a:ext cx="3413400" cy="4508100"/>
          </a:xfrm>
          <a:prstGeom prst="rect">
            <a:avLst/>
          </a:prstGeom>
          <a:solidFill>
            <a:srgbClr val="F3F3F3"/>
          </a:solidFill>
          <a:ln>
            <a:noFill/>
          </a:ln>
        </p:spPr>
        <p:txBody>
          <a:bodyPr spcFirstLastPara="1" wrap="square" lIns="91425" tIns="91425" rIns="91425" bIns="91425" anchor="t" anchorCtr="0">
            <a:noAutofit/>
          </a:bodyPr>
          <a:lstStyle/>
          <a:p>
            <a:pPr marL="76200">
              <a:spcBef>
                <a:spcPts val="600"/>
              </a:spcBef>
              <a:buClr>
                <a:schemeClr val="dk1"/>
              </a:buClr>
              <a:buSzPts val="2400"/>
            </a:pPr>
            <a:r>
              <a:rPr lang="en-US" sz="2000" dirty="0">
                <a:solidFill>
                  <a:schemeClr val="dk1"/>
                </a:solidFill>
                <a:latin typeface="Roboto Condensed"/>
                <a:ea typeface="Roboto Condensed"/>
                <a:sym typeface="Roboto Condensed"/>
              </a:rPr>
              <a:t>	Bank to deposit or 	withdraw funds.</a:t>
            </a:r>
          </a:p>
          <a:p>
            <a:pPr marL="457200" indent="-381000">
              <a:spcBef>
                <a:spcPts val="600"/>
              </a:spcBef>
              <a:buClr>
                <a:schemeClr val="dk1"/>
              </a:buClr>
              <a:buSzPts val="2400"/>
              <a:buFont typeface="Roboto Condensed"/>
              <a:buChar char="➔"/>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Hotel or airline 	reservation.</a:t>
            </a:r>
          </a:p>
          <a:p>
            <a:pPr marL="76200">
              <a:spcBef>
                <a:spcPts val="600"/>
              </a:spcBef>
              <a:buClr>
                <a:schemeClr val="dk1"/>
              </a:buClr>
              <a:buSzPts val="2400"/>
            </a:pPr>
            <a:endParaRPr lang="en-US" sz="2000" dirty="0">
              <a:solidFill>
                <a:schemeClr val="dk1"/>
              </a:solidFill>
              <a:latin typeface="Roboto Condensed"/>
              <a:ea typeface="Roboto Condensed"/>
              <a:sym typeface="Roboto Condensed"/>
            </a:endParaRPr>
          </a:p>
          <a:p>
            <a:pPr marL="76200">
              <a:spcBef>
                <a:spcPts val="600"/>
              </a:spcBef>
              <a:buClr>
                <a:schemeClr val="dk1"/>
              </a:buClr>
              <a:buSzPts val="2400"/>
            </a:pPr>
            <a:r>
              <a:rPr lang="en-US" sz="2000" dirty="0">
                <a:solidFill>
                  <a:schemeClr val="dk1"/>
                </a:solidFill>
                <a:latin typeface="Roboto Condensed"/>
                <a:ea typeface="Roboto Condensed"/>
                <a:sym typeface="Roboto Condensed"/>
              </a:rPr>
              <a:t>	</a:t>
            </a:r>
            <a:endParaRPr sz="2000" dirty="0">
              <a:solidFill>
                <a:schemeClr val="dk1"/>
              </a:solidFill>
              <a:latin typeface="Roboto Condensed"/>
              <a:ea typeface="Roboto Condensed"/>
              <a:cs typeface="Roboto Condensed"/>
              <a:sym typeface="Roboto Condensed"/>
            </a:endParaRPr>
          </a:p>
        </p:txBody>
      </p:sp>
      <p:sp>
        <p:nvSpPr>
          <p:cNvPr id="5" name="Google Shape;223;p29">
            <a:extLst>
              <a:ext uri="{FF2B5EF4-FFF2-40B4-BE49-F238E27FC236}">
                <a16:creationId xmlns:a16="http://schemas.microsoft.com/office/drawing/2014/main" id="{EA521596-FC19-FA45-BE8D-1F81928F74CC}"/>
              </a:ext>
            </a:extLst>
          </p:cNvPr>
          <p:cNvSpPr txBox="1"/>
          <p:nvPr/>
        </p:nvSpPr>
        <p:spPr>
          <a:xfrm>
            <a:off x="5020775" y="1235759"/>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b="1" dirty="0">
                <a:solidFill>
                  <a:srgbClr val="FFFFFF"/>
                </a:solidFill>
                <a:latin typeface="Roboto Condensed"/>
                <a:ea typeface="Roboto Condensed"/>
                <a:cs typeface="Roboto Condensed"/>
                <a:sym typeface="Roboto Condensed"/>
              </a:rPr>
              <a:t>EXAMPLES</a:t>
            </a:r>
            <a:endParaRPr b="1" dirty="0">
              <a:solidFill>
                <a:srgbClr val="FFFFFF"/>
              </a:solidFill>
              <a:latin typeface="Roboto Condensed"/>
              <a:ea typeface="Roboto Condensed"/>
              <a:cs typeface="Roboto Condensed"/>
              <a:sym typeface="Roboto Condensed"/>
            </a:endParaRPr>
          </a:p>
        </p:txBody>
      </p:sp>
      <p:pic>
        <p:nvPicPr>
          <p:cNvPr id="7" name="Picture 6" descr="A close up of a logo&#10;&#10;Description automatically generated">
            <a:extLst>
              <a:ext uri="{FF2B5EF4-FFF2-40B4-BE49-F238E27FC236}">
                <a16:creationId xmlns:a16="http://schemas.microsoft.com/office/drawing/2014/main" id="{597FB562-ECBB-8E43-BEE8-611A5256FA4C}"/>
              </a:ext>
            </a:extLst>
          </p:cNvPr>
          <p:cNvPicPr>
            <a:picLocks noChangeAspect="1"/>
          </p:cNvPicPr>
          <p:nvPr/>
        </p:nvPicPr>
        <p:blipFill>
          <a:blip r:embed="rId3"/>
          <a:stretch>
            <a:fillRect/>
          </a:stretch>
        </p:blipFill>
        <p:spPr>
          <a:xfrm>
            <a:off x="5146899" y="1766324"/>
            <a:ext cx="728384" cy="728384"/>
          </a:xfrm>
          <a:prstGeom prst="rect">
            <a:avLst/>
          </a:prstGeom>
        </p:spPr>
      </p:pic>
      <p:pic>
        <p:nvPicPr>
          <p:cNvPr id="3" name="Picture 2" descr="A close up of a logo&#10;&#10;Description automatically generated">
            <a:extLst>
              <a:ext uri="{FF2B5EF4-FFF2-40B4-BE49-F238E27FC236}">
                <a16:creationId xmlns:a16="http://schemas.microsoft.com/office/drawing/2014/main" id="{31384870-AAEB-914A-8007-A33FE91B1C5D}"/>
              </a:ext>
            </a:extLst>
          </p:cNvPr>
          <p:cNvPicPr>
            <a:picLocks noChangeAspect="1"/>
          </p:cNvPicPr>
          <p:nvPr/>
        </p:nvPicPr>
        <p:blipFill>
          <a:blip r:embed="rId4"/>
          <a:stretch>
            <a:fillRect/>
          </a:stretch>
        </p:blipFill>
        <p:spPr>
          <a:xfrm>
            <a:off x="5146899" y="2878408"/>
            <a:ext cx="679800" cy="679800"/>
          </a:xfrm>
          <a:prstGeom prst="rect">
            <a:avLst/>
          </a:prstGeom>
        </p:spPr>
      </p:pic>
    </p:spTree>
    <p:extLst>
      <p:ext uri="{BB962C8B-B14F-4D97-AF65-F5344CB8AC3E}">
        <p14:creationId xmlns:p14="http://schemas.microsoft.com/office/powerpoint/2010/main" val="2263463428"/>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463</TotalTime>
  <Words>2231</Words>
  <Application>Microsoft Office PowerPoint</Application>
  <PresentationFormat>On-screen Show (4:3)</PresentationFormat>
  <Paragraphs>282</Paragraphs>
  <Slides>47</Slides>
  <Notes>47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Droid Sans</vt:lpstr>
      <vt:lpstr>Roboto Condensed</vt:lpstr>
      <vt:lpstr>Courier New</vt:lpstr>
      <vt:lpstr>Simple Light</vt:lpstr>
      <vt:lpstr>Introduction to Databases </vt:lpstr>
      <vt:lpstr>Disclaimer / Descargo de responsabilidad</vt:lpstr>
      <vt:lpstr>Pregunta inicial</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Concepts</vt:lpstr>
      <vt:lpstr>Characteristics of the Database Approach</vt:lpstr>
      <vt:lpstr>Actors</vt:lpstr>
      <vt:lpstr>Actors</vt:lpstr>
      <vt:lpstr>Actors</vt:lpstr>
      <vt:lpstr>Actors</vt:lpstr>
      <vt:lpstr>Actors</vt:lpstr>
      <vt:lpstr>Actors</vt:lpstr>
      <vt:lpstr>Actors</vt:lpstr>
      <vt:lpstr>Respuesta a la pregunta inicial</vt:lpstr>
      <vt:lpstr>Actors</vt:lpstr>
      <vt:lpstr>Advantages of using the DBMS Approach</vt:lpstr>
      <vt:lpstr>Advantages of using the DBMS Approach</vt:lpstr>
      <vt:lpstr>Data Models, Schemas and Instances</vt:lpstr>
      <vt:lpstr>Data Models, Schemas and Instances (Categories of Data Models)</vt:lpstr>
      <vt:lpstr>Data Models, Schemas and Instances High-level Data Models</vt:lpstr>
      <vt:lpstr>Data Models, Schemas and Instances High-level Data Models</vt:lpstr>
      <vt:lpstr>Data Models, Schemas and Instances High-level Data Models</vt:lpstr>
      <vt:lpstr>Data Models, Schemas and Instances</vt:lpstr>
      <vt:lpstr>Data Models, Schemas and Instances</vt:lpstr>
      <vt:lpstr>Schemas, Instances and Database State</vt:lpstr>
      <vt:lpstr>Data Models, Schemas and Instances</vt:lpstr>
      <vt:lpstr>Centralized and Client/Server Architectures for DBMSs</vt:lpstr>
      <vt:lpstr>Centralized and Client/Server Architectures for DBMSs</vt:lpstr>
      <vt:lpstr>Classification of Database Management Systems</vt:lpstr>
      <vt:lpstr>Introduction to Databases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Databases </dc:title>
  <cp:lastModifiedBy>Rivera, Marco (Apps GD CR)</cp:lastModifiedBy>
  <cp:revision>20</cp:revision>
  <dcterms:modified xsi:type="dcterms:W3CDTF">2021-08-06T23:44:15Z</dcterms:modified>
</cp:coreProperties>
</file>