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40"/>
  </p:notesMasterIdLst>
  <p:sldIdLst>
    <p:sldId id="256" r:id="rId2"/>
    <p:sldId id="257" r:id="rId3"/>
    <p:sldId id="31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319" r:id="rId38"/>
    <p:sldId id="291" r:id="rId39"/>
  </p:sldIdLst>
  <p:sldSz cx="9144000" cy="6858000" type="screen4x3"/>
  <p:notesSz cx="6858000" cy="9144000"/>
  <p:embeddedFontLst>
    <p:embeddedFont>
      <p:font typeface="Droid Sans" panose="020F0502020204030204" pitchFamily="34" charset="0"/>
      <p:regular r:id="rId41"/>
      <p:bold r:id="rId42"/>
      <p:italic r:id="rId43"/>
      <p:boldItalic r:id="rId44"/>
    </p:embeddedFont>
    <p:embeddedFont>
      <p:font typeface="Roboto Condensed" panose="02000000000000000000" pitchFamily="2" charset="0"/>
      <p:regular r:id="rId45"/>
      <p:bold r:id="rId46"/>
      <p:italic r:id="rId47"/>
      <p:boldItalic r:id="rId48"/>
    </p:embeddedFont>
    <p:embeddedFont>
      <p:font typeface="Roboto Condensed Light" panose="020000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snapToObjects="1">
      <p:cViewPr varScale="1">
        <p:scale>
          <a:sx n="116" d="100"/>
          <a:sy n="116" d="100"/>
        </p:scale>
        <p:origin x="1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9d668ca68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9d668ca6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9d668ca68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9d668ca6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4b4a75ed9_0_1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4b4a75ed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4b4a75ed9_0_1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4b4a75ed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4b4a75ed9_0_1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4b4a75ed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4b4a75ed9_0_1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4b4a75ed9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d677c3b3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d677c3b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9d677c3b34_0_3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9d677c3b3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d677c3b34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d677c3b3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9d677c3b34_0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9d677c3b3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752976d15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 name="Google Shape;39;g752976d1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d677c3b34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d677c3b3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9d677c3b34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9d677c3b3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d677c3b34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d677c3b3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9d677c3b34_0_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9d677c3b3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d677c3b34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d677c3b34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9d677c3b34_0_1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9d677c3b34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9d677c3b34_0_1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9d677c3b34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9d677c3b3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9d677c3b3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9d677c3b34_0_1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9d677c3b34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9d677c3b34_0_1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9d677c3b34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5249db573_0_3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75249db573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230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d677c3b34_0_1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9d677c3b3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d677c3b34_0_1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9d677c3b34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9d677c3b34_0_1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9d677c3b34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d677c3b34_0_1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d677c3b34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9d677c3b34_0_1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9d677c3b34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9d677c3b34_0_19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9d677c3b34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9d677c3b34_0_2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9d677c3b34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5249db573_0_3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75249db573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10753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4b4a75ed9_0_2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4b4a75ed9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84b4a75ed9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84b4a75ed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99d668ca6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99d668ca6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4b4a75ed9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4b4a75ed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4b4a75ed9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4b4a75ed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4b4a75ed9_0_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4b4a75ed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4b4a75ed9_0_5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4b4a75ed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5" name="Google Shape;15;p3"/>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marL="914400" lvl="1" indent="-381000">
              <a:spcBef>
                <a:spcPts val="0"/>
              </a:spcBef>
              <a:spcAft>
                <a:spcPts val="0"/>
              </a:spcAft>
              <a:buSzPts val="2400"/>
              <a:buFont typeface="Roboto Condensed"/>
              <a:buChar char="◆"/>
              <a:defRPr>
                <a:latin typeface="Roboto Condensed"/>
                <a:ea typeface="Roboto Condensed"/>
                <a:cs typeface="Roboto Condensed"/>
                <a:sym typeface="Roboto Condensed"/>
              </a:defRPr>
            </a:lvl2pPr>
            <a:lvl3pPr marL="1371600" lvl="2" indent="-381000">
              <a:spcBef>
                <a:spcPts val="0"/>
              </a:spcBef>
              <a:spcAft>
                <a:spcPts val="0"/>
              </a:spcAft>
              <a:buSzPts val="2400"/>
              <a:buFont typeface="Roboto Condensed"/>
              <a:buChar char="●"/>
              <a:defRPr>
                <a:latin typeface="Roboto Condensed"/>
                <a:ea typeface="Roboto Condensed"/>
                <a:cs typeface="Roboto Condensed"/>
                <a:sym typeface="Roboto Condensed"/>
              </a:defRPr>
            </a:lvl3pPr>
            <a:lvl4pPr marL="1828800" lvl="3" indent="-342900">
              <a:spcBef>
                <a:spcPts val="0"/>
              </a:spcBef>
              <a:spcAft>
                <a:spcPts val="0"/>
              </a:spcAft>
              <a:buSzPts val="1800"/>
              <a:buFont typeface="Roboto Condensed"/>
              <a:buChar char="○"/>
              <a:defRPr>
                <a:latin typeface="Roboto Condensed"/>
                <a:ea typeface="Roboto Condensed"/>
                <a:cs typeface="Roboto Condensed"/>
                <a:sym typeface="Roboto Condensed"/>
              </a:defRPr>
            </a:lvl4pPr>
            <a:lvl5pPr marL="2286000" lvl="4" indent="-342900">
              <a:spcBef>
                <a:spcPts val="0"/>
              </a:spcBef>
              <a:spcAft>
                <a:spcPts val="0"/>
              </a:spcAft>
              <a:buSzPts val="1800"/>
              <a:buFont typeface="Roboto Condensed"/>
              <a:buChar char="◆"/>
              <a:defRPr>
                <a:latin typeface="Roboto Condensed"/>
                <a:ea typeface="Roboto Condensed"/>
                <a:cs typeface="Roboto Condensed"/>
                <a:sym typeface="Roboto Condensed"/>
              </a:defRPr>
            </a:lvl5pPr>
            <a:lvl6pPr marL="2743200" lvl="5" indent="-342900">
              <a:spcBef>
                <a:spcPts val="0"/>
              </a:spcBef>
              <a:spcAft>
                <a:spcPts val="0"/>
              </a:spcAft>
              <a:buSzPts val="1800"/>
              <a:buFont typeface="Roboto Condensed"/>
              <a:buChar char="●"/>
              <a:defRPr>
                <a:latin typeface="Roboto Condensed"/>
                <a:ea typeface="Roboto Condensed"/>
                <a:cs typeface="Roboto Condensed"/>
                <a:sym typeface="Roboto Condensed"/>
              </a:defRPr>
            </a:lvl6pPr>
            <a:lvl7pPr marL="3200400" lvl="6" indent="-342900">
              <a:spcBef>
                <a:spcPts val="0"/>
              </a:spcBef>
              <a:spcAft>
                <a:spcPts val="0"/>
              </a:spcAft>
              <a:buSzPts val="1800"/>
              <a:buFont typeface="Roboto Condensed"/>
              <a:buChar char="○"/>
              <a:defRPr>
                <a:latin typeface="Roboto Condensed"/>
                <a:ea typeface="Roboto Condensed"/>
                <a:cs typeface="Roboto Condensed"/>
                <a:sym typeface="Roboto Condensed"/>
              </a:defRPr>
            </a:lvl7pPr>
            <a:lvl8pPr marL="3657600" lvl="7" indent="-342900">
              <a:spcBef>
                <a:spcPts val="0"/>
              </a:spcBef>
              <a:spcAft>
                <a:spcPts val="0"/>
              </a:spcAft>
              <a:buSzPts val="1800"/>
              <a:buFont typeface="Roboto Condensed"/>
              <a:buChar char="◆"/>
              <a:defRPr>
                <a:latin typeface="Roboto Condensed"/>
                <a:ea typeface="Roboto Condensed"/>
                <a:cs typeface="Roboto Condensed"/>
                <a:sym typeface="Roboto Condensed"/>
              </a:defRPr>
            </a:lvl8pPr>
            <a:lvl9pPr marL="4114800" lvl="8" indent="-3429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a:endParaRPr/>
          </a:p>
        </p:txBody>
      </p:sp>
      <p:sp>
        <p:nvSpPr>
          <p:cNvPr id="16" name="Google Shape;16;p3"/>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295200" y="879600"/>
            <a:ext cx="8391600" cy="135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0" name="Google Shape;20;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2" name="Google Shape;22;p4"/>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5" name="Google Shape;25;p5"/>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sp>
        <p:nvSpPr>
          <p:cNvPr id="27" name="Google Shape;27;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8" name="Google Shape;28;p6"/>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47"/>
            <a:ext cx="8229600" cy="849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marL="914400" lvl="1"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marL="1371600" lvl="2"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marL="1828800" lvl="3"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marL="2286000" lvl="4"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marL="2743200" lvl="5"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marL="3200400" lvl="6"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marL="3657600" lvl="7"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marL="4114800" lvl="8"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8556791" y="6333134"/>
            <a:ext cx="548700" cy="5247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Relational Data Model</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6" name="Google Shape;36;p8"/>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Domains, Attributes, Tuples and Relations</a:t>
            </a:r>
            <a:endParaRPr/>
          </a:p>
        </p:txBody>
      </p:sp>
      <p:sp>
        <p:nvSpPr>
          <p:cNvPr id="105" name="Google Shape;105;p16"/>
          <p:cNvSpPr txBox="1"/>
          <p:nvPr/>
        </p:nvSpPr>
        <p:spPr>
          <a:xfrm>
            <a:off x="973450" y="4436075"/>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06" name="Google Shape;106;p16"/>
          <p:cNvSpPr txBox="1"/>
          <p:nvPr/>
        </p:nvSpPr>
        <p:spPr>
          <a:xfrm>
            <a:off x="973450" y="3984925"/>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107" name="Google Shape;107;p16"/>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36550" algn="l" rtl="0">
              <a:spcBef>
                <a:spcPts val="600"/>
              </a:spcBef>
              <a:spcAft>
                <a:spcPts val="0"/>
              </a:spcAft>
              <a:buClr>
                <a:schemeClr val="dk1"/>
              </a:buClr>
              <a:buSzPts val="1700"/>
              <a:buFont typeface="Roboto Condensed"/>
              <a:buChar char="➔"/>
            </a:pPr>
            <a:r>
              <a:rPr lang="en" sz="1700">
                <a:solidFill>
                  <a:schemeClr val="dk1"/>
                </a:solidFill>
                <a:latin typeface="Roboto Condensed"/>
                <a:ea typeface="Roboto Condensed"/>
                <a:cs typeface="Roboto Condensed"/>
                <a:sym typeface="Roboto Condensed"/>
              </a:rPr>
              <a:t>A domain D is a </a:t>
            </a:r>
            <a:r>
              <a:rPr lang="en" sz="1700" b="1">
                <a:solidFill>
                  <a:srgbClr val="CC0000"/>
                </a:solidFill>
                <a:latin typeface="Roboto Condensed"/>
                <a:ea typeface="Roboto Condensed"/>
                <a:cs typeface="Roboto Condensed"/>
                <a:sym typeface="Roboto Condensed"/>
              </a:rPr>
              <a:t>set of atomic values</a:t>
            </a:r>
            <a:r>
              <a:rPr lang="en" sz="1700">
                <a:solidFill>
                  <a:schemeClr val="dk1"/>
                </a:solidFill>
                <a:latin typeface="Roboto Condensed"/>
                <a:ea typeface="Roboto Condensed"/>
                <a:cs typeface="Roboto Condensed"/>
                <a:sym typeface="Roboto Condensed"/>
              </a:rPr>
              <a:t>.</a:t>
            </a:r>
            <a:endParaRPr sz="1700">
              <a:solidFill>
                <a:schemeClr val="dk1"/>
              </a:solidFill>
              <a:latin typeface="Roboto Condensed"/>
              <a:ea typeface="Roboto Condensed"/>
              <a:cs typeface="Roboto Condensed"/>
              <a:sym typeface="Roboto Condensed"/>
            </a:endParaRPr>
          </a:p>
          <a:p>
            <a:pPr marL="914400" lvl="1" indent="-336550" algn="l" rtl="0">
              <a:spcBef>
                <a:spcPts val="0"/>
              </a:spcBef>
              <a:spcAft>
                <a:spcPts val="0"/>
              </a:spcAft>
              <a:buClr>
                <a:schemeClr val="dk1"/>
              </a:buClr>
              <a:buSzPts val="1700"/>
              <a:buFont typeface="Roboto Condensed"/>
              <a:buChar char="◆"/>
            </a:pPr>
            <a:r>
              <a:rPr lang="en" sz="1700">
                <a:solidFill>
                  <a:schemeClr val="dk1"/>
                </a:solidFill>
                <a:latin typeface="Roboto Condensed"/>
                <a:ea typeface="Roboto Condensed"/>
                <a:cs typeface="Roboto Condensed"/>
                <a:sym typeface="Roboto Condensed"/>
              </a:rPr>
              <a:t>Names: The set of character strings that represents names of personas.</a:t>
            </a:r>
            <a:endParaRPr sz="1700">
              <a:solidFill>
                <a:schemeClr val="dk1"/>
              </a:solidFill>
              <a:latin typeface="Roboto Condensed"/>
              <a:ea typeface="Roboto Condensed"/>
              <a:cs typeface="Roboto Condensed"/>
              <a:sym typeface="Roboto Condensed"/>
            </a:endParaRPr>
          </a:p>
          <a:p>
            <a:pPr marL="914400" lvl="1" indent="-336550" algn="l" rtl="0">
              <a:spcBef>
                <a:spcPts val="0"/>
              </a:spcBef>
              <a:spcAft>
                <a:spcPts val="0"/>
              </a:spcAft>
              <a:buClr>
                <a:schemeClr val="dk1"/>
              </a:buClr>
              <a:buSzPts val="1700"/>
              <a:buFont typeface="Roboto Condensed"/>
              <a:buChar char="◆"/>
            </a:pPr>
            <a:r>
              <a:rPr lang="en" sz="1700">
                <a:solidFill>
                  <a:schemeClr val="dk1"/>
                </a:solidFill>
                <a:latin typeface="Roboto Condensed"/>
                <a:ea typeface="Roboto Condensed"/>
                <a:cs typeface="Roboto Condensed"/>
                <a:sym typeface="Roboto Condensed"/>
              </a:rPr>
              <a:t>Employee ages: Possible ages of employee in a company; each must be an integer value between 15 and 80.</a:t>
            </a:r>
            <a:endParaRPr sz="1700">
              <a:solidFill>
                <a:schemeClr val="dk1"/>
              </a:solidFill>
              <a:latin typeface="Roboto Condensed"/>
              <a:ea typeface="Roboto Condensed"/>
              <a:cs typeface="Roboto Condensed"/>
              <a:sym typeface="Roboto Condensed"/>
            </a:endParaRPr>
          </a:p>
          <a:p>
            <a:pPr marL="914400" lvl="0" indent="0" algn="l" rtl="0">
              <a:spcBef>
                <a:spcPts val="600"/>
              </a:spcBef>
              <a:spcAft>
                <a:spcPts val="0"/>
              </a:spcAft>
              <a:buNone/>
            </a:pPr>
            <a:endParaRPr sz="1700">
              <a:solidFill>
                <a:schemeClr val="dk1"/>
              </a:solidFill>
              <a:latin typeface="Roboto Condensed"/>
              <a:ea typeface="Roboto Condensed"/>
              <a:cs typeface="Roboto Condensed"/>
              <a:sym typeface="Roboto Condensed"/>
            </a:endParaRPr>
          </a:p>
          <a:p>
            <a:pPr marL="457200" lvl="0" indent="-336550" algn="l" rtl="0">
              <a:spcBef>
                <a:spcPts val="600"/>
              </a:spcBef>
              <a:spcAft>
                <a:spcPts val="0"/>
              </a:spcAft>
              <a:buClr>
                <a:schemeClr val="dk1"/>
              </a:buClr>
              <a:buSzPts val="1700"/>
              <a:buFont typeface="Roboto Condensed"/>
              <a:buChar char="➔"/>
            </a:pPr>
            <a:r>
              <a:rPr lang="en" sz="1700">
                <a:solidFill>
                  <a:schemeClr val="dk1"/>
                </a:solidFill>
                <a:latin typeface="Roboto Condensed"/>
                <a:ea typeface="Roboto Condensed"/>
                <a:cs typeface="Roboto Condensed"/>
                <a:sym typeface="Roboto Condensed"/>
              </a:rPr>
              <a:t>A </a:t>
            </a:r>
            <a:r>
              <a:rPr lang="en" sz="1700" b="1">
                <a:solidFill>
                  <a:srgbClr val="CC0000"/>
                </a:solidFill>
                <a:latin typeface="Roboto Condensed"/>
                <a:ea typeface="Roboto Condensed"/>
                <a:cs typeface="Roboto Condensed"/>
                <a:sym typeface="Roboto Condensed"/>
              </a:rPr>
              <a:t>data type</a:t>
            </a:r>
            <a:r>
              <a:rPr lang="en" sz="1700">
                <a:solidFill>
                  <a:schemeClr val="dk1"/>
                </a:solidFill>
                <a:latin typeface="Roboto Condensed"/>
                <a:ea typeface="Roboto Condensed"/>
                <a:cs typeface="Roboto Condensed"/>
                <a:sym typeface="Roboto Condensed"/>
              </a:rPr>
              <a:t> or</a:t>
            </a:r>
            <a:r>
              <a:rPr lang="en" sz="1700" b="1">
                <a:solidFill>
                  <a:srgbClr val="FF0000"/>
                </a:solidFill>
                <a:latin typeface="Roboto Condensed"/>
                <a:ea typeface="Roboto Condensed"/>
                <a:cs typeface="Roboto Condensed"/>
                <a:sym typeface="Roboto Condensed"/>
              </a:rPr>
              <a:t> </a:t>
            </a:r>
            <a:r>
              <a:rPr lang="en" sz="1700" b="1">
                <a:solidFill>
                  <a:srgbClr val="CC0000"/>
                </a:solidFill>
                <a:latin typeface="Roboto Condensed"/>
                <a:ea typeface="Roboto Condensed"/>
                <a:cs typeface="Roboto Condensed"/>
                <a:sym typeface="Roboto Condensed"/>
              </a:rPr>
              <a:t>format</a:t>
            </a:r>
            <a:r>
              <a:rPr lang="en" sz="1700">
                <a:solidFill>
                  <a:schemeClr val="dk1"/>
                </a:solidFill>
                <a:latin typeface="Roboto Condensed"/>
                <a:ea typeface="Roboto Condensed"/>
                <a:cs typeface="Roboto Condensed"/>
                <a:sym typeface="Roboto Condensed"/>
              </a:rPr>
              <a:t> is also specified for each domain.</a:t>
            </a:r>
            <a:endParaRPr sz="1700">
              <a:solidFill>
                <a:schemeClr val="dk1"/>
              </a:solidFill>
              <a:latin typeface="Roboto Condensed"/>
              <a:ea typeface="Roboto Condensed"/>
              <a:cs typeface="Roboto Condensed"/>
              <a:sym typeface="Roboto Condensed"/>
            </a:endParaRPr>
          </a:p>
        </p:txBody>
      </p:sp>
      <p:sp>
        <p:nvSpPr>
          <p:cNvPr id="108" name="Google Shape;108;p16"/>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DOMAIN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Domains, Attributes, Tuples and Relations</a:t>
            </a:r>
            <a:endParaRPr/>
          </a:p>
        </p:txBody>
      </p:sp>
      <p:sp>
        <p:nvSpPr>
          <p:cNvPr id="114" name="Google Shape;114;p17"/>
          <p:cNvSpPr txBox="1"/>
          <p:nvPr/>
        </p:nvSpPr>
        <p:spPr>
          <a:xfrm>
            <a:off x="973488" y="4408475"/>
            <a:ext cx="7197000" cy="2343900"/>
          </a:xfrm>
          <a:prstGeom prst="rect">
            <a:avLst/>
          </a:prstGeom>
          <a:solidFill>
            <a:srgbClr val="F3F3F3"/>
          </a:solidFill>
          <a:ln>
            <a:noFill/>
          </a:ln>
        </p:spPr>
        <p:txBody>
          <a:bodyPr spcFirstLastPara="1" wrap="square" lIns="91425" tIns="91425" rIns="91425" bIns="91425" anchor="t" anchorCtr="0">
            <a:noAutofit/>
          </a:bodyPr>
          <a:lstStyle/>
          <a:p>
            <a:pPr marL="457200" lvl="0" indent="-342900" algn="l" rtl="0">
              <a:spcBef>
                <a:spcPts val="60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A relation schema </a:t>
            </a:r>
            <a:r>
              <a:rPr lang="en" sz="1800" b="1">
                <a:solidFill>
                  <a:schemeClr val="dk1"/>
                </a:solidFill>
                <a:latin typeface="Roboto Condensed"/>
                <a:ea typeface="Roboto Condensed"/>
                <a:cs typeface="Roboto Condensed"/>
                <a:sym typeface="Roboto Condensed"/>
              </a:rPr>
              <a:t>R</a:t>
            </a:r>
            <a:r>
              <a:rPr lang="en" sz="1800">
                <a:solidFill>
                  <a:schemeClr val="dk1"/>
                </a:solidFill>
                <a:latin typeface="Roboto Condensed"/>
                <a:ea typeface="Roboto Condensed"/>
                <a:cs typeface="Roboto Condensed"/>
                <a:sym typeface="Roboto Condensed"/>
              </a:rPr>
              <a:t>, denoted by </a:t>
            </a:r>
            <a:r>
              <a:rPr lang="en" sz="1800" b="1">
                <a:solidFill>
                  <a:schemeClr val="dk1"/>
                </a:solidFill>
                <a:latin typeface="Roboto Condensed"/>
                <a:ea typeface="Roboto Condensed"/>
                <a:cs typeface="Roboto Condensed"/>
                <a:sym typeface="Roboto Condensed"/>
              </a:rPr>
              <a:t>R(A1, A2,…, An)</a:t>
            </a:r>
            <a:r>
              <a:rPr lang="en" sz="1800">
                <a:solidFill>
                  <a:schemeClr val="dk1"/>
                </a:solidFill>
                <a:latin typeface="Roboto Condensed"/>
                <a:ea typeface="Roboto Condensed"/>
                <a:cs typeface="Roboto Condensed"/>
                <a:sym typeface="Roboto Condensed"/>
              </a:rPr>
              <a:t>, is made up of a relation name </a:t>
            </a:r>
            <a:r>
              <a:rPr lang="en" sz="1800" b="1">
                <a:solidFill>
                  <a:schemeClr val="dk1"/>
                </a:solidFill>
                <a:latin typeface="Roboto Condensed"/>
                <a:ea typeface="Roboto Condensed"/>
                <a:cs typeface="Roboto Condensed"/>
                <a:sym typeface="Roboto Condensed"/>
              </a:rPr>
              <a:t>R</a:t>
            </a:r>
            <a:r>
              <a:rPr lang="en" sz="1800">
                <a:solidFill>
                  <a:schemeClr val="dk1"/>
                </a:solidFill>
                <a:latin typeface="Roboto Condensed"/>
                <a:ea typeface="Roboto Condensed"/>
                <a:cs typeface="Roboto Condensed"/>
                <a:sym typeface="Roboto Condensed"/>
              </a:rPr>
              <a:t> and a list of attributes </a:t>
            </a:r>
            <a:r>
              <a:rPr lang="en" sz="1800" b="1">
                <a:solidFill>
                  <a:schemeClr val="dk1"/>
                </a:solidFill>
                <a:latin typeface="Roboto Condensed"/>
                <a:ea typeface="Roboto Condensed"/>
                <a:cs typeface="Roboto Condensed"/>
                <a:sym typeface="Roboto Condensed"/>
              </a:rPr>
              <a:t>A1, A2,..., An</a:t>
            </a:r>
            <a:r>
              <a:rPr lang="en" sz="1800">
                <a:solidFill>
                  <a:schemeClr val="dk1"/>
                </a:solidFill>
                <a:latin typeface="Roboto Condensed"/>
                <a:ea typeface="Roboto Condensed"/>
                <a:cs typeface="Roboto Condensed"/>
                <a:sym typeface="Roboto Condensed"/>
              </a:rPr>
              <a:t>. </a:t>
            </a:r>
            <a:r>
              <a:rPr lang="en" sz="1800" b="1">
                <a:solidFill>
                  <a:schemeClr val="dk1"/>
                </a:solidFill>
                <a:latin typeface="Roboto Condensed"/>
                <a:ea typeface="Roboto Condensed"/>
                <a:cs typeface="Roboto Condensed"/>
                <a:sym typeface="Roboto Condensed"/>
              </a:rPr>
              <a:t>E</a:t>
            </a:r>
            <a:r>
              <a:rPr lang="en" sz="1800">
                <a:solidFill>
                  <a:schemeClr val="dk1"/>
                </a:solidFill>
                <a:latin typeface="Roboto Condensed"/>
                <a:ea typeface="Roboto Condensed"/>
                <a:cs typeface="Roboto Condensed"/>
                <a:sym typeface="Roboto Condensed"/>
              </a:rPr>
              <a:t>ach attribute </a:t>
            </a:r>
            <a:r>
              <a:rPr lang="en" sz="1800" b="1">
                <a:solidFill>
                  <a:schemeClr val="dk1"/>
                </a:solidFill>
                <a:latin typeface="Roboto Condensed"/>
                <a:ea typeface="Roboto Condensed"/>
                <a:cs typeface="Roboto Condensed"/>
                <a:sym typeface="Roboto Condensed"/>
              </a:rPr>
              <a:t>Ai</a:t>
            </a:r>
            <a:r>
              <a:rPr lang="en" sz="1800">
                <a:solidFill>
                  <a:schemeClr val="dk1"/>
                </a:solidFill>
                <a:latin typeface="Roboto Condensed"/>
                <a:ea typeface="Roboto Condensed"/>
                <a:cs typeface="Roboto Condensed"/>
                <a:sym typeface="Roboto Condensed"/>
              </a:rPr>
              <a:t> is the name of a role played by some domain </a:t>
            </a:r>
            <a:r>
              <a:rPr lang="en" sz="1800" b="1">
                <a:solidFill>
                  <a:schemeClr val="dk1"/>
                </a:solidFill>
                <a:latin typeface="Roboto Condensed"/>
                <a:ea typeface="Roboto Condensed"/>
                <a:cs typeface="Roboto Condensed"/>
                <a:sym typeface="Roboto Condensed"/>
              </a:rPr>
              <a:t>D</a:t>
            </a:r>
            <a:r>
              <a:rPr lang="en" sz="1800">
                <a:solidFill>
                  <a:schemeClr val="dk1"/>
                </a:solidFill>
                <a:latin typeface="Roboto Condensed"/>
                <a:ea typeface="Roboto Condensed"/>
                <a:cs typeface="Roboto Condensed"/>
                <a:sym typeface="Roboto Condensed"/>
              </a:rPr>
              <a:t> in the relation schema </a:t>
            </a:r>
            <a:r>
              <a:rPr lang="en" sz="1800" b="1">
                <a:solidFill>
                  <a:schemeClr val="dk1"/>
                </a:solidFill>
                <a:latin typeface="Roboto Condensed"/>
                <a:ea typeface="Roboto Condensed"/>
                <a:cs typeface="Roboto Condensed"/>
                <a:sym typeface="Roboto Condensed"/>
              </a:rPr>
              <a:t>R</a:t>
            </a:r>
            <a:r>
              <a:rPr lang="en" sz="1800">
                <a:solidFill>
                  <a:schemeClr val="dk1"/>
                </a:solidFill>
                <a:latin typeface="Roboto Condensed"/>
                <a:ea typeface="Roboto Condensed"/>
                <a:cs typeface="Roboto Condensed"/>
                <a:sym typeface="Roboto Condensed"/>
              </a:rPr>
              <a:t>.</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The degree of a relation is the number of attributes n of its relation schema.</a:t>
            </a:r>
            <a:endParaRPr sz="1800">
              <a:solidFill>
                <a:schemeClr val="dk1"/>
              </a:solidFill>
              <a:latin typeface="Roboto Condensed"/>
              <a:ea typeface="Roboto Condensed"/>
              <a:cs typeface="Roboto Condensed"/>
              <a:sym typeface="Roboto Condensed"/>
            </a:endParaRPr>
          </a:p>
          <a:p>
            <a:pPr marL="457200" lvl="0" indent="-342900" algn="l" rtl="0">
              <a:spcBef>
                <a:spcPts val="0"/>
              </a:spcBef>
              <a:spcAft>
                <a:spcPts val="0"/>
              </a:spcAft>
              <a:buClr>
                <a:schemeClr val="dk1"/>
              </a:buClr>
              <a:buSzPts val="1800"/>
              <a:buFont typeface="Roboto Condensed"/>
              <a:buChar char="➔"/>
            </a:pPr>
            <a:r>
              <a:rPr lang="en" sz="1800">
                <a:solidFill>
                  <a:schemeClr val="dk1"/>
                </a:solidFill>
                <a:latin typeface="Roboto Condensed"/>
                <a:ea typeface="Roboto Condensed"/>
                <a:cs typeface="Roboto Condensed"/>
                <a:sym typeface="Roboto Condensed"/>
              </a:rPr>
              <a:t>Using the data type of each attribute.</a:t>
            </a:r>
            <a:endParaRPr sz="1800">
              <a:solidFill>
                <a:schemeClr val="dk1"/>
              </a:solidFill>
              <a:latin typeface="Roboto Condensed"/>
              <a:ea typeface="Roboto Condensed"/>
              <a:cs typeface="Roboto Condensed"/>
              <a:sym typeface="Roboto Condensed"/>
            </a:endParaRPr>
          </a:p>
        </p:txBody>
      </p:sp>
      <p:sp>
        <p:nvSpPr>
          <p:cNvPr id="115" name="Google Shape;115;p17"/>
          <p:cNvSpPr txBox="1"/>
          <p:nvPr/>
        </p:nvSpPr>
        <p:spPr>
          <a:xfrm>
            <a:off x="973488" y="3957325"/>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RELATION</a:t>
            </a:r>
            <a:endParaRPr b="1">
              <a:solidFill>
                <a:srgbClr val="FFFFFF"/>
              </a:solidFill>
              <a:latin typeface="Roboto Condensed"/>
              <a:ea typeface="Roboto Condensed"/>
              <a:cs typeface="Roboto Condensed"/>
              <a:sym typeface="Roboto Condensed"/>
            </a:endParaRPr>
          </a:p>
        </p:txBody>
      </p:sp>
      <p:sp>
        <p:nvSpPr>
          <p:cNvPr id="116" name="Google Shape;116;p17"/>
          <p:cNvSpPr txBox="1"/>
          <p:nvPr/>
        </p:nvSpPr>
        <p:spPr>
          <a:xfrm>
            <a:off x="973513" y="1419025"/>
            <a:ext cx="7197000" cy="2343900"/>
          </a:xfrm>
          <a:prstGeom prst="rect">
            <a:avLst/>
          </a:prstGeom>
          <a:solidFill>
            <a:srgbClr val="F3F3F3"/>
          </a:solidFill>
          <a:ln>
            <a:noFill/>
          </a:ln>
        </p:spPr>
        <p:txBody>
          <a:bodyPr spcFirstLastPara="1" wrap="square" lIns="91425" tIns="91425" rIns="91425" bIns="91425" anchor="ctr" anchorCtr="0">
            <a:noAutofit/>
          </a:bodyPr>
          <a:lstStyle/>
          <a:p>
            <a:pPr marL="457200" lvl="0" indent="-336550" algn="l" rtl="0">
              <a:spcBef>
                <a:spcPts val="600"/>
              </a:spcBef>
              <a:spcAft>
                <a:spcPts val="0"/>
              </a:spcAft>
              <a:buClr>
                <a:schemeClr val="dk1"/>
              </a:buClr>
              <a:buSzPts val="1700"/>
              <a:buFont typeface="Roboto Condensed"/>
              <a:buChar char="➔"/>
            </a:pPr>
            <a:r>
              <a:rPr lang="en" sz="1700">
                <a:solidFill>
                  <a:schemeClr val="dk1"/>
                </a:solidFill>
                <a:latin typeface="Roboto Condensed"/>
                <a:ea typeface="Roboto Condensed"/>
                <a:cs typeface="Roboto Condensed"/>
                <a:sym typeface="Roboto Condensed"/>
              </a:rPr>
              <a:t>A domain D is a </a:t>
            </a:r>
            <a:r>
              <a:rPr lang="en" sz="1700" b="1">
                <a:solidFill>
                  <a:srgbClr val="CC0000"/>
                </a:solidFill>
                <a:latin typeface="Roboto Condensed"/>
                <a:ea typeface="Roboto Condensed"/>
                <a:cs typeface="Roboto Condensed"/>
                <a:sym typeface="Roboto Condensed"/>
              </a:rPr>
              <a:t>set of atomic values</a:t>
            </a:r>
            <a:r>
              <a:rPr lang="en" sz="1700">
                <a:solidFill>
                  <a:schemeClr val="dk1"/>
                </a:solidFill>
                <a:latin typeface="Roboto Condensed"/>
                <a:ea typeface="Roboto Condensed"/>
                <a:cs typeface="Roboto Condensed"/>
                <a:sym typeface="Roboto Condensed"/>
              </a:rPr>
              <a:t>.</a:t>
            </a:r>
            <a:endParaRPr sz="1700">
              <a:solidFill>
                <a:schemeClr val="dk1"/>
              </a:solidFill>
              <a:latin typeface="Roboto Condensed"/>
              <a:ea typeface="Roboto Condensed"/>
              <a:cs typeface="Roboto Condensed"/>
              <a:sym typeface="Roboto Condensed"/>
            </a:endParaRPr>
          </a:p>
          <a:p>
            <a:pPr marL="914400" lvl="1" indent="-336550" algn="l" rtl="0">
              <a:spcBef>
                <a:spcPts val="0"/>
              </a:spcBef>
              <a:spcAft>
                <a:spcPts val="0"/>
              </a:spcAft>
              <a:buClr>
                <a:schemeClr val="dk1"/>
              </a:buClr>
              <a:buSzPts val="1700"/>
              <a:buFont typeface="Roboto Condensed"/>
              <a:buChar char="◆"/>
            </a:pPr>
            <a:r>
              <a:rPr lang="en" sz="1700">
                <a:solidFill>
                  <a:schemeClr val="dk1"/>
                </a:solidFill>
                <a:latin typeface="Roboto Condensed"/>
                <a:ea typeface="Roboto Condensed"/>
                <a:cs typeface="Roboto Condensed"/>
                <a:sym typeface="Roboto Condensed"/>
              </a:rPr>
              <a:t>Names: The set of character strings that represents names of personas.</a:t>
            </a:r>
            <a:endParaRPr sz="1700">
              <a:solidFill>
                <a:schemeClr val="dk1"/>
              </a:solidFill>
              <a:latin typeface="Roboto Condensed"/>
              <a:ea typeface="Roboto Condensed"/>
              <a:cs typeface="Roboto Condensed"/>
              <a:sym typeface="Roboto Condensed"/>
            </a:endParaRPr>
          </a:p>
          <a:p>
            <a:pPr marL="914400" lvl="1" indent="-336550" algn="l" rtl="0">
              <a:spcBef>
                <a:spcPts val="0"/>
              </a:spcBef>
              <a:spcAft>
                <a:spcPts val="0"/>
              </a:spcAft>
              <a:buClr>
                <a:schemeClr val="dk1"/>
              </a:buClr>
              <a:buSzPts val="1700"/>
              <a:buFont typeface="Roboto Condensed"/>
              <a:buChar char="◆"/>
            </a:pPr>
            <a:r>
              <a:rPr lang="en" sz="1700">
                <a:solidFill>
                  <a:schemeClr val="dk1"/>
                </a:solidFill>
                <a:latin typeface="Roboto Condensed"/>
                <a:ea typeface="Roboto Condensed"/>
                <a:cs typeface="Roboto Condensed"/>
                <a:sym typeface="Roboto Condensed"/>
              </a:rPr>
              <a:t>Employee ages: Possible ages of employee in a company; each must be an integer value between 15 and 80.</a:t>
            </a:r>
            <a:endParaRPr sz="1700">
              <a:solidFill>
                <a:schemeClr val="dk1"/>
              </a:solidFill>
              <a:latin typeface="Roboto Condensed"/>
              <a:ea typeface="Roboto Condensed"/>
              <a:cs typeface="Roboto Condensed"/>
              <a:sym typeface="Roboto Condensed"/>
            </a:endParaRPr>
          </a:p>
          <a:p>
            <a:pPr marL="914400" lvl="0" indent="0" algn="l" rtl="0">
              <a:spcBef>
                <a:spcPts val="600"/>
              </a:spcBef>
              <a:spcAft>
                <a:spcPts val="0"/>
              </a:spcAft>
              <a:buNone/>
            </a:pPr>
            <a:endParaRPr sz="1700">
              <a:solidFill>
                <a:schemeClr val="dk1"/>
              </a:solidFill>
              <a:latin typeface="Roboto Condensed"/>
              <a:ea typeface="Roboto Condensed"/>
              <a:cs typeface="Roboto Condensed"/>
              <a:sym typeface="Roboto Condensed"/>
            </a:endParaRPr>
          </a:p>
          <a:p>
            <a:pPr marL="457200" lvl="0" indent="-336550" algn="l" rtl="0">
              <a:spcBef>
                <a:spcPts val="600"/>
              </a:spcBef>
              <a:spcAft>
                <a:spcPts val="0"/>
              </a:spcAft>
              <a:buClr>
                <a:schemeClr val="dk1"/>
              </a:buClr>
              <a:buSzPts val="1700"/>
              <a:buFont typeface="Roboto Condensed"/>
              <a:buChar char="➔"/>
            </a:pPr>
            <a:r>
              <a:rPr lang="en" sz="1700">
                <a:solidFill>
                  <a:schemeClr val="dk1"/>
                </a:solidFill>
                <a:latin typeface="Roboto Condensed"/>
                <a:ea typeface="Roboto Condensed"/>
                <a:cs typeface="Roboto Condensed"/>
                <a:sym typeface="Roboto Condensed"/>
              </a:rPr>
              <a:t>A </a:t>
            </a:r>
            <a:r>
              <a:rPr lang="en" sz="1700" b="1">
                <a:solidFill>
                  <a:srgbClr val="CC0000"/>
                </a:solidFill>
                <a:latin typeface="Roboto Condensed"/>
                <a:ea typeface="Roboto Condensed"/>
                <a:cs typeface="Roboto Condensed"/>
                <a:sym typeface="Roboto Condensed"/>
              </a:rPr>
              <a:t>data type</a:t>
            </a:r>
            <a:r>
              <a:rPr lang="en" sz="1700">
                <a:solidFill>
                  <a:schemeClr val="dk1"/>
                </a:solidFill>
                <a:latin typeface="Roboto Condensed"/>
                <a:ea typeface="Roboto Condensed"/>
                <a:cs typeface="Roboto Condensed"/>
                <a:sym typeface="Roboto Condensed"/>
              </a:rPr>
              <a:t> or</a:t>
            </a:r>
            <a:r>
              <a:rPr lang="en" sz="1700" b="1">
                <a:solidFill>
                  <a:srgbClr val="FF0000"/>
                </a:solidFill>
                <a:latin typeface="Roboto Condensed"/>
                <a:ea typeface="Roboto Condensed"/>
                <a:cs typeface="Roboto Condensed"/>
                <a:sym typeface="Roboto Condensed"/>
              </a:rPr>
              <a:t> </a:t>
            </a:r>
            <a:r>
              <a:rPr lang="en" sz="1700" b="1">
                <a:solidFill>
                  <a:srgbClr val="CC0000"/>
                </a:solidFill>
                <a:latin typeface="Roboto Condensed"/>
                <a:ea typeface="Roboto Condensed"/>
                <a:cs typeface="Roboto Condensed"/>
                <a:sym typeface="Roboto Condensed"/>
              </a:rPr>
              <a:t>format</a:t>
            </a:r>
            <a:r>
              <a:rPr lang="en" sz="1700">
                <a:solidFill>
                  <a:schemeClr val="dk1"/>
                </a:solidFill>
                <a:latin typeface="Roboto Condensed"/>
                <a:ea typeface="Roboto Condensed"/>
                <a:cs typeface="Roboto Condensed"/>
                <a:sym typeface="Roboto Condensed"/>
              </a:rPr>
              <a:t> is also specified for each domain.</a:t>
            </a:r>
            <a:endParaRPr sz="1700">
              <a:solidFill>
                <a:schemeClr val="dk1"/>
              </a:solidFill>
              <a:latin typeface="Roboto Condensed"/>
              <a:ea typeface="Roboto Condensed"/>
              <a:cs typeface="Roboto Condensed"/>
              <a:sym typeface="Roboto Condensed"/>
            </a:endParaRPr>
          </a:p>
        </p:txBody>
      </p:sp>
      <p:sp>
        <p:nvSpPr>
          <p:cNvPr id="117" name="Google Shape;117;p17"/>
          <p:cNvSpPr txBox="1"/>
          <p:nvPr/>
        </p:nvSpPr>
        <p:spPr>
          <a:xfrm>
            <a:off x="973513" y="967863"/>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DOMAIN</a:t>
            </a:r>
            <a:endParaRPr b="1">
              <a:solidFill>
                <a:srgbClr val="FFFFFF"/>
              </a:solidFill>
              <a:latin typeface="Roboto Condensed"/>
              <a:ea typeface="Roboto Condensed"/>
              <a:cs typeface="Roboto Condensed"/>
              <a:sym typeface="Roboto Condensed"/>
            </a:endParaRPr>
          </a:p>
        </p:txBody>
      </p:sp>
      <p:pic>
        <p:nvPicPr>
          <p:cNvPr id="118" name="Google Shape;118;p17"/>
          <p:cNvPicPr preferRelativeResize="0"/>
          <p:nvPr/>
        </p:nvPicPr>
        <p:blipFill>
          <a:blip r:embed="rId3">
            <a:alphaModFix/>
          </a:blip>
          <a:stretch>
            <a:fillRect/>
          </a:stretch>
        </p:blipFill>
        <p:spPr>
          <a:xfrm>
            <a:off x="1800238" y="6247538"/>
            <a:ext cx="5543550" cy="50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Domains, Attributes, Tuples and Relations</a:t>
            </a:r>
            <a:endParaRPr/>
          </a:p>
        </p:txBody>
      </p:sp>
      <p:pic>
        <p:nvPicPr>
          <p:cNvPr id="124" name="Google Shape;124;p18"/>
          <p:cNvPicPr preferRelativeResize="0"/>
          <p:nvPr/>
        </p:nvPicPr>
        <p:blipFill>
          <a:blip r:embed="rId3">
            <a:alphaModFix/>
          </a:blip>
          <a:stretch>
            <a:fillRect/>
          </a:stretch>
        </p:blipFill>
        <p:spPr>
          <a:xfrm>
            <a:off x="618825" y="2563650"/>
            <a:ext cx="7906349" cy="2500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Characteristics of Relations</a:t>
            </a:r>
            <a:endParaRPr/>
          </a:p>
        </p:txBody>
      </p:sp>
      <p:sp>
        <p:nvSpPr>
          <p:cNvPr id="130" name="Google Shape;130;p19"/>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 sz="2000" b="1">
                <a:solidFill>
                  <a:schemeClr val="dk1"/>
                </a:solidFill>
                <a:latin typeface="Roboto Condensed"/>
                <a:ea typeface="Roboto Condensed"/>
                <a:cs typeface="Roboto Condensed"/>
                <a:sym typeface="Roboto Condensed"/>
              </a:rPr>
              <a:t>Ordering of tuples in a relation. </a:t>
            </a:r>
            <a:r>
              <a:rPr lang="en" sz="2000">
                <a:solidFill>
                  <a:schemeClr val="dk1"/>
                </a:solidFill>
                <a:latin typeface="Roboto Condensed"/>
                <a:ea typeface="Roboto Condensed"/>
                <a:cs typeface="Roboto Condensed"/>
                <a:sym typeface="Roboto Condensed"/>
              </a:rPr>
              <a:t>Elements of a set have no order among them.</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b="1">
                <a:solidFill>
                  <a:schemeClr val="dk1"/>
                </a:solidFill>
                <a:latin typeface="Roboto Condensed"/>
                <a:ea typeface="Roboto Condensed"/>
                <a:cs typeface="Roboto Condensed"/>
                <a:sym typeface="Roboto Condensed"/>
              </a:rPr>
              <a:t>Ordering of values within a tuple. </a:t>
            </a:r>
            <a:r>
              <a:rPr lang="en" sz="2000">
                <a:solidFill>
                  <a:schemeClr val="dk1"/>
                </a:solidFill>
                <a:latin typeface="Roboto Condensed"/>
                <a:ea typeface="Roboto Condensed"/>
                <a:cs typeface="Roboto Condensed"/>
                <a:sym typeface="Roboto Condensed"/>
              </a:rPr>
              <a:t>An n-tuple is an ordered list of n values.</a:t>
            </a:r>
            <a:endParaRPr sz="2000">
              <a:solidFill>
                <a:schemeClr val="dk1"/>
              </a:solidFill>
              <a:latin typeface="Roboto Condensed"/>
              <a:ea typeface="Roboto Condensed"/>
              <a:cs typeface="Roboto Condensed"/>
              <a:sym typeface="Roboto Condensed"/>
            </a:endParaRPr>
          </a:p>
        </p:txBody>
      </p:sp>
      <p:sp>
        <p:nvSpPr>
          <p:cNvPr id="131" name="Google Shape;131;p19"/>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132" name="Google Shape;132;p19"/>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33" name="Google Shape;133;p19"/>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Characteristics of Relations</a:t>
            </a:r>
            <a:endParaRPr/>
          </a:p>
        </p:txBody>
      </p:sp>
      <p:sp>
        <p:nvSpPr>
          <p:cNvPr id="139" name="Google Shape;139;p20"/>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 sz="2000" b="1">
                <a:solidFill>
                  <a:schemeClr val="dk1"/>
                </a:solidFill>
                <a:latin typeface="Roboto Condensed"/>
                <a:ea typeface="Roboto Condensed"/>
                <a:cs typeface="Roboto Condensed"/>
                <a:sym typeface="Roboto Condensed"/>
              </a:rPr>
              <a:t>Ordering of tuples in a relation. </a:t>
            </a:r>
            <a:r>
              <a:rPr lang="en" sz="2000">
                <a:solidFill>
                  <a:schemeClr val="dk1"/>
                </a:solidFill>
                <a:latin typeface="Roboto Condensed"/>
                <a:ea typeface="Roboto Condensed"/>
                <a:cs typeface="Roboto Condensed"/>
                <a:sym typeface="Roboto Condensed"/>
              </a:rPr>
              <a:t>Elements of a set have no order among them.</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b="1">
                <a:solidFill>
                  <a:schemeClr val="dk1"/>
                </a:solidFill>
                <a:latin typeface="Roboto Condensed"/>
                <a:ea typeface="Roboto Condensed"/>
                <a:cs typeface="Roboto Condensed"/>
                <a:sym typeface="Roboto Condensed"/>
              </a:rPr>
              <a:t>Ordering of values within a tuple. </a:t>
            </a:r>
            <a:r>
              <a:rPr lang="en" sz="2000">
                <a:solidFill>
                  <a:schemeClr val="dk1"/>
                </a:solidFill>
                <a:latin typeface="Roboto Condensed"/>
                <a:ea typeface="Roboto Condensed"/>
                <a:cs typeface="Roboto Condensed"/>
                <a:sym typeface="Roboto Condensed"/>
              </a:rPr>
              <a:t>An n-tuple is an ordered list of n values.</a:t>
            </a:r>
            <a:endParaRPr sz="2000">
              <a:solidFill>
                <a:schemeClr val="dk1"/>
              </a:solidFill>
              <a:latin typeface="Roboto Condensed"/>
              <a:ea typeface="Roboto Condensed"/>
              <a:cs typeface="Roboto Condensed"/>
              <a:sym typeface="Roboto Condensed"/>
            </a:endParaRPr>
          </a:p>
        </p:txBody>
      </p:sp>
      <p:sp>
        <p:nvSpPr>
          <p:cNvPr id="140" name="Google Shape;140;p20"/>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141" name="Google Shape;141;p20"/>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 sz="2000" b="1">
                <a:solidFill>
                  <a:schemeClr val="dk1"/>
                </a:solidFill>
                <a:latin typeface="Roboto Condensed"/>
                <a:ea typeface="Roboto Condensed"/>
                <a:cs typeface="Roboto Condensed"/>
                <a:sym typeface="Roboto Condensed"/>
              </a:rPr>
              <a:t>Values and NULL is the tuples. </a:t>
            </a:r>
            <a:r>
              <a:rPr lang="en" sz="2000">
                <a:solidFill>
                  <a:schemeClr val="dk1"/>
                </a:solidFill>
                <a:latin typeface="Roboto Condensed"/>
                <a:ea typeface="Roboto Condensed"/>
                <a:cs typeface="Roboto Condensed"/>
                <a:sym typeface="Roboto Condensed"/>
              </a:rPr>
              <a:t>Each value in a tuple is an </a:t>
            </a:r>
            <a:r>
              <a:rPr lang="en" sz="2000" b="1">
                <a:solidFill>
                  <a:srgbClr val="CC0000"/>
                </a:solidFill>
                <a:latin typeface="Roboto Condensed"/>
                <a:ea typeface="Roboto Condensed"/>
                <a:cs typeface="Roboto Condensed"/>
                <a:sym typeface="Roboto Condensed"/>
              </a:rPr>
              <a:t>atomic value</a:t>
            </a:r>
            <a:r>
              <a:rPr lang="en" sz="2000">
                <a:solidFill>
                  <a:schemeClr val="dk1"/>
                </a:solidFill>
                <a:latin typeface="Roboto Condensed"/>
                <a:ea typeface="Roboto Condensed"/>
                <a:cs typeface="Roboto Condensed"/>
                <a:sym typeface="Roboto Condensed"/>
              </a:rPr>
              <a:t>.</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b="1">
                <a:solidFill>
                  <a:schemeClr val="dk1"/>
                </a:solidFill>
                <a:latin typeface="Roboto Condensed"/>
                <a:ea typeface="Roboto Condensed"/>
                <a:cs typeface="Roboto Condensed"/>
                <a:sym typeface="Roboto Condensed"/>
              </a:rPr>
              <a:t>Interpretation (meaning) of a relation. </a:t>
            </a:r>
            <a:r>
              <a:rPr lang="en" sz="2000">
                <a:solidFill>
                  <a:schemeClr val="dk1"/>
                </a:solidFill>
                <a:latin typeface="Roboto Condensed"/>
                <a:ea typeface="Roboto Condensed"/>
                <a:cs typeface="Roboto Condensed"/>
                <a:sym typeface="Roboto Condensed"/>
              </a:rPr>
              <a:t>The relation schema can be interpreted as a declaration or a type of assertion.</a:t>
            </a:r>
            <a:endParaRPr sz="2000">
              <a:solidFill>
                <a:schemeClr val="dk1"/>
              </a:solidFill>
              <a:latin typeface="Roboto Condensed"/>
              <a:ea typeface="Roboto Condensed"/>
              <a:cs typeface="Roboto Condensed"/>
              <a:sym typeface="Roboto Condensed"/>
            </a:endParaRPr>
          </a:p>
        </p:txBody>
      </p:sp>
      <p:sp>
        <p:nvSpPr>
          <p:cNvPr id="142" name="Google Shape;142;p20"/>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Essential Concepts</a:t>
            </a:r>
            <a:endParaRPr/>
          </a:p>
        </p:txBody>
      </p:sp>
      <p:pic>
        <p:nvPicPr>
          <p:cNvPr id="148" name="Google Shape;148;p21"/>
          <p:cNvPicPr preferRelativeResize="0"/>
          <p:nvPr/>
        </p:nvPicPr>
        <p:blipFill>
          <a:blip r:embed="rId3">
            <a:alphaModFix/>
          </a:blip>
          <a:stretch>
            <a:fillRect/>
          </a:stretch>
        </p:blipFill>
        <p:spPr>
          <a:xfrm>
            <a:off x="886015" y="1973563"/>
            <a:ext cx="7371974" cy="2910875"/>
          </a:xfrm>
          <a:prstGeom prst="rect">
            <a:avLst/>
          </a:prstGeom>
          <a:noFill/>
          <a:ln>
            <a:noFill/>
          </a:ln>
        </p:spPr>
      </p:pic>
      <p:sp>
        <p:nvSpPr>
          <p:cNvPr id="149" name="Google Shape;149;p21"/>
          <p:cNvSpPr/>
          <p:nvPr/>
        </p:nvSpPr>
        <p:spPr>
          <a:xfrm>
            <a:off x="4964975" y="5130250"/>
            <a:ext cx="2276400" cy="1094700"/>
          </a:xfrm>
          <a:prstGeom prst="wedgeRoundRectCallout">
            <a:avLst>
              <a:gd name="adj1" fmla="val -56554"/>
              <a:gd name="adj2" fmla="val -10771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All attribute values belong to the same domain</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Relational Model Constraints</a:t>
            </a:r>
            <a:endParaRPr/>
          </a:p>
        </p:txBody>
      </p:sp>
      <p:sp>
        <p:nvSpPr>
          <p:cNvPr id="155" name="Google Shape;155;p22"/>
          <p:cNvSpPr txBox="1">
            <a:spLocks noGrp="1"/>
          </p:cNvSpPr>
          <p:nvPr>
            <p:ph type="body" idx="1"/>
          </p:nvPr>
        </p:nvSpPr>
        <p:spPr>
          <a:xfrm>
            <a:off x="457200" y="1081200"/>
            <a:ext cx="8229600" cy="51387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It is a feature of a database using the relational model.</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Three categories:</a:t>
            </a:r>
            <a:endParaRPr/>
          </a:p>
          <a:p>
            <a:pPr marL="4572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Inherent model-based constraints or implicit constraints</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Schema-based constraints or explicit constraints</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Application-based or semantic constraints or business rules</a:t>
            </a: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dk1"/>
                </a:solidFill>
              </a:rPr>
              <a:t>Inherent model-based constraints or implicit constraints</a:t>
            </a:r>
            <a:endParaRPr sz="2800"/>
          </a:p>
        </p:txBody>
      </p:sp>
      <p:sp>
        <p:nvSpPr>
          <p:cNvPr id="161" name="Google Shape;161;p23"/>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Restrict the values that can be stored considering the model definition.</a:t>
            </a:r>
            <a:endParaRPr sz="2200">
              <a:solidFill>
                <a:schemeClr val="dk1"/>
              </a:solidFill>
              <a:latin typeface="Roboto Condensed"/>
              <a:ea typeface="Roboto Condensed"/>
              <a:cs typeface="Roboto Condensed"/>
              <a:sym typeface="Roboto Condensed"/>
            </a:endParaRPr>
          </a:p>
        </p:txBody>
      </p:sp>
      <p:sp>
        <p:nvSpPr>
          <p:cNvPr id="162" name="Google Shape;162;p23"/>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
        <p:nvSpPr>
          <p:cNvPr id="163" name="Google Shape;163;p23"/>
          <p:cNvSpPr txBox="1"/>
          <p:nvPr/>
        </p:nvSpPr>
        <p:spPr>
          <a:xfrm>
            <a:off x="973450" y="4436075"/>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64" name="Google Shape;164;p23"/>
          <p:cNvSpPr txBox="1"/>
          <p:nvPr/>
        </p:nvSpPr>
        <p:spPr>
          <a:xfrm>
            <a:off x="973450" y="3984925"/>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a:solidFill>
                  <a:schemeClr val="dk1"/>
                </a:solidFill>
              </a:rPr>
              <a:t>Inherent model-based constraints or implicit constraints</a:t>
            </a:r>
            <a:endParaRPr sz="2800"/>
          </a:p>
        </p:txBody>
      </p:sp>
      <p:sp>
        <p:nvSpPr>
          <p:cNvPr id="170" name="Google Shape;170;p24"/>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Restrict the values that can be stored considering the model definition.</a:t>
            </a:r>
            <a:endParaRPr sz="2200">
              <a:solidFill>
                <a:schemeClr val="dk1"/>
              </a:solidFill>
              <a:latin typeface="Roboto Condensed"/>
              <a:ea typeface="Roboto Condensed"/>
              <a:cs typeface="Roboto Condensed"/>
              <a:sym typeface="Roboto Condensed"/>
            </a:endParaRPr>
          </a:p>
        </p:txBody>
      </p:sp>
      <p:sp>
        <p:nvSpPr>
          <p:cNvPr id="171" name="Google Shape;171;p24"/>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
        <p:nvSpPr>
          <p:cNvPr id="172" name="Google Shape;172;p24"/>
          <p:cNvSpPr txBox="1"/>
          <p:nvPr/>
        </p:nvSpPr>
        <p:spPr>
          <a:xfrm>
            <a:off x="973450" y="4436075"/>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 relation cannot have duplicate tuples is an inherent constraint.</a:t>
            </a:r>
            <a:endParaRPr sz="2000">
              <a:solidFill>
                <a:schemeClr val="dk1"/>
              </a:solidFill>
              <a:latin typeface="Roboto Condensed"/>
              <a:ea typeface="Roboto Condensed"/>
              <a:cs typeface="Roboto Condensed"/>
              <a:sym typeface="Roboto Condensed"/>
            </a:endParaRPr>
          </a:p>
        </p:txBody>
      </p:sp>
      <p:sp>
        <p:nvSpPr>
          <p:cNvPr id="173" name="Google Shape;173;p24"/>
          <p:cNvSpPr txBox="1"/>
          <p:nvPr/>
        </p:nvSpPr>
        <p:spPr>
          <a:xfrm>
            <a:off x="973450" y="3984925"/>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EXAMPLE</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solidFill>
                  <a:schemeClr val="dk1"/>
                </a:solidFill>
              </a:rPr>
              <a:t>Application-based or semantic constraints or business rules</a:t>
            </a:r>
            <a:endParaRPr sz="2600"/>
          </a:p>
        </p:txBody>
      </p:sp>
      <p:sp>
        <p:nvSpPr>
          <p:cNvPr id="179" name="Google Shape;179;p25"/>
          <p:cNvSpPr txBox="1"/>
          <p:nvPr/>
        </p:nvSpPr>
        <p:spPr>
          <a:xfrm>
            <a:off x="973450" y="4436075"/>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80" name="Google Shape;180;p25"/>
          <p:cNvSpPr txBox="1"/>
          <p:nvPr/>
        </p:nvSpPr>
        <p:spPr>
          <a:xfrm>
            <a:off x="973450" y="3984925"/>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181" name="Google Shape;181;p25"/>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Some restrictions reflect complex </a:t>
            </a:r>
            <a:r>
              <a:rPr lang="en" sz="2200" b="1">
                <a:solidFill>
                  <a:schemeClr val="dk1"/>
                </a:solidFill>
                <a:latin typeface="Roboto Condensed"/>
                <a:ea typeface="Roboto Condensed"/>
                <a:cs typeface="Roboto Condensed"/>
                <a:sym typeface="Roboto Condensed"/>
              </a:rPr>
              <a:t>business rules</a:t>
            </a:r>
            <a:r>
              <a:rPr lang="en" sz="2200">
                <a:solidFill>
                  <a:schemeClr val="dk1"/>
                </a:solidFill>
                <a:latin typeface="Roboto Condensed"/>
                <a:ea typeface="Roboto Condensed"/>
                <a:cs typeface="Roboto Condensed"/>
                <a:sym typeface="Roboto Condensed"/>
              </a:rPr>
              <a:t>.</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Due to their complexity can not be expressed in the data model, so that should be implemented at the level of code in the application or in a trigger.</a:t>
            </a:r>
            <a:endParaRPr sz="2200">
              <a:solidFill>
                <a:schemeClr val="dk1"/>
              </a:solidFill>
              <a:latin typeface="Roboto Condensed"/>
              <a:ea typeface="Roboto Condensed"/>
              <a:cs typeface="Roboto Condensed"/>
              <a:sym typeface="Roboto Condensed"/>
            </a:endParaRPr>
          </a:p>
        </p:txBody>
      </p:sp>
      <p:sp>
        <p:nvSpPr>
          <p:cNvPr id="182" name="Google Shape;182;p25"/>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Disclaimer / Descargo de Responsabilidad</a:t>
            </a:r>
            <a:endParaRPr/>
          </a:p>
        </p:txBody>
      </p:sp>
      <p:sp>
        <p:nvSpPr>
          <p:cNvPr id="42" name="Google Shape;42;p9"/>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p>
          <a:p>
            <a:pPr marL="457200" lvl="0" indent="0" algn="l" rtl="0">
              <a:lnSpc>
                <a:spcPct val="115000"/>
              </a:lnSpc>
              <a:spcBef>
                <a:spcPts val="0"/>
              </a:spcBef>
              <a:spcAft>
                <a:spcPts val="0"/>
              </a:spcAft>
              <a:buNone/>
            </a:pPr>
            <a:endParaRPr sz="2000"/>
          </a:p>
          <a:p>
            <a:pPr marL="0" lvl="0" indent="0" algn="l" rtl="0">
              <a:lnSpc>
                <a:spcPct val="115000"/>
              </a:lnSpc>
              <a:spcBef>
                <a:spcPts val="0"/>
              </a:spcBef>
              <a:spcAft>
                <a:spcPts val="0"/>
              </a:spcAft>
              <a:buNone/>
            </a:pPr>
            <a:r>
              <a:rPr lang="en" sz="2000"/>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solidFill>
                  <a:schemeClr val="dk1"/>
                </a:solidFill>
              </a:rPr>
              <a:t>Application-based or semantic constraints or business rules</a:t>
            </a:r>
            <a:endParaRPr sz="2600"/>
          </a:p>
        </p:txBody>
      </p:sp>
      <p:sp>
        <p:nvSpPr>
          <p:cNvPr id="188" name="Google Shape;188;p26"/>
          <p:cNvSpPr txBox="1"/>
          <p:nvPr/>
        </p:nvSpPr>
        <p:spPr>
          <a:xfrm>
            <a:off x="973450" y="4436075"/>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89" name="Google Shape;189;p26"/>
          <p:cNvSpPr txBox="1"/>
          <p:nvPr/>
        </p:nvSpPr>
        <p:spPr>
          <a:xfrm>
            <a:off x="973450" y="3984925"/>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EXAMPLE</a:t>
            </a:r>
            <a:endParaRPr b="1">
              <a:solidFill>
                <a:srgbClr val="FFFFFF"/>
              </a:solidFill>
              <a:latin typeface="Roboto Condensed"/>
              <a:ea typeface="Roboto Condensed"/>
              <a:cs typeface="Roboto Condensed"/>
              <a:sym typeface="Roboto Condensed"/>
            </a:endParaRPr>
          </a:p>
        </p:txBody>
      </p:sp>
      <p:sp>
        <p:nvSpPr>
          <p:cNvPr id="190" name="Google Shape;190;p26"/>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Some restrictions reflect complex </a:t>
            </a:r>
            <a:r>
              <a:rPr lang="en" sz="2200" b="1">
                <a:solidFill>
                  <a:schemeClr val="dk1"/>
                </a:solidFill>
                <a:latin typeface="Roboto Condensed"/>
                <a:ea typeface="Roboto Condensed"/>
                <a:cs typeface="Roboto Condensed"/>
                <a:sym typeface="Roboto Condensed"/>
              </a:rPr>
              <a:t>business rules</a:t>
            </a:r>
            <a:r>
              <a:rPr lang="en" sz="2200">
                <a:solidFill>
                  <a:schemeClr val="dk1"/>
                </a:solidFill>
                <a:latin typeface="Roboto Condensed"/>
                <a:ea typeface="Roboto Condensed"/>
                <a:cs typeface="Roboto Condensed"/>
                <a:sym typeface="Roboto Condensed"/>
              </a:rPr>
              <a:t>.</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Due to their complexity can not be expressed in the data model, so that should be implemented at the level of code in the application or in a trigger.</a:t>
            </a:r>
            <a:endParaRPr sz="2200">
              <a:solidFill>
                <a:schemeClr val="dk1"/>
              </a:solidFill>
              <a:latin typeface="Roboto Condensed"/>
              <a:ea typeface="Roboto Condensed"/>
              <a:cs typeface="Roboto Condensed"/>
              <a:sym typeface="Roboto Condensed"/>
            </a:endParaRPr>
          </a:p>
        </p:txBody>
      </p:sp>
      <p:sp>
        <p:nvSpPr>
          <p:cNvPr id="191" name="Google Shape;191;p26"/>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pic>
        <p:nvPicPr>
          <p:cNvPr id="192" name="Google Shape;192;p26"/>
          <p:cNvPicPr preferRelativeResize="0"/>
          <p:nvPr/>
        </p:nvPicPr>
        <p:blipFill>
          <a:blip r:embed="rId3">
            <a:alphaModFix/>
          </a:blip>
          <a:stretch>
            <a:fillRect/>
          </a:stretch>
        </p:blipFill>
        <p:spPr>
          <a:xfrm>
            <a:off x="1743075" y="5195400"/>
            <a:ext cx="5657850" cy="581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solidFill>
                  <a:schemeClr val="dk1"/>
                </a:solidFill>
              </a:rPr>
              <a:t>Schema-based constraints or explicit constraints</a:t>
            </a:r>
            <a:endParaRPr sz="2600"/>
          </a:p>
        </p:txBody>
      </p:sp>
      <p:sp>
        <p:nvSpPr>
          <p:cNvPr id="198" name="Google Shape;198;p27"/>
          <p:cNvSpPr txBox="1"/>
          <p:nvPr/>
        </p:nvSpPr>
        <p:spPr>
          <a:xfrm>
            <a:off x="973450" y="4436075"/>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199" name="Google Shape;199;p27"/>
          <p:cNvSpPr txBox="1"/>
          <p:nvPr/>
        </p:nvSpPr>
        <p:spPr>
          <a:xfrm>
            <a:off x="973450" y="3984925"/>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200" name="Google Shape;200;p27"/>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Are defined when creating the schema in the deployment model (relational in this case).</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Are expressed in the language DDL</a:t>
            </a:r>
            <a:endParaRPr sz="2200">
              <a:solidFill>
                <a:schemeClr val="dk1"/>
              </a:solidFill>
              <a:latin typeface="Roboto Condensed"/>
              <a:ea typeface="Roboto Condensed"/>
              <a:cs typeface="Roboto Condensed"/>
              <a:sym typeface="Roboto Condensed"/>
            </a:endParaRPr>
          </a:p>
        </p:txBody>
      </p:sp>
      <p:sp>
        <p:nvSpPr>
          <p:cNvPr id="201" name="Google Shape;201;p27"/>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600">
                <a:solidFill>
                  <a:schemeClr val="dk1"/>
                </a:solidFill>
              </a:rPr>
              <a:t>Schema-based constraints or explicit constraints</a:t>
            </a:r>
            <a:endParaRPr sz="2600"/>
          </a:p>
        </p:txBody>
      </p:sp>
      <p:sp>
        <p:nvSpPr>
          <p:cNvPr id="207" name="Google Shape;207;p28"/>
          <p:cNvSpPr txBox="1"/>
          <p:nvPr/>
        </p:nvSpPr>
        <p:spPr>
          <a:xfrm>
            <a:off x="973450" y="4436075"/>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Domain Constraints.</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Key Constraints and Constraints on NULL Values.</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Integrity, Referential Integrity and Foreign Keys.</a:t>
            </a:r>
            <a:endParaRPr sz="2000">
              <a:solidFill>
                <a:schemeClr val="dk1"/>
              </a:solidFill>
              <a:latin typeface="Roboto Condensed"/>
              <a:ea typeface="Roboto Condensed"/>
              <a:cs typeface="Roboto Condensed"/>
              <a:sym typeface="Roboto Condensed"/>
            </a:endParaRPr>
          </a:p>
        </p:txBody>
      </p:sp>
      <p:sp>
        <p:nvSpPr>
          <p:cNvPr id="208" name="Google Shape;208;p28"/>
          <p:cNvSpPr txBox="1"/>
          <p:nvPr/>
        </p:nvSpPr>
        <p:spPr>
          <a:xfrm>
            <a:off x="973450" y="3984925"/>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CATEGORIES</a:t>
            </a:r>
            <a:endParaRPr b="1">
              <a:solidFill>
                <a:srgbClr val="FFFFFF"/>
              </a:solidFill>
              <a:latin typeface="Roboto Condensed"/>
              <a:ea typeface="Roboto Condensed"/>
              <a:cs typeface="Roboto Condensed"/>
              <a:sym typeface="Roboto Condensed"/>
            </a:endParaRPr>
          </a:p>
        </p:txBody>
      </p:sp>
      <p:sp>
        <p:nvSpPr>
          <p:cNvPr id="209" name="Google Shape;209;p28"/>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Are defined when creating the schema in the deployment model (relational in this case).</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Are expressed in the language DDL</a:t>
            </a:r>
            <a:endParaRPr sz="2200">
              <a:solidFill>
                <a:schemeClr val="dk1"/>
              </a:solidFill>
              <a:latin typeface="Roboto Condensed"/>
              <a:ea typeface="Roboto Condensed"/>
              <a:cs typeface="Roboto Condensed"/>
              <a:sym typeface="Roboto Condensed"/>
            </a:endParaRPr>
          </a:p>
        </p:txBody>
      </p:sp>
      <p:sp>
        <p:nvSpPr>
          <p:cNvPr id="210" name="Google Shape;210;p28"/>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Domain Constraint</a:t>
            </a:r>
            <a:endParaRPr/>
          </a:p>
        </p:txBody>
      </p:sp>
      <p:sp>
        <p:nvSpPr>
          <p:cNvPr id="216" name="Google Shape;216;p29"/>
          <p:cNvSpPr txBox="1"/>
          <p:nvPr/>
        </p:nvSpPr>
        <p:spPr>
          <a:xfrm>
            <a:off x="2354400" y="1836425"/>
            <a:ext cx="4435200" cy="44172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Specify that the value of each attribute A must be an atomic value from the domain dom(A).</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The data types associated with the domains typically include standard numeric data types for integers.</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Other possible domains may be described by a subrange of values from a data type or as an enumerated data type in which all possible values are explicitly listed.</a:t>
            </a:r>
            <a:endParaRPr sz="2000">
              <a:solidFill>
                <a:schemeClr val="dk1"/>
              </a:solidFill>
              <a:latin typeface="Roboto Condensed"/>
              <a:ea typeface="Roboto Condensed"/>
              <a:cs typeface="Roboto Condensed"/>
              <a:sym typeface="Roboto Condensed"/>
            </a:endParaRPr>
          </a:p>
        </p:txBody>
      </p:sp>
      <p:sp>
        <p:nvSpPr>
          <p:cNvPr id="217" name="Google Shape;217;p29"/>
          <p:cNvSpPr txBox="1"/>
          <p:nvPr/>
        </p:nvSpPr>
        <p:spPr>
          <a:xfrm>
            <a:off x="2354400" y="1334575"/>
            <a:ext cx="44352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Key Constraints and Constraints on NULL Values</a:t>
            </a:r>
            <a:endParaRPr/>
          </a:p>
        </p:txBody>
      </p:sp>
      <p:sp>
        <p:nvSpPr>
          <p:cNvPr id="223" name="Google Shape;223;p30"/>
          <p:cNvSpPr txBox="1"/>
          <p:nvPr/>
        </p:nvSpPr>
        <p:spPr>
          <a:xfrm>
            <a:off x="973450" y="4436075"/>
            <a:ext cx="7197000" cy="20997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24" name="Google Shape;224;p30"/>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 relation is defined as a set of tuples.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By definition all elements of a set are distinct; hence, all tuples in a relation must also be distinct.</a:t>
            </a:r>
            <a:endParaRPr sz="2200">
              <a:solidFill>
                <a:schemeClr val="dk1"/>
              </a:solidFill>
              <a:latin typeface="Roboto Condensed"/>
              <a:ea typeface="Roboto Condensed"/>
              <a:cs typeface="Roboto Condensed"/>
              <a:sym typeface="Roboto Condensed"/>
            </a:endParaRPr>
          </a:p>
        </p:txBody>
      </p:sp>
      <p:sp>
        <p:nvSpPr>
          <p:cNvPr id="225" name="Google Shape;225;p30"/>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Key Constraints and Constraints on NULL Values</a:t>
            </a:r>
            <a:endParaRPr/>
          </a:p>
        </p:txBody>
      </p:sp>
      <p:sp>
        <p:nvSpPr>
          <p:cNvPr id="231" name="Google Shape;231;p31"/>
          <p:cNvSpPr txBox="1"/>
          <p:nvPr/>
        </p:nvSpPr>
        <p:spPr>
          <a:xfrm>
            <a:off x="973463" y="3834550"/>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Denote one subset of attributes by SK; then for any two distinct tuples t1 and t2 in a relation state r of R, we have the constraint that:</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32" name="Google Shape;232;p31"/>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A relation is defined as a set of tuples.</a:t>
            </a: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368300" algn="l" rtl="0">
              <a:spcBef>
                <a:spcPts val="600"/>
              </a:spcBef>
              <a:spcAft>
                <a:spcPts val="0"/>
              </a:spcAft>
              <a:buClr>
                <a:schemeClr val="dk1"/>
              </a:buClr>
              <a:buSzPts val="2200"/>
              <a:buFont typeface="Roboto Condensed"/>
              <a:buChar char="➔"/>
            </a:pPr>
            <a:r>
              <a:rPr lang="en" sz="2200">
                <a:solidFill>
                  <a:schemeClr val="dk1"/>
                </a:solidFill>
                <a:latin typeface="Roboto Condensed"/>
                <a:ea typeface="Roboto Condensed"/>
                <a:cs typeface="Roboto Condensed"/>
                <a:sym typeface="Roboto Condensed"/>
              </a:rPr>
              <a:t>By definition all elements of a set are distinct; hence, all tuples in a relation must also be distinct.</a:t>
            </a:r>
            <a:endParaRPr sz="2200">
              <a:solidFill>
                <a:schemeClr val="dk1"/>
              </a:solidFill>
              <a:latin typeface="Roboto Condensed"/>
              <a:ea typeface="Roboto Condensed"/>
              <a:cs typeface="Roboto Condensed"/>
              <a:sym typeface="Roboto Condensed"/>
            </a:endParaRPr>
          </a:p>
        </p:txBody>
      </p:sp>
      <p:sp>
        <p:nvSpPr>
          <p:cNvPr id="233" name="Google Shape;233;p31"/>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pic>
        <p:nvPicPr>
          <p:cNvPr id="234" name="Google Shape;234;p31"/>
          <p:cNvPicPr preferRelativeResize="0"/>
          <p:nvPr/>
        </p:nvPicPr>
        <p:blipFill>
          <a:blip r:embed="rId3">
            <a:alphaModFix/>
          </a:blip>
          <a:stretch>
            <a:fillRect/>
          </a:stretch>
        </p:blipFill>
        <p:spPr>
          <a:xfrm>
            <a:off x="3482975" y="5213458"/>
            <a:ext cx="2178025" cy="583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Key Constraints and Constraints on NULL Values</a:t>
            </a:r>
            <a:endParaRPr/>
          </a:p>
        </p:txBody>
      </p:sp>
      <p:sp>
        <p:nvSpPr>
          <p:cNvPr id="240" name="Google Shape;240;p32"/>
          <p:cNvSpPr txBox="1"/>
          <p:nvPr/>
        </p:nvSpPr>
        <p:spPr>
          <a:xfrm>
            <a:off x="973500" y="3912125"/>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2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41" name="Google Shape;241;p32"/>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1950" algn="l" rtl="0">
              <a:spcBef>
                <a:spcPts val="600"/>
              </a:spcBef>
              <a:spcAft>
                <a:spcPts val="0"/>
              </a:spcAft>
              <a:buClr>
                <a:schemeClr val="dk1"/>
              </a:buClr>
              <a:buSzPts val="2100"/>
              <a:buFont typeface="Roboto Condensed"/>
              <a:buChar char="➔"/>
            </a:pPr>
            <a:r>
              <a:rPr lang="en" sz="2100">
                <a:solidFill>
                  <a:schemeClr val="dk1"/>
                </a:solidFill>
                <a:latin typeface="Roboto Condensed"/>
                <a:ea typeface="Roboto Condensed"/>
                <a:cs typeface="Roboto Condensed"/>
                <a:sym typeface="Roboto Condensed"/>
              </a:rPr>
              <a:t>Any such set of attributes SK is called a superkey of the relation schema R.</a:t>
            </a:r>
            <a:endParaRPr sz="21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100">
              <a:solidFill>
                <a:schemeClr val="dk1"/>
              </a:solidFill>
              <a:latin typeface="Roboto Condensed"/>
              <a:ea typeface="Roboto Condensed"/>
              <a:cs typeface="Roboto Condensed"/>
              <a:sym typeface="Roboto Condensed"/>
            </a:endParaRPr>
          </a:p>
          <a:p>
            <a:pPr marL="457200" lvl="0" indent="-361950" algn="l" rtl="0">
              <a:spcBef>
                <a:spcPts val="600"/>
              </a:spcBef>
              <a:spcAft>
                <a:spcPts val="0"/>
              </a:spcAft>
              <a:buClr>
                <a:schemeClr val="dk1"/>
              </a:buClr>
              <a:buSzPts val="2100"/>
              <a:buFont typeface="Roboto Condensed"/>
              <a:buChar char="➔"/>
            </a:pPr>
            <a:r>
              <a:rPr lang="en" sz="2100">
                <a:solidFill>
                  <a:schemeClr val="dk1"/>
                </a:solidFill>
                <a:latin typeface="Roboto Condensed"/>
                <a:ea typeface="Roboto Condensed"/>
                <a:cs typeface="Roboto Condensed"/>
                <a:sym typeface="Roboto Condensed"/>
              </a:rPr>
              <a:t>A superkey SK specifies a uniqueness constraint that no two distinct tuples in any state r of R can have the same value of SK.</a:t>
            </a:r>
            <a:endParaRPr sz="2100">
              <a:solidFill>
                <a:schemeClr val="dk1"/>
              </a:solidFill>
              <a:latin typeface="Roboto Condensed"/>
              <a:ea typeface="Roboto Condensed"/>
              <a:cs typeface="Roboto Condensed"/>
              <a:sym typeface="Roboto Condensed"/>
            </a:endParaRPr>
          </a:p>
        </p:txBody>
      </p:sp>
      <p:sp>
        <p:nvSpPr>
          <p:cNvPr id="242" name="Google Shape;242;p32"/>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Key Constraints and Constraints on NULL Values</a:t>
            </a:r>
            <a:endParaRPr/>
          </a:p>
        </p:txBody>
      </p:sp>
      <p:sp>
        <p:nvSpPr>
          <p:cNvPr id="248" name="Google Shape;248;p33"/>
          <p:cNvSpPr txBox="1"/>
          <p:nvPr/>
        </p:nvSpPr>
        <p:spPr>
          <a:xfrm>
            <a:off x="973500" y="3912100"/>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1950" algn="l" rtl="0">
              <a:spcBef>
                <a:spcPts val="600"/>
              </a:spcBef>
              <a:spcAft>
                <a:spcPts val="0"/>
              </a:spcAft>
              <a:buClr>
                <a:schemeClr val="dk1"/>
              </a:buClr>
              <a:buSzPts val="2100"/>
              <a:buFont typeface="Roboto Condensed"/>
              <a:buChar char="➔"/>
            </a:pPr>
            <a:r>
              <a:rPr lang="en" sz="2100">
                <a:solidFill>
                  <a:schemeClr val="dk1"/>
                </a:solidFill>
                <a:latin typeface="Roboto Condensed"/>
                <a:ea typeface="Roboto Condensed"/>
                <a:cs typeface="Roboto Condensed"/>
                <a:sym typeface="Roboto Condensed"/>
              </a:rPr>
              <a:t>Every relation has at least one default superkey</a:t>
            </a:r>
            <a:r>
              <a:rPr lang="en" sz="2400">
                <a:solidFill>
                  <a:schemeClr val="dk1"/>
                </a:solidFill>
                <a:latin typeface="Droid Sans"/>
                <a:ea typeface="Droid Sans"/>
                <a:cs typeface="Droid Sans"/>
                <a:sym typeface="Droid Sans"/>
              </a:rPr>
              <a:t>—</a:t>
            </a:r>
            <a:r>
              <a:rPr lang="en" sz="2100">
                <a:solidFill>
                  <a:schemeClr val="dk1"/>
                </a:solidFill>
                <a:latin typeface="Roboto Condensed"/>
                <a:ea typeface="Roboto Condensed"/>
                <a:cs typeface="Roboto Condensed"/>
                <a:sym typeface="Roboto Condensed"/>
              </a:rPr>
              <a:t> the set of all its attributes.</a:t>
            </a:r>
            <a:endParaRPr sz="2100">
              <a:solidFill>
                <a:schemeClr val="dk1"/>
              </a:solidFill>
              <a:latin typeface="Roboto Condensed"/>
              <a:ea typeface="Roboto Condensed"/>
              <a:cs typeface="Roboto Condensed"/>
              <a:sym typeface="Roboto Condensed"/>
            </a:endParaRPr>
          </a:p>
          <a:p>
            <a:pPr marL="457200" lvl="0" indent="-361950" algn="l" rtl="0">
              <a:spcBef>
                <a:spcPts val="0"/>
              </a:spcBef>
              <a:spcAft>
                <a:spcPts val="0"/>
              </a:spcAft>
              <a:buClr>
                <a:schemeClr val="dk1"/>
              </a:buClr>
              <a:buSzPts val="2100"/>
              <a:buFont typeface="Roboto Condensed"/>
              <a:buChar char="➔"/>
            </a:pPr>
            <a:r>
              <a:rPr lang="en" sz="2100">
                <a:solidFill>
                  <a:schemeClr val="dk1"/>
                </a:solidFill>
                <a:latin typeface="Roboto Condensed"/>
                <a:ea typeface="Roboto Condensed"/>
                <a:cs typeface="Roboto Condensed"/>
                <a:sym typeface="Roboto Condensed"/>
              </a:rPr>
              <a:t>A key K of a relation schema R is a superkey of R with the additional property that removing any attribute A from K leaves a set of attributes K that is not a superkey of R any more.</a:t>
            </a:r>
            <a:endParaRPr sz="2100">
              <a:solidFill>
                <a:schemeClr val="dk1"/>
              </a:solidFill>
              <a:latin typeface="Roboto Condensed"/>
              <a:ea typeface="Roboto Condensed"/>
              <a:cs typeface="Roboto Condensed"/>
              <a:sym typeface="Roboto Condensed"/>
            </a:endParaRPr>
          </a:p>
        </p:txBody>
      </p:sp>
      <p:sp>
        <p:nvSpPr>
          <p:cNvPr id="249" name="Google Shape;249;p33"/>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1950" algn="l" rtl="0">
              <a:spcBef>
                <a:spcPts val="600"/>
              </a:spcBef>
              <a:spcAft>
                <a:spcPts val="0"/>
              </a:spcAft>
              <a:buClr>
                <a:schemeClr val="dk1"/>
              </a:buClr>
              <a:buSzPts val="2100"/>
              <a:buFont typeface="Roboto Condensed"/>
              <a:buChar char="➔"/>
            </a:pPr>
            <a:r>
              <a:rPr lang="en" sz="2100">
                <a:solidFill>
                  <a:schemeClr val="dk1"/>
                </a:solidFill>
                <a:latin typeface="Roboto Condensed"/>
                <a:ea typeface="Roboto Condensed"/>
                <a:cs typeface="Roboto Condensed"/>
                <a:sym typeface="Roboto Condensed"/>
              </a:rPr>
              <a:t>Any such set of attributes SK is called a superkey of the relation schema R.</a:t>
            </a:r>
            <a:endParaRPr sz="21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100">
              <a:solidFill>
                <a:schemeClr val="dk1"/>
              </a:solidFill>
              <a:latin typeface="Roboto Condensed"/>
              <a:ea typeface="Roboto Condensed"/>
              <a:cs typeface="Roboto Condensed"/>
              <a:sym typeface="Roboto Condensed"/>
            </a:endParaRPr>
          </a:p>
          <a:p>
            <a:pPr marL="457200" lvl="0" indent="-361950" algn="l" rtl="0">
              <a:spcBef>
                <a:spcPts val="600"/>
              </a:spcBef>
              <a:spcAft>
                <a:spcPts val="0"/>
              </a:spcAft>
              <a:buClr>
                <a:schemeClr val="dk1"/>
              </a:buClr>
              <a:buSzPts val="2100"/>
              <a:buFont typeface="Roboto Condensed"/>
              <a:buChar char="➔"/>
            </a:pPr>
            <a:r>
              <a:rPr lang="en" sz="2100">
                <a:solidFill>
                  <a:schemeClr val="dk1"/>
                </a:solidFill>
                <a:latin typeface="Roboto Condensed"/>
                <a:ea typeface="Roboto Condensed"/>
                <a:cs typeface="Roboto Condensed"/>
                <a:sym typeface="Roboto Condensed"/>
              </a:rPr>
              <a:t>A superkey SK specifies a uniqueness constraint that no two distinct tuples in any state r of R can have the same value of SK.</a:t>
            </a:r>
            <a:endParaRPr sz="2100">
              <a:solidFill>
                <a:schemeClr val="dk1"/>
              </a:solidFill>
              <a:latin typeface="Roboto Condensed"/>
              <a:ea typeface="Roboto Condensed"/>
              <a:cs typeface="Roboto Condensed"/>
              <a:sym typeface="Roboto Condensed"/>
            </a:endParaRPr>
          </a:p>
        </p:txBody>
      </p:sp>
      <p:sp>
        <p:nvSpPr>
          <p:cNvPr id="250" name="Google Shape;250;p33"/>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Key Constraints and Constraints on NULL Values</a:t>
            </a:r>
            <a:endParaRPr/>
          </a:p>
        </p:txBody>
      </p:sp>
      <p:sp>
        <p:nvSpPr>
          <p:cNvPr id="256" name="Google Shape;256;p34"/>
          <p:cNvSpPr txBox="1"/>
          <p:nvPr/>
        </p:nvSpPr>
        <p:spPr>
          <a:xfrm>
            <a:off x="973500" y="1667401"/>
            <a:ext cx="7197000" cy="2099700"/>
          </a:xfrm>
          <a:prstGeom prst="rect">
            <a:avLst/>
          </a:prstGeom>
          <a:solidFill>
            <a:srgbClr val="F3F3F3"/>
          </a:solidFill>
          <a:ln>
            <a:noFill/>
          </a:ln>
        </p:spPr>
        <p:txBody>
          <a:bodyPr spcFirstLastPara="1" wrap="square" lIns="91425" tIns="91425" rIns="91425" bIns="91425" anchor="ctr" anchorCtr="0">
            <a:noAutofit/>
          </a:bodyPr>
          <a:lstStyle/>
          <a:p>
            <a:pPr marL="457200" lvl="0" indent="-361950" algn="l" rtl="0">
              <a:spcBef>
                <a:spcPts val="600"/>
              </a:spcBef>
              <a:spcAft>
                <a:spcPts val="0"/>
              </a:spcAft>
              <a:buClr>
                <a:schemeClr val="dk1"/>
              </a:buClr>
              <a:buSzPts val="2100"/>
              <a:buFont typeface="Roboto Condensed"/>
              <a:buChar char="➔"/>
            </a:pPr>
            <a:r>
              <a:rPr lang="en" sz="2100">
                <a:solidFill>
                  <a:schemeClr val="dk1"/>
                </a:solidFill>
                <a:latin typeface="Roboto Condensed"/>
                <a:ea typeface="Roboto Condensed"/>
                <a:cs typeface="Roboto Condensed"/>
                <a:sym typeface="Roboto Condensed"/>
              </a:rPr>
              <a:t>It is a minimal superkey—that is a superkey from which we cannot remove any attributes and still have the uniqueness constraint.</a:t>
            </a:r>
            <a:endParaRPr sz="2100">
              <a:solidFill>
                <a:schemeClr val="dk1"/>
              </a:solidFill>
              <a:latin typeface="Roboto Condensed"/>
              <a:ea typeface="Roboto Condensed"/>
              <a:cs typeface="Roboto Condensed"/>
              <a:sym typeface="Roboto Condensed"/>
            </a:endParaRPr>
          </a:p>
        </p:txBody>
      </p:sp>
      <p:sp>
        <p:nvSpPr>
          <p:cNvPr id="257" name="Google Shape;257;p34"/>
          <p:cNvSpPr txBox="1"/>
          <p:nvPr/>
        </p:nvSpPr>
        <p:spPr>
          <a:xfrm>
            <a:off x="973500" y="1216238"/>
            <a:ext cx="7197000" cy="383700"/>
          </a:xfrm>
          <a:prstGeom prst="rect">
            <a:avLst/>
          </a:pr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DEFINITION</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Key Constraints and Constraints on NULL Values</a:t>
            </a:r>
            <a:endParaRPr/>
          </a:p>
        </p:txBody>
      </p:sp>
      <p:pic>
        <p:nvPicPr>
          <p:cNvPr id="263" name="Google Shape;263;p35"/>
          <p:cNvPicPr preferRelativeResize="0"/>
          <p:nvPr/>
        </p:nvPicPr>
        <p:blipFill>
          <a:blip r:embed="rId3">
            <a:alphaModFix/>
          </a:blip>
          <a:stretch>
            <a:fillRect/>
          </a:stretch>
        </p:blipFill>
        <p:spPr>
          <a:xfrm>
            <a:off x="1047900" y="1792600"/>
            <a:ext cx="7048200" cy="4156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Pregunta</a:t>
            </a:r>
            <a:r>
              <a:rPr lang="en" dirty="0"/>
              <a:t> </a:t>
            </a:r>
            <a:r>
              <a:rPr lang="en" dirty="0" err="1"/>
              <a:t>inicial</a:t>
            </a:r>
            <a:endParaRPr dirty="0"/>
          </a:p>
        </p:txBody>
      </p:sp>
      <p:sp>
        <p:nvSpPr>
          <p:cNvPr id="43" name="Google Shape;43;p9"/>
          <p:cNvSpPr txBox="1">
            <a:spLocks noGrp="1"/>
          </p:cNvSpPr>
          <p:nvPr>
            <p:ph type="body" idx="1"/>
          </p:nvPr>
        </p:nvSpPr>
        <p:spPr>
          <a:xfrm>
            <a:off x="457200" y="1081200"/>
            <a:ext cx="8229600" cy="5404200"/>
          </a:xfrm>
          <a:prstGeom prst="rect">
            <a:avLst/>
          </a:prstGeom>
        </p:spPr>
        <p:txBody>
          <a:bodyPr spcFirstLastPara="1" wrap="square" lIns="91425" tIns="91425" rIns="91425" bIns="91425" anchor="ctr" anchorCtr="0">
            <a:noAutofit/>
          </a:bodyPr>
          <a:lstStyle/>
          <a:p>
            <a:pPr marL="88900" indent="0" algn="ctr">
              <a:buSzPts val="2200"/>
              <a:buNone/>
            </a:pPr>
            <a:r>
              <a:rPr lang="en-US" sz="4400" dirty="0"/>
              <a:t>Los </a:t>
            </a:r>
            <a:r>
              <a:rPr lang="en-US" sz="4400" dirty="0" err="1"/>
              <a:t>perros</a:t>
            </a:r>
            <a:r>
              <a:rPr lang="en-US" sz="4400" dirty="0"/>
              <a:t> </a:t>
            </a:r>
            <a:r>
              <a:rPr lang="en-US" sz="4400" dirty="0" err="1"/>
              <a:t>ladran</a:t>
            </a:r>
            <a:r>
              <a:rPr lang="en-US" sz="4400" dirty="0"/>
              <a:t>, los </a:t>
            </a:r>
            <a:r>
              <a:rPr lang="en-US" sz="4400" dirty="0" err="1"/>
              <a:t>gatos</a:t>
            </a:r>
            <a:r>
              <a:rPr lang="en-US" sz="4400" dirty="0"/>
              <a:t> </a:t>
            </a:r>
            <a:r>
              <a:rPr lang="en-US" sz="4400" dirty="0" err="1"/>
              <a:t>maúllan</a:t>
            </a:r>
            <a:r>
              <a:rPr lang="en-US" sz="4400" dirty="0"/>
              <a:t>, los </a:t>
            </a:r>
            <a:r>
              <a:rPr lang="en-US" sz="4400" dirty="0" err="1"/>
              <a:t>pájaros</a:t>
            </a:r>
            <a:r>
              <a:rPr lang="en-US" sz="4400" dirty="0"/>
              <a:t> </a:t>
            </a:r>
            <a:r>
              <a:rPr lang="en-US" sz="4400" dirty="0" err="1"/>
              <a:t>pían</a:t>
            </a:r>
            <a:r>
              <a:rPr lang="en-US" sz="4400" dirty="0"/>
              <a:t>. </a:t>
            </a:r>
          </a:p>
          <a:p>
            <a:pPr marL="88900" indent="0" algn="ctr">
              <a:buSzPts val="2200"/>
              <a:buNone/>
            </a:pPr>
            <a:endParaRPr lang="en-US" sz="4400" dirty="0"/>
          </a:p>
          <a:p>
            <a:pPr marL="88900" indent="0" algn="ctr">
              <a:buSzPts val="2200"/>
              <a:buNone/>
            </a:pPr>
            <a:r>
              <a:rPr lang="en-US" sz="4400" dirty="0"/>
              <a:t>Que </a:t>
            </a:r>
            <a:r>
              <a:rPr lang="en-US" sz="4400" dirty="0" err="1"/>
              <a:t>hacen</a:t>
            </a:r>
            <a:r>
              <a:rPr lang="en-US" sz="4400" dirty="0"/>
              <a:t> las </a:t>
            </a:r>
            <a:r>
              <a:rPr lang="en-US" sz="4400" dirty="0" err="1"/>
              <a:t>jirafas</a:t>
            </a:r>
            <a:r>
              <a:rPr lang="en-US" sz="4400" dirty="0"/>
              <a:t>?</a:t>
            </a:r>
            <a:endParaRPr sz="4400" dirty="0"/>
          </a:p>
        </p:txBody>
      </p:sp>
    </p:spTree>
    <p:extLst>
      <p:ext uri="{BB962C8B-B14F-4D97-AF65-F5344CB8AC3E}">
        <p14:creationId xmlns:p14="http://schemas.microsoft.com/office/powerpoint/2010/main" val="351202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Key Constraints and Constraints on NULL Values</a:t>
            </a:r>
            <a:endParaRPr/>
          </a:p>
        </p:txBody>
      </p:sp>
      <p:pic>
        <p:nvPicPr>
          <p:cNvPr id="269" name="Google Shape;269;p36"/>
          <p:cNvPicPr preferRelativeResize="0"/>
          <p:nvPr/>
        </p:nvPicPr>
        <p:blipFill>
          <a:blip r:embed="rId3">
            <a:alphaModFix/>
          </a:blip>
          <a:stretch>
            <a:fillRect/>
          </a:stretch>
        </p:blipFill>
        <p:spPr>
          <a:xfrm>
            <a:off x="1623113" y="2299651"/>
            <a:ext cx="5897775" cy="2939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Constraints and Constraints on NULL Values</a:t>
            </a:r>
            <a:endParaRPr/>
          </a:p>
        </p:txBody>
      </p:sp>
      <p:sp>
        <p:nvSpPr>
          <p:cNvPr id="275" name="Google Shape;275;p37"/>
          <p:cNvSpPr txBox="1">
            <a:spLocks noGrp="1"/>
          </p:cNvSpPr>
          <p:nvPr>
            <p:ph type="body" idx="1"/>
          </p:nvPr>
        </p:nvSpPr>
        <p:spPr>
          <a:xfrm>
            <a:off x="457200" y="1081200"/>
            <a:ext cx="8229600" cy="51387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A relation may have more than one key</a:t>
            </a: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The choice of one to become the primary key is somewhat arbitrary.</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It is usually better to choose a primary key with a single attribute or a small number of attributes.</a:t>
            </a:r>
            <a:endParaRPr/>
          </a:p>
          <a:p>
            <a:pPr marL="0" marR="0" lvl="0" indent="0" algn="l" rtl="0">
              <a:lnSpc>
                <a:spcPct val="100000"/>
              </a:lnSpc>
              <a:spcBef>
                <a:spcPts val="600"/>
              </a:spcBef>
              <a:spcAft>
                <a:spcPts val="0"/>
              </a:spcAft>
              <a:buNone/>
            </a:pPr>
            <a:endParaRPr/>
          </a:p>
        </p:txBody>
      </p:sp>
      <p:pic>
        <p:nvPicPr>
          <p:cNvPr id="276" name="Google Shape;276;p37"/>
          <p:cNvPicPr preferRelativeResize="0"/>
          <p:nvPr/>
        </p:nvPicPr>
        <p:blipFill>
          <a:blip r:embed="rId3">
            <a:alphaModFix/>
          </a:blip>
          <a:stretch>
            <a:fillRect/>
          </a:stretch>
        </p:blipFill>
        <p:spPr>
          <a:xfrm>
            <a:off x="1925003" y="1848803"/>
            <a:ext cx="5294000" cy="19541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Constraints and Constraints on NULL Values</a:t>
            </a:r>
            <a:endParaRPr/>
          </a:p>
        </p:txBody>
      </p:sp>
      <p:sp>
        <p:nvSpPr>
          <p:cNvPr id="282" name="Google Shape;282;p38"/>
          <p:cNvSpPr txBox="1">
            <a:spLocks noGrp="1"/>
          </p:cNvSpPr>
          <p:nvPr>
            <p:ph type="body" idx="1"/>
          </p:nvPr>
        </p:nvSpPr>
        <p:spPr>
          <a:xfrm>
            <a:off x="457200" y="1081200"/>
            <a:ext cx="8229600" cy="51387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A relation may have more than one key</a:t>
            </a: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The choice of one to become the primary key is somewhat arbitrary.</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It is usually better to choose a primary key with a single attribute or a small number of attributes.</a:t>
            </a:r>
            <a:endParaRPr/>
          </a:p>
          <a:p>
            <a:pPr marL="0" marR="0" lvl="0" indent="0" algn="l" rtl="0">
              <a:lnSpc>
                <a:spcPct val="100000"/>
              </a:lnSpc>
              <a:spcBef>
                <a:spcPts val="600"/>
              </a:spcBef>
              <a:spcAft>
                <a:spcPts val="0"/>
              </a:spcAft>
              <a:buNone/>
            </a:pPr>
            <a:endParaRPr/>
          </a:p>
        </p:txBody>
      </p:sp>
      <p:pic>
        <p:nvPicPr>
          <p:cNvPr id="283" name="Google Shape;283;p38"/>
          <p:cNvPicPr preferRelativeResize="0"/>
          <p:nvPr/>
        </p:nvPicPr>
        <p:blipFill>
          <a:blip r:embed="rId3">
            <a:alphaModFix/>
          </a:blip>
          <a:stretch>
            <a:fillRect/>
          </a:stretch>
        </p:blipFill>
        <p:spPr>
          <a:xfrm>
            <a:off x="1925003" y="1848803"/>
            <a:ext cx="5294000" cy="1954150"/>
          </a:xfrm>
          <a:prstGeom prst="rect">
            <a:avLst/>
          </a:prstGeom>
          <a:noFill/>
          <a:ln>
            <a:noFill/>
          </a:ln>
        </p:spPr>
      </p:pic>
      <p:sp>
        <p:nvSpPr>
          <p:cNvPr id="284" name="Google Shape;284;p38"/>
          <p:cNvSpPr/>
          <p:nvPr/>
        </p:nvSpPr>
        <p:spPr>
          <a:xfrm>
            <a:off x="6388975" y="1081200"/>
            <a:ext cx="2754900" cy="5776500"/>
          </a:xfrm>
          <a:prstGeom prst="rect">
            <a:avLst/>
          </a:prstGeom>
          <a:solidFill>
            <a:srgbClr val="000000"/>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i="1">
                <a:solidFill>
                  <a:srgbClr val="FFFFFF"/>
                </a:solidFill>
                <a:latin typeface="Roboto Condensed Light"/>
                <a:ea typeface="Roboto Condensed Light"/>
                <a:cs typeface="Roboto Condensed Light"/>
                <a:sym typeface="Roboto Condensed Light"/>
              </a:rPr>
              <a:t>Attributes specifies whether NULL values are or are not permitted</a:t>
            </a:r>
            <a:endParaRPr sz="2200" i="1">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Integrity</a:t>
            </a:r>
            <a:endParaRPr/>
          </a:p>
        </p:txBody>
      </p:sp>
      <p:sp>
        <p:nvSpPr>
          <p:cNvPr id="290" name="Google Shape;290;p39"/>
          <p:cNvSpPr txBox="1">
            <a:spLocks noGrp="1"/>
          </p:cNvSpPr>
          <p:nvPr>
            <p:ph type="body" idx="1"/>
          </p:nvPr>
        </p:nvSpPr>
        <p:spPr>
          <a:xfrm>
            <a:off x="457200" y="1081200"/>
            <a:ext cx="8229600" cy="1437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The entity integrity constraint states that no primary key value can be NULL</a:t>
            </a: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91" name="Google Shape;291;p39"/>
          <p:cNvPicPr preferRelativeResize="0"/>
          <p:nvPr/>
        </p:nvPicPr>
        <p:blipFill>
          <a:blip r:embed="rId3">
            <a:alphaModFix/>
          </a:blip>
          <a:stretch>
            <a:fillRect/>
          </a:stretch>
        </p:blipFill>
        <p:spPr>
          <a:xfrm>
            <a:off x="431113" y="2720100"/>
            <a:ext cx="8281776" cy="286728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Integrity</a:t>
            </a:r>
            <a:endParaRPr/>
          </a:p>
        </p:txBody>
      </p:sp>
      <p:sp>
        <p:nvSpPr>
          <p:cNvPr id="297" name="Google Shape;297;p40"/>
          <p:cNvSpPr txBox="1">
            <a:spLocks noGrp="1"/>
          </p:cNvSpPr>
          <p:nvPr>
            <p:ph type="body" idx="1"/>
          </p:nvPr>
        </p:nvSpPr>
        <p:spPr>
          <a:xfrm>
            <a:off x="457200" y="1081200"/>
            <a:ext cx="8229600" cy="1437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The entity integrity constraint states that no primary key value can be NULL</a:t>
            </a: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45720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98" name="Google Shape;298;p40"/>
          <p:cNvPicPr preferRelativeResize="0"/>
          <p:nvPr/>
        </p:nvPicPr>
        <p:blipFill>
          <a:blip r:embed="rId3">
            <a:alphaModFix/>
          </a:blip>
          <a:stretch>
            <a:fillRect/>
          </a:stretch>
        </p:blipFill>
        <p:spPr>
          <a:xfrm>
            <a:off x="431113" y="2720100"/>
            <a:ext cx="8281776" cy="2867281"/>
          </a:xfrm>
          <a:prstGeom prst="rect">
            <a:avLst/>
          </a:prstGeom>
          <a:noFill/>
          <a:ln>
            <a:noFill/>
          </a:ln>
        </p:spPr>
      </p:pic>
      <p:sp>
        <p:nvSpPr>
          <p:cNvPr id="299" name="Google Shape;299;p40"/>
          <p:cNvSpPr/>
          <p:nvPr/>
        </p:nvSpPr>
        <p:spPr>
          <a:xfrm>
            <a:off x="4863000" y="1730200"/>
            <a:ext cx="2276400" cy="1094700"/>
          </a:xfrm>
          <a:prstGeom prst="wedgeRoundRectCallout">
            <a:avLst>
              <a:gd name="adj1" fmla="val -122554"/>
              <a:gd name="adj2" fmla="val 8067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b="1">
                <a:solidFill>
                  <a:srgbClr val="FFFFFF"/>
                </a:solidFill>
                <a:latin typeface="Roboto Condensed"/>
                <a:ea typeface="Roboto Condensed"/>
                <a:cs typeface="Roboto Condensed"/>
                <a:sym typeface="Roboto Condensed"/>
              </a:rPr>
              <a:t>NULL values are not permitted</a:t>
            </a:r>
            <a:endParaRPr sz="17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Referential Integrity</a:t>
            </a:r>
            <a:endParaRPr/>
          </a:p>
        </p:txBody>
      </p:sp>
      <p:sp>
        <p:nvSpPr>
          <p:cNvPr id="305" name="Google Shape;305;p41"/>
          <p:cNvSpPr txBox="1">
            <a:spLocks noGrp="1"/>
          </p:cNvSpPr>
          <p:nvPr>
            <p:ph type="body" idx="1"/>
          </p:nvPr>
        </p:nvSpPr>
        <p:spPr>
          <a:xfrm>
            <a:off x="457200" y="1081200"/>
            <a:ext cx="8229600" cy="51387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The referential integrity constraint is specified between two relations and is used to maintain the consistency among tuples in two relations.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Informally, the referential integrity constraint states that a tuple in one relation that refers to another relation must refer to an existing tuple in that relation.</a:t>
            </a: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Referential Integrity</a:t>
            </a:r>
            <a:endParaRPr/>
          </a:p>
        </p:txBody>
      </p:sp>
      <p:pic>
        <p:nvPicPr>
          <p:cNvPr id="311" name="Google Shape;311;p42"/>
          <p:cNvPicPr preferRelativeResize="0"/>
          <p:nvPr/>
        </p:nvPicPr>
        <p:blipFill>
          <a:blip r:embed="rId3">
            <a:alphaModFix/>
          </a:blip>
          <a:stretch>
            <a:fillRect/>
          </a:stretch>
        </p:blipFill>
        <p:spPr>
          <a:xfrm>
            <a:off x="1132575" y="1758775"/>
            <a:ext cx="6878850" cy="4176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Respues</a:t>
            </a:r>
            <a:r>
              <a:rPr lang="en" dirty="0"/>
              <a:t> a </a:t>
            </a:r>
            <a:r>
              <a:rPr lang="en" dirty="0" err="1"/>
              <a:t>pregunta</a:t>
            </a:r>
            <a:r>
              <a:rPr lang="en" dirty="0"/>
              <a:t> </a:t>
            </a:r>
            <a:r>
              <a:rPr lang="en" dirty="0" err="1"/>
              <a:t>inicial</a:t>
            </a:r>
            <a:endParaRPr dirty="0"/>
          </a:p>
        </p:txBody>
      </p:sp>
      <p:sp>
        <p:nvSpPr>
          <p:cNvPr id="43" name="Google Shape;43;p9"/>
          <p:cNvSpPr txBox="1">
            <a:spLocks noGrp="1"/>
          </p:cNvSpPr>
          <p:nvPr>
            <p:ph type="body" idx="1"/>
          </p:nvPr>
        </p:nvSpPr>
        <p:spPr>
          <a:xfrm>
            <a:off x="457200" y="1081200"/>
            <a:ext cx="8229600" cy="5404200"/>
          </a:xfrm>
          <a:prstGeom prst="rect">
            <a:avLst/>
          </a:prstGeom>
        </p:spPr>
        <p:txBody>
          <a:bodyPr spcFirstLastPara="1" wrap="square" lIns="91425" tIns="91425" rIns="91425" bIns="91425" anchor="ctr" anchorCtr="0">
            <a:noAutofit/>
          </a:bodyPr>
          <a:lstStyle/>
          <a:p>
            <a:pPr marL="88900" indent="0" algn="ctr">
              <a:buSzPts val="2200"/>
              <a:buNone/>
            </a:pPr>
            <a:r>
              <a:rPr lang="en-US" sz="4400" dirty="0"/>
              <a:t>Las </a:t>
            </a:r>
            <a:r>
              <a:rPr lang="en-US" sz="4400" dirty="0" err="1"/>
              <a:t>jirafas</a:t>
            </a:r>
            <a:r>
              <a:rPr lang="en-US" sz="4400" dirty="0"/>
              <a:t> no </a:t>
            </a:r>
            <a:r>
              <a:rPr lang="en-US" sz="4400" dirty="0" err="1"/>
              <a:t>emiten</a:t>
            </a:r>
            <a:r>
              <a:rPr lang="en-US" sz="4400" dirty="0"/>
              <a:t> </a:t>
            </a:r>
            <a:r>
              <a:rPr lang="en-US" sz="4400" dirty="0" err="1"/>
              <a:t>sonido</a:t>
            </a:r>
            <a:r>
              <a:rPr lang="en-US" sz="4400" dirty="0"/>
              <a:t> </a:t>
            </a:r>
            <a:r>
              <a:rPr lang="en-US" sz="4400" dirty="0" err="1"/>
              <a:t>alguno</a:t>
            </a:r>
            <a:r>
              <a:rPr lang="en-US" sz="4400" dirty="0"/>
              <a:t> </a:t>
            </a:r>
            <a:r>
              <a:rPr lang="en-US" sz="4400" dirty="0" err="1"/>
              <a:t>convirtiéndose</a:t>
            </a:r>
            <a:r>
              <a:rPr lang="en-US" sz="4400" dirty="0"/>
              <a:t> de </a:t>
            </a:r>
            <a:r>
              <a:rPr lang="en-US" sz="4400" dirty="0" err="1"/>
              <a:t>esta</a:t>
            </a:r>
            <a:r>
              <a:rPr lang="en-US" sz="4400" dirty="0"/>
              <a:t> </a:t>
            </a:r>
            <a:r>
              <a:rPr lang="en-US" sz="4400" dirty="0" err="1"/>
              <a:t>manera</a:t>
            </a:r>
            <a:r>
              <a:rPr lang="en-US" sz="4400" dirty="0"/>
              <a:t> </a:t>
            </a:r>
            <a:r>
              <a:rPr lang="en-US" sz="4400" dirty="0" err="1"/>
              <a:t>en</a:t>
            </a:r>
            <a:r>
              <a:rPr lang="en-US" sz="4400" dirty="0"/>
              <a:t> el </a:t>
            </a:r>
            <a:r>
              <a:rPr lang="en-US" sz="4400" dirty="0" err="1"/>
              <a:t>único</a:t>
            </a:r>
            <a:r>
              <a:rPr lang="en-US" sz="4400" dirty="0"/>
              <a:t> </a:t>
            </a:r>
            <a:r>
              <a:rPr lang="en-US" sz="4400" dirty="0" err="1"/>
              <a:t>mamífero</a:t>
            </a:r>
            <a:r>
              <a:rPr lang="en-US" sz="4400" dirty="0"/>
              <a:t> con </a:t>
            </a:r>
            <a:r>
              <a:rPr lang="en-US" sz="4400" dirty="0" err="1"/>
              <a:t>esta</a:t>
            </a:r>
            <a:r>
              <a:rPr lang="en-US" sz="4400" dirty="0"/>
              <a:t> </a:t>
            </a:r>
            <a:r>
              <a:rPr lang="en-US" sz="4400" dirty="0" err="1"/>
              <a:t>característica</a:t>
            </a:r>
            <a:endParaRPr sz="4400" dirty="0"/>
          </a:p>
        </p:txBody>
      </p:sp>
    </p:spTree>
    <p:extLst>
      <p:ext uri="{BB962C8B-B14F-4D97-AF65-F5344CB8AC3E}">
        <p14:creationId xmlns:p14="http://schemas.microsoft.com/office/powerpoint/2010/main" val="3815299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5"/>
        <p:cNvGrpSpPr/>
        <p:nvPr/>
      </p:nvGrpSpPr>
      <p:grpSpPr>
        <a:xfrm>
          <a:off x="0" y="0"/>
          <a:ext cx="0" cy="0"/>
          <a:chOff x="0" y="0"/>
          <a:chExt cx="0" cy="0"/>
        </a:xfrm>
      </p:grpSpPr>
      <p:sp>
        <p:nvSpPr>
          <p:cNvPr id="316" name="Google Shape;316;p43"/>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Relational Data Model</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17" name="Google Shape;317;p43"/>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The Relational Data Model</a:t>
            </a:r>
            <a:endParaRPr/>
          </a:p>
        </p:txBody>
      </p:sp>
      <p:sp>
        <p:nvSpPr>
          <p:cNvPr id="48" name="Google Shape;48;p10"/>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The relational data model was first introduced by Ted Codd of IBM Research in 1970.</a:t>
            </a:r>
            <a:endParaRPr sz="2000" b="1">
              <a:solidFill>
                <a:srgbClr val="A61C00"/>
              </a:solidFill>
              <a:latin typeface="Roboto Condensed"/>
              <a:ea typeface="Roboto Condensed"/>
              <a:cs typeface="Roboto Condensed"/>
              <a:sym typeface="Roboto Condensed"/>
            </a:endParaRPr>
          </a:p>
        </p:txBody>
      </p:sp>
      <p:sp>
        <p:nvSpPr>
          <p:cNvPr id="49" name="Google Shape;49;p10"/>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50" name="Google Shape;50;p10"/>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51" name="Google Shape;51;p10"/>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The Relational Data Model</a:t>
            </a:r>
            <a:endParaRPr/>
          </a:p>
        </p:txBody>
      </p:sp>
      <p:sp>
        <p:nvSpPr>
          <p:cNvPr id="57" name="Google Shape;57;p11"/>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The relational data model was first introduced by Ted Codd of IBM Research in 1970.</a:t>
            </a:r>
            <a:endParaRPr sz="2000" b="1">
              <a:solidFill>
                <a:srgbClr val="A61C00"/>
              </a:solidFill>
              <a:latin typeface="Roboto Condensed"/>
              <a:ea typeface="Roboto Condensed"/>
              <a:cs typeface="Roboto Condensed"/>
              <a:sym typeface="Roboto Condensed"/>
            </a:endParaRPr>
          </a:p>
        </p:txBody>
      </p:sp>
      <p:sp>
        <p:nvSpPr>
          <p:cNvPr id="58" name="Google Shape;58;p11"/>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59" name="Google Shape;59;p11"/>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60" name="Google Shape;60;p11"/>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pic>
        <p:nvPicPr>
          <p:cNvPr id="61" name="Google Shape;61;p11"/>
          <p:cNvPicPr preferRelativeResize="0"/>
          <p:nvPr/>
        </p:nvPicPr>
        <p:blipFill>
          <a:blip r:embed="rId3">
            <a:alphaModFix/>
          </a:blip>
          <a:stretch>
            <a:fillRect/>
          </a:stretch>
        </p:blipFill>
        <p:spPr>
          <a:xfrm>
            <a:off x="5552875" y="2875625"/>
            <a:ext cx="1714500" cy="246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The Relational Data Model</a:t>
            </a:r>
            <a:endParaRPr/>
          </a:p>
        </p:txBody>
      </p:sp>
      <p:sp>
        <p:nvSpPr>
          <p:cNvPr id="67" name="Google Shape;67;p12"/>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The relational data model was first introduced by Ted Codd of IBM Research in 1970.</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The model uses the concept of a mathematical relation.</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The first commercial implementation of the relational model became available in the early 1980.</a:t>
            </a:r>
            <a:endParaRPr sz="2000">
              <a:solidFill>
                <a:schemeClr val="dk1"/>
              </a:solidFill>
              <a:latin typeface="Roboto Condensed"/>
              <a:ea typeface="Roboto Condensed"/>
              <a:cs typeface="Roboto Condensed"/>
              <a:sym typeface="Roboto Condensed"/>
            </a:endParaRPr>
          </a:p>
        </p:txBody>
      </p:sp>
      <p:sp>
        <p:nvSpPr>
          <p:cNvPr id="68" name="Google Shape;68;p12"/>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69" name="Google Shape;69;p12"/>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70" name="Google Shape;70;p12"/>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pic>
        <p:nvPicPr>
          <p:cNvPr id="71" name="Google Shape;71;p12"/>
          <p:cNvPicPr preferRelativeResize="0"/>
          <p:nvPr/>
        </p:nvPicPr>
        <p:blipFill>
          <a:blip r:embed="rId3">
            <a:alphaModFix/>
          </a:blip>
          <a:stretch>
            <a:fillRect/>
          </a:stretch>
        </p:blipFill>
        <p:spPr>
          <a:xfrm>
            <a:off x="5552875" y="2875625"/>
            <a:ext cx="1714500" cy="246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Relational Model Concepts</a:t>
            </a:r>
            <a:endParaRPr/>
          </a:p>
        </p:txBody>
      </p:sp>
      <p:sp>
        <p:nvSpPr>
          <p:cNvPr id="77" name="Google Shape;77;p13"/>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The relational model represents the database as a collection of </a:t>
            </a:r>
            <a:r>
              <a:rPr lang="en" sz="2000" b="1">
                <a:solidFill>
                  <a:srgbClr val="CC0000"/>
                </a:solidFill>
                <a:latin typeface="Roboto Condensed"/>
                <a:ea typeface="Roboto Condensed"/>
                <a:cs typeface="Roboto Condensed"/>
                <a:sym typeface="Roboto Condensed"/>
              </a:rPr>
              <a:t>relations</a:t>
            </a:r>
            <a:r>
              <a:rPr lang="en" sz="2000">
                <a:solidFill>
                  <a:schemeClr val="dk1"/>
                </a:solidFill>
                <a:latin typeface="Roboto Condensed"/>
                <a:ea typeface="Roboto Condensed"/>
                <a:cs typeface="Roboto Condensed"/>
                <a:sym typeface="Roboto Condensed"/>
              </a:rPr>
              <a:t>.</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Informally, each relation resembles a table of values or, to some extent, a flat file of records.</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A row represent a fact that typically corresponds to a real-world entity or relationship.</a:t>
            </a: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78" name="Google Shape;78;p13"/>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CONCEPTS</a:t>
            </a:r>
            <a:endParaRPr b="1">
              <a:solidFill>
                <a:srgbClr val="FFFFFF"/>
              </a:solidFill>
              <a:latin typeface="Roboto Condensed"/>
              <a:ea typeface="Roboto Condensed"/>
              <a:cs typeface="Roboto Condensed"/>
              <a:sym typeface="Roboto Condensed"/>
            </a:endParaRPr>
          </a:p>
        </p:txBody>
      </p:sp>
      <p:sp>
        <p:nvSpPr>
          <p:cNvPr id="79" name="Google Shape;79;p13"/>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80" name="Google Shape;80;p13"/>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Relational Model Concepts</a:t>
            </a:r>
            <a:endParaRPr/>
          </a:p>
        </p:txBody>
      </p:sp>
      <p:sp>
        <p:nvSpPr>
          <p:cNvPr id="86" name="Google Shape;86;p14"/>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The relational model represents the database as a collection of </a:t>
            </a:r>
            <a:r>
              <a:rPr lang="en" sz="2000" b="1">
                <a:solidFill>
                  <a:srgbClr val="CC0000"/>
                </a:solidFill>
                <a:latin typeface="Roboto Condensed"/>
                <a:ea typeface="Roboto Condensed"/>
                <a:cs typeface="Roboto Condensed"/>
                <a:sym typeface="Roboto Condensed"/>
              </a:rPr>
              <a:t>relations</a:t>
            </a:r>
            <a:r>
              <a:rPr lang="en" sz="2000">
                <a:solidFill>
                  <a:schemeClr val="dk1"/>
                </a:solidFill>
                <a:latin typeface="Roboto Condensed"/>
                <a:ea typeface="Roboto Condensed"/>
                <a:cs typeface="Roboto Condensed"/>
                <a:sym typeface="Roboto Condensed"/>
              </a:rPr>
              <a:t>.</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Informally, each relation resembles a table of values or, to some extent, a flat file of records.</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A row represent a fact that typically corresponds to a real-world entity or relationship.</a:t>
            </a: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Char char="➔"/>
            </a:pP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87" name="Google Shape;87;p14"/>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CONCEPTS</a:t>
            </a:r>
            <a:endParaRPr b="1">
              <a:solidFill>
                <a:srgbClr val="FFFFFF"/>
              </a:solidFill>
              <a:latin typeface="Roboto Condensed"/>
              <a:ea typeface="Roboto Condensed"/>
              <a:cs typeface="Roboto Condensed"/>
              <a:sym typeface="Roboto Condensed"/>
            </a:endParaRPr>
          </a:p>
        </p:txBody>
      </p:sp>
      <p:sp>
        <p:nvSpPr>
          <p:cNvPr id="88" name="Google Shape;88;p14"/>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89" name="Google Shape;89;p14"/>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90" name="Google Shape;90;p14"/>
          <p:cNvSpPr/>
          <p:nvPr/>
        </p:nvSpPr>
        <p:spPr>
          <a:xfrm>
            <a:off x="-25" y="5698900"/>
            <a:ext cx="9144000" cy="11589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i="1">
                <a:solidFill>
                  <a:srgbClr val="FFFFFF"/>
                </a:solidFill>
                <a:latin typeface="Roboto Condensed Light"/>
                <a:ea typeface="Roboto Condensed Light"/>
                <a:cs typeface="Roboto Condensed Light"/>
                <a:sym typeface="Roboto Condensed Light"/>
              </a:rPr>
              <a:t>The table name and column names are used to help to interpret the meaning of the values in each row.</a:t>
            </a:r>
            <a:endParaRPr sz="2200" i="1">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Relational Model Concepts</a:t>
            </a:r>
            <a:endParaRPr/>
          </a:p>
        </p:txBody>
      </p:sp>
      <p:sp>
        <p:nvSpPr>
          <p:cNvPr id="96" name="Google Shape;96;p15"/>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t"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Represents the database as a collection of </a:t>
            </a:r>
            <a:r>
              <a:rPr lang="en" sz="2000" b="1">
                <a:solidFill>
                  <a:srgbClr val="CC0000"/>
                </a:solidFill>
                <a:latin typeface="Roboto Condensed"/>
                <a:ea typeface="Roboto Condensed"/>
                <a:cs typeface="Roboto Condensed"/>
                <a:sym typeface="Roboto Condensed"/>
              </a:rPr>
              <a:t>relations</a:t>
            </a:r>
            <a:r>
              <a:rPr lang="en" sz="2000">
                <a:solidFill>
                  <a:schemeClr val="dk1"/>
                </a:solidFill>
                <a:latin typeface="Roboto Condensed"/>
                <a:ea typeface="Roboto Condensed"/>
                <a:cs typeface="Roboto Condensed"/>
                <a:sym typeface="Roboto Condensed"/>
              </a:rPr>
              <a:t>.</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Each relation resembles a table of values or flat file of records.</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A row represent a fact that typically corresponds to a real-world entity or relationship.</a:t>
            </a: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97" name="Google Shape;97;p15"/>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CONCEPTS</a:t>
            </a:r>
            <a:endParaRPr b="1">
              <a:solidFill>
                <a:srgbClr val="FFFFFF"/>
              </a:solidFill>
              <a:latin typeface="Roboto Condensed"/>
              <a:ea typeface="Roboto Condensed"/>
              <a:cs typeface="Roboto Condensed"/>
              <a:sym typeface="Roboto Condensed"/>
            </a:endParaRPr>
          </a:p>
        </p:txBody>
      </p:sp>
      <p:sp>
        <p:nvSpPr>
          <p:cNvPr id="98" name="Google Shape;98;p15"/>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a:solidFill>
                  <a:schemeClr val="dk1"/>
                </a:solidFill>
                <a:latin typeface="Roboto Condensed"/>
                <a:ea typeface="Roboto Condensed"/>
                <a:cs typeface="Roboto Condensed"/>
                <a:sym typeface="Roboto Condensed"/>
              </a:rPr>
              <a:t>In the formal relational model terminology:</a:t>
            </a: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A </a:t>
            </a:r>
            <a:r>
              <a:rPr lang="en" sz="2000" b="1">
                <a:solidFill>
                  <a:srgbClr val="CC0000"/>
                </a:solidFill>
                <a:latin typeface="Roboto Condensed"/>
                <a:ea typeface="Roboto Condensed"/>
                <a:cs typeface="Roboto Condensed"/>
                <a:sym typeface="Roboto Condensed"/>
              </a:rPr>
              <a:t>row</a:t>
            </a:r>
            <a:r>
              <a:rPr lang="en" sz="2000">
                <a:solidFill>
                  <a:schemeClr val="dk1"/>
                </a:solidFill>
                <a:latin typeface="Roboto Condensed"/>
                <a:ea typeface="Roboto Condensed"/>
                <a:cs typeface="Roboto Condensed"/>
                <a:sym typeface="Roboto Condensed"/>
              </a:rPr>
              <a:t> is called a</a:t>
            </a:r>
            <a:r>
              <a:rPr lang="en" sz="2000" b="1">
                <a:solidFill>
                  <a:schemeClr val="dk1"/>
                </a:solidFill>
                <a:latin typeface="Roboto Condensed"/>
                <a:ea typeface="Roboto Condensed"/>
                <a:cs typeface="Roboto Condensed"/>
                <a:sym typeface="Roboto Condensed"/>
              </a:rPr>
              <a:t> </a:t>
            </a:r>
            <a:r>
              <a:rPr lang="en" sz="2000" b="1" i="1">
                <a:solidFill>
                  <a:schemeClr val="dk1"/>
                </a:solidFill>
                <a:latin typeface="Roboto Condensed"/>
                <a:ea typeface="Roboto Condensed"/>
                <a:cs typeface="Roboto Condensed"/>
                <a:sym typeface="Roboto Condensed"/>
              </a:rPr>
              <a:t>tuple</a:t>
            </a:r>
            <a:r>
              <a:rPr lang="en" sz="2000">
                <a:solidFill>
                  <a:schemeClr val="dk1"/>
                </a:solidFill>
                <a:latin typeface="Roboto Condensed"/>
                <a:ea typeface="Roboto Condensed"/>
                <a:cs typeface="Roboto Condensed"/>
                <a:sym typeface="Roboto Condensed"/>
              </a:rPr>
              <a:t>.</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A </a:t>
            </a:r>
            <a:r>
              <a:rPr lang="en" sz="2000" b="1">
                <a:solidFill>
                  <a:srgbClr val="CC0000"/>
                </a:solidFill>
                <a:latin typeface="Roboto Condensed"/>
                <a:ea typeface="Roboto Condensed"/>
                <a:cs typeface="Roboto Condensed"/>
                <a:sym typeface="Roboto Condensed"/>
              </a:rPr>
              <a:t>column header</a:t>
            </a:r>
            <a:r>
              <a:rPr lang="en" sz="2000">
                <a:solidFill>
                  <a:schemeClr val="dk1"/>
                </a:solidFill>
                <a:latin typeface="Roboto Condensed"/>
                <a:ea typeface="Roboto Condensed"/>
                <a:cs typeface="Roboto Condensed"/>
                <a:sym typeface="Roboto Condensed"/>
              </a:rPr>
              <a:t> is called an</a:t>
            </a:r>
            <a:r>
              <a:rPr lang="en" sz="2000" b="1">
                <a:solidFill>
                  <a:schemeClr val="dk1"/>
                </a:solidFill>
                <a:latin typeface="Roboto Condensed"/>
                <a:ea typeface="Roboto Condensed"/>
                <a:cs typeface="Roboto Condensed"/>
                <a:sym typeface="Roboto Condensed"/>
              </a:rPr>
              <a:t> </a:t>
            </a:r>
            <a:r>
              <a:rPr lang="en" sz="2000" b="1" i="1">
                <a:solidFill>
                  <a:schemeClr val="dk1"/>
                </a:solidFill>
                <a:latin typeface="Roboto Condensed"/>
                <a:ea typeface="Roboto Condensed"/>
                <a:cs typeface="Roboto Condensed"/>
                <a:sym typeface="Roboto Condensed"/>
              </a:rPr>
              <a:t>attribute</a:t>
            </a:r>
            <a:r>
              <a:rPr lang="en" sz="2000">
                <a:solidFill>
                  <a:schemeClr val="dk1"/>
                </a:solidFill>
                <a:latin typeface="Roboto Condensed"/>
                <a:ea typeface="Roboto Condensed"/>
                <a:cs typeface="Roboto Condensed"/>
                <a:sym typeface="Roboto Condensed"/>
              </a:rPr>
              <a:t>.</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A </a:t>
            </a:r>
            <a:r>
              <a:rPr lang="en" sz="2000" b="1">
                <a:solidFill>
                  <a:srgbClr val="CC0000"/>
                </a:solidFill>
                <a:latin typeface="Roboto Condensed"/>
                <a:ea typeface="Roboto Condensed"/>
                <a:cs typeface="Roboto Condensed"/>
                <a:sym typeface="Roboto Condensed"/>
              </a:rPr>
              <a:t>table</a:t>
            </a:r>
            <a:r>
              <a:rPr lang="en" sz="2000">
                <a:solidFill>
                  <a:schemeClr val="dk1"/>
                </a:solidFill>
                <a:latin typeface="Roboto Condensed"/>
                <a:ea typeface="Roboto Condensed"/>
                <a:cs typeface="Roboto Condensed"/>
                <a:sym typeface="Roboto Condensed"/>
              </a:rPr>
              <a:t> is called a </a:t>
            </a:r>
            <a:r>
              <a:rPr lang="en" sz="2000" b="1" i="1">
                <a:solidFill>
                  <a:schemeClr val="dk1"/>
                </a:solidFill>
                <a:latin typeface="Roboto Condensed"/>
                <a:ea typeface="Roboto Condensed"/>
                <a:cs typeface="Roboto Condensed"/>
                <a:sym typeface="Roboto Condensed"/>
              </a:rPr>
              <a:t>relation</a:t>
            </a:r>
            <a:r>
              <a:rPr lang="en" sz="2000">
                <a:solidFill>
                  <a:schemeClr val="dk1"/>
                </a:solidFill>
                <a:latin typeface="Roboto Condensed"/>
                <a:ea typeface="Roboto Condensed"/>
                <a:cs typeface="Roboto Condensed"/>
                <a:sym typeface="Roboto Condensed"/>
              </a:rPr>
              <a:t>.</a:t>
            </a: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Clr>
                <a:schemeClr val="dk1"/>
              </a:buClr>
              <a:buSzPts val="1100"/>
              <a:buFont typeface="Arial"/>
              <a:buNone/>
            </a:pP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99" name="Google Shape;99;p15"/>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TERMINOLOGY</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1671</Words>
  <Application>Microsoft Macintosh PowerPoint</Application>
  <PresentationFormat>On-screen Show (4:3)</PresentationFormat>
  <Paragraphs>210</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Roboto Condensed</vt:lpstr>
      <vt:lpstr>Droid Sans</vt:lpstr>
      <vt:lpstr>Arial</vt:lpstr>
      <vt:lpstr>Roboto Condensed Light</vt:lpstr>
      <vt:lpstr>Simple Light</vt:lpstr>
      <vt:lpstr>Relational Data Model </vt:lpstr>
      <vt:lpstr>Disclaimer / Descargo de Responsabilidad</vt:lpstr>
      <vt:lpstr>Pregunta inicial</vt:lpstr>
      <vt:lpstr>The Relational Data Model</vt:lpstr>
      <vt:lpstr>The Relational Data Model</vt:lpstr>
      <vt:lpstr>The Relational Data Model</vt:lpstr>
      <vt:lpstr>Relational Model Concepts</vt:lpstr>
      <vt:lpstr>Relational Model Concepts</vt:lpstr>
      <vt:lpstr>Relational Model Concepts</vt:lpstr>
      <vt:lpstr>Domains, Attributes, Tuples and Relations</vt:lpstr>
      <vt:lpstr>Domains, Attributes, Tuples and Relations</vt:lpstr>
      <vt:lpstr>Domains, Attributes, Tuples and Relations</vt:lpstr>
      <vt:lpstr>Characteristics of Relations</vt:lpstr>
      <vt:lpstr>Characteristics of Relations</vt:lpstr>
      <vt:lpstr>Essential Concepts</vt:lpstr>
      <vt:lpstr>Relational Model Constraints</vt:lpstr>
      <vt:lpstr>Inherent model-based constraints or implicit constraints</vt:lpstr>
      <vt:lpstr>Inherent model-based constraints or implicit constraints</vt:lpstr>
      <vt:lpstr>Application-based or semantic constraints or business rules</vt:lpstr>
      <vt:lpstr>Application-based or semantic constraints or business rules</vt:lpstr>
      <vt:lpstr>Schema-based constraints or explicit constraints</vt:lpstr>
      <vt:lpstr>Schema-based constraints or explicit constraints</vt:lpstr>
      <vt:lpstr>Domain Constraint</vt:lpstr>
      <vt:lpstr>Key Constraints and Constraints on NULL Values</vt:lpstr>
      <vt:lpstr>Key Constraints and Constraints on NULL Values</vt:lpstr>
      <vt:lpstr>Key Constraints and Constraints on NULL Values</vt:lpstr>
      <vt:lpstr>Key Constraints and Constraints on NULL Values</vt:lpstr>
      <vt:lpstr>Key Constraints and Constraints on NULL Values</vt:lpstr>
      <vt:lpstr>Key Constraints and Constraints on NULL Values</vt:lpstr>
      <vt:lpstr>Key Constraints and Constraints on NULL Values</vt:lpstr>
      <vt:lpstr>Key Constraints and Constraints on NULL Values</vt:lpstr>
      <vt:lpstr>Key Constraints and Constraints on NULL Values</vt:lpstr>
      <vt:lpstr>Integrity</vt:lpstr>
      <vt:lpstr>Integrity</vt:lpstr>
      <vt:lpstr>Referential Integrity</vt:lpstr>
      <vt:lpstr>Referential Integrity</vt:lpstr>
      <vt:lpstr>Respues a pregunta inicial</vt:lpstr>
      <vt:lpstr>Relational Data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 Model </dc:title>
  <cp:lastModifiedBy>Diego Noguera Mena</cp:lastModifiedBy>
  <cp:revision>2</cp:revision>
  <dcterms:modified xsi:type="dcterms:W3CDTF">2020-09-30T17:01:36Z</dcterms:modified>
</cp:coreProperties>
</file>