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xml" ContentType="application/inkml+xml"/>
  <Override PartName="/ppt/notesSlides/notesSlide16.xml" ContentType="application/vnd.openxmlformats-officedocument.presentationml.notesSlide+xml"/>
  <Override PartName="/ppt/ink/ink2.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6" r:id="rId29"/>
    <p:sldId id="285" r:id="rId30"/>
    <p:sldId id="283" r:id="rId31"/>
  </p:sldIdLst>
  <p:sldSz cx="9144000" cy="6858000" type="screen4x3"/>
  <p:notesSz cx="6858000" cy="9144000"/>
  <p:embeddedFontLst>
    <p:embeddedFont>
      <p:font typeface="Roboto Condensed"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p:restoredTop sz="94694"/>
  </p:normalViewPr>
  <p:slideViewPr>
    <p:cSldViewPr snapToGrid="0" snapToObjects="1">
      <p:cViewPr varScale="1">
        <p:scale>
          <a:sx n="81" d="100"/>
          <a:sy n="81" d="100"/>
        </p:scale>
        <p:origin x="142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0-05-14T00:04:39.311"/>
    </inkml:context>
    <inkml:brush xml:id="br0">
      <inkml:brushProperty name="width" value="0.05292" units="cm"/>
      <inkml:brushProperty name="height" value="0.05292" units="cm"/>
      <inkml:brushProperty name="color" value="#FF0000"/>
    </inkml:brush>
  </inkml:definitions>
  <inkml:trace contextRef="#ctx0" brushRef="#br0">19632 15575 0,'18'0'297,"-1"0"-282,19 0 1,-1 0 0,-17 0-16,17 0 15,18 0 1,-18 0 0,18 0 15,-35 0-16,-1 0 1,1 0 0,-1 0-1,1 0 1,0 0 15,-1 0-31,1 0 31,0 0-15,-1 0 0,1 0-1,0 0 1,-1 0-16,1 0 16,17 0-1,-17 0-15,-1 0 16,1 0-16,0 0 15,17 0 1,-17 0 0,-1 0-1,19 0 1,-1 0 0,-18 0-1,1 0 16,17 0-15,-17 0 0,17 0-1,1 0 17,-19 0-17,1 0 1,0 0-1,34 0 17,-34 0-17,0 0 1,-1 0 0,1 0-1,0 0 1,-1 0 31,1 0 0,0 0 46</inkml:trace>
  <inkml:trace contextRef="#ctx0" brushRef="#br0" timeOffset="3802.069">23865 10089 0</inkml:trace>
  <inkml:trace contextRef="#ctx0" brushRef="#br0" timeOffset="21617.988">5098 14781 0,'-36'0'250,"19"0"-235,-36 0 1,0 0-16,18 0 16,-1 0-1,-17 18-15,18-18 32,35 18-32,-35-18 15,17 17-15,1 1 31,-1 0-15,18-1 0,-18-17-16,18 35 15,-17 1 1,-1-19 0,18 19-16,-18 17 31,1 0-31,17-1 31,-18 1-15,18 18-1,0-36 1,0-17 0,0-1-1,0 36 1,35 18-1,-17-36 1,17 18 0,18 0 15,0 0-15,53 18 15,-18-36-16,-35-18-15,18 19 32,34-1-17,-69-17 1,-19-18-16,19 17 16,-1-17-1,-17 0-15,35 0 31,-18 0-15,0 18-16,-17-18 16,70 18-1,-70-18 1,52 17 0,-17-17-1,0 0 16,0 0-15,-36 0 0,19 0-16,-1 0 31,0-17-15,-17-1-1,17 0 1,-17 18 15,-18-17-31,17-1 16,1 18 15,0-18 0,-1-17-15,-17 17-1,0 1 1,18-1-16,-18-17 31,0 17-31,0-17 16,0-18 0,0 18 15,-18-18-16,-35-18 1,36 36 0,-18 0-1,-89-159 17,36 88-17,35 35 1,-18 18 15,-17 0-15,35 18-1,0 18-15,36-1 16,-18 18 0,-1-18-16,19 18 15,-54-35 1,18 17-1,0 1 17,36 17-32,-36 0 15,0-18 1,35 18 0,-35 0-1,18 0 1,0 0-1,17 0-15,0 0 16,1 0 0,-1 0-1</inkml:trace>
  <inkml:trace contextRef="#ctx0" brushRef="#br0" timeOffset="24454.978">8890 14711 0,'-35'0'281,"-1"0"-281,-16 0 16,-1 0 0,17 0-16,-17 17 15,0 1 1,1 17 0,-37 1-1,19-1 1,-107 71-1,54-18 17,70-35-17,-88 53 1,0 35 0,70-88-16,18 0 15,0 0 1,-17 52-1,17-34 17,35-36-32,-17 53 31,35-52-15,0 52 15,0-70-16,0-1 1,0 18-16,18 1 16,-18-1-1,53-17 1,-18-1 0,124 36-1,-18-35 1,35-18 15,-105 0-31,-18 0 31,17 0-31,36 0 16,-71 0 0,53 0-1,-17 0 1,-36-18-1,89-17 17,-107 17-32,36 1 15,18-19 1,-53 19 0,-1-1-1,1 0-15,-1 18 16,-17-17-1,18-1-15,35-35 16,-35-35 15,-1 53-15,19-18-16,-19-53 16,1 88-1,-1-17-15,-17-18 16,18 36-1,-18-36 1,0 17 0,0-17-16,18 18 15,-18-35 1,0 17 0,0 0-1,0 0-15,0 0 16,0-18 15,0 18-15,-18-17-1,18 52 1,-18 1 0,1-1 15,17 0-31,-18 18 15,1 0 17,17-17 155</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0-05-14T00:05:15.098"/>
    </inkml:context>
    <inkml:brush xml:id="br0">
      <inkml:brushProperty name="width" value="0.05292" units="cm"/>
      <inkml:brushProperty name="height" value="0.05292" units="cm"/>
      <inkml:brushProperty name="color" value="#FF0000"/>
    </inkml:brush>
  </inkml:definitions>
  <inkml:trace contextRef="#ctx0" brushRef="#br0">5874 14711 0,'17'0'281,"1"0"-250,0 0 1,-1 0-17,-17 17 1,0 1-16,0 17 16,0-17-1,0 17-15,0 1 16,0-1-1,0-18 1,0 1 0,0 0-1,0-1 1,0 1 0,0 0 15,18-18 125,0 0-140,-1 0-1,1 0 1,-1 0 0,1 0 15,0 0 16</inkml:trace>
  <inkml:trace contextRef="#ctx0" brushRef="#br0" timeOffset="2513.635">9419 15311 0,'0'0'0,"35"0"265,1 0-249,-19 0-16,19 0 16,-19 0-1,1 0-15,17 0 16,-17 0 0,-1 0-1,1 0 1,-18 17-1,0 18 1,18 1 0,-18-1-16,0-17 15,0 17 1,0-17-16,0 17 16,0-18-1,0 19 1,-36-19-1,19 1 1,-18 17 0,17 1 15,-17-19-15,17 36-1,18-35 16,-18-18-31,18 17 16,36-17 93,-19 0-93,1 0-16,0 0 16,-1 0-1,1 0 17,-1 0-32,1 0 31,0 0 0,-1 0-31,1 0 47,0 0-31,-1-17 30,-17-1-30,0 1 0,0-1-1,0 0 32,0 1-47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 name="Google Shape;3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040360d5f_0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8040360d5f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8040360d5f_0_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8040360d5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040360d5f_0_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040360d5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8040360d5f_0_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8040360d5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8040360d5f_0_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8040360d5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8040360d5f_0_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8040360d5f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8040360d5f_0_1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8040360d5f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040360d5f_0_1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040360d5f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040360d5f_0_1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040360d5f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8040360d5f_0_1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8040360d5f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g752976d156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 name="Google Shape;39;g752976d1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8040360d5f_0_18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8040360d5f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8040360d5f_0_1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8040360d5f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8040360d5f_0_1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8040360d5f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8040360d5f_0_2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8040360d5f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8040360d5f_0_2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8040360d5f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8040360d5f_0_2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8040360d5f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8040360d5f_0_2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8040360d5f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8040360d5f_0_27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8040360d5f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8040360d5f_0_2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8040360d5f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33309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8040360d5f_0_2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8040360d5f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0724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8040360d5f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8040360d5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8040360d5f_0_28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8040360d5f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g796888018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 name="Google Shape;51;g796888018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7f50f3e452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7f50f3e45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a815c5aa8_0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a815c5aa8_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8040360d5f_0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8040360d5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040360d5f_0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040360d5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040360d5f_0_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040360d5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1" name="Google Shape;11;p2"/>
          <p:cNvSpPr txBox="1">
            <a:spLocks noGrp="1"/>
          </p:cNvSpPr>
          <p:nvPr>
            <p:ph type="subTitle" idx="1"/>
          </p:nvPr>
        </p:nvSpPr>
        <p:spPr>
          <a:xfrm>
            <a:off x="685800" y="3786738"/>
            <a:ext cx="7772400" cy="10464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a:endParaRPr/>
          </a:p>
        </p:txBody>
      </p:sp>
      <p:sp>
        <p:nvSpPr>
          <p:cNvPr id="12" name="Google Shape;12;p2"/>
          <p:cNvSpPr txBox="1">
            <a:spLocks noGrp="1"/>
          </p:cNvSpPr>
          <p:nvPr>
            <p:ph type="sldNum" idx="12"/>
          </p:nvPr>
        </p:nvSpPr>
        <p:spPr>
          <a:xfrm>
            <a:off x="8556791"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lvl1pPr lvl="0">
              <a:spcBef>
                <a:spcPts val="0"/>
              </a:spcBef>
              <a:spcAft>
                <a:spcPts val="0"/>
              </a:spcAft>
              <a:buClr>
                <a:srgbClr val="000000"/>
              </a:buClr>
              <a:buSzPts val="3000"/>
              <a:buFont typeface="Roboto Condensed"/>
              <a:buNone/>
              <a:defRPr sz="3000">
                <a:solidFill>
                  <a:srgbClr val="000000"/>
                </a:solidFill>
                <a:latin typeface="Roboto Condensed"/>
                <a:ea typeface="Roboto Condensed"/>
                <a:cs typeface="Roboto Condensed"/>
                <a:sym typeface="Roboto Condensed"/>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5" name="Google Shape;15;p3"/>
          <p:cNvSpPr txBox="1">
            <a:spLocks noGrp="1"/>
          </p:cNvSpPr>
          <p:nvPr>
            <p:ph type="body" idx="1"/>
          </p:nvPr>
        </p:nvSpPr>
        <p:spPr>
          <a:xfrm>
            <a:off x="457200" y="1081200"/>
            <a:ext cx="8229600" cy="54867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Font typeface="Roboto Condensed"/>
              <a:buChar char="➔"/>
              <a:defRPr sz="2400">
                <a:latin typeface="Roboto Condensed"/>
                <a:ea typeface="Roboto Condensed"/>
                <a:cs typeface="Roboto Condensed"/>
                <a:sym typeface="Roboto Condensed"/>
              </a:defRPr>
            </a:lvl1pPr>
            <a:lvl2pPr marL="914400" lvl="1" indent="-381000">
              <a:spcBef>
                <a:spcPts val="0"/>
              </a:spcBef>
              <a:spcAft>
                <a:spcPts val="0"/>
              </a:spcAft>
              <a:buSzPts val="2400"/>
              <a:buFont typeface="Roboto Condensed"/>
              <a:buChar char="◆"/>
              <a:defRPr>
                <a:latin typeface="Roboto Condensed"/>
                <a:ea typeface="Roboto Condensed"/>
                <a:cs typeface="Roboto Condensed"/>
                <a:sym typeface="Roboto Condensed"/>
              </a:defRPr>
            </a:lvl2pPr>
            <a:lvl3pPr marL="1371600" lvl="2" indent="-381000">
              <a:spcBef>
                <a:spcPts val="0"/>
              </a:spcBef>
              <a:spcAft>
                <a:spcPts val="0"/>
              </a:spcAft>
              <a:buSzPts val="2400"/>
              <a:buFont typeface="Roboto Condensed"/>
              <a:buChar char="●"/>
              <a:defRPr>
                <a:latin typeface="Roboto Condensed"/>
                <a:ea typeface="Roboto Condensed"/>
                <a:cs typeface="Roboto Condensed"/>
                <a:sym typeface="Roboto Condensed"/>
              </a:defRPr>
            </a:lvl3pPr>
            <a:lvl4pPr marL="1828800" lvl="3" indent="-342900">
              <a:spcBef>
                <a:spcPts val="0"/>
              </a:spcBef>
              <a:spcAft>
                <a:spcPts val="0"/>
              </a:spcAft>
              <a:buSzPts val="1800"/>
              <a:buFont typeface="Roboto Condensed"/>
              <a:buChar char="○"/>
              <a:defRPr>
                <a:latin typeface="Roboto Condensed"/>
                <a:ea typeface="Roboto Condensed"/>
                <a:cs typeface="Roboto Condensed"/>
                <a:sym typeface="Roboto Condensed"/>
              </a:defRPr>
            </a:lvl4pPr>
            <a:lvl5pPr marL="2286000" lvl="4" indent="-342900">
              <a:spcBef>
                <a:spcPts val="0"/>
              </a:spcBef>
              <a:spcAft>
                <a:spcPts val="0"/>
              </a:spcAft>
              <a:buSzPts val="1800"/>
              <a:buFont typeface="Roboto Condensed"/>
              <a:buChar char="◆"/>
              <a:defRPr>
                <a:latin typeface="Roboto Condensed"/>
                <a:ea typeface="Roboto Condensed"/>
                <a:cs typeface="Roboto Condensed"/>
                <a:sym typeface="Roboto Condensed"/>
              </a:defRPr>
            </a:lvl5pPr>
            <a:lvl6pPr marL="2743200" lvl="5" indent="-342900">
              <a:spcBef>
                <a:spcPts val="0"/>
              </a:spcBef>
              <a:spcAft>
                <a:spcPts val="0"/>
              </a:spcAft>
              <a:buSzPts val="1800"/>
              <a:buFont typeface="Roboto Condensed"/>
              <a:buChar char="●"/>
              <a:defRPr>
                <a:latin typeface="Roboto Condensed"/>
                <a:ea typeface="Roboto Condensed"/>
                <a:cs typeface="Roboto Condensed"/>
                <a:sym typeface="Roboto Condensed"/>
              </a:defRPr>
            </a:lvl6pPr>
            <a:lvl7pPr marL="3200400" lvl="6" indent="-342900">
              <a:spcBef>
                <a:spcPts val="0"/>
              </a:spcBef>
              <a:spcAft>
                <a:spcPts val="0"/>
              </a:spcAft>
              <a:buSzPts val="1800"/>
              <a:buFont typeface="Roboto Condensed"/>
              <a:buChar char="○"/>
              <a:defRPr>
                <a:latin typeface="Roboto Condensed"/>
                <a:ea typeface="Roboto Condensed"/>
                <a:cs typeface="Roboto Condensed"/>
                <a:sym typeface="Roboto Condensed"/>
              </a:defRPr>
            </a:lvl7pPr>
            <a:lvl8pPr marL="3657600" lvl="7" indent="-342900">
              <a:spcBef>
                <a:spcPts val="0"/>
              </a:spcBef>
              <a:spcAft>
                <a:spcPts val="0"/>
              </a:spcAft>
              <a:buSzPts val="1800"/>
              <a:buFont typeface="Roboto Condensed"/>
              <a:buChar char="◆"/>
              <a:defRPr>
                <a:latin typeface="Roboto Condensed"/>
                <a:ea typeface="Roboto Condensed"/>
                <a:cs typeface="Roboto Condensed"/>
                <a:sym typeface="Roboto Condensed"/>
              </a:defRPr>
            </a:lvl8pPr>
            <a:lvl9pPr marL="4114800" lvl="8" indent="-342900">
              <a:spcBef>
                <a:spcPts val="0"/>
              </a:spcBef>
              <a:spcAft>
                <a:spcPts val="0"/>
              </a:spcAft>
              <a:buSzPts val="1800"/>
              <a:buFont typeface="Roboto Condensed"/>
              <a:buChar char="●"/>
              <a:defRPr>
                <a:latin typeface="Roboto Condensed"/>
                <a:ea typeface="Roboto Condensed"/>
                <a:cs typeface="Roboto Condensed"/>
                <a:sym typeface="Roboto Condensed"/>
              </a:defRPr>
            </a:lvl9pPr>
          </a:lstStyle>
          <a:p>
            <a:endParaRPr/>
          </a:p>
        </p:txBody>
      </p:sp>
      <p:sp>
        <p:nvSpPr>
          <p:cNvPr id="16" name="Google Shape;16;p3"/>
          <p:cNvSpPr txBox="1">
            <a:spLocks noGrp="1"/>
          </p:cNvSpPr>
          <p:nvPr>
            <p:ph type="sldNum" idx="12"/>
          </p:nvPr>
        </p:nvSpPr>
        <p:spPr>
          <a:xfrm>
            <a:off x="8556791"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17" name="Google Shape;17;p3"/>
          <p:cNvCxnSpPr/>
          <p:nvPr/>
        </p:nvCxnSpPr>
        <p:spPr>
          <a:xfrm>
            <a:off x="295200" y="879600"/>
            <a:ext cx="8391600" cy="13500"/>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457200" y="274647"/>
            <a:ext cx="8229600" cy="8496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0" name="Google Shape;20;p4"/>
          <p:cNvSpPr txBox="1">
            <a:spLocks noGrp="1"/>
          </p:cNvSpPr>
          <p:nvPr>
            <p:ph type="body" idx="1"/>
          </p:nvPr>
        </p:nvSpPr>
        <p:spPr>
          <a:xfrm>
            <a:off x="457200" y="1600200"/>
            <a:ext cx="3994500" cy="4967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1" name="Google Shape;21;p4"/>
          <p:cNvSpPr txBox="1">
            <a:spLocks noGrp="1"/>
          </p:cNvSpPr>
          <p:nvPr>
            <p:ph type="body" idx="2"/>
          </p:nvPr>
        </p:nvSpPr>
        <p:spPr>
          <a:xfrm>
            <a:off x="4692274" y="1600200"/>
            <a:ext cx="3994500" cy="4967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2" name="Google Shape;22;p4"/>
          <p:cNvSpPr txBox="1">
            <a:spLocks noGrp="1"/>
          </p:cNvSpPr>
          <p:nvPr>
            <p:ph type="sldNum" idx="12"/>
          </p:nvPr>
        </p:nvSpPr>
        <p:spPr>
          <a:xfrm>
            <a:off x="8556791"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457200" y="274647"/>
            <a:ext cx="8229600" cy="8496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5" name="Google Shape;25;p5"/>
          <p:cNvSpPr txBox="1">
            <a:spLocks noGrp="1"/>
          </p:cNvSpPr>
          <p:nvPr>
            <p:ph type="sldNum" idx="12"/>
          </p:nvPr>
        </p:nvSpPr>
        <p:spPr>
          <a:xfrm>
            <a:off x="8556791"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6"/>
        <p:cNvGrpSpPr/>
        <p:nvPr/>
      </p:nvGrpSpPr>
      <p:grpSpPr>
        <a:xfrm>
          <a:off x="0" y="0"/>
          <a:ext cx="0" cy="0"/>
          <a:chOff x="0" y="0"/>
          <a:chExt cx="0" cy="0"/>
        </a:xfrm>
      </p:grpSpPr>
      <p:sp>
        <p:nvSpPr>
          <p:cNvPr id="27" name="Google Shape;27;p6"/>
          <p:cNvSpPr txBox="1">
            <a:spLocks noGrp="1"/>
          </p:cNvSpPr>
          <p:nvPr>
            <p:ph type="body" idx="1"/>
          </p:nvPr>
        </p:nvSpPr>
        <p:spPr>
          <a:xfrm>
            <a:off x="457200" y="5875079"/>
            <a:ext cx="8229600" cy="6927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
        <p:nvSpPr>
          <p:cNvPr id="28" name="Google Shape;28;p6"/>
          <p:cNvSpPr txBox="1">
            <a:spLocks noGrp="1"/>
          </p:cNvSpPr>
          <p:nvPr>
            <p:ph type="sldNum" idx="12"/>
          </p:nvPr>
        </p:nvSpPr>
        <p:spPr>
          <a:xfrm>
            <a:off x="8556791"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47"/>
            <a:ext cx="8229600" cy="849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0B5394"/>
              </a:buClr>
              <a:buSzPts val="3600"/>
              <a:buFont typeface="Droid Sans"/>
              <a:buNone/>
              <a:defRPr sz="3600" b="1">
                <a:solidFill>
                  <a:srgbClr val="0B5394"/>
                </a:solidFill>
                <a:latin typeface="Droid Sans"/>
                <a:ea typeface="Droid Sans"/>
                <a:cs typeface="Droid Sans"/>
                <a:sym typeface="Droid Sans"/>
              </a:defRPr>
            </a:lvl1pPr>
            <a:lvl2pPr lvl="1">
              <a:spcBef>
                <a:spcPts val="0"/>
              </a:spcBef>
              <a:spcAft>
                <a:spcPts val="0"/>
              </a:spcAft>
              <a:buClr>
                <a:srgbClr val="0B5394"/>
              </a:buClr>
              <a:buSzPts val="3600"/>
              <a:buFont typeface="Droid Sans"/>
              <a:buNone/>
              <a:defRPr sz="3600" b="1">
                <a:solidFill>
                  <a:srgbClr val="0B5394"/>
                </a:solidFill>
                <a:latin typeface="Droid Sans"/>
                <a:ea typeface="Droid Sans"/>
                <a:cs typeface="Droid Sans"/>
                <a:sym typeface="Droid Sans"/>
              </a:defRPr>
            </a:lvl2pPr>
            <a:lvl3pPr lvl="2">
              <a:spcBef>
                <a:spcPts val="0"/>
              </a:spcBef>
              <a:spcAft>
                <a:spcPts val="0"/>
              </a:spcAft>
              <a:buClr>
                <a:srgbClr val="0B5394"/>
              </a:buClr>
              <a:buSzPts val="3600"/>
              <a:buFont typeface="Droid Sans"/>
              <a:buNone/>
              <a:defRPr sz="3600" b="1">
                <a:solidFill>
                  <a:srgbClr val="0B5394"/>
                </a:solidFill>
                <a:latin typeface="Droid Sans"/>
                <a:ea typeface="Droid Sans"/>
                <a:cs typeface="Droid Sans"/>
                <a:sym typeface="Droid Sans"/>
              </a:defRPr>
            </a:lvl3pPr>
            <a:lvl4pPr lvl="3">
              <a:spcBef>
                <a:spcPts val="0"/>
              </a:spcBef>
              <a:spcAft>
                <a:spcPts val="0"/>
              </a:spcAft>
              <a:buClr>
                <a:srgbClr val="0B5394"/>
              </a:buClr>
              <a:buSzPts val="3600"/>
              <a:buFont typeface="Droid Sans"/>
              <a:buNone/>
              <a:defRPr sz="3600" b="1">
                <a:solidFill>
                  <a:srgbClr val="0B5394"/>
                </a:solidFill>
                <a:latin typeface="Droid Sans"/>
                <a:ea typeface="Droid Sans"/>
                <a:cs typeface="Droid Sans"/>
                <a:sym typeface="Droid Sans"/>
              </a:defRPr>
            </a:lvl4pPr>
            <a:lvl5pPr lvl="4">
              <a:spcBef>
                <a:spcPts val="0"/>
              </a:spcBef>
              <a:spcAft>
                <a:spcPts val="0"/>
              </a:spcAft>
              <a:buClr>
                <a:srgbClr val="0B5394"/>
              </a:buClr>
              <a:buSzPts val="3600"/>
              <a:buFont typeface="Droid Sans"/>
              <a:buNone/>
              <a:defRPr sz="3600" b="1">
                <a:solidFill>
                  <a:srgbClr val="0B5394"/>
                </a:solidFill>
                <a:latin typeface="Droid Sans"/>
                <a:ea typeface="Droid Sans"/>
                <a:cs typeface="Droid Sans"/>
                <a:sym typeface="Droid Sans"/>
              </a:defRPr>
            </a:lvl5pPr>
            <a:lvl6pPr lvl="5">
              <a:spcBef>
                <a:spcPts val="0"/>
              </a:spcBef>
              <a:spcAft>
                <a:spcPts val="0"/>
              </a:spcAft>
              <a:buClr>
                <a:srgbClr val="0B5394"/>
              </a:buClr>
              <a:buSzPts val="3600"/>
              <a:buFont typeface="Droid Sans"/>
              <a:buNone/>
              <a:defRPr sz="3600" b="1">
                <a:solidFill>
                  <a:srgbClr val="0B5394"/>
                </a:solidFill>
                <a:latin typeface="Droid Sans"/>
                <a:ea typeface="Droid Sans"/>
                <a:cs typeface="Droid Sans"/>
                <a:sym typeface="Droid Sans"/>
              </a:defRPr>
            </a:lvl6pPr>
            <a:lvl7pPr lvl="6">
              <a:spcBef>
                <a:spcPts val="0"/>
              </a:spcBef>
              <a:spcAft>
                <a:spcPts val="0"/>
              </a:spcAft>
              <a:buClr>
                <a:srgbClr val="0B5394"/>
              </a:buClr>
              <a:buSzPts val="3600"/>
              <a:buFont typeface="Droid Sans"/>
              <a:buNone/>
              <a:defRPr sz="3600" b="1">
                <a:solidFill>
                  <a:srgbClr val="0B5394"/>
                </a:solidFill>
                <a:latin typeface="Droid Sans"/>
                <a:ea typeface="Droid Sans"/>
                <a:cs typeface="Droid Sans"/>
                <a:sym typeface="Droid Sans"/>
              </a:defRPr>
            </a:lvl7pPr>
            <a:lvl8pPr lvl="7">
              <a:spcBef>
                <a:spcPts val="0"/>
              </a:spcBef>
              <a:spcAft>
                <a:spcPts val="0"/>
              </a:spcAft>
              <a:buClr>
                <a:srgbClr val="0B5394"/>
              </a:buClr>
              <a:buSzPts val="3600"/>
              <a:buFont typeface="Droid Sans"/>
              <a:buNone/>
              <a:defRPr sz="3600" b="1">
                <a:solidFill>
                  <a:srgbClr val="0B5394"/>
                </a:solidFill>
                <a:latin typeface="Droid Sans"/>
                <a:ea typeface="Droid Sans"/>
                <a:cs typeface="Droid Sans"/>
                <a:sym typeface="Droid Sans"/>
              </a:defRPr>
            </a:lvl8pPr>
            <a:lvl9pPr lvl="8">
              <a:spcBef>
                <a:spcPts val="0"/>
              </a:spcBef>
              <a:spcAft>
                <a:spcPts val="0"/>
              </a:spcAft>
              <a:buClr>
                <a:srgbClr val="0B5394"/>
              </a:buClr>
              <a:buSzPts val="3600"/>
              <a:buFont typeface="Droid Sans"/>
              <a:buNone/>
              <a:defRPr sz="3600" b="1">
                <a:solidFill>
                  <a:srgbClr val="0B5394"/>
                </a:solidFill>
                <a:latin typeface="Droid Sans"/>
                <a:ea typeface="Droid Sans"/>
                <a:cs typeface="Droid Sans"/>
                <a:sym typeface="Droid Sans"/>
              </a:defRPr>
            </a:lvl9pPr>
          </a:lstStyle>
          <a:p>
            <a:endParaRPr/>
          </a:p>
        </p:txBody>
      </p:sp>
      <p:sp>
        <p:nvSpPr>
          <p:cNvPr id="7" name="Google Shape;7;p1"/>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Font typeface="Droid Sans"/>
              <a:buChar char="➔"/>
              <a:defRPr sz="3000">
                <a:solidFill>
                  <a:schemeClr val="dk1"/>
                </a:solidFill>
                <a:latin typeface="Droid Sans"/>
                <a:ea typeface="Droid Sans"/>
                <a:cs typeface="Droid Sans"/>
                <a:sym typeface="Droid Sans"/>
              </a:defRPr>
            </a:lvl1pPr>
            <a:lvl2pPr marL="914400" lvl="1" indent="-381000">
              <a:spcBef>
                <a:spcPts val="0"/>
              </a:spcBef>
              <a:spcAft>
                <a:spcPts val="0"/>
              </a:spcAft>
              <a:buClr>
                <a:schemeClr val="dk1"/>
              </a:buClr>
              <a:buSzPts val="2400"/>
              <a:buFont typeface="Droid Sans"/>
              <a:buChar char="◆"/>
              <a:defRPr sz="2400">
                <a:solidFill>
                  <a:schemeClr val="dk1"/>
                </a:solidFill>
                <a:latin typeface="Droid Sans"/>
                <a:ea typeface="Droid Sans"/>
                <a:cs typeface="Droid Sans"/>
                <a:sym typeface="Droid Sans"/>
              </a:defRPr>
            </a:lvl2pPr>
            <a:lvl3pPr marL="1371600" lvl="2" indent="-381000">
              <a:spcBef>
                <a:spcPts val="0"/>
              </a:spcBef>
              <a:spcAft>
                <a:spcPts val="0"/>
              </a:spcAft>
              <a:buClr>
                <a:schemeClr val="dk1"/>
              </a:buClr>
              <a:buSzPts val="2400"/>
              <a:buFont typeface="Droid Sans"/>
              <a:buChar char="●"/>
              <a:defRPr sz="2400">
                <a:solidFill>
                  <a:schemeClr val="dk1"/>
                </a:solidFill>
                <a:latin typeface="Droid Sans"/>
                <a:ea typeface="Droid Sans"/>
                <a:cs typeface="Droid Sans"/>
                <a:sym typeface="Droid Sans"/>
              </a:defRPr>
            </a:lvl3pPr>
            <a:lvl4pPr marL="1828800" lvl="3" indent="-3429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4pPr>
            <a:lvl5pPr marL="2286000" lvl="4" indent="-3429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5pPr>
            <a:lvl6pPr marL="2743200" lvl="5" indent="-3429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6pPr>
            <a:lvl7pPr marL="3200400" lvl="6" indent="-3429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7pPr>
            <a:lvl8pPr marL="3657600" lvl="7" indent="-3429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8pPr>
            <a:lvl9pPr marL="4114800" lvl="8" indent="-3429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9pPr>
          </a:lstStyle>
          <a:p>
            <a:endParaRPr/>
          </a:p>
        </p:txBody>
      </p:sp>
      <p:sp>
        <p:nvSpPr>
          <p:cNvPr id="8" name="Google Shape;8;p1"/>
          <p:cNvSpPr txBox="1">
            <a:spLocks noGrp="1"/>
          </p:cNvSpPr>
          <p:nvPr>
            <p:ph type="sldNum" idx="12"/>
          </p:nvPr>
        </p:nvSpPr>
        <p:spPr>
          <a:xfrm>
            <a:off x="8556791" y="6333134"/>
            <a:ext cx="548700" cy="524700"/>
          </a:xfrm>
          <a:prstGeom prst="rect">
            <a:avLst/>
          </a:prstGeom>
          <a:noFill/>
          <a:ln>
            <a:noFill/>
          </a:ln>
        </p:spPr>
        <p:txBody>
          <a:bodyPr spcFirstLastPara="1" wrap="square" lIns="91425" tIns="91425" rIns="91425" bIns="91425" anchor="ctr" anchorCtr="0">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customXml" Target="../ink/ink1.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customXml" Target="../ink/ink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tif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tif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ctrTitle"/>
          </p:nvPr>
        </p:nvSpPr>
        <p:spPr>
          <a:xfrm>
            <a:off x="292075" y="1154800"/>
            <a:ext cx="7543800" cy="9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3F3F3"/>
                </a:solidFill>
                <a:latin typeface="Roboto Condensed"/>
                <a:ea typeface="Roboto Condensed"/>
                <a:cs typeface="Roboto Condensed"/>
                <a:sym typeface="Roboto Condensed"/>
              </a:rPr>
              <a:t>Mapeo ER a Relacional</a:t>
            </a:r>
            <a:br>
              <a:rPr lang="en">
                <a:solidFill>
                  <a:srgbClr val="F3F3F3"/>
                </a:solidFill>
                <a:latin typeface="Roboto Condensed"/>
                <a:ea typeface="Roboto Condensed"/>
                <a:cs typeface="Roboto Condensed"/>
                <a:sym typeface="Roboto Condensed"/>
              </a:rPr>
            </a:br>
            <a:endParaRPr sz="1000">
              <a:solidFill>
                <a:srgbClr val="F3F3F3"/>
              </a:solidFill>
              <a:latin typeface="Roboto Condensed"/>
              <a:ea typeface="Roboto Condensed"/>
              <a:cs typeface="Roboto Condensed"/>
              <a:sym typeface="Roboto Condensed"/>
            </a:endParaRPr>
          </a:p>
        </p:txBody>
      </p:sp>
      <p:sp>
        <p:nvSpPr>
          <p:cNvPr id="36" name="Google Shape;36;p8"/>
          <p:cNvSpPr txBox="1">
            <a:spLocks noGrp="1"/>
          </p:cNvSpPr>
          <p:nvPr>
            <p:ph type="ctrTitle"/>
          </p:nvPr>
        </p:nvSpPr>
        <p:spPr>
          <a:xfrm>
            <a:off x="292075" y="1669600"/>
            <a:ext cx="7543800" cy="9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F3F3F3"/>
                </a:solidFill>
                <a:latin typeface="Roboto Condensed"/>
                <a:ea typeface="Roboto Condensed"/>
                <a:cs typeface="Roboto Condensed"/>
                <a:sym typeface="Roboto Condensed"/>
              </a:rPr>
              <a:t>CE3101 - Bases de Datos</a:t>
            </a:r>
            <a:br>
              <a:rPr lang="en" sz="1800">
                <a:solidFill>
                  <a:srgbClr val="F3F3F3"/>
                </a:solidFill>
                <a:latin typeface="Roboto Condensed"/>
                <a:ea typeface="Roboto Condensed"/>
                <a:cs typeface="Roboto Condensed"/>
                <a:sym typeface="Roboto Condensed"/>
              </a:rPr>
            </a:br>
            <a:endParaRPr sz="1800">
              <a:solidFill>
                <a:srgbClr val="F3F3F3"/>
              </a:solidFill>
              <a:latin typeface="Roboto Condensed"/>
              <a:ea typeface="Roboto Condensed"/>
              <a:cs typeface="Roboto Condensed"/>
              <a:sym typeface="Roboto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SzPts val="3000"/>
              <a:buAutoNum type="arabicPeriod" startAt="2"/>
            </a:pPr>
            <a:r>
              <a:rPr lang="en"/>
              <a:t>Mapeo de tipo de entidades débiles</a:t>
            </a:r>
            <a:endParaRPr/>
          </a:p>
        </p:txBody>
      </p:sp>
      <p:sp>
        <p:nvSpPr>
          <p:cNvPr id="108" name="Google Shape;108;p17"/>
          <p:cNvSpPr txBox="1"/>
          <p:nvPr/>
        </p:nvSpPr>
        <p:spPr>
          <a:xfrm>
            <a:off x="814800" y="1611413"/>
            <a:ext cx="7514400" cy="2100000"/>
          </a:xfrm>
          <a:prstGeom prst="rect">
            <a:avLst/>
          </a:prstGeom>
          <a:solidFill>
            <a:srgbClr val="F3F3F3"/>
          </a:solidFill>
          <a:ln>
            <a:noFill/>
          </a:ln>
        </p:spPr>
        <p:txBody>
          <a:bodyPr spcFirstLastPara="1" wrap="square" lIns="91425" tIns="91425" rIns="91425" bIns="91425" anchor="ctr" anchorCtr="0">
            <a:noAutofit/>
          </a:bodyPr>
          <a:lstStyle/>
          <a:p>
            <a:pPr marL="457200" lvl="0" indent="-342900" algn="l" rtl="0">
              <a:spcBef>
                <a:spcPts val="60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Para cada entidad débil crea una relación con los atributos simples o los componentes simples de los atributos compuestos.</a:t>
            </a:r>
            <a:endParaRPr sz="1800">
              <a:solidFill>
                <a:schemeClr val="dk1"/>
              </a:solidFill>
              <a:latin typeface="Roboto Condensed"/>
              <a:ea typeface="Roboto Condensed"/>
              <a:cs typeface="Roboto Condensed"/>
              <a:sym typeface="Roboto Condensed"/>
            </a:endParaRPr>
          </a:p>
          <a:p>
            <a:pPr marL="457200" lvl="0"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Agregue como llaves foráneas, la llave primaria de las relaciones que correspondan a las entidades propietarias, así se mapean las relaciones identificatorias.</a:t>
            </a:r>
            <a:endParaRPr sz="1800">
              <a:solidFill>
                <a:schemeClr val="dk1"/>
              </a:solidFill>
              <a:latin typeface="Roboto Condensed"/>
              <a:ea typeface="Roboto Condensed"/>
              <a:cs typeface="Roboto Condensed"/>
              <a:sym typeface="Roboto Condensed"/>
            </a:endParaRPr>
          </a:p>
          <a:p>
            <a:pPr marL="457200" lvl="0"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La llave primaria de la relación recién creada está formada por la llave primaria de la relación padre y la llave parcial de la entidad débil.</a:t>
            </a:r>
            <a:endParaRPr sz="1800">
              <a:solidFill>
                <a:schemeClr val="dk1"/>
              </a:solidFill>
              <a:latin typeface="Roboto Condensed"/>
              <a:ea typeface="Roboto Condensed"/>
              <a:cs typeface="Roboto Condensed"/>
              <a:sym typeface="Roboto Condensed"/>
            </a:endParaRPr>
          </a:p>
        </p:txBody>
      </p:sp>
      <p:sp>
        <p:nvSpPr>
          <p:cNvPr id="109" name="Google Shape;109;p17"/>
          <p:cNvSpPr txBox="1"/>
          <p:nvPr/>
        </p:nvSpPr>
        <p:spPr>
          <a:xfrm>
            <a:off x="814800" y="1114150"/>
            <a:ext cx="7514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ESTRATEGIA</a:t>
            </a:r>
            <a:endParaRPr b="1">
              <a:solidFill>
                <a:srgbClr val="FFFFFF"/>
              </a:solidFill>
              <a:latin typeface="Roboto Condensed"/>
              <a:ea typeface="Roboto Condensed"/>
              <a:cs typeface="Roboto Condensed"/>
              <a:sym typeface="Roboto Condensed"/>
            </a:endParaRPr>
          </a:p>
        </p:txBody>
      </p:sp>
      <p:sp>
        <p:nvSpPr>
          <p:cNvPr id="110" name="Google Shape;110;p17"/>
          <p:cNvSpPr txBox="1"/>
          <p:nvPr/>
        </p:nvSpPr>
        <p:spPr>
          <a:xfrm>
            <a:off x="814725" y="4443225"/>
            <a:ext cx="7514400" cy="22353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p:txBody>
      </p:sp>
      <p:sp>
        <p:nvSpPr>
          <p:cNvPr id="111" name="Google Shape;111;p17"/>
          <p:cNvSpPr txBox="1"/>
          <p:nvPr/>
        </p:nvSpPr>
        <p:spPr>
          <a:xfrm>
            <a:off x="814725" y="3929100"/>
            <a:ext cx="7514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EJEMPLO</a:t>
            </a:r>
            <a:endParaRPr b="1">
              <a:solidFill>
                <a:srgbClr val="FFFFFF"/>
              </a:solidFill>
              <a:latin typeface="Roboto Condensed"/>
              <a:ea typeface="Roboto Condensed"/>
              <a:cs typeface="Roboto Condensed"/>
              <a:sym typeface="Roboto Condensed"/>
            </a:endParaRPr>
          </a:p>
        </p:txBody>
      </p:sp>
      <p:pic>
        <p:nvPicPr>
          <p:cNvPr id="112" name="Google Shape;112;p17"/>
          <p:cNvPicPr preferRelativeResize="0"/>
          <p:nvPr/>
        </p:nvPicPr>
        <p:blipFill>
          <a:blip r:embed="rId3">
            <a:alphaModFix/>
          </a:blip>
          <a:stretch>
            <a:fillRect/>
          </a:stretch>
        </p:blipFill>
        <p:spPr>
          <a:xfrm>
            <a:off x="945538" y="4937175"/>
            <a:ext cx="7252775" cy="1247400"/>
          </a:xfrm>
          <a:prstGeom prst="rect">
            <a:avLst/>
          </a:prstGeom>
          <a:noFill/>
          <a:ln>
            <a:noFill/>
          </a:ln>
        </p:spPr>
      </p:pic>
      <p:sp>
        <p:nvSpPr>
          <p:cNvPr id="113" name="Google Shape;113;p17"/>
          <p:cNvSpPr/>
          <p:nvPr/>
        </p:nvSpPr>
        <p:spPr>
          <a:xfrm>
            <a:off x="5803250" y="3825000"/>
            <a:ext cx="2276400" cy="1094700"/>
          </a:xfrm>
          <a:prstGeom prst="wedgeRoundRectCallout">
            <a:avLst>
              <a:gd name="adj1" fmla="val -134598"/>
              <a:gd name="adj2" fmla="val 108685"/>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PK de DEPENDIENTE</a:t>
            </a:r>
            <a:endParaRPr sz="1800" b="1">
              <a:solidFill>
                <a:srgbClr val="FFFFFF"/>
              </a:solidFill>
              <a:latin typeface="Roboto Condensed"/>
              <a:ea typeface="Roboto Condensed"/>
              <a:cs typeface="Roboto Condensed"/>
              <a:sym typeface="Roboto Condensed"/>
            </a:endParaRPr>
          </a:p>
        </p:txBody>
      </p:sp>
      <p:pic>
        <p:nvPicPr>
          <p:cNvPr id="114" name="Google Shape;114;p17"/>
          <p:cNvPicPr preferRelativeResize="0"/>
          <p:nvPr/>
        </p:nvPicPr>
        <p:blipFill>
          <a:blip r:embed="rId4">
            <a:alphaModFix/>
          </a:blip>
          <a:stretch>
            <a:fillRect/>
          </a:stretch>
        </p:blipFill>
        <p:spPr>
          <a:xfrm>
            <a:off x="1077850" y="5069975"/>
            <a:ext cx="3406750" cy="118881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SzPts val="3000"/>
              <a:buAutoNum type="arabicPeriod" startAt="3"/>
            </a:pPr>
            <a:r>
              <a:rPr lang="en"/>
              <a:t>Mapeo de tipo de asociaciones binarias 1:1</a:t>
            </a:r>
            <a:endParaRPr/>
          </a:p>
        </p:txBody>
      </p:sp>
      <p:sp>
        <p:nvSpPr>
          <p:cNvPr id="120" name="Google Shape;120;p18"/>
          <p:cNvSpPr txBox="1"/>
          <p:nvPr/>
        </p:nvSpPr>
        <p:spPr>
          <a:xfrm>
            <a:off x="814800" y="1611413"/>
            <a:ext cx="7514400" cy="2100000"/>
          </a:xfrm>
          <a:prstGeom prst="rect">
            <a:avLst/>
          </a:prstGeom>
          <a:solidFill>
            <a:srgbClr val="F3F3F3"/>
          </a:solidFill>
          <a:ln>
            <a:noFill/>
          </a:ln>
        </p:spPr>
        <p:txBody>
          <a:bodyPr spcFirstLastPara="1" wrap="square" lIns="91425" tIns="91425" rIns="91425" bIns="91425" anchor="ctr" anchorCtr="0">
            <a:noAutofit/>
          </a:bodyPr>
          <a:lstStyle/>
          <a:p>
            <a:pPr marL="457200" lvl="0" indent="-342900" algn="l" rtl="0">
              <a:spcBef>
                <a:spcPts val="60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Para cada asociación en el diagrama, identifique las relaciones que corresponden a las entidades participantes.</a:t>
            </a:r>
            <a:endParaRPr sz="1800">
              <a:solidFill>
                <a:schemeClr val="dk1"/>
              </a:solidFill>
              <a:latin typeface="Roboto Condensed"/>
              <a:ea typeface="Roboto Condensed"/>
              <a:cs typeface="Roboto Condensed"/>
              <a:sym typeface="Roboto Condensed"/>
            </a:endParaRPr>
          </a:p>
          <a:p>
            <a:pPr marL="457200" lvl="0"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Se pueden tomar tres enfoques diferentes para hacer este mapeo:</a:t>
            </a:r>
            <a:endParaRPr sz="1800">
              <a:solidFill>
                <a:schemeClr val="dk1"/>
              </a:solidFill>
              <a:latin typeface="Roboto Condensed"/>
              <a:ea typeface="Roboto Condensed"/>
              <a:cs typeface="Roboto Condensed"/>
              <a:sym typeface="Roboto Condensed"/>
            </a:endParaRPr>
          </a:p>
          <a:p>
            <a:pPr marL="914400" lvl="1"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Llave foránea en la tabla con participación total</a:t>
            </a:r>
            <a:endParaRPr sz="1800">
              <a:solidFill>
                <a:schemeClr val="dk1"/>
              </a:solidFill>
              <a:latin typeface="Roboto Condensed"/>
              <a:ea typeface="Roboto Condensed"/>
              <a:cs typeface="Roboto Condensed"/>
              <a:sym typeface="Roboto Condensed"/>
            </a:endParaRPr>
          </a:p>
          <a:p>
            <a:pPr marL="914400" lvl="1"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Mezclar las tablas cuando ambas están en una relación de participación total.</a:t>
            </a:r>
            <a:endParaRPr sz="1800">
              <a:solidFill>
                <a:schemeClr val="dk1"/>
              </a:solidFill>
              <a:latin typeface="Roboto Condensed"/>
              <a:ea typeface="Roboto Condensed"/>
              <a:cs typeface="Roboto Condensed"/>
              <a:sym typeface="Roboto Condensed"/>
            </a:endParaRPr>
          </a:p>
          <a:p>
            <a:pPr marL="914400" lvl="1"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Referencia cruzada</a:t>
            </a:r>
            <a:endParaRPr sz="1800">
              <a:solidFill>
                <a:schemeClr val="dk1"/>
              </a:solidFill>
              <a:latin typeface="Roboto Condensed"/>
              <a:ea typeface="Roboto Condensed"/>
              <a:cs typeface="Roboto Condensed"/>
              <a:sym typeface="Roboto Condensed"/>
            </a:endParaRPr>
          </a:p>
        </p:txBody>
      </p:sp>
      <p:sp>
        <p:nvSpPr>
          <p:cNvPr id="121" name="Google Shape;121;p18"/>
          <p:cNvSpPr txBox="1"/>
          <p:nvPr/>
        </p:nvSpPr>
        <p:spPr>
          <a:xfrm>
            <a:off x="814800" y="1114150"/>
            <a:ext cx="7514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ESTRATEGIA</a:t>
            </a:r>
            <a:endParaRPr b="1">
              <a:solidFill>
                <a:srgbClr val="FFFFFF"/>
              </a:solidFill>
              <a:latin typeface="Roboto Condensed"/>
              <a:ea typeface="Roboto Condensed"/>
              <a:cs typeface="Roboto Condensed"/>
              <a:sym typeface="Roboto Condensed"/>
            </a:endParaRPr>
          </a:p>
        </p:txBody>
      </p:sp>
      <p:sp>
        <p:nvSpPr>
          <p:cNvPr id="122" name="Google Shape;122;p18"/>
          <p:cNvSpPr txBox="1"/>
          <p:nvPr/>
        </p:nvSpPr>
        <p:spPr>
          <a:xfrm>
            <a:off x="814725" y="4443225"/>
            <a:ext cx="7514400" cy="22353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p:txBody>
      </p:sp>
      <p:sp>
        <p:nvSpPr>
          <p:cNvPr id="123" name="Google Shape;123;p18"/>
          <p:cNvSpPr txBox="1"/>
          <p:nvPr/>
        </p:nvSpPr>
        <p:spPr>
          <a:xfrm>
            <a:off x="814725" y="3929100"/>
            <a:ext cx="7514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b="1">
              <a:solidFill>
                <a:srgbClr val="FFFFFF"/>
              </a:solidFill>
              <a:latin typeface="Roboto Condensed"/>
              <a:ea typeface="Roboto Condensed"/>
              <a:cs typeface="Roboto Condensed"/>
              <a:sym typeface="Roboto Condense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SzPts val="3000"/>
              <a:buAutoNum type="arabicPeriod" startAt="3"/>
            </a:pPr>
            <a:r>
              <a:rPr lang="en"/>
              <a:t>Mapeo de tipo de asociaciones binarias 1:1</a:t>
            </a:r>
            <a:endParaRPr/>
          </a:p>
        </p:txBody>
      </p:sp>
      <p:sp>
        <p:nvSpPr>
          <p:cNvPr id="129" name="Google Shape;129;p19"/>
          <p:cNvSpPr txBox="1"/>
          <p:nvPr/>
        </p:nvSpPr>
        <p:spPr>
          <a:xfrm>
            <a:off x="814800" y="1611413"/>
            <a:ext cx="7514400" cy="2100000"/>
          </a:xfrm>
          <a:prstGeom prst="rect">
            <a:avLst/>
          </a:prstGeom>
          <a:solidFill>
            <a:srgbClr val="F3F3F3"/>
          </a:solidFill>
          <a:ln>
            <a:noFill/>
          </a:ln>
        </p:spPr>
        <p:txBody>
          <a:bodyPr spcFirstLastPara="1" wrap="square" lIns="91425" tIns="91425" rIns="91425" bIns="91425" anchor="ctr" anchorCtr="0">
            <a:noAutofit/>
          </a:bodyPr>
          <a:lstStyle/>
          <a:p>
            <a:pPr marL="457200" lvl="0" indent="-342900" algn="l" rtl="0">
              <a:spcBef>
                <a:spcPts val="60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Para cada asociación en el diagrama, identifique las relaciones que corresponden a las entidades participantes.</a:t>
            </a:r>
            <a:endParaRPr sz="1800">
              <a:solidFill>
                <a:schemeClr val="dk1"/>
              </a:solidFill>
              <a:latin typeface="Roboto Condensed"/>
              <a:ea typeface="Roboto Condensed"/>
              <a:cs typeface="Roboto Condensed"/>
              <a:sym typeface="Roboto Condensed"/>
            </a:endParaRPr>
          </a:p>
          <a:p>
            <a:pPr marL="457200" lvl="0"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Se pueden tomar tres enfoques diferentes para hacer este mapeo:</a:t>
            </a:r>
            <a:endParaRPr sz="1800">
              <a:solidFill>
                <a:schemeClr val="dk1"/>
              </a:solidFill>
              <a:latin typeface="Roboto Condensed"/>
              <a:ea typeface="Roboto Condensed"/>
              <a:cs typeface="Roboto Condensed"/>
              <a:sym typeface="Roboto Condensed"/>
            </a:endParaRPr>
          </a:p>
          <a:p>
            <a:pPr marL="914400" lvl="1"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Llave foránea en la tabla con participación total</a:t>
            </a:r>
            <a:endParaRPr sz="1800">
              <a:solidFill>
                <a:schemeClr val="dk1"/>
              </a:solidFill>
              <a:latin typeface="Roboto Condensed"/>
              <a:ea typeface="Roboto Condensed"/>
              <a:cs typeface="Roboto Condensed"/>
              <a:sym typeface="Roboto Condensed"/>
            </a:endParaRPr>
          </a:p>
          <a:p>
            <a:pPr marL="914400" lvl="1"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Mezclar las tablas cuando ambas están en una relación de participación total.</a:t>
            </a:r>
            <a:endParaRPr sz="1800">
              <a:solidFill>
                <a:schemeClr val="dk1"/>
              </a:solidFill>
              <a:latin typeface="Roboto Condensed"/>
              <a:ea typeface="Roboto Condensed"/>
              <a:cs typeface="Roboto Condensed"/>
              <a:sym typeface="Roboto Condensed"/>
            </a:endParaRPr>
          </a:p>
          <a:p>
            <a:pPr marL="914400" lvl="1"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Referencia cruzada</a:t>
            </a:r>
            <a:endParaRPr sz="1800">
              <a:solidFill>
                <a:schemeClr val="dk1"/>
              </a:solidFill>
              <a:latin typeface="Roboto Condensed"/>
              <a:ea typeface="Roboto Condensed"/>
              <a:cs typeface="Roboto Condensed"/>
              <a:sym typeface="Roboto Condensed"/>
            </a:endParaRPr>
          </a:p>
        </p:txBody>
      </p:sp>
      <p:sp>
        <p:nvSpPr>
          <p:cNvPr id="130" name="Google Shape;130;p19"/>
          <p:cNvSpPr txBox="1"/>
          <p:nvPr/>
        </p:nvSpPr>
        <p:spPr>
          <a:xfrm>
            <a:off x="814800" y="1114150"/>
            <a:ext cx="7514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ESTRATEGIA</a:t>
            </a:r>
            <a:endParaRPr b="1">
              <a:solidFill>
                <a:srgbClr val="FFFFFF"/>
              </a:solidFill>
              <a:latin typeface="Roboto Condensed"/>
              <a:ea typeface="Roboto Condensed"/>
              <a:cs typeface="Roboto Condensed"/>
              <a:sym typeface="Roboto Condensed"/>
            </a:endParaRPr>
          </a:p>
        </p:txBody>
      </p:sp>
      <p:sp>
        <p:nvSpPr>
          <p:cNvPr id="131" name="Google Shape;131;p19"/>
          <p:cNvSpPr txBox="1"/>
          <p:nvPr/>
        </p:nvSpPr>
        <p:spPr>
          <a:xfrm>
            <a:off x="814725" y="4443225"/>
            <a:ext cx="7514400" cy="22353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p:txBody>
      </p:sp>
      <p:sp>
        <p:nvSpPr>
          <p:cNvPr id="132" name="Google Shape;132;p19"/>
          <p:cNvSpPr txBox="1"/>
          <p:nvPr/>
        </p:nvSpPr>
        <p:spPr>
          <a:xfrm>
            <a:off x="814725" y="3929100"/>
            <a:ext cx="7514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LLAVE FORÁNEA</a:t>
            </a:r>
            <a:endParaRPr b="1">
              <a:solidFill>
                <a:srgbClr val="FFFFFF"/>
              </a:solidFill>
              <a:latin typeface="Roboto Condensed"/>
              <a:ea typeface="Roboto Condensed"/>
              <a:cs typeface="Roboto Condensed"/>
              <a:sym typeface="Roboto Condensed"/>
            </a:endParaRPr>
          </a:p>
        </p:txBody>
      </p:sp>
      <p:pic>
        <p:nvPicPr>
          <p:cNvPr id="133" name="Google Shape;133;p19"/>
          <p:cNvPicPr preferRelativeResize="0"/>
          <p:nvPr/>
        </p:nvPicPr>
        <p:blipFill>
          <a:blip r:embed="rId3">
            <a:alphaModFix/>
          </a:blip>
          <a:stretch>
            <a:fillRect/>
          </a:stretch>
        </p:blipFill>
        <p:spPr>
          <a:xfrm>
            <a:off x="94268" y="4443225"/>
            <a:ext cx="4546158" cy="2100000"/>
          </a:xfrm>
          <a:prstGeom prst="rect">
            <a:avLst/>
          </a:prstGeom>
          <a:noFill/>
          <a:ln>
            <a:noFill/>
          </a:ln>
        </p:spPr>
      </p:pic>
      <p:pic>
        <p:nvPicPr>
          <p:cNvPr id="134" name="Google Shape;134;p19"/>
          <p:cNvPicPr preferRelativeResize="0"/>
          <p:nvPr/>
        </p:nvPicPr>
        <p:blipFill>
          <a:blip r:embed="rId4">
            <a:alphaModFix/>
          </a:blip>
          <a:stretch>
            <a:fillRect/>
          </a:stretch>
        </p:blipFill>
        <p:spPr>
          <a:xfrm>
            <a:off x="2832121" y="3711413"/>
            <a:ext cx="5371406" cy="2650751"/>
          </a:xfrm>
          <a:prstGeom prst="rect">
            <a:avLst/>
          </a:prstGeom>
          <a:noFill/>
          <a:ln>
            <a:noFill/>
          </a:ln>
        </p:spPr>
      </p:pic>
      <p:sp>
        <p:nvSpPr>
          <p:cNvPr id="135" name="Google Shape;135;p19"/>
          <p:cNvSpPr/>
          <p:nvPr/>
        </p:nvSpPr>
        <p:spPr>
          <a:xfrm>
            <a:off x="4234138" y="5450488"/>
            <a:ext cx="409800" cy="220800"/>
          </a:xfrm>
          <a:prstGeom prs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SzPts val="3000"/>
              <a:buAutoNum type="arabicPeriod" startAt="3"/>
            </a:pPr>
            <a:r>
              <a:rPr lang="en"/>
              <a:t>Mapeo de tipo de asociaciones binarias 1:1</a:t>
            </a:r>
            <a:endParaRPr/>
          </a:p>
        </p:txBody>
      </p:sp>
      <p:sp>
        <p:nvSpPr>
          <p:cNvPr id="141" name="Google Shape;141;p20"/>
          <p:cNvSpPr txBox="1"/>
          <p:nvPr/>
        </p:nvSpPr>
        <p:spPr>
          <a:xfrm>
            <a:off x="814800" y="1611413"/>
            <a:ext cx="7514400" cy="2100000"/>
          </a:xfrm>
          <a:prstGeom prst="rect">
            <a:avLst/>
          </a:prstGeom>
          <a:solidFill>
            <a:srgbClr val="F3F3F3"/>
          </a:solidFill>
          <a:ln>
            <a:noFill/>
          </a:ln>
        </p:spPr>
        <p:txBody>
          <a:bodyPr spcFirstLastPara="1" wrap="square" lIns="91425" tIns="91425" rIns="91425" bIns="91425" anchor="ctr" anchorCtr="0">
            <a:noAutofit/>
          </a:bodyPr>
          <a:lstStyle/>
          <a:p>
            <a:pPr marL="457200" lvl="0" indent="-342900" algn="l" rtl="0">
              <a:spcBef>
                <a:spcPts val="60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Para cada asociación en el diagrama, identifique las relaciones que corresponden a las entidades participantes.</a:t>
            </a:r>
            <a:endParaRPr sz="1800">
              <a:solidFill>
                <a:schemeClr val="dk1"/>
              </a:solidFill>
              <a:latin typeface="Roboto Condensed"/>
              <a:ea typeface="Roboto Condensed"/>
              <a:cs typeface="Roboto Condensed"/>
              <a:sym typeface="Roboto Condensed"/>
            </a:endParaRPr>
          </a:p>
          <a:p>
            <a:pPr marL="457200" lvl="0"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Se pueden tomar tres enfoques diferentes para hacer este mapeo:</a:t>
            </a:r>
            <a:endParaRPr sz="1800">
              <a:solidFill>
                <a:schemeClr val="dk1"/>
              </a:solidFill>
              <a:latin typeface="Roboto Condensed"/>
              <a:ea typeface="Roboto Condensed"/>
              <a:cs typeface="Roboto Condensed"/>
              <a:sym typeface="Roboto Condensed"/>
            </a:endParaRPr>
          </a:p>
          <a:p>
            <a:pPr marL="914400" lvl="1"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Llave foránea en la tabla con participación total</a:t>
            </a:r>
            <a:endParaRPr sz="1800">
              <a:solidFill>
                <a:schemeClr val="dk1"/>
              </a:solidFill>
              <a:latin typeface="Roboto Condensed"/>
              <a:ea typeface="Roboto Condensed"/>
              <a:cs typeface="Roboto Condensed"/>
              <a:sym typeface="Roboto Condensed"/>
            </a:endParaRPr>
          </a:p>
          <a:p>
            <a:pPr marL="914400" lvl="1"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Mezclar las tablas cuando ambas están en una relación de participación total.</a:t>
            </a:r>
            <a:endParaRPr sz="1800">
              <a:solidFill>
                <a:schemeClr val="dk1"/>
              </a:solidFill>
              <a:latin typeface="Roboto Condensed"/>
              <a:ea typeface="Roboto Condensed"/>
              <a:cs typeface="Roboto Condensed"/>
              <a:sym typeface="Roboto Condensed"/>
            </a:endParaRPr>
          </a:p>
          <a:p>
            <a:pPr marL="914400" lvl="1"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Referencia cruzada</a:t>
            </a:r>
            <a:endParaRPr sz="1800">
              <a:solidFill>
                <a:schemeClr val="dk1"/>
              </a:solidFill>
              <a:latin typeface="Roboto Condensed"/>
              <a:ea typeface="Roboto Condensed"/>
              <a:cs typeface="Roboto Condensed"/>
              <a:sym typeface="Roboto Condensed"/>
            </a:endParaRPr>
          </a:p>
        </p:txBody>
      </p:sp>
      <p:sp>
        <p:nvSpPr>
          <p:cNvPr id="142" name="Google Shape;142;p20"/>
          <p:cNvSpPr txBox="1"/>
          <p:nvPr/>
        </p:nvSpPr>
        <p:spPr>
          <a:xfrm>
            <a:off x="814800" y="1114150"/>
            <a:ext cx="7514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ESTRATEGIA</a:t>
            </a:r>
            <a:endParaRPr b="1">
              <a:solidFill>
                <a:srgbClr val="FFFFFF"/>
              </a:solidFill>
              <a:latin typeface="Roboto Condensed"/>
              <a:ea typeface="Roboto Condensed"/>
              <a:cs typeface="Roboto Condensed"/>
              <a:sym typeface="Roboto Condensed"/>
            </a:endParaRPr>
          </a:p>
        </p:txBody>
      </p:sp>
      <p:sp>
        <p:nvSpPr>
          <p:cNvPr id="143" name="Google Shape;143;p20"/>
          <p:cNvSpPr txBox="1"/>
          <p:nvPr/>
        </p:nvSpPr>
        <p:spPr>
          <a:xfrm>
            <a:off x="814725" y="4443225"/>
            <a:ext cx="7514400" cy="22353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p:txBody>
      </p:sp>
      <p:sp>
        <p:nvSpPr>
          <p:cNvPr id="144" name="Google Shape;144;p20"/>
          <p:cNvSpPr txBox="1"/>
          <p:nvPr/>
        </p:nvSpPr>
        <p:spPr>
          <a:xfrm>
            <a:off x="814725" y="3929100"/>
            <a:ext cx="7514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LLAVE FORÁNEA</a:t>
            </a:r>
            <a:endParaRPr b="1">
              <a:solidFill>
                <a:srgbClr val="FFFFFF"/>
              </a:solidFill>
              <a:latin typeface="Roboto Condensed"/>
              <a:ea typeface="Roboto Condensed"/>
              <a:cs typeface="Roboto Condensed"/>
              <a:sym typeface="Roboto Condensed"/>
            </a:endParaRPr>
          </a:p>
        </p:txBody>
      </p:sp>
      <p:pic>
        <p:nvPicPr>
          <p:cNvPr id="145" name="Google Shape;145;p20"/>
          <p:cNvPicPr preferRelativeResize="0"/>
          <p:nvPr/>
        </p:nvPicPr>
        <p:blipFill>
          <a:blip r:embed="rId3">
            <a:alphaModFix/>
          </a:blip>
          <a:stretch>
            <a:fillRect/>
          </a:stretch>
        </p:blipFill>
        <p:spPr>
          <a:xfrm>
            <a:off x="131975" y="4547351"/>
            <a:ext cx="4355184" cy="2013705"/>
          </a:xfrm>
          <a:prstGeom prst="rect">
            <a:avLst/>
          </a:prstGeom>
          <a:noFill/>
          <a:ln>
            <a:noFill/>
          </a:ln>
        </p:spPr>
      </p:pic>
      <p:pic>
        <p:nvPicPr>
          <p:cNvPr id="146" name="Google Shape;146;p20"/>
          <p:cNvPicPr preferRelativeResize="0"/>
          <p:nvPr/>
        </p:nvPicPr>
        <p:blipFill>
          <a:blip r:embed="rId4">
            <a:alphaModFix/>
          </a:blip>
          <a:stretch>
            <a:fillRect/>
          </a:stretch>
        </p:blipFill>
        <p:spPr>
          <a:xfrm>
            <a:off x="4766025" y="4759588"/>
            <a:ext cx="3437501" cy="1602576"/>
          </a:xfrm>
          <a:prstGeom prst="rect">
            <a:avLst/>
          </a:prstGeom>
          <a:noFill/>
          <a:ln>
            <a:noFill/>
          </a:ln>
        </p:spPr>
      </p:pic>
      <p:sp>
        <p:nvSpPr>
          <p:cNvPr id="147" name="Google Shape;147;p20"/>
          <p:cNvSpPr/>
          <p:nvPr/>
        </p:nvSpPr>
        <p:spPr>
          <a:xfrm>
            <a:off x="4234138" y="5450488"/>
            <a:ext cx="409800" cy="220800"/>
          </a:xfrm>
          <a:prstGeom prs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0"/>
          <p:cNvSpPr/>
          <p:nvPr/>
        </p:nvSpPr>
        <p:spPr>
          <a:xfrm>
            <a:off x="6052725" y="2881650"/>
            <a:ext cx="2276400" cy="1094700"/>
          </a:xfrm>
          <a:prstGeom prst="wedgeRoundRectCallout">
            <a:avLst>
              <a:gd name="adj1" fmla="val 14471"/>
              <a:gd name="adj2" fmla="val 197269"/>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FK a EMPLEADO</a:t>
            </a:r>
            <a:endParaRPr sz="18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1"/>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SzPts val="3000"/>
              <a:buAutoNum type="arabicPeriod" startAt="3"/>
            </a:pPr>
            <a:r>
              <a:rPr lang="en"/>
              <a:t>Mapeo de tipo de asociaciones binarias 1:1</a:t>
            </a:r>
            <a:endParaRPr/>
          </a:p>
        </p:txBody>
      </p:sp>
      <p:sp>
        <p:nvSpPr>
          <p:cNvPr id="154" name="Google Shape;154;p21"/>
          <p:cNvSpPr txBox="1"/>
          <p:nvPr/>
        </p:nvSpPr>
        <p:spPr>
          <a:xfrm>
            <a:off x="814800" y="1611413"/>
            <a:ext cx="7514400" cy="2100000"/>
          </a:xfrm>
          <a:prstGeom prst="rect">
            <a:avLst/>
          </a:prstGeom>
          <a:solidFill>
            <a:srgbClr val="F3F3F3"/>
          </a:solidFill>
          <a:ln>
            <a:noFill/>
          </a:ln>
        </p:spPr>
        <p:txBody>
          <a:bodyPr spcFirstLastPara="1" wrap="square" lIns="91425" tIns="91425" rIns="91425" bIns="91425" anchor="ctr" anchorCtr="0">
            <a:noAutofit/>
          </a:bodyPr>
          <a:lstStyle/>
          <a:p>
            <a:pPr marL="457200" lvl="0" indent="-342900" algn="l" rtl="0">
              <a:spcBef>
                <a:spcPts val="60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Para cada asociación en el diagrama, identifique las relaciones que corresponden a las entidades participantes.</a:t>
            </a:r>
            <a:endParaRPr sz="1800">
              <a:solidFill>
                <a:schemeClr val="dk1"/>
              </a:solidFill>
              <a:latin typeface="Roboto Condensed"/>
              <a:ea typeface="Roboto Condensed"/>
              <a:cs typeface="Roboto Condensed"/>
              <a:sym typeface="Roboto Condensed"/>
            </a:endParaRPr>
          </a:p>
          <a:p>
            <a:pPr marL="457200" lvl="0"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Se pueden tomar tres enfoques diferentes para hacer este mapeo:</a:t>
            </a:r>
            <a:endParaRPr sz="1800">
              <a:solidFill>
                <a:schemeClr val="dk1"/>
              </a:solidFill>
              <a:latin typeface="Roboto Condensed"/>
              <a:ea typeface="Roboto Condensed"/>
              <a:cs typeface="Roboto Condensed"/>
              <a:sym typeface="Roboto Condensed"/>
            </a:endParaRPr>
          </a:p>
          <a:p>
            <a:pPr marL="914400" lvl="1"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Llave foránea en la tabla con participación total</a:t>
            </a:r>
            <a:endParaRPr sz="1800">
              <a:solidFill>
                <a:schemeClr val="dk1"/>
              </a:solidFill>
              <a:latin typeface="Roboto Condensed"/>
              <a:ea typeface="Roboto Condensed"/>
              <a:cs typeface="Roboto Condensed"/>
              <a:sym typeface="Roboto Condensed"/>
            </a:endParaRPr>
          </a:p>
          <a:p>
            <a:pPr marL="914400" lvl="1"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Mezclar las tablas cuando ambas están en una relación de participación total.</a:t>
            </a:r>
            <a:endParaRPr sz="1800">
              <a:solidFill>
                <a:schemeClr val="dk1"/>
              </a:solidFill>
              <a:latin typeface="Roboto Condensed"/>
              <a:ea typeface="Roboto Condensed"/>
              <a:cs typeface="Roboto Condensed"/>
              <a:sym typeface="Roboto Condensed"/>
            </a:endParaRPr>
          </a:p>
          <a:p>
            <a:pPr marL="914400" lvl="1"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Referencia cruzada</a:t>
            </a:r>
            <a:endParaRPr sz="1800">
              <a:solidFill>
                <a:schemeClr val="dk1"/>
              </a:solidFill>
              <a:latin typeface="Roboto Condensed"/>
              <a:ea typeface="Roboto Condensed"/>
              <a:cs typeface="Roboto Condensed"/>
              <a:sym typeface="Roboto Condensed"/>
            </a:endParaRPr>
          </a:p>
        </p:txBody>
      </p:sp>
      <p:sp>
        <p:nvSpPr>
          <p:cNvPr id="155" name="Google Shape;155;p21"/>
          <p:cNvSpPr txBox="1"/>
          <p:nvPr/>
        </p:nvSpPr>
        <p:spPr>
          <a:xfrm>
            <a:off x="814800" y="1114150"/>
            <a:ext cx="7514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ESTRATEGIA</a:t>
            </a:r>
            <a:endParaRPr b="1">
              <a:solidFill>
                <a:srgbClr val="FFFFFF"/>
              </a:solidFill>
              <a:latin typeface="Roboto Condensed"/>
              <a:ea typeface="Roboto Condensed"/>
              <a:cs typeface="Roboto Condensed"/>
              <a:sym typeface="Roboto Condensed"/>
            </a:endParaRPr>
          </a:p>
        </p:txBody>
      </p:sp>
      <p:sp>
        <p:nvSpPr>
          <p:cNvPr id="156" name="Google Shape;156;p21"/>
          <p:cNvSpPr txBox="1"/>
          <p:nvPr/>
        </p:nvSpPr>
        <p:spPr>
          <a:xfrm>
            <a:off x="814725" y="4443225"/>
            <a:ext cx="7514400" cy="22353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p:txBody>
      </p:sp>
      <p:sp>
        <p:nvSpPr>
          <p:cNvPr id="157" name="Google Shape;157;p21"/>
          <p:cNvSpPr txBox="1"/>
          <p:nvPr/>
        </p:nvSpPr>
        <p:spPr>
          <a:xfrm>
            <a:off x="814725" y="3929100"/>
            <a:ext cx="7514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LLAVE FORÁNEA</a:t>
            </a:r>
            <a:endParaRPr b="1">
              <a:solidFill>
                <a:srgbClr val="FFFFFF"/>
              </a:solidFill>
              <a:latin typeface="Roboto Condensed"/>
              <a:ea typeface="Roboto Condensed"/>
              <a:cs typeface="Roboto Condensed"/>
              <a:sym typeface="Roboto Condensed"/>
            </a:endParaRPr>
          </a:p>
        </p:txBody>
      </p:sp>
      <p:pic>
        <p:nvPicPr>
          <p:cNvPr id="158" name="Google Shape;158;p21"/>
          <p:cNvPicPr preferRelativeResize="0"/>
          <p:nvPr/>
        </p:nvPicPr>
        <p:blipFill>
          <a:blip r:embed="rId3">
            <a:alphaModFix/>
          </a:blip>
          <a:stretch>
            <a:fillRect/>
          </a:stretch>
        </p:blipFill>
        <p:spPr>
          <a:xfrm>
            <a:off x="924675" y="5081700"/>
            <a:ext cx="3187375" cy="958350"/>
          </a:xfrm>
          <a:prstGeom prst="rect">
            <a:avLst/>
          </a:prstGeom>
          <a:noFill/>
          <a:ln>
            <a:noFill/>
          </a:ln>
        </p:spPr>
      </p:pic>
      <p:pic>
        <p:nvPicPr>
          <p:cNvPr id="159" name="Google Shape;159;p21"/>
          <p:cNvPicPr preferRelativeResize="0"/>
          <p:nvPr/>
        </p:nvPicPr>
        <p:blipFill>
          <a:blip r:embed="rId4">
            <a:alphaModFix/>
          </a:blip>
          <a:stretch>
            <a:fillRect/>
          </a:stretch>
        </p:blipFill>
        <p:spPr>
          <a:xfrm>
            <a:off x="4766025" y="4759588"/>
            <a:ext cx="3437501" cy="1602576"/>
          </a:xfrm>
          <a:prstGeom prst="rect">
            <a:avLst/>
          </a:prstGeom>
          <a:noFill/>
          <a:ln>
            <a:noFill/>
          </a:ln>
        </p:spPr>
      </p:pic>
      <p:sp>
        <p:nvSpPr>
          <p:cNvPr id="160" name="Google Shape;160;p21"/>
          <p:cNvSpPr/>
          <p:nvPr/>
        </p:nvSpPr>
        <p:spPr>
          <a:xfrm>
            <a:off x="4234138" y="5450488"/>
            <a:ext cx="409800" cy="220800"/>
          </a:xfrm>
          <a:prstGeom prs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1"/>
          <p:cNvSpPr/>
          <p:nvPr/>
        </p:nvSpPr>
        <p:spPr>
          <a:xfrm>
            <a:off x="6052725" y="2881650"/>
            <a:ext cx="2276400" cy="1094700"/>
          </a:xfrm>
          <a:prstGeom prst="wedgeRoundRectCallout">
            <a:avLst>
              <a:gd name="adj1" fmla="val 14471"/>
              <a:gd name="adj2" fmla="val 197269"/>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FK a EMPLEADO</a:t>
            </a:r>
            <a:endParaRPr sz="1800" b="1">
              <a:solidFill>
                <a:srgbClr val="FFFFFF"/>
              </a:solidFill>
              <a:latin typeface="Roboto Condensed"/>
              <a:ea typeface="Roboto Condensed"/>
              <a:cs typeface="Roboto Condensed"/>
              <a:sym typeface="Roboto Condensed"/>
            </a:endParaRPr>
          </a:p>
        </p:txBody>
      </p:sp>
      <p:sp>
        <p:nvSpPr>
          <p:cNvPr id="162" name="Google Shape;162;p21"/>
          <p:cNvSpPr/>
          <p:nvPr/>
        </p:nvSpPr>
        <p:spPr>
          <a:xfrm>
            <a:off x="3514150" y="5450500"/>
            <a:ext cx="2276400" cy="1094700"/>
          </a:xfrm>
          <a:prstGeom prst="wedgeRoundRectCallout">
            <a:avLst>
              <a:gd name="adj1" fmla="val 96286"/>
              <a:gd name="adj2" fmla="val -33612"/>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Si! La columna FK se puede renombrar</a:t>
            </a:r>
            <a:endParaRPr sz="18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2"/>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SzPts val="3000"/>
              <a:buAutoNum type="arabicPeriod" startAt="3"/>
            </a:pPr>
            <a:r>
              <a:rPr lang="en"/>
              <a:t>Mapeo de tipo de asociaciones binarias 1:1</a:t>
            </a:r>
            <a:endParaRPr/>
          </a:p>
        </p:txBody>
      </p:sp>
      <p:sp>
        <p:nvSpPr>
          <p:cNvPr id="168" name="Google Shape;168;p22"/>
          <p:cNvSpPr txBox="1"/>
          <p:nvPr/>
        </p:nvSpPr>
        <p:spPr>
          <a:xfrm>
            <a:off x="814800" y="1611413"/>
            <a:ext cx="7514400" cy="2100000"/>
          </a:xfrm>
          <a:prstGeom prst="rect">
            <a:avLst/>
          </a:prstGeom>
          <a:solidFill>
            <a:srgbClr val="F3F3F3"/>
          </a:solidFill>
          <a:ln>
            <a:noFill/>
          </a:ln>
        </p:spPr>
        <p:txBody>
          <a:bodyPr spcFirstLastPara="1" wrap="square" lIns="91425" tIns="91425" rIns="91425" bIns="91425" anchor="ctr" anchorCtr="0">
            <a:noAutofit/>
          </a:bodyPr>
          <a:lstStyle/>
          <a:p>
            <a:pPr marL="457200" lvl="0" indent="-342900" algn="l" rtl="0">
              <a:spcBef>
                <a:spcPts val="60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Para cada asociación en el diagrama, identifique las relaciones que corresponden a las entidades participantes.</a:t>
            </a:r>
            <a:endParaRPr sz="1800">
              <a:solidFill>
                <a:schemeClr val="dk1"/>
              </a:solidFill>
              <a:latin typeface="Roboto Condensed"/>
              <a:ea typeface="Roboto Condensed"/>
              <a:cs typeface="Roboto Condensed"/>
              <a:sym typeface="Roboto Condensed"/>
            </a:endParaRPr>
          </a:p>
          <a:p>
            <a:pPr marL="457200" lvl="0"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Se pueden tomar tres enfoques diferentes para hacer este mapeo:</a:t>
            </a:r>
            <a:endParaRPr sz="1800">
              <a:solidFill>
                <a:schemeClr val="dk1"/>
              </a:solidFill>
              <a:latin typeface="Roboto Condensed"/>
              <a:ea typeface="Roboto Condensed"/>
              <a:cs typeface="Roboto Condensed"/>
              <a:sym typeface="Roboto Condensed"/>
            </a:endParaRPr>
          </a:p>
          <a:p>
            <a:pPr marL="914400" lvl="1"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Llave foránea en la tabla con participación total</a:t>
            </a:r>
            <a:endParaRPr sz="1800">
              <a:solidFill>
                <a:schemeClr val="dk1"/>
              </a:solidFill>
              <a:latin typeface="Roboto Condensed"/>
              <a:ea typeface="Roboto Condensed"/>
              <a:cs typeface="Roboto Condensed"/>
              <a:sym typeface="Roboto Condensed"/>
            </a:endParaRPr>
          </a:p>
          <a:p>
            <a:pPr marL="914400" lvl="1"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Mezclar las tablas cuando ambas están en una relación de participación total.</a:t>
            </a:r>
            <a:endParaRPr sz="1800">
              <a:solidFill>
                <a:schemeClr val="dk1"/>
              </a:solidFill>
              <a:latin typeface="Roboto Condensed"/>
              <a:ea typeface="Roboto Condensed"/>
              <a:cs typeface="Roboto Condensed"/>
              <a:sym typeface="Roboto Condensed"/>
            </a:endParaRPr>
          </a:p>
          <a:p>
            <a:pPr marL="914400" lvl="1"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Referencia cruzada</a:t>
            </a:r>
            <a:endParaRPr sz="1800">
              <a:solidFill>
                <a:schemeClr val="dk1"/>
              </a:solidFill>
              <a:latin typeface="Roboto Condensed"/>
              <a:ea typeface="Roboto Condensed"/>
              <a:cs typeface="Roboto Condensed"/>
              <a:sym typeface="Roboto Condensed"/>
            </a:endParaRPr>
          </a:p>
        </p:txBody>
      </p:sp>
      <p:sp>
        <p:nvSpPr>
          <p:cNvPr id="169" name="Google Shape;169;p22"/>
          <p:cNvSpPr txBox="1"/>
          <p:nvPr/>
        </p:nvSpPr>
        <p:spPr>
          <a:xfrm>
            <a:off x="814800" y="1114150"/>
            <a:ext cx="7514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ESTRATEGIA</a:t>
            </a:r>
            <a:endParaRPr b="1">
              <a:solidFill>
                <a:srgbClr val="FFFFFF"/>
              </a:solidFill>
              <a:latin typeface="Roboto Condensed"/>
              <a:ea typeface="Roboto Condensed"/>
              <a:cs typeface="Roboto Condensed"/>
              <a:sym typeface="Roboto Condensed"/>
            </a:endParaRPr>
          </a:p>
        </p:txBody>
      </p:sp>
      <p:sp>
        <p:nvSpPr>
          <p:cNvPr id="170" name="Google Shape;170;p22"/>
          <p:cNvSpPr txBox="1"/>
          <p:nvPr/>
        </p:nvSpPr>
        <p:spPr>
          <a:xfrm>
            <a:off x="814725" y="4443225"/>
            <a:ext cx="7514400" cy="22353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p:txBody>
      </p:sp>
      <p:sp>
        <p:nvSpPr>
          <p:cNvPr id="171" name="Google Shape;171;p22"/>
          <p:cNvSpPr txBox="1"/>
          <p:nvPr/>
        </p:nvSpPr>
        <p:spPr>
          <a:xfrm>
            <a:off x="814725" y="3929100"/>
            <a:ext cx="7514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LLAVE FORÁNEA</a:t>
            </a:r>
            <a:endParaRPr b="1">
              <a:solidFill>
                <a:srgbClr val="FFFFFF"/>
              </a:solidFill>
              <a:latin typeface="Roboto Condensed"/>
              <a:ea typeface="Roboto Condensed"/>
              <a:cs typeface="Roboto Condensed"/>
              <a:sym typeface="Roboto Condensed"/>
            </a:endParaRPr>
          </a:p>
        </p:txBody>
      </p:sp>
      <p:pic>
        <p:nvPicPr>
          <p:cNvPr id="172" name="Google Shape;172;p22"/>
          <p:cNvPicPr preferRelativeResize="0"/>
          <p:nvPr/>
        </p:nvPicPr>
        <p:blipFill>
          <a:blip r:embed="rId3">
            <a:alphaModFix/>
          </a:blip>
          <a:stretch>
            <a:fillRect/>
          </a:stretch>
        </p:blipFill>
        <p:spPr>
          <a:xfrm>
            <a:off x="924675" y="5081700"/>
            <a:ext cx="3187375" cy="958350"/>
          </a:xfrm>
          <a:prstGeom prst="rect">
            <a:avLst/>
          </a:prstGeom>
          <a:noFill/>
          <a:ln>
            <a:noFill/>
          </a:ln>
        </p:spPr>
      </p:pic>
      <p:pic>
        <p:nvPicPr>
          <p:cNvPr id="173" name="Google Shape;173;p22"/>
          <p:cNvPicPr preferRelativeResize="0"/>
          <p:nvPr/>
        </p:nvPicPr>
        <p:blipFill>
          <a:blip r:embed="rId4">
            <a:alphaModFix/>
          </a:blip>
          <a:stretch>
            <a:fillRect/>
          </a:stretch>
        </p:blipFill>
        <p:spPr>
          <a:xfrm>
            <a:off x="4766025" y="4759588"/>
            <a:ext cx="3437501" cy="1602576"/>
          </a:xfrm>
          <a:prstGeom prst="rect">
            <a:avLst/>
          </a:prstGeom>
          <a:noFill/>
          <a:ln>
            <a:noFill/>
          </a:ln>
        </p:spPr>
      </p:pic>
      <p:sp>
        <p:nvSpPr>
          <p:cNvPr id="174" name="Google Shape;174;p22"/>
          <p:cNvSpPr/>
          <p:nvPr/>
        </p:nvSpPr>
        <p:spPr>
          <a:xfrm>
            <a:off x="4234138" y="5450488"/>
            <a:ext cx="409800" cy="220800"/>
          </a:xfrm>
          <a:prstGeom prs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6052725" y="2881650"/>
            <a:ext cx="2276400" cy="1094700"/>
          </a:xfrm>
          <a:prstGeom prst="wedgeRoundRectCallout">
            <a:avLst>
              <a:gd name="adj1" fmla="val 14471"/>
              <a:gd name="adj2" fmla="val 197269"/>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FK a EMPLEADO</a:t>
            </a:r>
            <a:endParaRPr sz="1800" b="1">
              <a:solidFill>
                <a:srgbClr val="FFFFFF"/>
              </a:solidFill>
              <a:latin typeface="Roboto Condensed"/>
              <a:ea typeface="Roboto Condensed"/>
              <a:cs typeface="Roboto Condensed"/>
              <a:sym typeface="Roboto Condensed"/>
            </a:endParaRPr>
          </a:p>
        </p:txBody>
      </p:sp>
      <p:sp>
        <p:nvSpPr>
          <p:cNvPr id="176" name="Google Shape;176;p22"/>
          <p:cNvSpPr/>
          <p:nvPr/>
        </p:nvSpPr>
        <p:spPr>
          <a:xfrm>
            <a:off x="3514150" y="5450500"/>
            <a:ext cx="2276400" cy="1094700"/>
          </a:xfrm>
          <a:prstGeom prst="wedgeRoundRectCallout">
            <a:avLst>
              <a:gd name="adj1" fmla="val 96286"/>
              <a:gd name="adj2" fmla="val -33612"/>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Si! La columna FK se puede renombrar</a:t>
            </a:r>
            <a:endParaRPr sz="1800" b="1">
              <a:solidFill>
                <a:srgbClr val="FFFFFF"/>
              </a:solidFill>
              <a:latin typeface="Roboto Condensed"/>
              <a:ea typeface="Roboto Condensed"/>
              <a:cs typeface="Roboto Condensed"/>
              <a:sym typeface="Roboto Condensed"/>
            </a:endParaRPr>
          </a:p>
        </p:txBody>
      </p:sp>
      <p:sp>
        <p:nvSpPr>
          <p:cNvPr id="177" name="Google Shape;177;p22"/>
          <p:cNvSpPr/>
          <p:nvPr/>
        </p:nvSpPr>
        <p:spPr>
          <a:xfrm>
            <a:off x="3181175" y="4126425"/>
            <a:ext cx="2276400" cy="1094700"/>
          </a:xfrm>
          <a:prstGeom prst="wedgeRoundRectCallout">
            <a:avLst>
              <a:gd name="adj1" fmla="val 116975"/>
              <a:gd name="adj2" fmla="val 75998"/>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No permite NULL, la participación es total para DEPARTAMENTO</a:t>
            </a:r>
            <a:endParaRPr sz="1800" b="1">
              <a:solidFill>
                <a:srgbClr val="FFFFFF"/>
              </a:solidFill>
              <a:latin typeface="Roboto Condensed"/>
              <a:ea typeface="Roboto Condensed"/>
              <a:cs typeface="Roboto Condensed"/>
              <a:sym typeface="Roboto Condensed"/>
            </a:endParaRPr>
          </a:p>
        </p:txBody>
      </p:sp>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ACA3B49B-F5A0-4DD7-A7B5-C5416E8F1CDD}"/>
                  </a:ext>
                </a:extLst>
              </p14:cNvPr>
              <p14:cNvContentPartPr/>
              <p14:nvPr/>
            </p14:nvContentPartPr>
            <p14:xfrm>
              <a:off x="1650960" y="3632040"/>
              <a:ext cx="6940800" cy="2191320"/>
            </p14:xfrm>
          </p:contentPart>
        </mc:Choice>
        <mc:Fallback xmlns="">
          <p:pic>
            <p:nvPicPr>
              <p:cNvPr id="2" name="Ink 1">
                <a:extLst>
                  <a:ext uri="{FF2B5EF4-FFF2-40B4-BE49-F238E27FC236}">
                    <a16:creationId xmlns:a16="http://schemas.microsoft.com/office/drawing/2014/main" id="{ACA3B49B-F5A0-4DD7-A7B5-C5416E8F1CDD}"/>
                  </a:ext>
                </a:extLst>
              </p:cNvPr>
              <p:cNvPicPr/>
              <p:nvPr/>
            </p:nvPicPr>
            <p:blipFill>
              <a:blip r:embed="rId6"/>
              <a:stretch>
                <a:fillRect/>
              </a:stretch>
            </p:blipFill>
            <p:spPr>
              <a:xfrm>
                <a:off x="1641600" y="3622680"/>
                <a:ext cx="6959520" cy="221004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3"/>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SzPts val="3000"/>
              <a:buAutoNum type="arabicPeriod" startAt="3"/>
            </a:pPr>
            <a:r>
              <a:rPr lang="en"/>
              <a:t>Mapeo de tipo de asociaciones binarias 1:1</a:t>
            </a:r>
            <a:endParaRPr/>
          </a:p>
        </p:txBody>
      </p:sp>
      <p:sp>
        <p:nvSpPr>
          <p:cNvPr id="183" name="Google Shape;183;p23"/>
          <p:cNvSpPr txBox="1"/>
          <p:nvPr/>
        </p:nvSpPr>
        <p:spPr>
          <a:xfrm>
            <a:off x="814800" y="1611413"/>
            <a:ext cx="7514400" cy="2100000"/>
          </a:xfrm>
          <a:prstGeom prst="rect">
            <a:avLst/>
          </a:prstGeom>
          <a:solidFill>
            <a:srgbClr val="F3F3F3"/>
          </a:solidFill>
          <a:ln>
            <a:noFill/>
          </a:ln>
        </p:spPr>
        <p:txBody>
          <a:bodyPr spcFirstLastPara="1" wrap="square" lIns="91425" tIns="91425" rIns="91425" bIns="91425" anchor="ctr" anchorCtr="0">
            <a:noAutofit/>
          </a:bodyPr>
          <a:lstStyle/>
          <a:p>
            <a:pPr marL="457200" lvl="0" indent="-342900" algn="l" rtl="0">
              <a:spcBef>
                <a:spcPts val="60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Para cada asociación en el diagrama, identifique las relaciones que corresponden a las entidades participantes.</a:t>
            </a:r>
            <a:endParaRPr sz="1800">
              <a:solidFill>
                <a:schemeClr val="dk1"/>
              </a:solidFill>
              <a:latin typeface="Roboto Condensed"/>
              <a:ea typeface="Roboto Condensed"/>
              <a:cs typeface="Roboto Condensed"/>
              <a:sym typeface="Roboto Condensed"/>
            </a:endParaRPr>
          </a:p>
          <a:p>
            <a:pPr marL="457200" lvl="0"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Se pueden tomar tres enfoques diferentes para hacer este mapeo:</a:t>
            </a:r>
            <a:endParaRPr sz="1800">
              <a:solidFill>
                <a:schemeClr val="dk1"/>
              </a:solidFill>
              <a:latin typeface="Roboto Condensed"/>
              <a:ea typeface="Roboto Condensed"/>
              <a:cs typeface="Roboto Condensed"/>
              <a:sym typeface="Roboto Condensed"/>
            </a:endParaRPr>
          </a:p>
          <a:p>
            <a:pPr marL="914400" lvl="1"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Llave foránea en la tabla con participación total</a:t>
            </a:r>
            <a:endParaRPr sz="1800">
              <a:solidFill>
                <a:schemeClr val="dk1"/>
              </a:solidFill>
              <a:latin typeface="Roboto Condensed"/>
              <a:ea typeface="Roboto Condensed"/>
              <a:cs typeface="Roboto Condensed"/>
              <a:sym typeface="Roboto Condensed"/>
            </a:endParaRPr>
          </a:p>
          <a:p>
            <a:pPr marL="914400" lvl="1"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Mezclar las tablas cuando ambas están en una relación de participación total.</a:t>
            </a:r>
            <a:endParaRPr sz="1800">
              <a:solidFill>
                <a:schemeClr val="dk1"/>
              </a:solidFill>
              <a:latin typeface="Roboto Condensed"/>
              <a:ea typeface="Roboto Condensed"/>
              <a:cs typeface="Roboto Condensed"/>
              <a:sym typeface="Roboto Condensed"/>
            </a:endParaRPr>
          </a:p>
          <a:p>
            <a:pPr marL="914400" lvl="1"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Referencia cruzada</a:t>
            </a:r>
            <a:endParaRPr sz="1800">
              <a:solidFill>
                <a:schemeClr val="dk1"/>
              </a:solidFill>
              <a:latin typeface="Roboto Condensed"/>
              <a:ea typeface="Roboto Condensed"/>
              <a:cs typeface="Roboto Condensed"/>
              <a:sym typeface="Roboto Condensed"/>
            </a:endParaRPr>
          </a:p>
        </p:txBody>
      </p:sp>
      <p:sp>
        <p:nvSpPr>
          <p:cNvPr id="184" name="Google Shape;184;p23"/>
          <p:cNvSpPr txBox="1"/>
          <p:nvPr/>
        </p:nvSpPr>
        <p:spPr>
          <a:xfrm>
            <a:off x="814800" y="1114150"/>
            <a:ext cx="7514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ESTRATEGIA</a:t>
            </a:r>
            <a:endParaRPr b="1">
              <a:solidFill>
                <a:srgbClr val="FFFFFF"/>
              </a:solidFill>
              <a:latin typeface="Roboto Condensed"/>
              <a:ea typeface="Roboto Condensed"/>
              <a:cs typeface="Roboto Condensed"/>
              <a:sym typeface="Roboto Condensed"/>
            </a:endParaRPr>
          </a:p>
        </p:txBody>
      </p:sp>
      <p:sp>
        <p:nvSpPr>
          <p:cNvPr id="185" name="Google Shape;185;p23"/>
          <p:cNvSpPr txBox="1"/>
          <p:nvPr/>
        </p:nvSpPr>
        <p:spPr>
          <a:xfrm>
            <a:off x="814725" y="4443225"/>
            <a:ext cx="7514400" cy="22353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p:txBody>
      </p:sp>
      <p:sp>
        <p:nvSpPr>
          <p:cNvPr id="186" name="Google Shape;186;p23"/>
          <p:cNvSpPr txBox="1"/>
          <p:nvPr/>
        </p:nvSpPr>
        <p:spPr>
          <a:xfrm>
            <a:off x="814725" y="3929100"/>
            <a:ext cx="7514400" cy="383700"/>
          </a:xfrm>
          <a:prstGeom prst="rect">
            <a:avLst/>
          </a:prstGeom>
          <a:solidFill>
            <a:srgbClr val="000000"/>
          </a:solidFill>
          <a:ln>
            <a:noFill/>
          </a:ln>
        </p:spPr>
        <p:txBody>
          <a:bodyPr spcFirstLastPara="1" wrap="square" lIns="91425" tIns="91425" rIns="91425" bIns="91425" anchor="t" anchorCtr="0">
            <a:noAutofit/>
          </a:bodyPr>
          <a:lstStyle/>
          <a:p>
            <a:pPr lvl="0" algn="ctr"/>
            <a:r>
              <a:rPr lang="en" b="1" dirty="0">
                <a:solidFill>
                  <a:srgbClr val="FFFFFF"/>
                </a:solidFill>
                <a:latin typeface="Roboto Condensed"/>
                <a:ea typeface="Roboto Condensed"/>
                <a:cs typeface="Roboto Condensed"/>
                <a:sym typeface="Roboto Condensed"/>
              </a:rPr>
              <a:t>MEZCLAR TABLAS</a:t>
            </a:r>
            <a:endParaRPr b="1" dirty="0">
              <a:solidFill>
                <a:srgbClr val="FFFFFF"/>
              </a:solidFill>
              <a:latin typeface="Roboto Condensed"/>
              <a:ea typeface="Roboto Condensed"/>
              <a:cs typeface="Roboto Condensed"/>
              <a:sym typeface="Roboto Condensed"/>
            </a:endParaRPr>
          </a:p>
        </p:txBody>
      </p:sp>
      <p:sp>
        <p:nvSpPr>
          <p:cNvPr id="187" name="Google Shape;187;p23"/>
          <p:cNvSpPr/>
          <p:nvPr/>
        </p:nvSpPr>
        <p:spPr>
          <a:xfrm>
            <a:off x="5131038" y="5450463"/>
            <a:ext cx="409800" cy="220800"/>
          </a:xfrm>
          <a:prstGeom prs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8" name="Google Shape;188;p23"/>
          <p:cNvPicPr preferRelativeResize="0"/>
          <p:nvPr/>
        </p:nvPicPr>
        <p:blipFill>
          <a:blip r:embed="rId3">
            <a:alphaModFix/>
          </a:blip>
          <a:stretch>
            <a:fillRect/>
          </a:stretch>
        </p:blipFill>
        <p:spPr>
          <a:xfrm>
            <a:off x="910700" y="4996825"/>
            <a:ext cx="4126626" cy="112810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D89CFB71-2335-4488-BD1E-A91F32104744}"/>
                  </a:ext>
                </a:extLst>
              </p14:cNvPr>
              <p14:cNvContentPartPr/>
              <p14:nvPr/>
            </p14:nvContentPartPr>
            <p14:xfrm>
              <a:off x="2114640" y="5295960"/>
              <a:ext cx="1397160" cy="393840"/>
            </p14:xfrm>
          </p:contentPart>
        </mc:Choice>
        <mc:Fallback xmlns="">
          <p:pic>
            <p:nvPicPr>
              <p:cNvPr id="2" name="Ink 1">
                <a:extLst>
                  <a:ext uri="{FF2B5EF4-FFF2-40B4-BE49-F238E27FC236}">
                    <a16:creationId xmlns:a16="http://schemas.microsoft.com/office/drawing/2014/main" id="{D89CFB71-2335-4488-BD1E-A91F32104744}"/>
                  </a:ext>
                </a:extLst>
              </p:cNvPr>
              <p:cNvPicPr/>
              <p:nvPr/>
            </p:nvPicPr>
            <p:blipFill>
              <a:blip r:embed="rId5"/>
              <a:stretch>
                <a:fillRect/>
              </a:stretch>
            </p:blipFill>
            <p:spPr>
              <a:xfrm>
                <a:off x="2105280" y="5286600"/>
                <a:ext cx="1415880" cy="41256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4"/>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SzPts val="3000"/>
              <a:buAutoNum type="arabicPeriod" startAt="3"/>
            </a:pPr>
            <a:r>
              <a:rPr lang="en"/>
              <a:t>Mapeo de tipo de asociaciones binarias 1:1</a:t>
            </a:r>
            <a:endParaRPr/>
          </a:p>
        </p:txBody>
      </p:sp>
      <p:sp>
        <p:nvSpPr>
          <p:cNvPr id="194" name="Google Shape;194;p24"/>
          <p:cNvSpPr txBox="1"/>
          <p:nvPr/>
        </p:nvSpPr>
        <p:spPr>
          <a:xfrm>
            <a:off x="814800" y="1611413"/>
            <a:ext cx="7514400" cy="2100000"/>
          </a:xfrm>
          <a:prstGeom prst="rect">
            <a:avLst/>
          </a:prstGeom>
          <a:solidFill>
            <a:srgbClr val="F3F3F3"/>
          </a:solidFill>
          <a:ln>
            <a:noFill/>
          </a:ln>
        </p:spPr>
        <p:txBody>
          <a:bodyPr spcFirstLastPara="1" wrap="square" lIns="91425" tIns="91425" rIns="91425" bIns="91425" anchor="ctr" anchorCtr="0">
            <a:noAutofit/>
          </a:bodyPr>
          <a:lstStyle/>
          <a:p>
            <a:pPr marL="457200" lvl="0" indent="-342900" algn="l" rtl="0">
              <a:spcBef>
                <a:spcPts val="60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Para cada asociación en el diagrama, identifique las relaciones que corresponden a las entidades participantes.</a:t>
            </a:r>
            <a:endParaRPr sz="1800">
              <a:solidFill>
                <a:schemeClr val="dk1"/>
              </a:solidFill>
              <a:latin typeface="Roboto Condensed"/>
              <a:ea typeface="Roboto Condensed"/>
              <a:cs typeface="Roboto Condensed"/>
              <a:sym typeface="Roboto Condensed"/>
            </a:endParaRPr>
          </a:p>
          <a:p>
            <a:pPr marL="457200" lvl="0"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Se pueden tomar tres enfoques diferentes para hacer este mapeo:</a:t>
            </a:r>
            <a:endParaRPr sz="1800">
              <a:solidFill>
                <a:schemeClr val="dk1"/>
              </a:solidFill>
              <a:latin typeface="Roboto Condensed"/>
              <a:ea typeface="Roboto Condensed"/>
              <a:cs typeface="Roboto Condensed"/>
              <a:sym typeface="Roboto Condensed"/>
            </a:endParaRPr>
          </a:p>
          <a:p>
            <a:pPr marL="914400" lvl="1"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Llave foránea en la tabla con participación total</a:t>
            </a:r>
            <a:endParaRPr sz="1800">
              <a:solidFill>
                <a:schemeClr val="dk1"/>
              </a:solidFill>
              <a:latin typeface="Roboto Condensed"/>
              <a:ea typeface="Roboto Condensed"/>
              <a:cs typeface="Roboto Condensed"/>
              <a:sym typeface="Roboto Condensed"/>
            </a:endParaRPr>
          </a:p>
          <a:p>
            <a:pPr marL="914400" lvl="1"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Mezclar las tablas cuando ambas están en una relación de participación total.</a:t>
            </a:r>
            <a:endParaRPr sz="1800">
              <a:solidFill>
                <a:schemeClr val="dk1"/>
              </a:solidFill>
              <a:latin typeface="Roboto Condensed"/>
              <a:ea typeface="Roboto Condensed"/>
              <a:cs typeface="Roboto Condensed"/>
              <a:sym typeface="Roboto Condensed"/>
            </a:endParaRPr>
          </a:p>
          <a:p>
            <a:pPr marL="914400" lvl="1"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Referencia cruzada</a:t>
            </a:r>
            <a:endParaRPr sz="1800">
              <a:solidFill>
                <a:schemeClr val="dk1"/>
              </a:solidFill>
              <a:latin typeface="Roboto Condensed"/>
              <a:ea typeface="Roboto Condensed"/>
              <a:cs typeface="Roboto Condensed"/>
              <a:sym typeface="Roboto Condensed"/>
            </a:endParaRPr>
          </a:p>
        </p:txBody>
      </p:sp>
      <p:sp>
        <p:nvSpPr>
          <p:cNvPr id="195" name="Google Shape;195;p24"/>
          <p:cNvSpPr txBox="1"/>
          <p:nvPr/>
        </p:nvSpPr>
        <p:spPr>
          <a:xfrm>
            <a:off x="814800" y="1114150"/>
            <a:ext cx="7514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ESTRATEGIA</a:t>
            </a:r>
            <a:endParaRPr b="1">
              <a:solidFill>
                <a:srgbClr val="FFFFFF"/>
              </a:solidFill>
              <a:latin typeface="Roboto Condensed"/>
              <a:ea typeface="Roboto Condensed"/>
              <a:cs typeface="Roboto Condensed"/>
              <a:sym typeface="Roboto Condensed"/>
            </a:endParaRPr>
          </a:p>
        </p:txBody>
      </p:sp>
      <p:sp>
        <p:nvSpPr>
          <p:cNvPr id="196" name="Google Shape;196;p24"/>
          <p:cNvSpPr txBox="1"/>
          <p:nvPr/>
        </p:nvSpPr>
        <p:spPr>
          <a:xfrm>
            <a:off x="814725" y="4443225"/>
            <a:ext cx="7514400" cy="22353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p:txBody>
      </p:sp>
      <p:sp>
        <p:nvSpPr>
          <p:cNvPr id="197" name="Google Shape;197;p24"/>
          <p:cNvSpPr txBox="1"/>
          <p:nvPr/>
        </p:nvSpPr>
        <p:spPr>
          <a:xfrm>
            <a:off x="814725" y="3929100"/>
            <a:ext cx="7514400" cy="383700"/>
          </a:xfrm>
          <a:prstGeom prst="rect">
            <a:avLst/>
          </a:prstGeom>
          <a:solidFill>
            <a:srgbClr val="000000"/>
          </a:solidFill>
          <a:ln>
            <a:noFill/>
          </a:ln>
        </p:spPr>
        <p:txBody>
          <a:bodyPr spcFirstLastPara="1" wrap="square" lIns="91425" tIns="91425" rIns="91425" bIns="91425" anchor="t" anchorCtr="0">
            <a:noAutofit/>
          </a:bodyPr>
          <a:lstStyle/>
          <a:p>
            <a:pPr lvl="0" algn="ctr"/>
            <a:r>
              <a:rPr lang="en" b="1" dirty="0">
                <a:solidFill>
                  <a:srgbClr val="FFFFFF"/>
                </a:solidFill>
                <a:latin typeface="Roboto Condensed"/>
                <a:ea typeface="Roboto Condensed"/>
                <a:cs typeface="Roboto Condensed"/>
                <a:sym typeface="Roboto Condensed"/>
              </a:rPr>
              <a:t>MEZCLAR TABLAS</a:t>
            </a:r>
            <a:endParaRPr b="1" dirty="0">
              <a:solidFill>
                <a:srgbClr val="FFFFFF"/>
              </a:solidFill>
              <a:latin typeface="Roboto Condensed"/>
              <a:ea typeface="Roboto Condensed"/>
              <a:cs typeface="Roboto Condensed"/>
              <a:sym typeface="Roboto Condensed"/>
            </a:endParaRPr>
          </a:p>
        </p:txBody>
      </p:sp>
      <p:sp>
        <p:nvSpPr>
          <p:cNvPr id="198" name="Google Shape;198;p24"/>
          <p:cNvSpPr/>
          <p:nvPr/>
        </p:nvSpPr>
        <p:spPr>
          <a:xfrm>
            <a:off x="5172438" y="5450475"/>
            <a:ext cx="409800" cy="220800"/>
          </a:xfrm>
          <a:prstGeom prs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9" name="Google Shape;199;p24"/>
          <p:cNvPicPr preferRelativeResize="0"/>
          <p:nvPr/>
        </p:nvPicPr>
        <p:blipFill>
          <a:blip r:embed="rId3">
            <a:alphaModFix/>
          </a:blip>
          <a:stretch>
            <a:fillRect/>
          </a:stretch>
        </p:blipFill>
        <p:spPr>
          <a:xfrm>
            <a:off x="910700" y="4996825"/>
            <a:ext cx="4126626" cy="1128100"/>
          </a:xfrm>
          <a:prstGeom prst="rect">
            <a:avLst/>
          </a:prstGeom>
          <a:noFill/>
          <a:ln>
            <a:noFill/>
          </a:ln>
        </p:spPr>
      </p:pic>
      <p:sp>
        <p:nvSpPr>
          <p:cNvPr id="200" name="Google Shape;200;p24"/>
          <p:cNvSpPr/>
          <p:nvPr/>
        </p:nvSpPr>
        <p:spPr>
          <a:xfrm>
            <a:off x="4467475" y="5736225"/>
            <a:ext cx="2276400" cy="1094700"/>
          </a:xfrm>
          <a:prstGeom prst="wedgeRoundRectCallout">
            <a:avLst>
              <a:gd name="adj1" fmla="val -83193"/>
              <a:gd name="adj2" fmla="val -57191"/>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Participación total</a:t>
            </a:r>
            <a:endParaRPr sz="1800" b="1">
              <a:solidFill>
                <a:srgbClr val="FFFFFF"/>
              </a:solidFill>
              <a:latin typeface="Roboto Condensed"/>
              <a:ea typeface="Roboto Condensed"/>
              <a:cs typeface="Roboto Condensed"/>
              <a:sym typeface="Roboto Condensed"/>
            </a:endParaRPr>
          </a:p>
        </p:txBody>
      </p:sp>
      <p:sp>
        <p:nvSpPr>
          <p:cNvPr id="201" name="Google Shape;201;p24"/>
          <p:cNvSpPr/>
          <p:nvPr/>
        </p:nvSpPr>
        <p:spPr>
          <a:xfrm>
            <a:off x="1140750" y="3629075"/>
            <a:ext cx="2276400" cy="1094700"/>
          </a:xfrm>
          <a:prstGeom prst="wedgeRoundRectCallout">
            <a:avLst>
              <a:gd name="adj1" fmla="val -4338"/>
              <a:gd name="adj2" fmla="val 110085"/>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Participación total</a:t>
            </a:r>
            <a:endParaRPr sz="18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SzPts val="3000"/>
              <a:buAutoNum type="arabicPeriod" startAt="3"/>
            </a:pPr>
            <a:r>
              <a:rPr lang="en"/>
              <a:t>Mapeo de tipo de asociaciones binarias 1:1</a:t>
            </a:r>
            <a:endParaRPr/>
          </a:p>
        </p:txBody>
      </p:sp>
      <p:sp>
        <p:nvSpPr>
          <p:cNvPr id="207" name="Google Shape;207;p25"/>
          <p:cNvSpPr txBox="1"/>
          <p:nvPr/>
        </p:nvSpPr>
        <p:spPr>
          <a:xfrm>
            <a:off x="814800" y="1611413"/>
            <a:ext cx="7514400" cy="2100000"/>
          </a:xfrm>
          <a:prstGeom prst="rect">
            <a:avLst/>
          </a:prstGeom>
          <a:solidFill>
            <a:srgbClr val="F3F3F3"/>
          </a:solidFill>
          <a:ln>
            <a:noFill/>
          </a:ln>
        </p:spPr>
        <p:txBody>
          <a:bodyPr spcFirstLastPara="1" wrap="square" lIns="91425" tIns="91425" rIns="91425" bIns="91425" anchor="ctr" anchorCtr="0">
            <a:noAutofit/>
          </a:bodyPr>
          <a:lstStyle/>
          <a:p>
            <a:pPr marL="457200" lvl="0" indent="-342900" algn="l" rtl="0">
              <a:spcBef>
                <a:spcPts val="60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Para cada asociación en el diagrama, identifique las relaciones que corresponden a las entidades participantes.</a:t>
            </a:r>
            <a:endParaRPr sz="1800">
              <a:solidFill>
                <a:schemeClr val="dk1"/>
              </a:solidFill>
              <a:latin typeface="Roboto Condensed"/>
              <a:ea typeface="Roboto Condensed"/>
              <a:cs typeface="Roboto Condensed"/>
              <a:sym typeface="Roboto Condensed"/>
            </a:endParaRPr>
          </a:p>
          <a:p>
            <a:pPr marL="457200" lvl="0"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Se pueden tomar tres enfoques diferentes para hacer este mapeo:</a:t>
            </a:r>
            <a:endParaRPr sz="1800">
              <a:solidFill>
                <a:schemeClr val="dk1"/>
              </a:solidFill>
              <a:latin typeface="Roboto Condensed"/>
              <a:ea typeface="Roboto Condensed"/>
              <a:cs typeface="Roboto Condensed"/>
              <a:sym typeface="Roboto Condensed"/>
            </a:endParaRPr>
          </a:p>
          <a:p>
            <a:pPr marL="914400" lvl="1"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Llave foránea en la tabla con participación total</a:t>
            </a:r>
            <a:endParaRPr sz="1800">
              <a:solidFill>
                <a:schemeClr val="dk1"/>
              </a:solidFill>
              <a:latin typeface="Roboto Condensed"/>
              <a:ea typeface="Roboto Condensed"/>
              <a:cs typeface="Roboto Condensed"/>
              <a:sym typeface="Roboto Condensed"/>
            </a:endParaRPr>
          </a:p>
          <a:p>
            <a:pPr marL="914400" lvl="1"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Mezclar las tablas cuando ambas están en una relación de participación total.</a:t>
            </a:r>
            <a:endParaRPr sz="1800">
              <a:solidFill>
                <a:schemeClr val="dk1"/>
              </a:solidFill>
              <a:latin typeface="Roboto Condensed"/>
              <a:ea typeface="Roboto Condensed"/>
              <a:cs typeface="Roboto Condensed"/>
              <a:sym typeface="Roboto Condensed"/>
            </a:endParaRPr>
          </a:p>
          <a:p>
            <a:pPr marL="914400" lvl="1"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Referencia cruzada</a:t>
            </a:r>
            <a:endParaRPr sz="1800">
              <a:solidFill>
                <a:schemeClr val="dk1"/>
              </a:solidFill>
              <a:latin typeface="Roboto Condensed"/>
              <a:ea typeface="Roboto Condensed"/>
              <a:cs typeface="Roboto Condensed"/>
              <a:sym typeface="Roboto Condensed"/>
            </a:endParaRPr>
          </a:p>
        </p:txBody>
      </p:sp>
      <p:sp>
        <p:nvSpPr>
          <p:cNvPr id="208" name="Google Shape;208;p25"/>
          <p:cNvSpPr txBox="1"/>
          <p:nvPr/>
        </p:nvSpPr>
        <p:spPr>
          <a:xfrm>
            <a:off x="814800" y="1114150"/>
            <a:ext cx="7514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ESTRATEGIA</a:t>
            </a:r>
            <a:endParaRPr b="1">
              <a:solidFill>
                <a:srgbClr val="FFFFFF"/>
              </a:solidFill>
              <a:latin typeface="Roboto Condensed"/>
              <a:ea typeface="Roboto Condensed"/>
              <a:cs typeface="Roboto Condensed"/>
              <a:sym typeface="Roboto Condensed"/>
            </a:endParaRPr>
          </a:p>
        </p:txBody>
      </p:sp>
      <p:sp>
        <p:nvSpPr>
          <p:cNvPr id="209" name="Google Shape;209;p25"/>
          <p:cNvSpPr txBox="1"/>
          <p:nvPr/>
        </p:nvSpPr>
        <p:spPr>
          <a:xfrm>
            <a:off x="814725" y="4443250"/>
            <a:ext cx="7514400" cy="22353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p:txBody>
      </p:sp>
      <p:sp>
        <p:nvSpPr>
          <p:cNvPr id="210" name="Google Shape;210;p25"/>
          <p:cNvSpPr txBox="1"/>
          <p:nvPr/>
        </p:nvSpPr>
        <p:spPr>
          <a:xfrm>
            <a:off x="814725" y="3929100"/>
            <a:ext cx="7514400" cy="383700"/>
          </a:xfrm>
          <a:prstGeom prst="rect">
            <a:avLst/>
          </a:prstGeom>
          <a:solidFill>
            <a:srgbClr val="000000"/>
          </a:solidFill>
          <a:ln>
            <a:noFill/>
          </a:ln>
        </p:spPr>
        <p:txBody>
          <a:bodyPr spcFirstLastPara="1" wrap="square" lIns="91425" tIns="91425" rIns="91425" bIns="91425" anchor="t" anchorCtr="0">
            <a:noAutofit/>
          </a:bodyPr>
          <a:lstStyle/>
          <a:p>
            <a:pPr lvl="0" algn="ctr"/>
            <a:r>
              <a:rPr lang="en" b="1" dirty="0">
                <a:solidFill>
                  <a:srgbClr val="FFFFFF"/>
                </a:solidFill>
                <a:latin typeface="Roboto Condensed"/>
                <a:ea typeface="Roboto Condensed"/>
                <a:cs typeface="Roboto Condensed"/>
                <a:sym typeface="Roboto Condensed"/>
              </a:rPr>
              <a:t>MEZCLAR TABLAS</a:t>
            </a:r>
            <a:endParaRPr b="1" dirty="0">
              <a:solidFill>
                <a:srgbClr val="FFFFFF"/>
              </a:solidFill>
              <a:latin typeface="Roboto Condensed"/>
              <a:ea typeface="Roboto Condensed"/>
              <a:cs typeface="Roboto Condensed"/>
              <a:sym typeface="Roboto Condensed"/>
            </a:endParaRPr>
          </a:p>
        </p:txBody>
      </p:sp>
      <p:sp>
        <p:nvSpPr>
          <p:cNvPr id="211" name="Google Shape;211;p25"/>
          <p:cNvSpPr/>
          <p:nvPr/>
        </p:nvSpPr>
        <p:spPr>
          <a:xfrm>
            <a:off x="5072338" y="5450488"/>
            <a:ext cx="409800" cy="220800"/>
          </a:xfrm>
          <a:prstGeom prs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2" name="Google Shape;212;p25"/>
          <p:cNvPicPr preferRelativeResize="0"/>
          <p:nvPr/>
        </p:nvPicPr>
        <p:blipFill>
          <a:blip r:embed="rId3">
            <a:alphaModFix/>
          </a:blip>
          <a:stretch>
            <a:fillRect/>
          </a:stretch>
        </p:blipFill>
        <p:spPr>
          <a:xfrm>
            <a:off x="490194" y="4312800"/>
            <a:ext cx="4991944" cy="2431250"/>
          </a:xfrm>
          <a:prstGeom prst="rect">
            <a:avLst/>
          </a:prstGeom>
          <a:noFill/>
          <a:ln>
            <a:noFill/>
          </a:ln>
        </p:spPr>
      </p:pic>
      <p:pic>
        <p:nvPicPr>
          <p:cNvPr id="213" name="Google Shape;213;p25"/>
          <p:cNvPicPr preferRelativeResize="0"/>
          <p:nvPr/>
        </p:nvPicPr>
        <p:blipFill>
          <a:blip r:embed="rId4">
            <a:alphaModFix/>
          </a:blip>
          <a:stretch>
            <a:fillRect/>
          </a:stretch>
        </p:blipFill>
        <p:spPr>
          <a:xfrm>
            <a:off x="5687019" y="4530475"/>
            <a:ext cx="1673731" cy="2099999"/>
          </a:xfrm>
          <a:prstGeom prst="rect">
            <a:avLst/>
          </a:prstGeom>
          <a:noFill/>
          <a:ln>
            <a:noFill/>
          </a:ln>
        </p:spPr>
      </p:pic>
      <p:sp>
        <p:nvSpPr>
          <p:cNvPr id="214" name="Google Shape;214;p25"/>
          <p:cNvSpPr/>
          <p:nvPr/>
        </p:nvSpPr>
        <p:spPr>
          <a:xfrm>
            <a:off x="6770650" y="3049525"/>
            <a:ext cx="2276400" cy="1094700"/>
          </a:xfrm>
          <a:prstGeom prst="wedgeRoundRectCallout">
            <a:avLst>
              <a:gd name="adj1" fmla="val -48588"/>
              <a:gd name="adj2" fmla="val 82354"/>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Solo aplica si la participación es total en ambos lados</a:t>
            </a:r>
            <a:endParaRPr sz="18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6"/>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SzPts val="3000"/>
              <a:buAutoNum type="arabicPeriod" startAt="3"/>
            </a:pPr>
            <a:r>
              <a:rPr lang="en"/>
              <a:t>Mapeo de tipo de asociaciones binarias 1:1</a:t>
            </a:r>
            <a:endParaRPr/>
          </a:p>
        </p:txBody>
      </p:sp>
      <p:sp>
        <p:nvSpPr>
          <p:cNvPr id="220" name="Google Shape;220;p26"/>
          <p:cNvSpPr txBox="1"/>
          <p:nvPr/>
        </p:nvSpPr>
        <p:spPr>
          <a:xfrm>
            <a:off x="814800" y="1611413"/>
            <a:ext cx="7514400" cy="2100000"/>
          </a:xfrm>
          <a:prstGeom prst="rect">
            <a:avLst/>
          </a:prstGeom>
          <a:solidFill>
            <a:srgbClr val="F3F3F3"/>
          </a:solidFill>
          <a:ln>
            <a:noFill/>
          </a:ln>
        </p:spPr>
        <p:txBody>
          <a:bodyPr spcFirstLastPara="1" wrap="square" lIns="91425" tIns="91425" rIns="91425" bIns="91425" anchor="ctr" anchorCtr="0">
            <a:noAutofit/>
          </a:bodyPr>
          <a:lstStyle/>
          <a:p>
            <a:pPr marL="457200" lvl="0" indent="-342900" algn="l" rtl="0">
              <a:spcBef>
                <a:spcPts val="60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Para cada asociación en el diagrama, identifique las relaciones que corresponden a las entidades participantes.</a:t>
            </a:r>
            <a:endParaRPr sz="1800">
              <a:solidFill>
                <a:schemeClr val="dk1"/>
              </a:solidFill>
              <a:latin typeface="Roboto Condensed"/>
              <a:ea typeface="Roboto Condensed"/>
              <a:cs typeface="Roboto Condensed"/>
              <a:sym typeface="Roboto Condensed"/>
            </a:endParaRPr>
          </a:p>
          <a:p>
            <a:pPr marL="457200" lvl="0"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Se pueden tomar tres enfoques diferentes para hacer este mapeo:</a:t>
            </a:r>
            <a:endParaRPr sz="1800">
              <a:solidFill>
                <a:schemeClr val="dk1"/>
              </a:solidFill>
              <a:latin typeface="Roboto Condensed"/>
              <a:ea typeface="Roboto Condensed"/>
              <a:cs typeface="Roboto Condensed"/>
              <a:sym typeface="Roboto Condensed"/>
            </a:endParaRPr>
          </a:p>
          <a:p>
            <a:pPr marL="914400" lvl="1"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Llave foránea en la tabla con participación total</a:t>
            </a:r>
            <a:endParaRPr sz="1800">
              <a:solidFill>
                <a:schemeClr val="dk1"/>
              </a:solidFill>
              <a:latin typeface="Roboto Condensed"/>
              <a:ea typeface="Roboto Condensed"/>
              <a:cs typeface="Roboto Condensed"/>
              <a:sym typeface="Roboto Condensed"/>
            </a:endParaRPr>
          </a:p>
          <a:p>
            <a:pPr marL="914400" lvl="1"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Mezclar las tablas cuando ambas están en una relación de participación total.</a:t>
            </a:r>
            <a:endParaRPr sz="1800">
              <a:solidFill>
                <a:schemeClr val="dk1"/>
              </a:solidFill>
              <a:latin typeface="Roboto Condensed"/>
              <a:ea typeface="Roboto Condensed"/>
              <a:cs typeface="Roboto Condensed"/>
              <a:sym typeface="Roboto Condensed"/>
            </a:endParaRPr>
          </a:p>
          <a:p>
            <a:pPr marL="914400" lvl="1"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Referencia cruzada</a:t>
            </a:r>
            <a:endParaRPr sz="1800">
              <a:solidFill>
                <a:schemeClr val="dk1"/>
              </a:solidFill>
              <a:latin typeface="Roboto Condensed"/>
              <a:ea typeface="Roboto Condensed"/>
              <a:cs typeface="Roboto Condensed"/>
              <a:sym typeface="Roboto Condensed"/>
            </a:endParaRPr>
          </a:p>
        </p:txBody>
      </p:sp>
      <p:sp>
        <p:nvSpPr>
          <p:cNvPr id="221" name="Google Shape;221;p26"/>
          <p:cNvSpPr txBox="1"/>
          <p:nvPr/>
        </p:nvSpPr>
        <p:spPr>
          <a:xfrm>
            <a:off x="814800" y="1114150"/>
            <a:ext cx="7514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ESTRATEGIA</a:t>
            </a:r>
            <a:endParaRPr b="1">
              <a:solidFill>
                <a:srgbClr val="FFFFFF"/>
              </a:solidFill>
              <a:latin typeface="Roboto Condensed"/>
              <a:ea typeface="Roboto Condensed"/>
              <a:cs typeface="Roboto Condensed"/>
              <a:sym typeface="Roboto Condensed"/>
            </a:endParaRPr>
          </a:p>
        </p:txBody>
      </p:sp>
      <p:sp>
        <p:nvSpPr>
          <p:cNvPr id="222" name="Google Shape;222;p26"/>
          <p:cNvSpPr txBox="1"/>
          <p:nvPr/>
        </p:nvSpPr>
        <p:spPr>
          <a:xfrm>
            <a:off x="814725" y="4443250"/>
            <a:ext cx="7514400" cy="22353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p:txBody>
      </p:sp>
      <p:sp>
        <p:nvSpPr>
          <p:cNvPr id="223" name="Google Shape;223;p26"/>
          <p:cNvSpPr txBox="1"/>
          <p:nvPr/>
        </p:nvSpPr>
        <p:spPr>
          <a:xfrm>
            <a:off x="814725" y="3929100"/>
            <a:ext cx="7514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REFERENCIA CRUZADA</a:t>
            </a:r>
            <a:endParaRPr b="1">
              <a:solidFill>
                <a:srgbClr val="FFFFFF"/>
              </a:solidFill>
              <a:latin typeface="Roboto Condensed"/>
              <a:ea typeface="Roboto Condensed"/>
              <a:cs typeface="Roboto Condensed"/>
              <a:sym typeface="Roboto Condensed"/>
            </a:endParaRPr>
          </a:p>
        </p:txBody>
      </p:sp>
      <p:pic>
        <p:nvPicPr>
          <p:cNvPr id="224" name="Google Shape;224;p26"/>
          <p:cNvPicPr preferRelativeResize="0"/>
          <p:nvPr/>
        </p:nvPicPr>
        <p:blipFill>
          <a:blip r:embed="rId3">
            <a:alphaModFix/>
          </a:blip>
          <a:stretch>
            <a:fillRect/>
          </a:stretch>
        </p:blipFill>
        <p:spPr>
          <a:xfrm>
            <a:off x="3086322" y="4572600"/>
            <a:ext cx="2971202" cy="1976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Disclaimer / Descargo de Responsabilidad</a:t>
            </a:r>
            <a:endParaRPr/>
          </a:p>
        </p:txBody>
      </p:sp>
      <p:sp>
        <p:nvSpPr>
          <p:cNvPr id="42" name="Google Shape;42;p9"/>
          <p:cNvSpPr txBox="1">
            <a:spLocks noGrp="1"/>
          </p:cNvSpPr>
          <p:nvPr>
            <p:ph type="body" idx="1"/>
          </p:nvPr>
        </p:nvSpPr>
        <p:spPr>
          <a:xfrm>
            <a:off x="457200" y="1081200"/>
            <a:ext cx="8229600" cy="5486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t>Esta presentación corresponde a una guía usada por el profesor durante las clases. La misma ha sido modificada para ser utilizado en el modelo de cursos asistidos por tecnología. No es una versión final, por lo que la misma podría requerir todavía hacer algunos ajustes. Para aspectos de evaluación esta presentación es solo una guía, por lo que el estudiante debe profundizar con el material de lectura asignado y lo discutido en clases para aspectos de evaluación.</a:t>
            </a:r>
            <a:endParaRPr sz="2000"/>
          </a:p>
          <a:p>
            <a:pPr marL="457200" lvl="0" indent="0" algn="l" rtl="0">
              <a:lnSpc>
                <a:spcPct val="115000"/>
              </a:lnSpc>
              <a:spcBef>
                <a:spcPts val="0"/>
              </a:spcBef>
              <a:spcAft>
                <a:spcPts val="0"/>
              </a:spcAft>
              <a:buNone/>
            </a:pPr>
            <a:endParaRPr sz="2000"/>
          </a:p>
          <a:p>
            <a:pPr marL="0" lvl="0" indent="0" algn="l" rtl="0">
              <a:lnSpc>
                <a:spcPct val="115000"/>
              </a:lnSpc>
              <a:spcBef>
                <a:spcPts val="0"/>
              </a:spcBef>
              <a:spcAft>
                <a:spcPts val="0"/>
              </a:spcAft>
              <a:buNone/>
            </a:pPr>
            <a:r>
              <a:rPr lang="en" sz="2000"/>
              <a:t>This presentation corresponds to a guide material used by the professor during classes. It has been modified to be used in the model of technology-assisted courses. It is not a final version, so it may still require some adjustments. For evaluation aspects, this presentation is only a guide, so the student should delve with the assigned reading material and what has been discussed in class.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7"/>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SzPts val="3000"/>
              <a:buAutoNum type="arabicPeriod" startAt="3"/>
            </a:pPr>
            <a:r>
              <a:rPr lang="en"/>
              <a:t>Mapeo de tipo de asociaciones binarias 1:1</a:t>
            </a:r>
            <a:endParaRPr/>
          </a:p>
        </p:txBody>
      </p:sp>
      <p:sp>
        <p:nvSpPr>
          <p:cNvPr id="230" name="Google Shape;230;p27"/>
          <p:cNvSpPr txBox="1"/>
          <p:nvPr/>
        </p:nvSpPr>
        <p:spPr>
          <a:xfrm>
            <a:off x="814800" y="1611413"/>
            <a:ext cx="7514400" cy="2100000"/>
          </a:xfrm>
          <a:prstGeom prst="rect">
            <a:avLst/>
          </a:prstGeom>
          <a:solidFill>
            <a:srgbClr val="F3F3F3"/>
          </a:solidFill>
          <a:ln>
            <a:noFill/>
          </a:ln>
        </p:spPr>
        <p:txBody>
          <a:bodyPr spcFirstLastPara="1" wrap="square" lIns="91425" tIns="91425" rIns="91425" bIns="91425" anchor="ctr" anchorCtr="0">
            <a:noAutofit/>
          </a:bodyPr>
          <a:lstStyle/>
          <a:p>
            <a:pPr marL="457200" lvl="0" indent="-342900" algn="l" rtl="0">
              <a:spcBef>
                <a:spcPts val="60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Para cada asociación en el diagrama, identifique las relaciones que corresponden a las entidades participantes.</a:t>
            </a:r>
            <a:endParaRPr sz="1800">
              <a:solidFill>
                <a:schemeClr val="dk1"/>
              </a:solidFill>
              <a:latin typeface="Roboto Condensed"/>
              <a:ea typeface="Roboto Condensed"/>
              <a:cs typeface="Roboto Condensed"/>
              <a:sym typeface="Roboto Condensed"/>
            </a:endParaRPr>
          </a:p>
          <a:p>
            <a:pPr marL="457200" lvl="0"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Se pueden tomar tres enfoques diferentes para hacer este mapeo:</a:t>
            </a:r>
            <a:endParaRPr sz="1800">
              <a:solidFill>
                <a:schemeClr val="dk1"/>
              </a:solidFill>
              <a:latin typeface="Roboto Condensed"/>
              <a:ea typeface="Roboto Condensed"/>
              <a:cs typeface="Roboto Condensed"/>
              <a:sym typeface="Roboto Condensed"/>
            </a:endParaRPr>
          </a:p>
          <a:p>
            <a:pPr marL="914400" lvl="1"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Llave foránea en la tabla con participación total</a:t>
            </a:r>
            <a:endParaRPr sz="1800">
              <a:solidFill>
                <a:schemeClr val="dk1"/>
              </a:solidFill>
              <a:latin typeface="Roboto Condensed"/>
              <a:ea typeface="Roboto Condensed"/>
              <a:cs typeface="Roboto Condensed"/>
              <a:sym typeface="Roboto Condensed"/>
            </a:endParaRPr>
          </a:p>
          <a:p>
            <a:pPr marL="914400" lvl="1"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Mezclar las tablas cuando ambas están en una relación de participación total.</a:t>
            </a:r>
            <a:endParaRPr sz="1800">
              <a:solidFill>
                <a:schemeClr val="dk1"/>
              </a:solidFill>
              <a:latin typeface="Roboto Condensed"/>
              <a:ea typeface="Roboto Condensed"/>
              <a:cs typeface="Roboto Condensed"/>
              <a:sym typeface="Roboto Condensed"/>
            </a:endParaRPr>
          </a:p>
          <a:p>
            <a:pPr marL="914400" lvl="1"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Referencia cruzada</a:t>
            </a:r>
            <a:endParaRPr sz="1800">
              <a:solidFill>
                <a:schemeClr val="dk1"/>
              </a:solidFill>
              <a:latin typeface="Roboto Condensed"/>
              <a:ea typeface="Roboto Condensed"/>
              <a:cs typeface="Roboto Condensed"/>
              <a:sym typeface="Roboto Condensed"/>
            </a:endParaRPr>
          </a:p>
        </p:txBody>
      </p:sp>
      <p:sp>
        <p:nvSpPr>
          <p:cNvPr id="231" name="Google Shape;231;p27"/>
          <p:cNvSpPr txBox="1"/>
          <p:nvPr/>
        </p:nvSpPr>
        <p:spPr>
          <a:xfrm>
            <a:off x="814800" y="1114150"/>
            <a:ext cx="7514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ESTRATEGIA</a:t>
            </a:r>
            <a:endParaRPr b="1">
              <a:solidFill>
                <a:srgbClr val="FFFFFF"/>
              </a:solidFill>
              <a:latin typeface="Roboto Condensed"/>
              <a:ea typeface="Roboto Condensed"/>
              <a:cs typeface="Roboto Condensed"/>
              <a:sym typeface="Roboto Condensed"/>
            </a:endParaRPr>
          </a:p>
        </p:txBody>
      </p:sp>
      <p:sp>
        <p:nvSpPr>
          <p:cNvPr id="232" name="Google Shape;232;p27"/>
          <p:cNvSpPr txBox="1"/>
          <p:nvPr/>
        </p:nvSpPr>
        <p:spPr>
          <a:xfrm>
            <a:off x="814725" y="4443250"/>
            <a:ext cx="7514400" cy="22353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p:txBody>
      </p:sp>
      <p:sp>
        <p:nvSpPr>
          <p:cNvPr id="233" name="Google Shape;233;p27"/>
          <p:cNvSpPr txBox="1"/>
          <p:nvPr/>
        </p:nvSpPr>
        <p:spPr>
          <a:xfrm>
            <a:off x="814725" y="3929100"/>
            <a:ext cx="7514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REFERENCIA CRUZADA</a:t>
            </a:r>
            <a:endParaRPr b="1">
              <a:solidFill>
                <a:srgbClr val="FFFFFF"/>
              </a:solidFill>
              <a:latin typeface="Roboto Condensed"/>
              <a:ea typeface="Roboto Condensed"/>
              <a:cs typeface="Roboto Condensed"/>
              <a:sym typeface="Roboto Condensed"/>
            </a:endParaRPr>
          </a:p>
        </p:txBody>
      </p:sp>
      <p:pic>
        <p:nvPicPr>
          <p:cNvPr id="234" name="Google Shape;234;p27"/>
          <p:cNvPicPr preferRelativeResize="0"/>
          <p:nvPr/>
        </p:nvPicPr>
        <p:blipFill>
          <a:blip r:embed="rId3">
            <a:alphaModFix/>
          </a:blip>
          <a:stretch>
            <a:fillRect/>
          </a:stretch>
        </p:blipFill>
        <p:spPr>
          <a:xfrm>
            <a:off x="3086322" y="4572600"/>
            <a:ext cx="2971202" cy="1976600"/>
          </a:xfrm>
          <a:prstGeom prst="rect">
            <a:avLst/>
          </a:prstGeom>
          <a:noFill/>
          <a:ln>
            <a:noFill/>
          </a:ln>
        </p:spPr>
      </p:pic>
      <p:sp>
        <p:nvSpPr>
          <p:cNvPr id="235" name="Google Shape;235;p27"/>
          <p:cNvSpPr/>
          <p:nvPr/>
        </p:nvSpPr>
        <p:spPr>
          <a:xfrm>
            <a:off x="6057525" y="4663700"/>
            <a:ext cx="2276400" cy="1094700"/>
          </a:xfrm>
          <a:prstGeom prst="wedgeRoundRectCallout">
            <a:avLst>
              <a:gd name="adj1" fmla="val -86970"/>
              <a:gd name="adj2" fmla="val 101288"/>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Roboto Condensed"/>
                <a:ea typeface="Roboto Condensed"/>
                <a:cs typeface="Roboto Condensed"/>
                <a:sym typeface="Roboto Condensed"/>
              </a:rPr>
              <a:t>Una relación adicional. Se le llama relación de asociación o tabla de búsqueda</a:t>
            </a:r>
            <a:endParaRPr sz="16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8"/>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SzPts val="3000"/>
              <a:buAutoNum type="arabicPeriod" startAt="4"/>
            </a:pPr>
            <a:r>
              <a:rPr lang="en"/>
              <a:t>Mapeo de tipo de asociaciones binarias 1:N</a:t>
            </a:r>
            <a:endParaRPr/>
          </a:p>
        </p:txBody>
      </p:sp>
      <p:sp>
        <p:nvSpPr>
          <p:cNvPr id="241" name="Google Shape;241;p28"/>
          <p:cNvSpPr txBox="1"/>
          <p:nvPr/>
        </p:nvSpPr>
        <p:spPr>
          <a:xfrm>
            <a:off x="814800" y="1611413"/>
            <a:ext cx="7514400" cy="2100000"/>
          </a:xfrm>
          <a:prstGeom prst="rect">
            <a:avLst/>
          </a:prstGeom>
          <a:solidFill>
            <a:srgbClr val="F3F3F3"/>
          </a:solidFill>
          <a:ln>
            <a:noFill/>
          </a:ln>
        </p:spPr>
        <p:txBody>
          <a:bodyPr spcFirstLastPara="1" wrap="square" lIns="91425" tIns="91425" rIns="91425" bIns="91425" anchor="ctr" anchorCtr="0">
            <a:noAutofit/>
          </a:bodyPr>
          <a:lstStyle/>
          <a:p>
            <a:pPr marL="457200" lvl="0" indent="-342900" algn="just">
              <a:spcBef>
                <a:spcPts val="600"/>
              </a:spcBef>
              <a:buClr>
                <a:schemeClr val="dk1"/>
              </a:buClr>
              <a:buSzPts val="1800"/>
              <a:buFont typeface="Roboto Condensed"/>
              <a:buChar char="➔"/>
            </a:pPr>
            <a:r>
              <a:rPr lang="es-CR" sz="1800" dirty="0">
                <a:solidFill>
                  <a:schemeClr val="dk1"/>
                </a:solidFill>
                <a:latin typeface="Roboto Condensed"/>
                <a:ea typeface="Roboto Condensed"/>
                <a:cs typeface="Roboto Condensed"/>
                <a:sym typeface="Roboto Condensed"/>
              </a:rPr>
              <a:t>Se identifica la relación S que representa el tipo de entidades participantes del </a:t>
            </a:r>
            <a:r>
              <a:rPr lang="es-CR" sz="1800" i="1" dirty="0">
                <a:solidFill>
                  <a:schemeClr val="dk1"/>
                </a:solidFill>
                <a:latin typeface="Roboto Condensed"/>
                <a:ea typeface="Roboto Condensed"/>
                <a:cs typeface="Roboto Condensed"/>
                <a:sym typeface="Roboto Condensed"/>
              </a:rPr>
              <a:t>lado </a:t>
            </a:r>
            <a:r>
              <a:rPr lang="es-CR" sz="1800" dirty="0">
                <a:solidFill>
                  <a:schemeClr val="dk1"/>
                </a:solidFill>
                <a:latin typeface="Roboto Condensed"/>
                <a:ea typeface="Roboto Condensed"/>
                <a:cs typeface="Roboto Condensed"/>
                <a:sym typeface="Roboto Condensed"/>
              </a:rPr>
              <a:t>N del tipo de vínculos. Se incluye como llave foránea en S la llave primaria de la relación T que representa al otro tipo de entidades que participan en la relación.</a:t>
            </a:r>
          </a:p>
          <a:p>
            <a:pPr marL="457200" lvl="0" indent="-342900" algn="l" rtl="0">
              <a:spcBef>
                <a:spcPts val="0"/>
              </a:spcBef>
              <a:spcAft>
                <a:spcPts val="0"/>
              </a:spcAft>
              <a:buClr>
                <a:schemeClr val="dk1"/>
              </a:buClr>
              <a:buSzPts val="1800"/>
              <a:buFont typeface="Roboto Condensed"/>
              <a:buChar char="➔"/>
            </a:pPr>
            <a:r>
              <a:rPr lang="en" sz="1800" dirty="0">
                <a:solidFill>
                  <a:schemeClr val="dk1"/>
                </a:solidFill>
                <a:latin typeface="Roboto Condensed"/>
                <a:ea typeface="Roboto Condensed"/>
                <a:cs typeface="Roboto Condensed"/>
                <a:sym typeface="Roboto Condensed"/>
              </a:rPr>
              <a:t>Cada entidad del lado N está relacionada a lo sumo con una instancia de la entidad del lado 1.</a:t>
            </a:r>
            <a:endParaRPr sz="1800" dirty="0">
              <a:solidFill>
                <a:schemeClr val="dk1"/>
              </a:solidFill>
              <a:latin typeface="Roboto Condensed"/>
              <a:ea typeface="Roboto Condensed"/>
              <a:cs typeface="Roboto Condensed"/>
              <a:sym typeface="Roboto Condensed"/>
            </a:endParaRPr>
          </a:p>
        </p:txBody>
      </p:sp>
      <p:sp>
        <p:nvSpPr>
          <p:cNvPr id="242" name="Google Shape;242;p28"/>
          <p:cNvSpPr txBox="1"/>
          <p:nvPr/>
        </p:nvSpPr>
        <p:spPr>
          <a:xfrm>
            <a:off x="814800" y="1114150"/>
            <a:ext cx="7514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ESTRATEGIA</a:t>
            </a:r>
            <a:endParaRPr b="1">
              <a:solidFill>
                <a:srgbClr val="FFFFFF"/>
              </a:solidFill>
              <a:latin typeface="Roboto Condensed"/>
              <a:ea typeface="Roboto Condensed"/>
              <a:cs typeface="Roboto Condensed"/>
              <a:sym typeface="Roboto Condensed"/>
            </a:endParaRPr>
          </a:p>
        </p:txBody>
      </p:sp>
      <p:sp>
        <p:nvSpPr>
          <p:cNvPr id="243" name="Google Shape;243;p28"/>
          <p:cNvSpPr txBox="1"/>
          <p:nvPr/>
        </p:nvSpPr>
        <p:spPr>
          <a:xfrm>
            <a:off x="814725" y="4443250"/>
            <a:ext cx="7514400" cy="22353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p:txBody>
      </p:sp>
      <p:sp>
        <p:nvSpPr>
          <p:cNvPr id="244" name="Google Shape;244;p28"/>
          <p:cNvSpPr txBox="1"/>
          <p:nvPr/>
        </p:nvSpPr>
        <p:spPr>
          <a:xfrm>
            <a:off x="814725" y="3929100"/>
            <a:ext cx="7514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EJEMPLO</a:t>
            </a:r>
            <a:endParaRPr b="1">
              <a:solidFill>
                <a:srgbClr val="FFFFFF"/>
              </a:solidFill>
              <a:latin typeface="Roboto Condensed"/>
              <a:ea typeface="Roboto Condensed"/>
              <a:cs typeface="Roboto Condensed"/>
              <a:sym typeface="Roboto Condensed"/>
            </a:endParaRPr>
          </a:p>
        </p:txBody>
      </p:sp>
      <p:pic>
        <p:nvPicPr>
          <p:cNvPr id="245" name="Google Shape;245;p28"/>
          <p:cNvPicPr preferRelativeResize="0"/>
          <p:nvPr/>
        </p:nvPicPr>
        <p:blipFill>
          <a:blip r:embed="rId3">
            <a:alphaModFix/>
          </a:blip>
          <a:stretch>
            <a:fillRect/>
          </a:stretch>
        </p:blipFill>
        <p:spPr>
          <a:xfrm>
            <a:off x="1067325" y="4608713"/>
            <a:ext cx="7009176" cy="1904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9"/>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SzPts val="3000"/>
              <a:buAutoNum type="arabicPeriod" startAt="4"/>
            </a:pPr>
            <a:r>
              <a:rPr lang="en"/>
              <a:t>Mapeo de tipo de asociaciones binarias 1:N</a:t>
            </a:r>
            <a:endParaRPr/>
          </a:p>
        </p:txBody>
      </p:sp>
      <p:sp>
        <p:nvSpPr>
          <p:cNvPr id="251" name="Google Shape;251;p29"/>
          <p:cNvSpPr txBox="1"/>
          <p:nvPr/>
        </p:nvSpPr>
        <p:spPr>
          <a:xfrm>
            <a:off x="814800" y="1611413"/>
            <a:ext cx="7514400" cy="2100000"/>
          </a:xfrm>
          <a:prstGeom prst="rect">
            <a:avLst/>
          </a:prstGeom>
          <a:solidFill>
            <a:srgbClr val="F3F3F3"/>
          </a:solidFill>
          <a:ln>
            <a:noFill/>
          </a:ln>
        </p:spPr>
        <p:txBody>
          <a:bodyPr spcFirstLastPara="1" wrap="square" lIns="91425" tIns="91425" rIns="91425" bIns="91425" anchor="ctr" anchorCtr="0">
            <a:noAutofit/>
          </a:bodyPr>
          <a:lstStyle/>
          <a:p>
            <a:pPr marL="457200" lvl="0" indent="-342900" algn="just">
              <a:spcBef>
                <a:spcPts val="600"/>
              </a:spcBef>
              <a:buClr>
                <a:schemeClr val="dk1"/>
              </a:buClr>
              <a:buSzPts val="1800"/>
              <a:buFont typeface="Roboto Condensed"/>
              <a:buChar char="➔"/>
            </a:pPr>
            <a:r>
              <a:rPr lang="es-CR" sz="1800" dirty="0">
                <a:solidFill>
                  <a:schemeClr val="dk1"/>
                </a:solidFill>
                <a:latin typeface="Roboto Condensed"/>
                <a:ea typeface="Roboto Condensed"/>
                <a:cs typeface="Roboto Condensed"/>
                <a:sym typeface="Roboto Condensed"/>
              </a:rPr>
              <a:t>Se identifica la relación S que representa el tipo de entidades participantes del </a:t>
            </a:r>
            <a:r>
              <a:rPr lang="es-CR" sz="1800" i="1" dirty="0">
                <a:solidFill>
                  <a:schemeClr val="dk1"/>
                </a:solidFill>
                <a:latin typeface="Roboto Condensed"/>
                <a:ea typeface="Roboto Condensed"/>
                <a:cs typeface="Roboto Condensed"/>
                <a:sym typeface="Roboto Condensed"/>
              </a:rPr>
              <a:t>lado </a:t>
            </a:r>
            <a:r>
              <a:rPr lang="es-CR" sz="1800" dirty="0">
                <a:solidFill>
                  <a:schemeClr val="dk1"/>
                </a:solidFill>
                <a:latin typeface="Roboto Condensed"/>
                <a:ea typeface="Roboto Condensed"/>
                <a:cs typeface="Roboto Condensed"/>
                <a:sym typeface="Roboto Condensed"/>
              </a:rPr>
              <a:t>N del tipo de vínculos. Se incluye como llave foránea en S la llave primaria de la relación T que representa al otro tipo de entidades que participan en la relación.</a:t>
            </a:r>
          </a:p>
          <a:p>
            <a:pPr marL="457200" lvl="0" indent="-342900" algn="l" rtl="0">
              <a:spcBef>
                <a:spcPts val="0"/>
              </a:spcBef>
              <a:spcAft>
                <a:spcPts val="0"/>
              </a:spcAft>
              <a:buClr>
                <a:schemeClr val="dk1"/>
              </a:buClr>
              <a:buSzPts val="1800"/>
              <a:buFont typeface="Roboto Condensed"/>
              <a:buChar char="➔"/>
            </a:pPr>
            <a:r>
              <a:rPr lang="en" sz="1800" dirty="0">
                <a:solidFill>
                  <a:schemeClr val="dk1"/>
                </a:solidFill>
                <a:latin typeface="Roboto Condensed"/>
                <a:ea typeface="Roboto Condensed"/>
                <a:cs typeface="Roboto Condensed"/>
                <a:sym typeface="Roboto Condensed"/>
              </a:rPr>
              <a:t>Cada entidad del lado N está relacionada a lo sumo con una instancia de la entidad del lado 1.</a:t>
            </a:r>
            <a:endParaRPr sz="1800" dirty="0">
              <a:solidFill>
                <a:schemeClr val="dk1"/>
              </a:solidFill>
              <a:latin typeface="Roboto Condensed"/>
              <a:ea typeface="Roboto Condensed"/>
              <a:cs typeface="Roboto Condensed"/>
              <a:sym typeface="Roboto Condensed"/>
            </a:endParaRPr>
          </a:p>
        </p:txBody>
      </p:sp>
      <p:sp>
        <p:nvSpPr>
          <p:cNvPr id="252" name="Google Shape;252;p29"/>
          <p:cNvSpPr txBox="1"/>
          <p:nvPr/>
        </p:nvSpPr>
        <p:spPr>
          <a:xfrm>
            <a:off x="814800" y="1114150"/>
            <a:ext cx="7514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ESTRATEGIA</a:t>
            </a:r>
            <a:endParaRPr b="1">
              <a:solidFill>
                <a:srgbClr val="FFFFFF"/>
              </a:solidFill>
              <a:latin typeface="Roboto Condensed"/>
              <a:ea typeface="Roboto Condensed"/>
              <a:cs typeface="Roboto Condensed"/>
              <a:sym typeface="Roboto Condensed"/>
            </a:endParaRPr>
          </a:p>
        </p:txBody>
      </p:sp>
      <p:sp>
        <p:nvSpPr>
          <p:cNvPr id="253" name="Google Shape;253;p29"/>
          <p:cNvSpPr txBox="1"/>
          <p:nvPr/>
        </p:nvSpPr>
        <p:spPr>
          <a:xfrm>
            <a:off x="814725" y="4443250"/>
            <a:ext cx="7514400" cy="22353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4" name="Google Shape;254;p29"/>
          <p:cNvSpPr txBox="1"/>
          <p:nvPr/>
        </p:nvSpPr>
        <p:spPr>
          <a:xfrm>
            <a:off x="814725" y="3929100"/>
            <a:ext cx="7514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EJEMPLO</a:t>
            </a:r>
            <a:endParaRPr b="1">
              <a:solidFill>
                <a:srgbClr val="FFFFFF"/>
              </a:solidFill>
              <a:latin typeface="Roboto Condensed"/>
              <a:ea typeface="Roboto Condensed"/>
              <a:cs typeface="Roboto Condensed"/>
              <a:sym typeface="Roboto Condensed"/>
            </a:endParaRPr>
          </a:p>
        </p:txBody>
      </p:sp>
      <p:pic>
        <p:nvPicPr>
          <p:cNvPr id="255" name="Google Shape;255;p29"/>
          <p:cNvPicPr preferRelativeResize="0"/>
          <p:nvPr/>
        </p:nvPicPr>
        <p:blipFill>
          <a:blip r:embed="rId3">
            <a:alphaModFix/>
          </a:blip>
          <a:stretch>
            <a:fillRect/>
          </a:stretch>
        </p:blipFill>
        <p:spPr>
          <a:xfrm>
            <a:off x="1067325" y="4608713"/>
            <a:ext cx="7009176" cy="1904375"/>
          </a:xfrm>
          <a:prstGeom prst="rect">
            <a:avLst/>
          </a:prstGeom>
          <a:noFill/>
          <a:ln>
            <a:noFill/>
          </a:ln>
        </p:spPr>
      </p:pic>
      <p:pic>
        <p:nvPicPr>
          <p:cNvPr id="256" name="Google Shape;256;p29"/>
          <p:cNvPicPr preferRelativeResize="0"/>
          <p:nvPr/>
        </p:nvPicPr>
        <p:blipFill>
          <a:blip r:embed="rId4">
            <a:alphaModFix/>
          </a:blip>
          <a:stretch>
            <a:fillRect/>
          </a:stretch>
        </p:blipFill>
        <p:spPr>
          <a:xfrm>
            <a:off x="2498672" y="1871389"/>
            <a:ext cx="1244300" cy="323850"/>
          </a:xfrm>
          <a:prstGeom prst="rect">
            <a:avLst/>
          </a:prstGeom>
          <a:noFill/>
          <a:ln>
            <a:noFill/>
          </a:ln>
        </p:spPr>
      </p:pic>
      <p:pic>
        <p:nvPicPr>
          <p:cNvPr id="257" name="Google Shape;257;p29"/>
          <p:cNvPicPr preferRelativeResize="0"/>
          <p:nvPr/>
        </p:nvPicPr>
        <p:blipFill>
          <a:blip r:embed="rId5">
            <a:alphaModFix/>
          </a:blip>
          <a:stretch>
            <a:fillRect/>
          </a:stretch>
        </p:blipFill>
        <p:spPr>
          <a:xfrm>
            <a:off x="1993200" y="2360701"/>
            <a:ext cx="1244300" cy="3379600"/>
          </a:xfrm>
          <a:prstGeom prst="rect">
            <a:avLst/>
          </a:prstGeom>
          <a:noFill/>
          <a:ln>
            <a:noFill/>
          </a:ln>
        </p:spPr>
      </p:pic>
      <p:pic>
        <p:nvPicPr>
          <p:cNvPr id="258" name="Google Shape;258;p29"/>
          <p:cNvPicPr preferRelativeResize="0"/>
          <p:nvPr/>
        </p:nvPicPr>
        <p:blipFill>
          <a:blip r:embed="rId6">
            <a:alphaModFix/>
          </a:blip>
          <a:stretch>
            <a:fillRect/>
          </a:stretch>
        </p:blipFill>
        <p:spPr>
          <a:xfrm>
            <a:off x="887925" y="5740300"/>
            <a:ext cx="2449174" cy="679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0"/>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SzPts val="3000"/>
              <a:buAutoNum type="arabicPeriod" startAt="4"/>
            </a:pPr>
            <a:r>
              <a:rPr lang="en"/>
              <a:t>Mapeo de tipo de asociaciones binarias 1:N</a:t>
            </a:r>
            <a:endParaRPr/>
          </a:p>
        </p:txBody>
      </p:sp>
      <p:sp>
        <p:nvSpPr>
          <p:cNvPr id="264" name="Google Shape;264;p30"/>
          <p:cNvSpPr txBox="1"/>
          <p:nvPr/>
        </p:nvSpPr>
        <p:spPr>
          <a:xfrm>
            <a:off x="814800" y="1611413"/>
            <a:ext cx="7514400" cy="2100000"/>
          </a:xfrm>
          <a:prstGeom prst="rect">
            <a:avLst/>
          </a:prstGeom>
          <a:solidFill>
            <a:srgbClr val="F3F3F3"/>
          </a:solidFill>
          <a:ln>
            <a:noFill/>
          </a:ln>
        </p:spPr>
        <p:txBody>
          <a:bodyPr spcFirstLastPara="1" wrap="square" lIns="91425" tIns="91425" rIns="91425" bIns="91425" anchor="ctr" anchorCtr="0">
            <a:noAutofit/>
          </a:bodyPr>
          <a:lstStyle/>
          <a:p>
            <a:pPr marL="457200" lvl="0" indent="-342900" algn="just">
              <a:spcBef>
                <a:spcPts val="600"/>
              </a:spcBef>
              <a:buClr>
                <a:schemeClr val="dk1"/>
              </a:buClr>
              <a:buSzPts val="1800"/>
              <a:buFont typeface="Roboto Condensed"/>
              <a:buChar char="➔"/>
            </a:pPr>
            <a:r>
              <a:rPr lang="es-CR" sz="1800" dirty="0">
                <a:solidFill>
                  <a:schemeClr val="dk1"/>
                </a:solidFill>
                <a:latin typeface="Roboto Condensed"/>
                <a:ea typeface="Roboto Condensed"/>
                <a:cs typeface="Roboto Condensed"/>
                <a:sym typeface="Roboto Condensed"/>
              </a:rPr>
              <a:t>Se identifica la relación S que representa el tipo de entidades participantes del </a:t>
            </a:r>
            <a:r>
              <a:rPr lang="es-CR" sz="1800" i="1" dirty="0">
                <a:solidFill>
                  <a:schemeClr val="dk1"/>
                </a:solidFill>
                <a:latin typeface="Roboto Condensed"/>
                <a:ea typeface="Roboto Condensed"/>
                <a:cs typeface="Roboto Condensed"/>
                <a:sym typeface="Roboto Condensed"/>
              </a:rPr>
              <a:t>lado </a:t>
            </a:r>
            <a:r>
              <a:rPr lang="es-CR" sz="1800" dirty="0">
                <a:solidFill>
                  <a:schemeClr val="dk1"/>
                </a:solidFill>
                <a:latin typeface="Roboto Condensed"/>
                <a:ea typeface="Roboto Condensed"/>
                <a:cs typeface="Roboto Condensed"/>
                <a:sym typeface="Roboto Condensed"/>
              </a:rPr>
              <a:t>N del tipo de vínculos. Se incluye como llave foránea en S la llave primaria de la relación T que representa al otro tipo de entidades que participan en la relación.</a:t>
            </a:r>
          </a:p>
          <a:p>
            <a:pPr marL="457200" lvl="0" indent="-342900" algn="l" rtl="0">
              <a:spcBef>
                <a:spcPts val="0"/>
              </a:spcBef>
              <a:spcAft>
                <a:spcPts val="0"/>
              </a:spcAft>
              <a:buClr>
                <a:schemeClr val="dk1"/>
              </a:buClr>
              <a:buSzPts val="1800"/>
              <a:buFont typeface="Roboto Condensed"/>
              <a:buChar char="➔"/>
            </a:pPr>
            <a:r>
              <a:rPr lang="en" sz="1800" dirty="0">
                <a:solidFill>
                  <a:schemeClr val="dk1"/>
                </a:solidFill>
                <a:latin typeface="Roboto Condensed"/>
                <a:ea typeface="Roboto Condensed"/>
                <a:cs typeface="Roboto Condensed"/>
                <a:sym typeface="Roboto Condensed"/>
              </a:rPr>
              <a:t>Cada entidad del lado N está relacionada a lo sumo con una instancia de la entidad del lado 1.</a:t>
            </a:r>
            <a:endParaRPr sz="1800" dirty="0">
              <a:solidFill>
                <a:schemeClr val="dk1"/>
              </a:solidFill>
              <a:latin typeface="Roboto Condensed"/>
              <a:ea typeface="Roboto Condensed"/>
              <a:cs typeface="Roboto Condensed"/>
              <a:sym typeface="Roboto Condensed"/>
            </a:endParaRPr>
          </a:p>
        </p:txBody>
      </p:sp>
      <p:sp>
        <p:nvSpPr>
          <p:cNvPr id="265" name="Google Shape;265;p30"/>
          <p:cNvSpPr txBox="1"/>
          <p:nvPr/>
        </p:nvSpPr>
        <p:spPr>
          <a:xfrm>
            <a:off x="814800" y="1114150"/>
            <a:ext cx="7514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ESTRATEGIA</a:t>
            </a:r>
            <a:endParaRPr b="1">
              <a:solidFill>
                <a:srgbClr val="FFFFFF"/>
              </a:solidFill>
              <a:latin typeface="Roboto Condensed"/>
              <a:ea typeface="Roboto Condensed"/>
              <a:cs typeface="Roboto Condensed"/>
              <a:sym typeface="Roboto Condensed"/>
            </a:endParaRPr>
          </a:p>
        </p:txBody>
      </p:sp>
      <p:sp>
        <p:nvSpPr>
          <p:cNvPr id="266" name="Google Shape;266;p30"/>
          <p:cNvSpPr txBox="1"/>
          <p:nvPr/>
        </p:nvSpPr>
        <p:spPr>
          <a:xfrm>
            <a:off x="814725" y="4443250"/>
            <a:ext cx="7514400" cy="22353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67" name="Google Shape;267;p30"/>
          <p:cNvSpPr txBox="1"/>
          <p:nvPr/>
        </p:nvSpPr>
        <p:spPr>
          <a:xfrm>
            <a:off x="814725" y="3929100"/>
            <a:ext cx="7514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EJEMPLO</a:t>
            </a:r>
            <a:endParaRPr b="1">
              <a:solidFill>
                <a:srgbClr val="FFFFFF"/>
              </a:solidFill>
              <a:latin typeface="Roboto Condensed"/>
              <a:ea typeface="Roboto Condensed"/>
              <a:cs typeface="Roboto Condensed"/>
              <a:sym typeface="Roboto Condensed"/>
            </a:endParaRPr>
          </a:p>
        </p:txBody>
      </p:sp>
      <p:pic>
        <p:nvPicPr>
          <p:cNvPr id="268" name="Google Shape;268;p30"/>
          <p:cNvPicPr preferRelativeResize="0"/>
          <p:nvPr/>
        </p:nvPicPr>
        <p:blipFill>
          <a:blip r:embed="rId3">
            <a:alphaModFix/>
          </a:blip>
          <a:stretch>
            <a:fillRect/>
          </a:stretch>
        </p:blipFill>
        <p:spPr>
          <a:xfrm>
            <a:off x="1067325" y="4608713"/>
            <a:ext cx="7009176" cy="1904375"/>
          </a:xfrm>
          <a:prstGeom prst="rect">
            <a:avLst/>
          </a:prstGeom>
          <a:noFill/>
          <a:ln>
            <a:noFill/>
          </a:ln>
        </p:spPr>
      </p:pic>
      <p:pic>
        <p:nvPicPr>
          <p:cNvPr id="269" name="Google Shape;269;p30"/>
          <p:cNvPicPr preferRelativeResize="0"/>
          <p:nvPr/>
        </p:nvPicPr>
        <p:blipFill>
          <a:blip r:embed="rId4">
            <a:alphaModFix/>
          </a:blip>
          <a:stretch>
            <a:fillRect/>
          </a:stretch>
        </p:blipFill>
        <p:spPr>
          <a:xfrm>
            <a:off x="887925" y="5740300"/>
            <a:ext cx="2449174" cy="679800"/>
          </a:xfrm>
          <a:prstGeom prst="rect">
            <a:avLst/>
          </a:prstGeom>
          <a:noFill/>
          <a:ln>
            <a:noFill/>
          </a:ln>
        </p:spPr>
      </p:pic>
      <p:pic>
        <p:nvPicPr>
          <p:cNvPr id="270" name="Google Shape;270;p30"/>
          <p:cNvPicPr preferRelativeResize="0"/>
          <p:nvPr/>
        </p:nvPicPr>
        <p:blipFill>
          <a:blip r:embed="rId5">
            <a:alphaModFix/>
          </a:blip>
          <a:stretch>
            <a:fillRect/>
          </a:stretch>
        </p:blipFill>
        <p:spPr>
          <a:xfrm>
            <a:off x="2273438" y="4608725"/>
            <a:ext cx="4597125" cy="1151525"/>
          </a:xfrm>
          <a:prstGeom prst="rect">
            <a:avLst/>
          </a:prstGeom>
          <a:noFill/>
          <a:ln>
            <a:noFill/>
          </a:ln>
        </p:spPr>
      </p:pic>
      <p:pic>
        <p:nvPicPr>
          <p:cNvPr id="271" name="Google Shape;271;p30"/>
          <p:cNvPicPr preferRelativeResize="0"/>
          <p:nvPr/>
        </p:nvPicPr>
        <p:blipFill>
          <a:blip r:embed="rId6">
            <a:alphaModFix/>
          </a:blip>
          <a:stretch>
            <a:fillRect/>
          </a:stretch>
        </p:blipFill>
        <p:spPr>
          <a:xfrm>
            <a:off x="1917250" y="5375162"/>
            <a:ext cx="390525" cy="371475"/>
          </a:xfrm>
          <a:prstGeom prst="rect">
            <a:avLst/>
          </a:prstGeom>
          <a:noFill/>
          <a:ln>
            <a:noFill/>
          </a:ln>
        </p:spPr>
      </p:pic>
      <p:pic>
        <p:nvPicPr>
          <p:cNvPr id="272" name="Google Shape;272;p30"/>
          <p:cNvPicPr preferRelativeResize="0"/>
          <p:nvPr/>
        </p:nvPicPr>
        <p:blipFill>
          <a:blip r:embed="rId7">
            <a:alphaModFix/>
          </a:blip>
          <a:stretch>
            <a:fillRect/>
          </a:stretch>
        </p:blipFill>
        <p:spPr>
          <a:xfrm>
            <a:off x="6949925" y="5370387"/>
            <a:ext cx="390525" cy="381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1"/>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SzPts val="3000"/>
              <a:buAutoNum type="arabicPeriod" startAt="4"/>
            </a:pPr>
            <a:r>
              <a:rPr lang="en"/>
              <a:t>Mapeo de tipo de asociaciones binarias 1:N</a:t>
            </a:r>
            <a:endParaRPr/>
          </a:p>
        </p:txBody>
      </p:sp>
      <p:sp>
        <p:nvSpPr>
          <p:cNvPr id="278" name="Google Shape;278;p31"/>
          <p:cNvSpPr txBox="1"/>
          <p:nvPr/>
        </p:nvSpPr>
        <p:spPr>
          <a:xfrm>
            <a:off x="814800" y="1611413"/>
            <a:ext cx="7514400" cy="2100000"/>
          </a:xfrm>
          <a:prstGeom prst="rect">
            <a:avLst/>
          </a:prstGeom>
          <a:solidFill>
            <a:srgbClr val="F3F3F3"/>
          </a:solidFill>
          <a:ln>
            <a:noFill/>
          </a:ln>
        </p:spPr>
        <p:txBody>
          <a:bodyPr spcFirstLastPara="1" wrap="square" lIns="91425" tIns="91425" rIns="91425" bIns="91425" anchor="ctr" anchorCtr="0">
            <a:noAutofit/>
          </a:bodyPr>
          <a:lstStyle/>
          <a:p>
            <a:pPr marL="457200" lvl="0" indent="-342900" algn="just">
              <a:spcBef>
                <a:spcPts val="600"/>
              </a:spcBef>
              <a:buClr>
                <a:schemeClr val="dk1"/>
              </a:buClr>
              <a:buSzPts val="1800"/>
              <a:buFont typeface="Roboto Condensed"/>
              <a:buChar char="➔"/>
            </a:pPr>
            <a:r>
              <a:rPr lang="es-CR" sz="1800" dirty="0">
                <a:solidFill>
                  <a:schemeClr val="dk1"/>
                </a:solidFill>
                <a:latin typeface="Roboto Condensed"/>
                <a:ea typeface="Roboto Condensed"/>
                <a:cs typeface="Roboto Condensed"/>
                <a:sym typeface="Roboto Condensed"/>
              </a:rPr>
              <a:t>Se identifica la relación S que representa el tipo de entidades participantes del </a:t>
            </a:r>
            <a:r>
              <a:rPr lang="es-CR" sz="1800" i="1" dirty="0">
                <a:solidFill>
                  <a:schemeClr val="dk1"/>
                </a:solidFill>
                <a:latin typeface="Roboto Condensed"/>
                <a:ea typeface="Roboto Condensed"/>
                <a:cs typeface="Roboto Condensed"/>
                <a:sym typeface="Roboto Condensed"/>
              </a:rPr>
              <a:t>lado </a:t>
            </a:r>
            <a:r>
              <a:rPr lang="es-CR" sz="1800" dirty="0">
                <a:solidFill>
                  <a:schemeClr val="dk1"/>
                </a:solidFill>
                <a:latin typeface="Roboto Condensed"/>
                <a:ea typeface="Roboto Condensed"/>
                <a:cs typeface="Roboto Condensed"/>
                <a:sym typeface="Roboto Condensed"/>
              </a:rPr>
              <a:t>N del tipo de vínculos. Se incluye como llave foránea en S la llave primaria de la relación T que representa al otro tipo de entidades que participan en la relación.</a:t>
            </a:r>
          </a:p>
          <a:p>
            <a:pPr marL="457200" lvl="0" indent="-342900" algn="l" rtl="0">
              <a:spcBef>
                <a:spcPts val="0"/>
              </a:spcBef>
              <a:spcAft>
                <a:spcPts val="0"/>
              </a:spcAft>
              <a:buClr>
                <a:schemeClr val="dk1"/>
              </a:buClr>
              <a:buSzPts val="1800"/>
              <a:buFont typeface="Roboto Condensed"/>
              <a:buChar char="➔"/>
            </a:pPr>
            <a:r>
              <a:rPr lang="en" sz="1800" dirty="0">
                <a:solidFill>
                  <a:schemeClr val="dk1"/>
                </a:solidFill>
                <a:latin typeface="Roboto Condensed"/>
                <a:ea typeface="Roboto Condensed"/>
                <a:cs typeface="Roboto Condensed"/>
                <a:sym typeface="Roboto Condensed"/>
              </a:rPr>
              <a:t>Cada entidad del lado N está relacionada a lo sumo con una instancia de la entidad del lado 1.</a:t>
            </a:r>
            <a:endParaRPr sz="1800" dirty="0">
              <a:solidFill>
                <a:schemeClr val="dk1"/>
              </a:solidFill>
              <a:latin typeface="Roboto Condensed"/>
              <a:ea typeface="Roboto Condensed"/>
              <a:cs typeface="Roboto Condensed"/>
              <a:sym typeface="Roboto Condensed"/>
            </a:endParaRPr>
          </a:p>
        </p:txBody>
      </p:sp>
      <p:sp>
        <p:nvSpPr>
          <p:cNvPr id="279" name="Google Shape;279;p31"/>
          <p:cNvSpPr txBox="1"/>
          <p:nvPr/>
        </p:nvSpPr>
        <p:spPr>
          <a:xfrm>
            <a:off x="814800" y="1114150"/>
            <a:ext cx="7514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ESTRATEGIA</a:t>
            </a:r>
            <a:endParaRPr b="1">
              <a:solidFill>
                <a:srgbClr val="FFFFFF"/>
              </a:solidFill>
              <a:latin typeface="Roboto Condensed"/>
              <a:ea typeface="Roboto Condensed"/>
              <a:cs typeface="Roboto Condensed"/>
              <a:sym typeface="Roboto Condensed"/>
            </a:endParaRPr>
          </a:p>
        </p:txBody>
      </p:sp>
      <p:sp>
        <p:nvSpPr>
          <p:cNvPr id="280" name="Google Shape;280;p31"/>
          <p:cNvSpPr txBox="1"/>
          <p:nvPr/>
        </p:nvSpPr>
        <p:spPr>
          <a:xfrm>
            <a:off x="814725" y="4443250"/>
            <a:ext cx="7514400" cy="22353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1" name="Google Shape;281;p31"/>
          <p:cNvSpPr txBox="1"/>
          <p:nvPr/>
        </p:nvSpPr>
        <p:spPr>
          <a:xfrm>
            <a:off x="814725" y="3929100"/>
            <a:ext cx="7514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EJEMPLO</a:t>
            </a:r>
            <a:endParaRPr b="1">
              <a:solidFill>
                <a:srgbClr val="FFFFFF"/>
              </a:solidFill>
              <a:latin typeface="Roboto Condensed"/>
              <a:ea typeface="Roboto Condensed"/>
              <a:cs typeface="Roboto Condensed"/>
              <a:sym typeface="Roboto Condensed"/>
            </a:endParaRPr>
          </a:p>
        </p:txBody>
      </p:sp>
      <p:pic>
        <p:nvPicPr>
          <p:cNvPr id="282" name="Google Shape;282;p31"/>
          <p:cNvPicPr preferRelativeResize="0"/>
          <p:nvPr/>
        </p:nvPicPr>
        <p:blipFill>
          <a:blip r:embed="rId3">
            <a:alphaModFix/>
          </a:blip>
          <a:stretch>
            <a:fillRect/>
          </a:stretch>
        </p:blipFill>
        <p:spPr>
          <a:xfrm>
            <a:off x="2375046" y="4530475"/>
            <a:ext cx="4393765" cy="20999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2"/>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SzPts val="3000"/>
              <a:buAutoNum type="arabicPeriod" startAt="4"/>
            </a:pPr>
            <a:r>
              <a:rPr lang="en"/>
              <a:t>Mapeo de tipo de asociaciones binarias 1:N</a:t>
            </a:r>
            <a:endParaRPr/>
          </a:p>
        </p:txBody>
      </p:sp>
      <p:sp>
        <p:nvSpPr>
          <p:cNvPr id="288" name="Google Shape;288;p32"/>
          <p:cNvSpPr txBox="1"/>
          <p:nvPr/>
        </p:nvSpPr>
        <p:spPr>
          <a:xfrm>
            <a:off x="814800" y="1611413"/>
            <a:ext cx="7514400" cy="2100000"/>
          </a:xfrm>
          <a:prstGeom prst="rect">
            <a:avLst/>
          </a:prstGeom>
          <a:solidFill>
            <a:srgbClr val="F3F3F3"/>
          </a:solidFill>
          <a:ln>
            <a:noFill/>
          </a:ln>
        </p:spPr>
        <p:txBody>
          <a:bodyPr spcFirstLastPara="1" wrap="square" lIns="91425" tIns="91425" rIns="91425" bIns="91425" anchor="ctr" anchorCtr="0">
            <a:noAutofit/>
          </a:bodyPr>
          <a:lstStyle/>
          <a:p>
            <a:pPr marL="457200" lvl="0" indent="-342900" algn="just">
              <a:spcBef>
                <a:spcPts val="600"/>
              </a:spcBef>
              <a:buClr>
                <a:schemeClr val="dk1"/>
              </a:buClr>
              <a:buSzPts val="1800"/>
              <a:buFont typeface="Roboto Condensed"/>
              <a:buChar char="➔"/>
            </a:pPr>
            <a:r>
              <a:rPr lang="es-CR" sz="1800" dirty="0">
                <a:solidFill>
                  <a:schemeClr val="dk1"/>
                </a:solidFill>
                <a:latin typeface="Roboto Condensed"/>
                <a:ea typeface="Roboto Condensed"/>
                <a:cs typeface="Roboto Condensed"/>
                <a:sym typeface="Roboto Condensed"/>
              </a:rPr>
              <a:t>Se identifica la relación S que representa el tipo de entidades participantes del </a:t>
            </a:r>
            <a:r>
              <a:rPr lang="es-CR" sz="1800" i="1" dirty="0">
                <a:solidFill>
                  <a:schemeClr val="dk1"/>
                </a:solidFill>
                <a:latin typeface="Roboto Condensed"/>
                <a:ea typeface="Roboto Condensed"/>
                <a:cs typeface="Roboto Condensed"/>
                <a:sym typeface="Roboto Condensed"/>
              </a:rPr>
              <a:t>lado </a:t>
            </a:r>
            <a:r>
              <a:rPr lang="es-CR" sz="1800" dirty="0">
                <a:solidFill>
                  <a:schemeClr val="dk1"/>
                </a:solidFill>
                <a:latin typeface="Roboto Condensed"/>
                <a:ea typeface="Roboto Condensed"/>
                <a:cs typeface="Roboto Condensed"/>
                <a:sym typeface="Roboto Condensed"/>
              </a:rPr>
              <a:t>N del tipo de vínculos. Se incluye como llave foránea en S la llave primaria de la relación T que representa al otro tipo de entidades que participan en la relación.</a:t>
            </a:r>
          </a:p>
          <a:p>
            <a:pPr marL="457200" lvl="0" indent="-342900" algn="l" rtl="0">
              <a:spcBef>
                <a:spcPts val="0"/>
              </a:spcBef>
              <a:spcAft>
                <a:spcPts val="0"/>
              </a:spcAft>
              <a:buClr>
                <a:schemeClr val="dk1"/>
              </a:buClr>
              <a:buSzPts val="1800"/>
              <a:buFont typeface="Roboto Condensed"/>
              <a:buChar char="➔"/>
            </a:pPr>
            <a:r>
              <a:rPr lang="en" sz="1800" dirty="0">
                <a:solidFill>
                  <a:schemeClr val="dk1"/>
                </a:solidFill>
                <a:latin typeface="Roboto Condensed"/>
                <a:ea typeface="Roboto Condensed"/>
                <a:cs typeface="Roboto Condensed"/>
                <a:sym typeface="Roboto Condensed"/>
              </a:rPr>
              <a:t>Cada entidad del lado N está relacionada a lo sumo con una instancia de la entidad del lado 1.</a:t>
            </a:r>
            <a:endParaRPr sz="1800" dirty="0">
              <a:solidFill>
                <a:schemeClr val="dk1"/>
              </a:solidFill>
              <a:latin typeface="Roboto Condensed"/>
              <a:ea typeface="Roboto Condensed"/>
              <a:cs typeface="Roboto Condensed"/>
              <a:sym typeface="Roboto Condensed"/>
            </a:endParaRPr>
          </a:p>
        </p:txBody>
      </p:sp>
      <p:sp>
        <p:nvSpPr>
          <p:cNvPr id="289" name="Google Shape;289;p32"/>
          <p:cNvSpPr txBox="1"/>
          <p:nvPr/>
        </p:nvSpPr>
        <p:spPr>
          <a:xfrm>
            <a:off x="814800" y="1114150"/>
            <a:ext cx="7514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ESTRATEGIA</a:t>
            </a:r>
            <a:endParaRPr b="1">
              <a:solidFill>
                <a:srgbClr val="FFFFFF"/>
              </a:solidFill>
              <a:latin typeface="Roboto Condensed"/>
              <a:ea typeface="Roboto Condensed"/>
              <a:cs typeface="Roboto Condensed"/>
              <a:sym typeface="Roboto Condensed"/>
            </a:endParaRPr>
          </a:p>
        </p:txBody>
      </p:sp>
      <p:sp>
        <p:nvSpPr>
          <p:cNvPr id="290" name="Google Shape;290;p32"/>
          <p:cNvSpPr txBox="1"/>
          <p:nvPr/>
        </p:nvSpPr>
        <p:spPr>
          <a:xfrm>
            <a:off x="814725" y="4443250"/>
            <a:ext cx="7514400" cy="22353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1" name="Google Shape;291;p32"/>
          <p:cNvSpPr txBox="1"/>
          <p:nvPr/>
        </p:nvSpPr>
        <p:spPr>
          <a:xfrm>
            <a:off x="814725" y="3929100"/>
            <a:ext cx="7514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EJEMPLO</a:t>
            </a:r>
            <a:endParaRPr b="1">
              <a:solidFill>
                <a:srgbClr val="FFFFFF"/>
              </a:solidFill>
              <a:latin typeface="Roboto Condensed"/>
              <a:ea typeface="Roboto Condensed"/>
              <a:cs typeface="Roboto Condensed"/>
              <a:sym typeface="Roboto Condensed"/>
            </a:endParaRPr>
          </a:p>
        </p:txBody>
      </p:sp>
      <p:pic>
        <p:nvPicPr>
          <p:cNvPr id="292" name="Google Shape;292;p32"/>
          <p:cNvPicPr preferRelativeResize="0"/>
          <p:nvPr/>
        </p:nvPicPr>
        <p:blipFill>
          <a:blip r:embed="rId3">
            <a:alphaModFix/>
          </a:blip>
          <a:stretch>
            <a:fillRect/>
          </a:stretch>
        </p:blipFill>
        <p:spPr>
          <a:xfrm>
            <a:off x="2375046" y="4530475"/>
            <a:ext cx="4393765" cy="2099999"/>
          </a:xfrm>
          <a:prstGeom prst="rect">
            <a:avLst/>
          </a:prstGeom>
          <a:noFill/>
          <a:ln>
            <a:noFill/>
          </a:ln>
        </p:spPr>
      </p:pic>
      <p:sp>
        <p:nvSpPr>
          <p:cNvPr id="293" name="Google Shape;293;p32"/>
          <p:cNvSpPr/>
          <p:nvPr/>
        </p:nvSpPr>
        <p:spPr>
          <a:xfrm>
            <a:off x="5740125" y="5583850"/>
            <a:ext cx="2276400" cy="1094700"/>
          </a:xfrm>
          <a:prstGeom prst="wedgeRoundRectCallout">
            <a:avLst>
              <a:gd name="adj1" fmla="val -130007"/>
              <a:gd name="adj2" fmla="val 31098"/>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rgbClr val="FFFFFF"/>
                </a:solidFill>
                <a:latin typeface="Roboto Condensed"/>
                <a:ea typeface="Roboto Condensed"/>
                <a:cs typeface="Roboto Condensed"/>
                <a:sym typeface="Roboto Condensed"/>
              </a:rPr>
              <a:t>Permite NULL, puesto que la relación no es de participación TOTAL</a:t>
            </a:r>
            <a:endParaRPr sz="16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3"/>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SzPts val="3000"/>
              <a:buAutoNum type="arabicPeriod" startAt="5"/>
            </a:pPr>
            <a:r>
              <a:rPr lang="en"/>
              <a:t>Mapeo de tipo de asociaciones binarias N:M</a:t>
            </a:r>
            <a:endParaRPr/>
          </a:p>
        </p:txBody>
      </p:sp>
      <p:sp>
        <p:nvSpPr>
          <p:cNvPr id="299" name="Google Shape;299;p33"/>
          <p:cNvSpPr txBox="1"/>
          <p:nvPr/>
        </p:nvSpPr>
        <p:spPr>
          <a:xfrm>
            <a:off x="814800" y="1611413"/>
            <a:ext cx="7514400" cy="2100000"/>
          </a:xfrm>
          <a:prstGeom prst="rect">
            <a:avLst/>
          </a:prstGeom>
          <a:solidFill>
            <a:srgbClr val="F3F3F3"/>
          </a:solidFill>
          <a:ln>
            <a:noFill/>
          </a:ln>
        </p:spPr>
        <p:txBody>
          <a:bodyPr spcFirstLastPara="1" wrap="square" lIns="91425" tIns="91425" rIns="91425" bIns="91425" anchor="ctr" anchorCtr="0">
            <a:noAutofit/>
          </a:bodyPr>
          <a:lstStyle/>
          <a:p>
            <a:pPr marL="457200" lvl="0" indent="-342900" algn="l" rtl="0">
              <a:spcBef>
                <a:spcPts val="60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Para cada relación N:M, crear una nueva relación intermedia.</a:t>
            </a:r>
            <a:endParaRPr sz="1800">
              <a:solidFill>
                <a:schemeClr val="dk1"/>
              </a:solidFill>
              <a:latin typeface="Roboto Condensed"/>
              <a:ea typeface="Roboto Condensed"/>
              <a:cs typeface="Roboto Condensed"/>
              <a:sym typeface="Roboto Condensed"/>
            </a:endParaRPr>
          </a:p>
          <a:p>
            <a:pPr marL="457200" lvl="0"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La llave primaria de la nueva relación se compone de la llave primaria de ambas relaciones asociadas.</a:t>
            </a:r>
            <a:endParaRPr sz="1800">
              <a:solidFill>
                <a:schemeClr val="dk1"/>
              </a:solidFill>
              <a:latin typeface="Roboto Condensed"/>
              <a:ea typeface="Roboto Condensed"/>
              <a:cs typeface="Roboto Condensed"/>
              <a:sym typeface="Roboto Condensed"/>
            </a:endParaRPr>
          </a:p>
        </p:txBody>
      </p:sp>
      <p:sp>
        <p:nvSpPr>
          <p:cNvPr id="300" name="Google Shape;300;p33"/>
          <p:cNvSpPr txBox="1"/>
          <p:nvPr/>
        </p:nvSpPr>
        <p:spPr>
          <a:xfrm>
            <a:off x="814800" y="1114150"/>
            <a:ext cx="7514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ESTRATEGIA</a:t>
            </a:r>
            <a:endParaRPr b="1">
              <a:solidFill>
                <a:srgbClr val="FFFFFF"/>
              </a:solidFill>
              <a:latin typeface="Roboto Condensed"/>
              <a:ea typeface="Roboto Condensed"/>
              <a:cs typeface="Roboto Condensed"/>
              <a:sym typeface="Roboto Condensed"/>
            </a:endParaRPr>
          </a:p>
        </p:txBody>
      </p:sp>
      <p:sp>
        <p:nvSpPr>
          <p:cNvPr id="301" name="Google Shape;301;p33"/>
          <p:cNvSpPr txBox="1"/>
          <p:nvPr/>
        </p:nvSpPr>
        <p:spPr>
          <a:xfrm>
            <a:off x="814725" y="4443250"/>
            <a:ext cx="7514400" cy="22353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02" name="Google Shape;302;p33"/>
          <p:cNvSpPr txBox="1"/>
          <p:nvPr/>
        </p:nvSpPr>
        <p:spPr>
          <a:xfrm>
            <a:off x="814725" y="3929100"/>
            <a:ext cx="7514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EJEMPLO</a:t>
            </a:r>
            <a:endParaRPr b="1">
              <a:solidFill>
                <a:srgbClr val="FFFFFF"/>
              </a:solidFill>
              <a:latin typeface="Roboto Condensed"/>
              <a:ea typeface="Roboto Condensed"/>
              <a:cs typeface="Roboto Condensed"/>
              <a:sym typeface="Roboto Condensed"/>
            </a:endParaRPr>
          </a:p>
        </p:txBody>
      </p:sp>
      <p:pic>
        <p:nvPicPr>
          <p:cNvPr id="303" name="Google Shape;303;p33"/>
          <p:cNvPicPr preferRelativeResize="0"/>
          <p:nvPr/>
        </p:nvPicPr>
        <p:blipFill>
          <a:blip r:embed="rId3">
            <a:alphaModFix/>
          </a:blip>
          <a:stretch>
            <a:fillRect/>
          </a:stretch>
        </p:blipFill>
        <p:spPr>
          <a:xfrm>
            <a:off x="938300" y="5096062"/>
            <a:ext cx="3718674" cy="929675"/>
          </a:xfrm>
          <a:prstGeom prst="rect">
            <a:avLst/>
          </a:prstGeom>
          <a:noFill/>
          <a:ln>
            <a:noFill/>
          </a:ln>
        </p:spPr>
      </p:pic>
      <p:pic>
        <p:nvPicPr>
          <p:cNvPr id="304" name="Google Shape;304;p33"/>
          <p:cNvPicPr preferRelativeResize="0"/>
          <p:nvPr/>
        </p:nvPicPr>
        <p:blipFill>
          <a:blip r:embed="rId4">
            <a:alphaModFix/>
          </a:blip>
          <a:stretch>
            <a:fillRect/>
          </a:stretch>
        </p:blipFill>
        <p:spPr>
          <a:xfrm>
            <a:off x="5090554" y="4530475"/>
            <a:ext cx="3046721" cy="2100000"/>
          </a:xfrm>
          <a:prstGeom prst="rect">
            <a:avLst/>
          </a:prstGeom>
          <a:noFill/>
          <a:ln>
            <a:noFill/>
          </a:ln>
        </p:spPr>
      </p:pic>
      <p:sp>
        <p:nvSpPr>
          <p:cNvPr id="305" name="Google Shape;305;p33"/>
          <p:cNvSpPr/>
          <p:nvPr/>
        </p:nvSpPr>
        <p:spPr>
          <a:xfrm>
            <a:off x="4680738" y="5450488"/>
            <a:ext cx="409800" cy="220800"/>
          </a:xfrm>
          <a:prstGeom prst="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4"/>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SzPts val="3000"/>
              <a:buAutoNum type="arabicPeriod" startAt="6"/>
            </a:pPr>
            <a:r>
              <a:rPr lang="en"/>
              <a:t>Mapeo de atributos multivaluados</a:t>
            </a:r>
            <a:endParaRPr/>
          </a:p>
        </p:txBody>
      </p:sp>
      <p:sp>
        <p:nvSpPr>
          <p:cNvPr id="311" name="Google Shape;311;p34"/>
          <p:cNvSpPr txBox="1"/>
          <p:nvPr/>
        </p:nvSpPr>
        <p:spPr>
          <a:xfrm>
            <a:off x="814800" y="1611413"/>
            <a:ext cx="7514400" cy="2100000"/>
          </a:xfrm>
          <a:prstGeom prst="rect">
            <a:avLst/>
          </a:prstGeom>
          <a:solidFill>
            <a:srgbClr val="F3F3F3"/>
          </a:solidFill>
          <a:ln>
            <a:noFill/>
          </a:ln>
        </p:spPr>
        <p:txBody>
          <a:bodyPr spcFirstLastPara="1" wrap="square" lIns="91425" tIns="91425" rIns="91425" bIns="91425" anchor="ctr" anchorCtr="0">
            <a:noAutofit/>
          </a:bodyPr>
          <a:lstStyle/>
          <a:p>
            <a:pPr marL="457200" lvl="0" indent="-342900" algn="l" rtl="0">
              <a:spcBef>
                <a:spcPts val="60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Para cada uno de los atributos multi-valuados, crear una nueva relación.</a:t>
            </a:r>
            <a:endParaRPr sz="1800">
              <a:solidFill>
                <a:schemeClr val="dk1"/>
              </a:solidFill>
              <a:latin typeface="Roboto Condensed"/>
              <a:ea typeface="Roboto Condensed"/>
              <a:cs typeface="Roboto Condensed"/>
              <a:sym typeface="Roboto Condensed"/>
            </a:endParaRPr>
          </a:p>
          <a:p>
            <a:pPr marL="457200" lvl="0"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La nueva relación incluye un atributo correspondiente al atributo multivaluado además de la llave primaria de la relación con la que se asocia el atributo multivaluado.</a:t>
            </a:r>
            <a:endParaRPr sz="1800">
              <a:solidFill>
                <a:schemeClr val="dk1"/>
              </a:solidFill>
              <a:latin typeface="Roboto Condensed"/>
              <a:ea typeface="Roboto Condensed"/>
              <a:cs typeface="Roboto Condensed"/>
              <a:sym typeface="Roboto Condensed"/>
            </a:endParaRPr>
          </a:p>
        </p:txBody>
      </p:sp>
      <p:sp>
        <p:nvSpPr>
          <p:cNvPr id="312" name="Google Shape;312;p34"/>
          <p:cNvSpPr txBox="1"/>
          <p:nvPr/>
        </p:nvSpPr>
        <p:spPr>
          <a:xfrm>
            <a:off x="814800" y="1114150"/>
            <a:ext cx="7514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ESTRATEGIA</a:t>
            </a:r>
            <a:endParaRPr b="1">
              <a:solidFill>
                <a:srgbClr val="FFFFFF"/>
              </a:solidFill>
              <a:latin typeface="Roboto Condensed"/>
              <a:ea typeface="Roboto Condensed"/>
              <a:cs typeface="Roboto Condensed"/>
              <a:sym typeface="Roboto Condensed"/>
            </a:endParaRPr>
          </a:p>
        </p:txBody>
      </p:sp>
      <p:sp>
        <p:nvSpPr>
          <p:cNvPr id="313" name="Google Shape;313;p34"/>
          <p:cNvSpPr txBox="1"/>
          <p:nvPr/>
        </p:nvSpPr>
        <p:spPr>
          <a:xfrm>
            <a:off x="814725" y="4443250"/>
            <a:ext cx="7514400" cy="22353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14" name="Google Shape;314;p34"/>
          <p:cNvSpPr txBox="1"/>
          <p:nvPr/>
        </p:nvSpPr>
        <p:spPr>
          <a:xfrm>
            <a:off x="814725" y="3929100"/>
            <a:ext cx="7514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EJEMPLO</a:t>
            </a:r>
            <a:endParaRPr b="1">
              <a:solidFill>
                <a:srgbClr val="FFFFFF"/>
              </a:solidFill>
              <a:latin typeface="Roboto Condensed"/>
              <a:ea typeface="Roboto Condensed"/>
              <a:cs typeface="Roboto Condensed"/>
              <a:sym typeface="Roboto Condensed"/>
            </a:endParaRPr>
          </a:p>
        </p:txBody>
      </p:sp>
      <p:pic>
        <p:nvPicPr>
          <p:cNvPr id="315" name="Google Shape;315;p34"/>
          <p:cNvPicPr preferRelativeResize="0"/>
          <p:nvPr/>
        </p:nvPicPr>
        <p:blipFill>
          <a:blip r:embed="rId3">
            <a:alphaModFix/>
          </a:blip>
          <a:stretch>
            <a:fillRect/>
          </a:stretch>
        </p:blipFill>
        <p:spPr>
          <a:xfrm>
            <a:off x="2723987" y="4555125"/>
            <a:ext cx="3695875" cy="2011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4"/>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38100" lvl="0" algn="l" rtl="0">
              <a:spcBef>
                <a:spcPts val="0"/>
              </a:spcBef>
              <a:spcAft>
                <a:spcPts val="0"/>
              </a:spcAft>
              <a:buSzPts val="3000"/>
            </a:pPr>
            <a:r>
              <a:rPr lang="en-US" dirty="0" err="1"/>
              <a:t>Resultado</a:t>
            </a:r>
            <a:r>
              <a:rPr lang="en-US" dirty="0"/>
              <a:t> del </a:t>
            </a:r>
            <a:r>
              <a:rPr lang="en-US" dirty="0" err="1"/>
              <a:t>proceso</a:t>
            </a:r>
            <a:endParaRPr lang="en-US" dirty="0"/>
          </a:p>
        </p:txBody>
      </p:sp>
      <p:pic>
        <p:nvPicPr>
          <p:cNvPr id="2" name="Picture 1">
            <a:extLst>
              <a:ext uri="{FF2B5EF4-FFF2-40B4-BE49-F238E27FC236}">
                <a16:creationId xmlns:a16="http://schemas.microsoft.com/office/drawing/2014/main" id="{9F8C0972-4CC2-7E49-8B43-8F7874F1EC68}"/>
              </a:ext>
            </a:extLst>
          </p:cNvPr>
          <p:cNvPicPr>
            <a:picLocks noChangeAspect="1"/>
          </p:cNvPicPr>
          <p:nvPr/>
        </p:nvPicPr>
        <p:blipFill>
          <a:blip r:embed="rId3"/>
          <a:stretch>
            <a:fillRect/>
          </a:stretch>
        </p:blipFill>
        <p:spPr>
          <a:xfrm>
            <a:off x="457200" y="2079242"/>
            <a:ext cx="8229600" cy="2989660"/>
          </a:xfrm>
          <a:prstGeom prst="rect">
            <a:avLst/>
          </a:prstGeom>
        </p:spPr>
      </p:pic>
    </p:spTree>
    <p:extLst>
      <p:ext uri="{BB962C8B-B14F-4D97-AF65-F5344CB8AC3E}">
        <p14:creationId xmlns:p14="http://schemas.microsoft.com/office/powerpoint/2010/main" val="20937463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4"/>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38100" lvl="0" algn="l" rtl="0">
              <a:spcBef>
                <a:spcPts val="0"/>
              </a:spcBef>
              <a:spcAft>
                <a:spcPts val="0"/>
              </a:spcAft>
              <a:buSzPts val="3000"/>
            </a:pPr>
            <a:r>
              <a:rPr lang="en-US" dirty="0" err="1"/>
              <a:t>Resultado</a:t>
            </a:r>
            <a:r>
              <a:rPr lang="en-US" dirty="0"/>
              <a:t> del </a:t>
            </a:r>
            <a:r>
              <a:rPr lang="en-US" dirty="0" err="1"/>
              <a:t>proceso</a:t>
            </a:r>
            <a:endParaRPr lang="en-US" dirty="0"/>
          </a:p>
        </p:txBody>
      </p:sp>
      <p:pic>
        <p:nvPicPr>
          <p:cNvPr id="5" name="Picture 4">
            <a:extLst>
              <a:ext uri="{FF2B5EF4-FFF2-40B4-BE49-F238E27FC236}">
                <a16:creationId xmlns:a16="http://schemas.microsoft.com/office/drawing/2014/main" id="{7C9DF560-4858-E44E-8B8B-98C805DAC9FF}"/>
              </a:ext>
            </a:extLst>
          </p:cNvPr>
          <p:cNvPicPr>
            <a:picLocks noChangeAspect="1"/>
          </p:cNvPicPr>
          <p:nvPr/>
        </p:nvPicPr>
        <p:blipFill>
          <a:blip r:embed="rId3"/>
          <a:stretch>
            <a:fillRect/>
          </a:stretch>
        </p:blipFill>
        <p:spPr>
          <a:xfrm>
            <a:off x="812800" y="1248979"/>
            <a:ext cx="7518400" cy="4927600"/>
          </a:xfrm>
          <a:prstGeom prst="rect">
            <a:avLst/>
          </a:prstGeom>
        </p:spPr>
      </p:pic>
    </p:spTree>
    <p:extLst>
      <p:ext uri="{BB962C8B-B14F-4D97-AF65-F5344CB8AC3E}">
        <p14:creationId xmlns:p14="http://schemas.microsoft.com/office/powerpoint/2010/main" val="221716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Hasta el momento...</a:t>
            </a:r>
            <a:endParaRPr/>
          </a:p>
        </p:txBody>
      </p:sp>
      <p:sp>
        <p:nvSpPr>
          <p:cNvPr id="48" name="Google Shape;48;p10"/>
          <p:cNvSpPr txBox="1">
            <a:spLocks noGrp="1"/>
          </p:cNvSpPr>
          <p:nvPr>
            <p:ph type="body" idx="1"/>
          </p:nvPr>
        </p:nvSpPr>
        <p:spPr>
          <a:xfrm>
            <a:off x="457200" y="1081200"/>
            <a:ext cx="8229600" cy="51006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a:t>Se sabe cómo diseñar una base de datos a nivel conceptual usando notación Chen (Peter Chen).</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La notación de Chen al ser totalmente conceptual tiende a ser muy sencilla. Convertir esta representación a Crow’s Foot (más cercana a la implementación no es tan transparente.</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El proceso de mapeo de Entidad-Relación (ER) con el Modelo Relacional es algorítmico.</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319"/>
        <p:cNvGrpSpPr/>
        <p:nvPr/>
      </p:nvGrpSpPr>
      <p:grpSpPr>
        <a:xfrm>
          <a:off x="0" y="0"/>
          <a:ext cx="0" cy="0"/>
          <a:chOff x="0" y="0"/>
          <a:chExt cx="0" cy="0"/>
        </a:xfrm>
      </p:grpSpPr>
      <p:sp>
        <p:nvSpPr>
          <p:cNvPr id="320" name="Google Shape;320;p35"/>
          <p:cNvSpPr txBox="1">
            <a:spLocks noGrp="1"/>
          </p:cNvSpPr>
          <p:nvPr>
            <p:ph type="ctrTitle"/>
          </p:nvPr>
        </p:nvSpPr>
        <p:spPr>
          <a:xfrm>
            <a:off x="292075" y="1154800"/>
            <a:ext cx="7543800" cy="9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3F3F3"/>
                </a:solidFill>
                <a:latin typeface="Roboto Condensed"/>
                <a:ea typeface="Roboto Condensed"/>
                <a:cs typeface="Roboto Condensed"/>
                <a:sym typeface="Roboto Condensed"/>
              </a:rPr>
              <a:t>Mapeo ER a Relacional</a:t>
            </a:r>
            <a:br>
              <a:rPr lang="en">
                <a:solidFill>
                  <a:srgbClr val="F3F3F3"/>
                </a:solidFill>
                <a:latin typeface="Roboto Condensed"/>
                <a:ea typeface="Roboto Condensed"/>
                <a:cs typeface="Roboto Condensed"/>
                <a:sym typeface="Roboto Condensed"/>
              </a:rPr>
            </a:br>
            <a:endParaRPr sz="1000">
              <a:solidFill>
                <a:srgbClr val="F3F3F3"/>
              </a:solidFill>
              <a:latin typeface="Roboto Condensed"/>
              <a:ea typeface="Roboto Condensed"/>
              <a:cs typeface="Roboto Condensed"/>
              <a:sym typeface="Roboto Condensed"/>
            </a:endParaRPr>
          </a:p>
        </p:txBody>
      </p:sp>
      <p:sp>
        <p:nvSpPr>
          <p:cNvPr id="321" name="Google Shape;321;p35"/>
          <p:cNvSpPr txBox="1">
            <a:spLocks noGrp="1"/>
          </p:cNvSpPr>
          <p:nvPr>
            <p:ph type="ctrTitle"/>
          </p:nvPr>
        </p:nvSpPr>
        <p:spPr>
          <a:xfrm>
            <a:off x="292075" y="1669600"/>
            <a:ext cx="7543800" cy="9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F3F3F3"/>
                </a:solidFill>
                <a:latin typeface="Roboto Condensed"/>
                <a:ea typeface="Roboto Condensed"/>
                <a:cs typeface="Roboto Condensed"/>
                <a:sym typeface="Roboto Condensed"/>
              </a:rPr>
              <a:t>CE3101 - Bases de Datos</a:t>
            </a:r>
            <a:br>
              <a:rPr lang="en" sz="1800">
                <a:solidFill>
                  <a:srgbClr val="F3F3F3"/>
                </a:solidFill>
                <a:latin typeface="Roboto Condensed"/>
                <a:ea typeface="Roboto Condensed"/>
                <a:cs typeface="Roboto Condensed"/>
                <a:sym typeface="Roboto Condensed"/>
              </a:rPr>
            </a:br>
            <a:endParaRPr sz="1800">
              <a:solidFill>
                <a:srgbClr val="F3F3F3"/>
              </a:solidFill>
              <a:latin typeface="Roboto Condensed"/>
              <a:ea typeface="Roboto Condensed"/>
              <a:cs typeface="Roboto Condensed"/>
              <a:sym typeface="Roboto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1"/>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El proceso de mapeo</a:t>
            </a:r>
            <a:endParaRPr/>
          </a:p>
        </p:txBody>
      </p:sp>
      <p:sp>
        <p:nvSpPr>
          <p:cNvPr id="54" name="Google Shape;54;p11"/>
          <p:cNvSpPr txBox="1">
            <a:spLocks noGrp="1"/>
          </p:cNvSpPr>
          <p:nvPr>
            <p:ph type="body" idx="1"/>
          </p:nvPr>
        </p:nvSpPr>
        <p:spPr>
          <a:xfrm>
            <a:off x="457200" y="1081200"/>
            <a:ext cx="8229600" cy="51006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AutoNum type="arabicPeriod"/>
            </a:pPr>
            <a:r>
              <a:rPr lang="en" dirty="0" err="1"/>
              <a:t>Mapeo</a:t>
            </a:r>
            <a:r>
              <a:rPr lang="en" dirty="0"/>
              <a:t> de </a:t>
            </a:r>
            <a:r>
              <a:rPr lang="en" dirty="0" err="1"/>
              <a:t>tipos</a:t>
            </a:r>
            <a:r>
              <a:rPr lang="en" dirty="0"/>
              <a:t> de </a:t>
            </a:r>
            <a:r>
              <a:rPr lang="en" dirty="0" err="1"/>
              <a:t>entidades</a:t>
            </a:r>
            <a:r>
              <a:rPr lang="en" dirty="0"/>
              <a:t> </a:t>
            </a:r>
            <a:r>
              <a:rPr lang="en" dirty="0" err="1"/>
              <a:t>fuertes</a:t>
            </a:r>
            <a:endParaRPr dirty="0"/>
          </a:p>
          <a:p>
            <a:pPr marL="914400" marR="0" lvl="0" indent="-457200" algn="l" rtl="0">
              <a:lnSpc>
                <a:spcPct val="100000"/>
              </a:lnSpc>
              <a:spcBef>
                <a:spcPts val="600"/>
              </a:spcBef>
              <a:spcAft>
                <a:spcPts val="0"/>
              </a:spcAft>
              <a:buFont typeface="+mj-lt"/>
              <a:buAutoNum type="arabicPeriod"/>
            </a:pPr>
            <a:endParaRPr dirty="0"/>
          </a:p>
          <a:p>
            <a:pPr marL="457200" marR="0" lvl="0" indent="-381000" algn="l" rtl="0">
              <a:lnSpc>
                <a:spcPct val="100000"/>
              </a:lnSpc>
              <a:spcBef>
                <a:spcPts val="600"/>
              </a:spcBef>
              <a:spcAft>
                <a:spcPts val="0"/>
              </a:spcAft>
              <a:buSzPts val="2400"/>
              <a:buAutoNum type="arabicPeriod"/>
            </a:pPr>
            <a:r>
              <a:rPr lang="en" dirty="0" err="1"/>
              <a:t>Mapeo</a:t>
            </a:r>
            <a:r>
              <a:rPr lang="en" dirty="0"/>
              <a:t> de </a:t>
            </a:r>
            <a:r>
              <a:rPr lang="en" dirty="0" err="1"/>
              <a:t>tipos</a:t>
            </a:r>
            <a:r>
              <a:rPr lang="en" dirty="0"/>
              <a:t> de </a:t>
            </a:r>
            <a:r>
              <a:rPr lang="en" dirty="0" err="1"/>
              <a:t>entidades</a:t>
            </a:r>
            <a:r>
              <a:rPr lang="en" dirty="0"/>
              <a:t> </a:t>
            </a:r>
            <a:r>
              <a:rPr lang="en" dirty="0" err="1"/>
              <a:t>débiles</a:t>
            </a:r>
            <a:endParaRPr dirty="0"/>
          </a:p>
          <a:p>
            <a:pPr marL="914400" marR="0" lvl="0" indent="-457200" algn="l" rtl="0">
              <a:lnSpc>
                <a:spcPct val="100000"/>
              </a:lnSpc>
              <a:spcBef>
                <a:spcPts val="600"/>
              </a:spcBef>
              <a:spcAft>
                <a:spcPts val="0"/>
              </a:spcAft>
              <a:buFont typeface="+mj-lt"/>
              <a:buAutoNum type="arabicPeriod"/>
            </a:pPr>
            <a:endParaRPr dirty="0"/>
          </a:p>
          <a:p>
            <a:pPr marL="457200" marR="0" lvl="0" indent="-381000" algn="l" rtl="0">
              <a:lnSpc>
                <a:spcPct val="100000"/>
              </a:lnSpc>
              <a:spcBef>
                <a:spcPts val="600"/>
              </a:spcBef>
              <a:spcAft>
                <a:spcPts val="0"/>
              </a:spcAft>
              <a:buSzPts val="2400"/>
              <a:buAutoNum type="arabicPeriod"/>
            </a:pPr>
            <a:r>
              <a:rPr lang="en" dirty="0" err="1"/>
              <a:t>Mapeo</a:t>
            </a:r>
            <a:r>
              <a:rPr lang="en" dirty="0"/>
              <a:t> de </a:t>
            </a:r>
            <a:r>
              <a:rPr lang="en" dirty="0" err="1"/>
              <a:t>tipos</a:t>
            </a:r>
            <a:r>
              <a:rPr lang="en" dirty="0"/>
              <a:t> de </a:t>
            </a:r>
            <a:r>
              <a:rPr lang="en" dirty="0" err="1"/>
              <a:t>asociaciones</a:t>
            </a:r>
            <a:r>
              <a:rPr lang="en" dirty="0"/>
              <a:t> </a:t>
            </a:r>
            <a:r>
              <a:rPr lang="en" dirty="0" err="1"/>
              <a:t>binarias</a:t>
            </a:r>
            <a:r>
              <a:rPr lang="en" dirty="0"/>
              <a:t> 1:1</a:t>
            </a:r>
            <a:endParaRPr dirty="0"/>
          </a:p>
          <a:p>
            <a:pPr marL="914400" marR="0" lvl="0" indent="-457200" algn="l" rtl="0">
              <a:lnSpc>
                <a:spcPct val="100000"/>
              </a:lnSpc>
              <a:spcBef>
                <a:spcPts val="600"/>
              </a:spcBef>
              <a:spcAft>
                <a:spcPts val="0"/>
              </a:spcAft>
              <a:buFont typeface="+mj-lt"/>
              <a:buAutoNum type="arabicPeriod"/>
            </a:pPr>
            <a:endParaRPr dirty="0"/>
          </a:p>
          <a:p>
            <a:pPr marL="457200" marR="0" lvl="0" indent="-381000" algn="l" rtl="0">
              <a:lnSpc>
                <a:spcPct val="100000"/>
              </a:lnSpc>
              <a:spcBef>
                <a:spcPts val="600"/>
              </a:spcBef>
              <a:spcAft>
                <a:spcPts val="0"/>
              </a:spcAft>
              <a:buSzPts val="2400"/>
              <a:buAutoNum type="arabicPeriod"/>
            </a:pPr>
            <a:r>
              <a:rPr lang="en" dirty="0" err="1"/>
              <a:t>Mapeo</a:t>
            </a:r>
            <a:r>
              <a:rPr lang="en" dirty="0"/>
              <a:t> de </a:t>
            </a:r>
            <a:r>
              <a:rPr lang="en" dirty="0" err="1"/>
              <a:t>tipos</a:t>
            </a:r>
            <a:r>
              <a:rPr lang="en" dirty="0"/>
              <a:t> de </a:t>
            </a:r>
            <a:r>
              <a:rPr lang="en" dirty="0" err="1"/>
              <a:t>asociaciones</a:t>
            </a:r>
            <a:r>
              <a:rPr lang="en" dirty="0"/>
              <a:t> </a:t>
            </a:r>
            <a:r>
              <a:rPr lang="en" dirty="0" err="1"/>
              <a:t>binarias</a:t>
            </a:r>
            <a:r>
              <a:rPr lang="en" dirty="0"/>
              <a:t> 1:N</a:t>
            </a:r>
            <a:endParaRPr dirty="0"/>
          </a:p>
          <a:p>
            <a:pPr marL="914400" marR="0" lvl="0" indent="-457200" algn="l" rtl="0">
              <a:lnSpc>
                <a:spcPct val="100000"/>
              </a:lnSpc>
              <a:spcBef>
                <a:spcPts val="600"/>
              </a:spcBef>
              <a:spcAft>
                <a:spcPts val="0"/>
              </a:spcAft>
              <a:buFont typeface="+mj-lt"/>
              <a:buAutoNum type="arabicPeriod"/>
            </a:pPr>
            <a:endParaRPr dirty="0"/>
          </a:p>
          <a:p>
            <a:pPr marL="457200" marR="0" lvl="0" indent="-381000" algn="l" rtl="0">
              <a:lnSpc>
                <a:spcPct val="100000"/>
              </a:lnSpc>
              <a:spcBef>
                <a:spcPts val="600"/>
              </a:spcBef>
              <a:spcAft>
                <a:spcPts val="0"/>
              </a:spcAft>
              <a:buSzPts val="2400"/>
              <a:buAutoNum type="arabicPeriod"/>
            </a:pPr>
            <a:r>
              <a:rPr lang="en" dirty="0" err="1"/>
              <a:t>Mapeo</a:t>
            </a:r>
            <a:r>
              <a:rPr lang="en" dirty="0"/>
              <a:t> de </a:t>
            </a:r>
            <a:r>
              <a:rPr lang="en" dirty="0" err="1"/>
              <a:t>tipos</a:t>
            </a:r>
            <a:r>
              <a:rPr lang="en" dirty="0"/>
              <a:t> de </a:t>
            </a:r>
            <a:r>
              <a:rPr lang="en" dirty="0" err="1"/>
              <a:t>asociaciones</a:t>
            </a:r>
            <a:r>
              <a:rPr lang="en" dirty="0"/>
              <a:t> </a:t>
            </a:r>
            <a:r>
              <a:rPr lang="en" dirty="0" err="1"/>
              <a:t>binarias</a:t>
            </a:r>
            <a:r>
              <a:rPr lang="en" dirty="0"/>
              <a:t> N:M</a:t>
            </a:r>
            <a:endParaRPr dirty="0"/>
          </a:p>
          <a:p>
            <a:pPr marL="914400" marR="0" lvl="0" indent="-457200" algn="l" rtl="0">
              <a:lnSpc>
                <a:spcPct val="100000"/>
              </a:lnSpc>
              <a:spcBef>
                <a:spcPts val="600"/>
              </a:spcBef>
              <a:spcAft>
                <a:spcPts val="0"/>
              </a:spcAft>
              <a:buFont typeface="+mj-lt"/>
              <a:buAutoNum type="arabicPeriod"/>
            </a:pPr>
            <a:endParaRPr dirty="0"/>
          </a:p>
          <a:p>
            <a:pPr marL="457200" marR="0" lvl="0" indent="-381000" algn="l" rtl="0">
              <a:lnSpc>
                <a:spcPct val="100000"/>
              </a:lnSpc>
              <a:spcBef>
                <a:spcPts val="600"/>
              </a:spcBef>
              <a:spcAft>
                <a:spcPts val="0"/>
              </a:spcAft>
              <a:buSzPts val="2400"/>
              <a:buAutoNum type="arabicPeriod"/>
            </a:pPr>
            <a:r>
              <a:rPr lang="en" dirty="0" err="1"/>
              <a:t>Mapeo</a:t>
            </a:r>
            <a:r>
              <a:rPr lang="en" dirty="0"/>
              <a:t> de </a:t>
            </a:r>
            <a:r>
              <a:rPr lang="en" dirty="0" err="1"/>
              <a:t>atributos</a:t>
            </a:r>
            <a:r>
              <a:rPr lang="en" dirty="0"/>
              <a:t> </a:t>
            </a:r>
            <a:r>
              <a:rPr lang="en" dirty="0" err="1"/>
              <a:t>multivaluados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Ejemplo (Modelo </a:t>
            </a:r>
            <a:r>
              <a:rPr lang="en-US" dirty="0" err="1"/>
              <a:t>Entidad</a:t>
            </a:r>
            <a:r>
              <a:rPr lang="en-US" dirty="0"/>
              <a:t>-</a:t>
            </a:r>
            <a:r>
              <a:rPr lang="en" dirty="0"/>
              <a:t>Relaci</a:t>
            </a:r>
            <a:r>
              <a:rPr lang="en-US" dirty="0"/>
              <a:t>ó</a:t>
            </a:r>
            <a:r>
              <a:rPr lang="en" dirty="0"/>
              <a:t>n)</a:t>
            </a:r>
            <a:endParaRPr dirty="0"/>
          </a:p>
        </p:txBody>
      </p:sp>
      <p:pic>
        <p:nvPicPr>
          <p:cNvPr id="60" name="Google Shape;60;p12"/>
          <p:cNvPicPr preferRelativeResize="0"/>
          <p:nvPr/>
        </p:nvPicPr>
        <p:blipFill>
          <a:blip r:embed="rId3">
            <a:alphaModFix/>
          </a:blip>
          <a:stretch>
            <a:fillRect/>
          </a:stretch>
        </p:blipFill>
        <p:spPr>
          <a:xfrm>
            <a:off x="839738" y="1307975"/>
            <a:ext cx="7464524" cy="5214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3"/>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SzPts val="3000"/>
              <a:buAutoNum type="arabicPeriod"/>
            </a:pPr>
            <a:r>
              <a:rPr lang="en"/>
              <a:t>Mapeo de tipo de entidades fuertes</a:t>
            </a:r>
            <a:endParaRPr/>
          </a:p>
        </p:txBody>
      </p:sp>
      <p:sp>
        <p:nvSpPr>
          <p:cNvPr id="66" name="Google Shape;66;p13"/>
          <p:cNvSpPr txBox="1"/>
          <p:nvPr/>
        </p:nvSpPr>
        <p:spPr>
          <a:xfrm>
            <a:off x="814800" y="1611413"/>
            <a:ext cx="7514400" cy="2100000"/>
          </a:xfrm>
          <a:prstGeom prst="rect">
            <a:avLst/>
          </a:prstGeom>
          <a:solidFill>
            <a:srgbClr val="F3F3F3"/>
          </a:solidFill>
          <a:ln>
            <a:noFill/>
          </a:ln>
        </p:spPr>
        <p:txBody>
          <a:bodyPr spcFirstLastPara="1" wrap="square" lIns="91425" tIns="91425" rIns="91425" bIns="91425" anchor="ctr" anchorCtr="0">
            <a:noAutofit/>
          </a:bodyPr>
          <a:lstStyle/>
          <a:p>
            <a:pPr marL="457200" lvl="0" indent="-368300" algn="l" rtl="0">
              <a:spcBef>
                <a:spcPts val="60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Para cada entidad fuerte construya una relación que contenga los atributos simples. Si hay atributos compuestos incluya cada uno de sus compuestos simples.</a:t>
            </a:r>
            <a:endParaRPr sz="2200">
              <a:solidFill>
                <a:schemeClr val="dk1"/>
              </a:solidFill>
              <a:latin typeface="Roboto Condensed"/>
              <a:ea typeface="Roboto Condensed"/>
              <a:cs typeface="Roboto Condensed"/>
              <a:sym typeface="Roboto Condensed"/>
            </a:endParaRPr>
          </a:p>
          <a:p>
            <a:pPr marL="457200" lvl="0" indent="-368300" algn="l" rtl="0">
              <a:spcBef>
                <a:spcPts val="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Agregue las llaves de cada entidad según fueron  identificadas en el modelo conceptual.</a:t>
            </a:r>
            <a:endParaRPr sz="2200">
              <a:solidFill>
                <a:schemeClr val="dk1"/>
              </a:solidFill>
              <a:latin typeface="Roboto Condensed"/>
              <a:ea typeface="Roboto Condensed"/>
              <a:cs typeface="Roboto Condensed"/>
              <a:sym typeface="Roboto Condensed"/>
            </a:endParaRPr>
          </a:p>
        </p:txBody>
      </p:sp>
      <p:sp>
        <p:nvSpPr>
          <p:cNvPr id="67" name="Google Shape;67;p13"/>
          <p:cNvSpPr txBox="1"/>
          <p:nvPr/>
        </p:nvSpPr>
        <p:spPr>
          <a:xfrm>
            <a:off x="814800" y="1114150"/>
            <a:ext cx="7514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ESTRATEGIA</a:t>
            </a:r>
            <a:endParaRPr b="1">
              <a:solidFill>
                <a:srgbClr val="FFFFFF"/>
              </a:solidFill>
              <a:latin typeface="Roboto Condensed"/>
              <a:ea typeface="Roboto Condensed"/>
              <a:cs typeface="Roboto Condensed"/>
              <a:sym typeface="Roboto Condensed"/>
            </a:endParaRPr>
          </a:p>
        </p:txBody>
      </p:sp>
      <p:sp>
        <p:nvSpPr>
          <p:cNvPr id="68" name="Google Shape;68;p13"/>
          <p:cNvSpPr txBox="1"/>
          <p:nvPr/>
        </p:nvSpPr>
        <p:spPr>
          <a:xfrm>
            <a:off x="814725" y="4443225"/>
            <a:ext cx="7514400" cy="22353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p:txBody>
      </p:sp>
      <p:sp>
        <p:nvSpPr>
          <p:cNvPr id="69" name="Google Shape;69;p13"/>
          <p:cNvSpPr txBox="1"/>
          <p:nvPr/>
        </p:nvSpPr>
        <p:spPr>
          <a:xfrm>
            <a:off x="814725" y="3929100"/>
            <a:ext cx="7514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EJEMPLO</a:t>
            </a:r>
            <a:endParaRPr b="1">
              <a:solidFill>
                <a:srgbClr val="FFFFFF"/>
              </a:solidFill>
              <a:latin typeface="Roboto Condensed"/>
              <a:ea typeface="Roboto Condensed"/>
              <a:cs typeface="Roboto Condensed"/>
              <a:sym typeface="Roboto Condensed"/>
            </a:endParaRPr>
          </a:p>
        </p:txBody>
      </p:sp>
      <p:pic>
        <p:nvPicPr>
          <p:cNvPr id="70" name="Google Shape;70;p13"/>
          <p:cNvPicPr preferRelativeResize="0"/>
          <p:nvPr/>
        </p:nvPicPr>
        <p:blipFill>
          <a:blip r:embed="rId3">
            <a:alphaModFix/>
          </a:blip>
          <a:stretch>
            <a:fillRect/>
          </a:stretch>
        </p:blipFill>
        <p:spPr>
          <a:xfrm>
            <a:off x="2021450" y="4588513"/>
            <a:ext cx="5100950" cy="1944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SzPts val="3000"/>
              <a:buAutoNum type="arabicPeriod" startAt="2"/>
            </a:pPr>
            <a:r>
              <a:rPr lang="en"/>
              <a:t>Mapeo de tipo de entidades débiles</a:t>
            </a:r>
            <a:endParaRPr/>
          </a:p>
        </p:txBody>
      </p:sp>
      <p:sp>
        <p:nvSpPr>
          <p:cNvPr id="76" name="Google Shape;76;p14"/>
          <p:cNvSpPr txBox="1"/>
          <p:nvPr/>
        </p:nvSpPr>
        <p:spPr>
          <a:xfrm>
            <a:off x="814800" y="1611413"/>
            <a:ext cx="7514400" cy="2100000"/>
          </a:xfrm>
          <a:prstGeom prst="rect">
            <a:avLst/>
          </a:prstGeom>
          <a:solidFill>
            <a:srgbClr val="F3F3F3"/>
          </a:solidFill>
          <a:ln>
            <a:noFill/>
          </a:ln>
        </p:spPr>
        <p:txBody>
          <a:bodyPr spcFirstLastPara="1" wrap="square" lIns="91425" tIns="91425" rIns="91425" bIns="91425" anchor="ctr" anchorCtr="0">
            <a:noAutofit/>
          </a:bodyPr>
          <a:lstStyle/>
          <a:p>
            <a:pPr marL="457200" lvl="0" indent="-342900" algn="l" rtl="0">
              <a:spcBef>
                <a:spcPts val="60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Para cada entidad débil crea una relación con los atributos simples o los componentes simples de los atributos compuestos.</a:t>
            </a:r>
            <a:endParaRPr sz="1800">
              <a:solidFill>
                <a:schemeClr val="dk1"/>
              </a:solidFill>
              <a:latin typeface="Roboto Condensed"/>
              <a:ea typeface="Roboto Condensed"/>
              <a:cs typeface="Roboto Condensed"/>
              <a:sym typeface="Roboto Condensed"/>
            </a:endParaRPr>
          </a:p>
          <a:p>
            <a:pPr marL="457200" lvl="0"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Agregue como llaves foráneas, la llave primaria de las relaciones que correspondan a las entidades propietarias, así se mapean las relaciones identificatorias.</a:t>
            </a:r>
            <a:endParaRPr sz="1800">
              <a:solidFill>
                <a:schemeClr val="dk1"/>
              </a:solidFill>
              <a:latin typeface="Roboto Condensed"/>
              <a:ea typeface="Roboto Condensed"/>
              <a:cs typeface="Roboto Condensed"/>
              <a:sym typeface="Roboto Condensed"/>
            </a:endParaRPr>
          </a:p>
          <a:p>
            <a:pPr marL="457200" lvl="0"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La llave primaria de la relación recién creada está formada por la llave primaria de la relación padre y la llave parcial de la entidad débil.</a:t>
            </a:r>
            <a:endParaRPr sz="1800">
              <a:solidFill>
                <a:schemeClr val="dk1"/>
              </a:solidFill>
              <a:latin typeface="Roboto Condensed"/>
              <a:ea typeface="Roboto Condensed"/>
              <a:cs typeface="Roboto Condensed"/>
              <a:sym typeface="Roboto Condensed"/>
            </a:endParaRPr>
          </a:p>
        </p:txBody>
      </p:sp>
      <p:sp>
        <p:nvSpPr>
          <p:cNvPr id="77" name="Google Shape;77;p14"/>
          <p:cNvSpPr txBox="1"/>
          <p:nvPr/>
        </p:nvSpPr>
        <p:spPr>
          <a:xfrm>
            <a:off x="814800" y="1114150"/>
            <a:ext cx="7514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ESTRATEGIA</a:t>
            </a:r>
            <a:endParaRPr b="1">
              <a:solidFill>
                <a:srgbClr val="FFFFFF"/>
              </a:solidFill>
              <a:latin typeface="Roboto Condensed"/>
              <a:ea typeface="Roboto Condensed"/>
              <a:cs typeface="Roboto Condensed"/>
              <a:sym typeface="Roboto Condensed"/>
            </a:endParaRPr>
          </a:p>
        </p:txBody>
      </p:sp>
      <p:sp>
        <p:nvSpPr>
          <p:cNvPr id="78" name="Google Shape;78;p14"/>
          <p:cNvSpPr txBox="1"/>
          <p:nvPr/>
        </p:nvSpPr>
        <p:spPr>
          <a:xfrm>
            <a:off x="814725" y="4443225"/>
            <a:ext cx="7514400" cy="22353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p:txBody>
      </p:sp>
      <p:sp>
        <p:nvSpPr>
          <p:cNvPr id="79" name="Google Shape;79;p14"/>
          <p:cNvSpPr txBox="1"/>
          <p:nvPr/>
        </p:nvSpPr>
        <p:spPr>
          <a:xfrm>
            <a:off x="814725" y="3929100"/>
            <a:ext cx="7514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EJEMPLO</a:t>
            </a:r>
            <a:endParaRPr b="1">
              <a:solidFill>
                <a:srgbClr val="FFFFFF"/>
              </a:solidFill>
              <a:latin typeface="Roboto Condensed"/>
              <a:ea typeface="Roboto Condensed"/>
              <a:cs typeface="Roboto Condensed"/>
              <a:sym typeface="Roboto Condensed"/>
            </a:endParaRPr>
          </a:p>
        </p:txBody>
      </p:sp>
      <p:pic>
        <p:nvPicPr>
          <p:cNvPr id="80" name="Google Shape;80;p14"/>
          <p:cNvPicPr preferRelativeResize="0"/>
          <p:nvPr/>
        </p:nvPicPr>
        <p:blipFill>
          <a:blip r:embed="rId3">
            <a:alphaModFix/>
          </a:blip>
          <a:stretch>
            <a:fillRect/>
          </a:stretch>
        </p:blipFill>
        <p:spPr>
          <a:xfrm>
            <a:off x="945538" y="4937175"/>
            <a:ext cx="7252775" cy="1247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SzPts val="3000"/>
              <a:buAutoNum type="arabicPeriod" startAt="2"/>
            </a:pPr>
            <a:r>
              <a:rPr lang="en"/>
              <a:t>Mapeo de tipo de entidades débiles</a:t>
            </a:r>
            <a:endParaRPr/>
          </a:p>
        </p:txBody>
      </p:sp>
      <p:sp>
        <p:nvSpPr>
          <p:cNvPr id="86" name="Google Shape;86;p15"/>
          <p:cNvSpPr txBox="1"/>
          <p:nvPr/>
        </p:nvSpPr>
        <p:spPr>
          <a:xfrm>
            <a:off x="814800" y="1611413"/>
            <a:ext cx="7514400" cy="2100000"/>
          </a:xfrm>
          <a:prstGeom prst="rect">
            <a:avLst/>
          </a:prstGeom>
          <a:solidFill>
            <a:srgbClr val="F3F3F3"/>
          </a:solidFill>
          <a:ln>
            <a:noFill/>
          </a:ln>
        </p:spPr>
        <p:txBody>
          <a:bodyPr spcFirstLastPara="1" wrap="square" lIns="91425" tIns="91425" rIns="91425" bIns="91425" anchor="ctr" anchorCtr="0">
            <a:noAutofit/>
          </a:bodyPr>
          <a:lstStyle/>
          <a:p>
            <a:pPr marL="457200" lvl="0" indent="-342900" algn="l" rtl="0">
              <a:spcBef>
                <a:spcPts val="60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Para cada entidad débil crea una relación con los atributos simples o los componentes simples de los atributos compuestos.</a:t>
            </a:r>
            <a:endParaRPr sz="1800">
              <a:solidFill>
                <a:schemeClr val="dk1"/>
              </a:solidFill>
              <a:latin typeface="Roboto Condensed"/>
              <a:ea typeface="Roboto Condensed"/>
              <a:cs typeface="Roboto Condensed"/>
              <a:sym typeface="Roboto Condensed"/>
            </a:endParaRPr>
          </a:p>
          <a:p>
            <a:pPr marL="457200" lvl="0"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Agregue como llaves foráneas, la llave primaria de las relaciones que correspondan a las entidades propietarias, así se mapean las relaciones identificatorias.</a:t>
            </a:r>
            <a:endParaRPr sz="1800">
              <a:solidFill>
                <a:schemeClr val="dk1"/>
              </a:solidFill>
              <a:latin typeface="Roboto Condensed"/>
              <a:ea typeface="Roboto Condensed"/>
              <a:cs typeface="Roboto Condensed"/>
              <a:sym typeface="Roboto Condensed"/>
            </a:endParaRPr>
          </a:p>
          <a:p>
            <a:pPr marL="457200" lvl="0"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La llave primaria de la relación recién creada está formada por la llave primaria de la relación padre y la llave parcial de la entidad débil.</a:t>
            </a:r>
            <a:endParaRPr sz="1800">
              <a:solidFill>
                <a:schemeClr val="dk1"/>
              </a:solidFill>
              <a:latin typeface="Roboto Condensed"/>
              <a:ea typeface="Roboto Condensed"/>
              <a:cs typeface="Roboto Condensed"/>
              <a:sym typeface="Roboto Condensed"/>
            </a:endParaRPr>
          </a:p>
        </p:txBody>
      </p:sp>
      <p:sp>
        <p:nvSpPr>
          <p:cNvPr id="87" name="Google Shape;87;p15"/>
          <p:cNvSpPr txBox="1"/>
          <p:nvPr/>
        </p:nvSpPr>
        <p:spPr>
          <a:xfrm>
            <a:off x="814800" y="1114150"/>
            <a:ext cx="7514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ESTRATEGIA</a:t>
            </a:r>
            <a:endParaRPr b="1">
              <a:solidFill>
                <a:srgbClr val="FFFFFF"/>
              </a:solidFill>
              <a:latin typeface="Roboto Condensed"/>
              <a:ea typeface="Roboto Condensed"/>
              <a:cs typeface="Roboto Condensed"/>
              <a:sym typeface="Roboto Condensed"/>
            </a:endParaRPr>
          </a:p>
        </p:txBody>
      </p:sp>
      <p:sp>
        <p:nvSpPr>
          <p:cNvPr id="88" name="Google Shape;88;p15"/>
          <p:cNvSpPr txBox="1"/>
          <p:nvPr/>
        </p:nvSpPr>
        <p:spPr>
          <a:xfrm>
            <a:off x="814725" y="4443225"/>
            <a:ext cx="7514400" cy="22353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p:txBody>
      </p:sp>
      <p:sp>
        <p:nvSpPr>
          <p:cNvPr id="89" name="Google Shape;89;p15"/>
          <p:cNvSpPr txBox="1"/>
          <p:nvPr/>
        </p:nvSpPr>
        <p:spPr>
          <a:xfrm>
            <a:off x="814725" y="3929100"/>
            <a:ext cx="7514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EJEMPLO</a:t>
            </a:r>
            <a:endParaRPr b="1">
              <a:solidFill>
                <a:srgbClr val="FFFFFF"/>
              </a:solidFill>
              <a:latin typeface="Roboto Condensed"/>
              <a:ea typeface="Roboto Condensed"/>
              <a:cs typeface="Roboto Condensed"/>
              <a:sym typeface="Roboto Condensed"/>
            </a:endParaRPr>
          </a:p>
        </p:txBody>
      </p:sp>
      <p:pic>
        <p:nvPicPr>
          <p:cNvPr id="90" name="Google Shape;90;p15"/>
          <p:cNvPicPr preferRelativeResize="0"/>
          <p:nvPr/>
        </p:nvPicPr>
        <p:blipFill>
          <a:blip r:embed="rId3">
            <a:alphaModFix/>
          </a:blip>
          <a:stretch>
            <a:fillRect/>
          </a:stretch>
        </p:blipFill>
        <p:spPr>
          <a:xfrm>
            <a:off x="945538" y="4937175"/>
            <a:ext cx="7252775" cy="1247400"/>
          </a:xfrm>
          <a:prstGeom prst="rect">
            <a:avLst/>
          </a:prstGeom>
          <a:noFill/>
          <a:ln>
            <a:noFill/>
          </a:ln>
        </p:spPr>
      </p:pic>
      <p:sp>
        <p:nvSpPr>
          <p:cNvPr id="91" name="Google Shape;91;p15"/>
          <p:cNvSpPr/>
          <p:nvPr/>
        </p:nvSpPr>
        <p:spPr>
          <a:xfrm>
            <a:off x="3857625" y="3929100"/>
            <a:ext cx="2276400" cy="1094700"/>
          </a:xfrm>
          <a:prstGeom prst="wedgeRoundRectCallout">
            <a:avLst>
              <a:gd name="adj1" fmla="val -134598"/>
              <a:gd name="adj2" fmla="val 108685"/>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PK de EMPLEADO</a:t>
            </a:r>
            <a:endParaRPr sz="18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6"/>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457200" lvl="0" indent="-419100" algn="l" rtl="0">
              <a:spcBef>
                <a:spcPts val="0"/>
              </a:spcBef>
              <a:spcAft>
                <a:spcPts val="0"/>
              </a:spcAft>
              <a:buSzPts val="3000"/>
              <a:buAutoNum type="arabicPeriod" startAt="2"/>
            </a:pPr>
            <a:r>
              <a:rPr lang="en"/>
              <a:t>Mapeo de tipo de entidades débiles</a:t>
            </a:r>
            <a:endParaRPr/>
          </a:p>
        </p:txBody>
      </p:sp>
      <p:sp>
        <p:nvSpPr>
          <p:cNvPr id="97" name="Google Shape;97;p16"/>
          <p:cNvSpPr txBox="1"/>
          <p:nvPr/>
        </p:nvSpPr>
        <p:spPr>
          <a:xfrm>
            <a:off x="814800" y="1611413"/>
            <a:ext cx="7514400" cy="2100000"/>
          </a:xfrm>
          <a:prstGeom prst="rect">
            <a:avLst/>
          </a:prstGeom>
          <a:solidFill>
            <a:srgbClr val="F3F3F3"/>
          </a:solidFill>
          <a:ln>
            <a:noFill/>
          </a:ln>
        </p:spPr>
        <p:txBody>
          <a:bodyPr spcFirstLastPara="1" wrap="square" lIns="91425" tIns="91425" rIns="91425" bIns="91425" anchor="ctr" anchorCtr="0">
            <a:noAutofit/>
          </a:bodyPr>
          <a:lstStyle/>
          <a:p>
            <a:pPr marL="457200" lvl="0" indent="-342900" algn="l" rtl="0">
              <a:spcBef>
                <a:spcPts val="60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Para cada entidad débil crea una relación con los atributos simples o los componentes simples de los atributos compuestos.</a:t>
            </a:r>
            <a:endParaRPr sz="1800">
              <a:solidFill>
                <a:schemeClr val="dk1"/>
              </a:solidFill>
              <a:latin typeface="Roboto Condensed"/>
              <a:ea typeface="Roboto Condensed"/>
              <a:cs typeface="Roboto Condensed"/>
              <a:sym typeface="Roboto Condensed"/>
            </a:endParaRPr>
          </a:p>
          <a:p>
            <a:pPr marL="457200" lvl="0"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Agregue como llaves foráneas, la llave primaria de las relaciones que correspondan a las entidades propietarias, así se mapean las relaciones identificatorias.</a:t>
            </a:r>
            <a:endParaRPr sz="1800">
              <a:solidFill>
                <a:schemeClr val="dk1"/>
              </a:solidFill>
              <a:latin typeface="Roboto Condensed"/>
              <a:ea typeface="Roboto Condensed"/>
              <a:cs typeface="Roboto Condensed"/>
              <a:sym typeface="Roboto Condensed"/>
            </a:endParaRPr>
          </a:p>
          <a:p>
            <a:pPr marL="457200" lvl="0"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La llave primaria de la relación recién creada está formada por la llave primaria de la relación padre y la llave parcial de la entidad débil.</a:t>
            </a:r>
            <a:endParaRPr sz="1800">
              <a:solidFill>
                <a:schemeClr val="dk1"/>
              </a:solidFill>
              <a:latin typeface="Roboto Condensed"/>
              <a:ea typeface="Roboto Condensed"/>
              <a:cs typeface="Roboto Condensed"/>
              <a:sym typeface="Roboto Condensed"/>
            </a:endParaRPr>
          </a:p>
        </p:txBody>
      </p:sp>
      <p:sp>
        <p:nvSpPr>
          <p:cNvPr id="98" name="Google Shape;98;p16"/>
          <p:cNvSpPr txBox="1"/>
          <p:nvPr/>
        </p:nvSpPr>
        <p:spPr>
          <a:xfrm>
            <a:off x="814800" y="1114150"/>
            <a:ext cx="7514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ESTRATEGIA</a:t>
            </a:r>
            <a:endParaRPr b="1">
              <a:solidFill>
                <a:srgbClr val="FFFFFF"/>
              </a:solidFill>
              <a:latin typeface="Roboto Condensed"/>
              <a:ea typeface="Roboto Condensed"/>
              <a:cs typeface="Roboto Condensed"/>
              <a:sym typeface="Roboto Condensed"/>
            </a:endParaRPr>
          </a:p>
        </p:txBody>
      </p:sp>
      <p:sp>
        <p:nvSpPr>
          <p:cNvPr id="99" name="Google Shape;99;p16"/>
          <p:cNvSpPr txBox="1"/>
          <p:nvPr/>
        </p:nvSpPr>
        <p:spPr>
          <a:xfrm>
            <a:off x="814725" y="4443225"/>
            <a:ext cx="7514400" cy="22353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p:txBody>
      </p:sp>
      <p:sp>
        <p:nvSpPr>
          <p:cNvPr id="100" name="Google Shape;100;p16"/>
          <p:cNvSpPr txBox="1"/>
          <p:nvPr/>
        </p:nvSpPr>
        <p:spPr>
          <a:xfrm>
            <a:off x="814725" y="3929100"/>
            <a:ext cx="7514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EJEMPLO</a:t>
            </a:r>
            <a:endParaRPr b="1">
              <a:solidFill>
                <a:srgbClr val="FFFFFF"/>
              </a:solidFill>
              <a:latin typeface="Roboto Condensed"/>
              <a:ea typeface="Roboto Condensed"/>
              <a:cs typeface="Roboto Condensed"/>
              <a:sym typeface="Roboto Condensed"/>
            </a:endParaRPr>
          </a:p>
        </p:txBody>
      </p:sp>
      <p:pic>
        <p:nvPicPr>
          <p:cNvPr id="101" name="Google Shape;101;p16"/>
          <p:cNvPicPr preferRelativeResize="0"/>
          <p:nvPr/>
        </p:nvPicPr>
        <p:blipFill>
          <a:blip r:embed="rId3">
            <a:alphaModFix/>
          </a:blip>
          <a:stretch>
            <a:fillRect/>
          </a:stretch>
        </p:blipFill>
        <p:spPr>
          <a:xfrm>
            <a:off x="945538" y="4937175"/>
            <a:ext cx="7252775" cy="1247400"/>
          </a:xfrm>
          <a:prstGeom prst="rect">
            <a:avLst/>
          </a:prstGeom>
          <a:noFill/>
          <a:ln>
            <a:noFill/>
          </a:ln>
        </p:spPr>
      </p:pic>
      <p:sp>
        <p:nvSpPr>
          <p:cNvPr id="102" name="Google Shape;102;p16"/>
          <p:cNvSpPr/>
          <p:nvPr/>
        </p:nvSpPr>
        <p:spPr>
          <a:xfrm>
            <a:off x="5803250" y="3825000"/>
            <a:ext cx="2276400" cy="1094700"/>
          </a:xfrm>
          <a:prstGeom prst="wedgeRoundRectCallout">
            <a:avLst>
              <a:gd name="adj1" fmla="val -134598"/>
              <a:gd name="adj2" fmla="val 108685"/>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Llave parcial de DEPENDIENTE</a:t>
            </a:r>
            <a:endParaRPr sz="1800" b="1">
              <a:solidFill>
                <a:srgbClr val="FFFFFF"/>
              </a:solidFill>
              <a:latin typeface="Roboto Condensed"/>
              <a:ea typeface="Roboto Condensed"/>
              <a:cs typeface="Roboto Condensed"/>
              <a:sym typeface="Roboto Condensed"/>
            </a:endParaRPr>
          </a:p>
        </p:txBody>
      </p:sp>
    </p:spTree>
  </p:cSld>
  <p:clrMapOvr>
    <a:masterClrMapping/>
  </p:clrMapOvr>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1041</TotalTime>
  <Words>1844</Words>
  <Application>Microsoft Office PowerPoint</Application>
  <PresentationFormat>On-screen Show (4:3)</PresentationFormat>
  <Paragraphs>186</Paragraphs>
  <Slides>30</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Droid Sans</vt:lpstr>
      <vt:lpstr>Arial</vt:lpstr>
      <vt:lpstr>Roboto Condensed</vt:lpstr>
      <vt:lpstr>Simple Light</vt:lpstr>
      <vt:lpstr>Mapeo ER a Relacional </vt:lpstr>
      <vt:lpstr>Disclaimer / Descargo de Responsabilidad</vt:lpstr>
      <vt:lpstr>Hasta el momento...</vt:lpstr>
      <vt:lpstr>El proceso de mapeo</vt:lpstr>
      <vt:lpstr>Ejemplo (Modelo Entidad-Relación)</vt:lpstr>
      <vt:lpstr>Mapeo de tipo de entidades fuertes</vt:lpstr>
      <vt:lpstr>Mapeo de tipo de entidades débiles</vt:lpstr>
      <vt:lpstr>Mapeo de tipo de entidades débiles</vt:lpstr>
      <vt:lpstr>Mapeo de tipo de entidades débiles</vt:lpstr>
      <vt:lpstr>Mapeo de tipo de entidades débiles</vt:lpstr>
      <vt:lpstr>Mapeo de tipo de asociaciones binarias 1:1</vt:lpstr>
      <vt:lpstr>Mapeo de tipo de asociaciones binarias 1:1</vt:lpstr>
      <vt:lpstr>Mapeo de tipo de asociaciones binarias 1:1</vt:lpstr>
      <vt:lpstr>Mapeo de tipo de asociaciones binarias 1:1</vt:lpstr>
      <vt:lpstr>Mapeo de tipo de asociaciones binarias 1:1</vt:lpstr>
      <vt:lpstr>Mapeo de tipo de asociaciones binarias 1:1</vt:lpstr>
      <vt:lpstr>Mapeo de tipo de asociaciones binarias 1:1</vt:lpstr>
      <vt:lpstr>Mapeo de tipo de asociaciones binarias 1:1</vt:lpstr>
      <vt:lpstr>Mapeo de tipo de asociaciones binarias 1:1</vt:lpstr>
      <vt:lpstr>Mapeo de tipo de asociaciones binarias 1:1</vt:lpstr>
      <vt:lpstr>Mapeo de tipo de asociaciones binarias 1:N</vt:lpstr>
      <vt:lpstr>Mapeo de tipo de asociaciones binarias 1:N</vt:lpstr>
      <vt:lpstr>Mapeo de tipo de asociaciones binarias 1:N</vt:lpstr>
      <vt:lpstr>Mapeo de tipo de asociaciones binarias 1:N</vt:lpstr>
      <vt:lpstr>Mapeo de tipo de asociaciones binarias 1:N</vt:lpstr>
      <vt:lpstr>Mapeo de tipo de asociaciones binarias N:M</vt:lpstr>
      <vt:lpstr>Mapeo de atributos multivaluados</vt:lpstr>
      <vt:lpstr>Resultado del proceso</vt:lpstr>
      <vt:lpstr>Resultado del proceso</vt:lpstr>
      <vt:lpstr>Mapeo ER a Relacional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Mapeo ER a Relacional </dc:title>
  <cp:lastModifiedBy>Rivera, Marco (Apps GD CR)</cp:lastModifiedBy>
  <cp:revision>14</cp:revision>
  <dcterms:modified xsi:type="dcterms:W3CDTF">2020-05-16T02:23:43Z</dcterms:modified>
</cp:coreProperties>
</file>