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Lst>
  <p:sldSz cy="6858000" cx="9144000"/>
  <p:notesSz cx="6858000" cy="9144000"/>
  <p:embeddedFontLst>
    <p:embeddedFont>
      <p:font typeface="Roboto Condensed"/>
      <p:regular r:id="rId77"/>
      <p:bold r:id="rId78"/>
      <p:italic r:id="rId79"/>
      <p:boldItalic r:id="rId80"/>
    </p:embeddedFont>
    <p:embeddedFont>
      <p:font typeface="Roboto Condensed Light"/>
      <p:regular r:id="rId81"/>
      <p:bold r:id="rId82"/>
      <p:italic r:id="rId83"/>
      <p:boldItalic r:id="rId8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font" Target="fonts/RobotoCondensedLight-boldItalic.fntdata"/><Relationship Id="rId83" Type="http://schemas.openxmlformats.org/officeDocument/2006/relationships/font" Target="fonts/RobotoCondensedLight-italic.fntdata"/><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font" Target="fonts/RobotoCondensed-boldItalic.fntdata"/><Relationship Id="rId82" Type="http://schemas.openxmlformats.org/officeDocument/2006/relationships/font" Target="fonts/RobotoCondensedLight-bold.fntdata"/><Relationship Id="rId81" Type="http://schemas.openxmlformats.org/officeDocument/2006/relationships/font" Target="fonts/RobotoCondensedLight-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font" Target="fonts/RobotoCondensed-regular.fntdata"/><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font" Target="fonts/RobotoCondensed-italic.fntdata"/><Relationship Id="rId34" Type="http://schemas.openxmlformats.org/officeDocument/2006/relationships/slide" Target="slides/slide30.xml"/><Relationship Id="rId78" Type="http://schemas.openxmlformats.org/officeDocument/2006/relationships/font" Target="fonts/RobotoCondensed-bold.fntdata"/><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 name="Shape 31"/>
        <p:cNvGrpSpPr/>
        <p:nvPr/>
      </p:nvGrpSpPr>
      <p:grpSpPr>
        <a:xfrm>
          <a:off x="0" y="0"/>
          <a:ext cx="0" cy="0"/>
          <a:chOff x="0" y="0"/>
          <a:chExt cx="0" cy="0"/>
        </a:xfrm>
      </p:grpSpPr>
      <p:sp>
        <p:nvSpPr>
          <p:cNvPr id="32" name="Google Shape;32;p: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 name="Google Shape;3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6" name="Shape 96"/>
        <p:cNvGrpSpPr/>
        <p:nvPr/>
      </p:nvGrpSpPr>
      <p:grpSpPr>
        <a:xfrm>
          <a:off x="0" y="0"/>
          <a:ext cx="0" cy="0"/>
          <a:chOff x="0" y="0"/>
          <a:chExt cx="0" cy="0"/>
        </a:xfrm>
      </p:grpSpPr>
      <p:sp>
        <p:nvSpPr>
          <p:cNvPr id="97" name="Google Shape;97;g888fc73e9c_0_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888fc73e9c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888fc73e9c_0_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888fc73e9c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5" name="Shape 115"/>
        <p:cNvGrpSpPr/>
        <p:nvPr/>
      </p:nvGrpSpPr>
      <p:grpSpPr>
        <a:xfrm>
          <a:off x="0" y="0"/>
          <a:ext cx="0" cy="0"/>
          <a:chOff x="0" y="0"/>
          <a:chExt cx="0" cy="0"/>
        </a:xfrm>
      </p:grpSpPr>
      <p:sp>
        <p:nvSpPr>
          <p:cNvPr id="116" name="Google Shape;116;g888fc73e9c_0_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888fc73e9c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888fc73e9c_0_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888fc73e9c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g888fc73e9c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888fc73e9c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7" name="Shape 137"/>
        <p:cNvGrpSpPr/>
        <p:nvPr/>
      </p:nvGrpSpPr>
      <p:grpSpPr>
        <a:xfrm>
          <a:off x="0" y="0"/>
          <a:ext cx="0" cy="0"/>
          <a:chOff x="0" y="0"/>
          <a:chExt cx="0" cy="0"/>
        </a:xfrm>
      </p:grpSpPr>
      <p:sp>
        <p:nvSpPr>
          <p:cNvPr id="138" name="Google Shape;138;g888fc73e9c_0_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888fc73e9c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5" name="Shape 145"/>
        <p:cNvGrpSpPr/>
        <p:nvPr/>
      </p:nvGrpSpPr>
      <p:grpSpPr>
        <a:xfrm>
          <a:off x="0" y="0"/>
          <a:ext cx="0" cy="0"/>
          <a:chOff x="0" y="0"/>
          <a:chExt cx="0" cy="0"/>
        </a:xfrm>
      </p:grpSpPr>
      <p:sp>
        <p:nvSpPr>
          <p:cNvPr id="146" name="Google Shape;146;g888fc73e9c_0_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888fc73e9c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g888fc73e9c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888fc73e9c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9" name="Shape 159"/>
        <p:cNvGrpSpPr/>
        <p:nvPr/>
      </p:nvGrpSpPr>
      <p:grpSpPr>
        <a:xfrm>
          <a:off x="0" y="0"/>
          <a:ext cx="0" cy="0"/>
          <a:chOff x="0" y="0"/>
          <a:chExt cx="0" cy="0"/>
        </a:xfrm>
      </p:grpSpPr>
      <p:sp>
        <p:nvSpPr>
          <p:cNvPr id="160" name="Google Shape;160;g888fc73e9c_0_1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888fc73e9c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7" name="Shape 167"/>
        <p:cNvGrpSpPr/>
        <p:nvPr/>
      </p:nvGrpSpPr>
      <p:grpSpPr>
        <a:xfrm>
          <a:off x="0" y="0"/>
          <a:ext cx="0" cy="0"/>
          <a:chOff x="0" y="0"/>
          <a:chExt cx="0" cy="0"/>
        </a:xfrm>
      </p:grpSpPr>
      <p:sp>
        <p:nvSpPr>
          <p:cNvPr id="168" name="Google Shape;168;g888fc73e9c_0_1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888fc73e9c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 name="Shape 37"/>
        <p:cNvGrpSpPr/>
        <p:nvPr/>
      </p:nvGrpSpPr>
      <p:grpSpPr>
        <a:xfrm>
          <a:off x="0" y="0"/>
          <a:ext cx="0" cy="0"/>
          <a:chOff x="0" y="0"/>
          <a:chExt cx="0" cy="0"/>
        </a:xfrm>
      </p:grpSpPr>
      <p:sp>
        <p:nvSpPr>
          <p:cNvPr id="38" name="Google Shape;38;g752976d156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 name="Google Shape;39;g752976d15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6" name="Shape 176"/>
        <p:cNvGrpSpPr/>
        <p:nvPr/>
      </p:nvGrpSpPr>
      <p:grpSpPr>
        <a:xfrm>
          <a:off x="0" y="0"/>
          <a:ext cx="0" cy="0"/>
          <a:chOff x="0" y="0"/>
          <a:chExt cx="0" cy="0"/>
        </a:xfrm>
      </p:grpSpPr>
      <p:sp>
        <p:nvSpPr>
          <p:cNvPr id="177" name="Google Shape;177;g888fc73e9c_0_1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888fc73e9c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5" name="Shape 185"/>
        <p:cNvGrpSpPr/>
        <p:nvPr/>
      </p:nvGrpSpPr>
      <p:grpSpPr>
        <a:xfrm>
          <a:off x="0" y="0"/>
          <a:ext cx="0" cy="0"/>
          <a:chOff x="0" y="0"/>
          <a:chExt cx="0" cy="0"/>
        </a:xfrm>
      </p:grpSpPr>
      <p:sp>
        <p:nvSpPr>
          <p:cNvPr id="186" name="Google Shape;186;g888fc73e9c_0_1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888fc73e9c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2" name="Shape 192"/>
        <p:cNvGrpSpPr/>
        <p:nvPr/>
      </p:nvGrpSpPr>
      <p:grpSpPr>
        <a:xfrm>
          <a:off x="0" y="0"/>
          <a:ext cx="0" cy="0"/>
          <a:chOff x="0" y="0"/>
          <a:chExt cx="0" cy="0"/>
        </a:xfrm>
      </p:grpSpPr>
      <p:sp>
        <p:nvSpPr>
          <p:cNvPr id="193" name="Google Shape;193;g888fc73e9c_0_1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888fc73e9c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9" name="Shape 199"/>
        <p:cNvGrpSpPr/>
        <p:nvPr/>
      </p:nvGrpSpPr>
      <p:grpSpPr>
        <a:xfrm>
          <a:off x="0" y="0"/>
          <a:ext cx="0" cy="0"/>
          <a:chOff x="0" y="0"/>
          <a:chExt cx="0" cy="0"/>
        </a:xfrm>
      </p:grpSpPr>
      <p:sp>
        <p:nvSpPr>
          <p:cNvPr id="200" name="Google Shape;200;g888fc73e9c_0_1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888fc73e9c_0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5" name="Shape 205"/>
        <p:cNvGrpSpPr/>
        <p:nvPr/>
      </p:nvGrpSpPr>
      <p:grpSpPr>
        <a:xfrm>
          <a:off x="0" y="0"/>
          <a:ext cx="0" cy="0"/>
          <a:chOff x="0" y="0"/>
          <a:chExt cx="0" cy="0"/>
        </a:xfrm>
      </p:grpSpPr>
      <p:sp>
        <p:nvSpPr>
          <p:cNvPr id="206" name="Google Shape;206;g88bfa3bf2e_0_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88bfa3bf2e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1" name="Shape 211"/>
        <p:cNvGrpSpPr/>
        <p:nvPr/>
      </p:nvGrpSpPr>
      <p:grpSpPr>
        <a:xfrm>
          <a:off x="0" y="0"/>
          <a:ext cx="0" cy="0"/>
          <a:chOff x="0" y="0"/>
          <a:chExt cx="0" cy="0"/>
        </a:xfrm>
      </p:grpSpPr>
      <p:sp>
        <p:nvSpPr>
          <p:cNvPr id="212" name="Google Shape;212;g88bfa3bf2e_0_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88bfa3bf2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8" name="Shape 218"/>
        <p:cNvGrpSpPr/>
        <p:nvPr/>
      </p:nvGrpSpPr>
      <p:grpSpPr>
        <a:xfrm>
          <a:off x="0" y="0"/>
          <a:ext cx="0" cy="0"/>
          <a:chOff x="0" y="0"/>
          <a:chExt cx="0" cy="0"/>
        </a:xfrm>
      </p:grpSpPr>
      <p:sp>
        <p:nvSpPr>
          <p:cNvPr id="219" name="Google Shape;219;g88bfa3bf2e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88bfa3bf2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g88bfa3bf2e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88bfa3bf2e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3" name="Shape 233"/>
        <p:cNvGrpSpPr/>
        <p:nvPr/>
      </p:nvGrpSpPr>
      <p:grpSpPr>
        <a:xfrm>
          <a:off x="0" y="0"/>
          <a:ext cx="0" cy="0"/>
          <a:chOff x="0" y="0"/>
          <a:chExt cx="0" cy="0"/>
        </a:xfrm>
      </p:grpSpPr>
      <p:sp>
        <p:nvSpPr>
          <p:cNvPr id="234" name="Google Shape;234;g88bfa3bf2e_0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88bfa3bf2e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0" name="Shape 240"/>
        <p:cNvGrpSpPr/>
        <p:nvPr/>
      </p:nvGrpSpPr>
      <p:grpSpPr>
        <a:xfrm>
          <a:off x="0" y="0"/>
          <a:ext cx="0" cy="0"/>
          <a:chOff x="0" y="0"/>
          <a:chExt cx="0" cy="0"/>
        </a:xfrm>
      </p:grpSpPr>
      <p:sp>
        <p:nvSpPr>
          <p:cNvPr id="241" name="Google Shape;241;g88bfa3bf2e_0_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88bfa3bf2e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 name="Shape 43"/>
        <p:cNvGrpSpPr/>
        <p:nvPr/>
      </p:nvGrpSpPr>
      <p:grpSpPr>
        <a:xfrm>
          <a:off x="0" y="0"/>
          <a:ext cx="0" cy="0"/>
          <a:chOff x="0" y="0"/>
          <a:chExt cx="0" cy="0"/>
        </a:xfrm>
      </p:grpSpPr>
      <p:sp>
        <p:nvSpPr>
          <p:cNvPr id="44" name="Google Shape;44;g796888018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 name="Google Shape;45;g796888018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7" name="Shape 247"/>
        <p:cNvGrpSpPr/>
        <p:nvPr/>
      </p:nvGrpSpPr>
      <p:grpSpPr>
        <a:xfrm>
          <a:off x="0" y="0"/>
          <a:ext cx="0" cy="0"/>
          <a:chOff x="0" y="0"/>
          <a:chExt cx="0" cy="0"/>
        </a:xfrm>
      </p:grpSpPr>
      <p:sp>
        <p:nvSpPr>
          <p:cNvPr id="248" name="Google Shape;248;g88bfa3bf2e_0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88bfa3bf2e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g88bfa3bf2e_0_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88bfa3bf2e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1" name="Shape 261"/>
        <p:cNvGrpSpPr/>
        <p:nvPr/>
      </p:nvGrpSpPr>
      <p:grpSpPr>
        <a:xfrm>
          <a:off x="0" y="0"/>
          <a:ext cx="0" cy="0"/>
          <a:chOff x="0" y="0"/>
          <a:chExt cx="0" cy="0"/>
        </a:xfrm>
      </p:grpSpPr>
      <p:sp>
        <p:nvSpPr>
          <p:cNvPr id="262" name="Google Shape;262;g88bfa3bf2e_0_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88bfa3bf2e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7" name="Shape 267"/>
        <p:cNvGrpSpPr/>
        <p:nvPr/>
      </p:nvGrpSpPr>
      <p:grpSpPr>
        <a:xfrm>
          <a:off x="0" y="0"/>
          <a:ext cx="0" cy="0"/>
          <a:chOff x="0" y="0"/>
          <a:chExt cx="0" cy="0"/>
        </a:xfrm>
      </p:grpSpPr>
      <p:sp>
        <p:nvSpPr>
          <p:cNvPr id="268" name="Google Shape;268;g88bfa3bf2e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88bfa3bf2e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3" name="Shape 273"/>
        <p:cNvGrpSpPr/>
        <p:nvPr/>
      </p:nvGrpSpPr>
      <p:grpSpPr>
        <a:xfrm>
          <a:off x="0" y="0"/>
          <a:ext cx="0" cy="0"/>
          <a:chOff x="0" y="0"/>
          <a:chExt cx="0" cy="0"/>
        </a:xfrm>
      </p:grpSpPr>
      <p:sp>
        <p:nvSpPr>
          <p:cNvPr id="274" name="Google Shape;274;g88bfa3bf2e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88bfa3bf2e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88bfa3bf2e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88bfa3bf2e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9" name="Shape 289"/>
        <p:cNvGrpSpPr/>
        <p:nvPr/>
      </p:nvGrpSpPr>
      <p:grpSpPr>
        <a:xfrm>
          <a:off x="0" y="0"/>
          <a:ext cx="0" cy="0"/>
          <a:chOff x="0" y="0"/>
          <a:chExt cx="0" cy="0"/>
        </a:xfrm>
      </p:grpSpPr>
      <p:sp>
        <p:nvSpPr>
          <p:cNvPr id="290" name="Google Shape;290;g88bfa3bf2e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88bfa3bf2e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6" name="Shape 296"/>
        <p:cNvGrpSpPr/>
        <p:nvPr/>
      </p:nvGrpSpPr>
      <p:grpSpPr>
        <a:xfrm>
          <a:off x="0" y="0"/>
          <a:ext cx="0" cy="0"/>
          <a:chOff x="0" y="0"/>
          <a:chExt cx="0" cy="0"/>
        </a:xfrm>
      </p:grpSpPr>
      <p:sp>
        <p:nvSpPr>
          <p:cNvPr id="297" name="Google Shape;297;g88bfa3bf2e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88bfa3bf2e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2" name="Shape 302"/>
        <p:cNvGrpSpPr/>
        <p:nvPr/>
      </p:nvGrpSpPr>
      <p:grpSpPr>
        <a:xfrm>
          <a:off x="0" y="0"/>
          <a:ext cx="0" cy="0"/>
          <a:chOff x="0" y="0"/>
          <a:chExt cx="0" cy="0"/>
        </a:xfrm>
      </p:grpSpPr>
      <p:sp>
        <p:nvSpPr>
          <p:cNvPr id="303" name="Google Shape;303;g88bfa3bf2e_0_1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88bfa3bf2e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9" name="Shape 309"/>
        <p:cNvGrpSpPr/>
        <p:nvPr/>
      </p:nvGrpSpPr>
      <p:grpSpPr>
        <a:xfrm>
          <a:off x="0" y="0"/>
          <a:ext cx="0" cy="0"/>
          <a:chOff x="0" y="0"/>
          <a:chExt cx="0" cy="0"/>
        </a:xfrm>
      </p:grpSpPr>
      <p:sp>
        <p:nvSpPr>
          <p:cNvPr id="310" name="Google Shape;310;g88bfa3bf2e_0_1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88bfa3bf2e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 name="Shape 50"/>
        <p:cNvGrpSpPr/>
        <p:nvPr/>
      </p:nvGrpSpPr>
      <p:grpSpPr>
        <a:xfrm>
          <a:off x="0" y="0"/>
          <a:ext cx="0" cy="0"/>
          <a:chOff x="0" y="0"/>
          <a:chExt cx="0" cy="0"/>
        </a:xfrm>
      </p:grpSpPr>
      <p:sp>
        <p:nvSpPr>
          <p:cNvPr id="51" name="Google Shape;51;g888fc73e9c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888fc73e9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g88bfa3bf2e_0_1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88bfa3bf2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3" name="Shape 323"/>
        <p:cNvGrpSpPr/>
        <p:nvPr/>
      </p:nvGrpSpPr>
      <p:grpSpPr>
        <a:xfrm>
          <a:off x="0" y="0"/>
          <a:ext cx="0" cy="0"/>
          <a:chOff x="0" y="0"/>
          <a:chExt cx="0" cy="0"/>
        </a:xfrm>
      </p:grpSpPr>
      <p:sp>
        <p:nvSpPr>
          <p:cNvPr id="324" name="Google Shape;324;g88bfa3bf2e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88bfa3bf2e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0" name="Shape 330"/>
        <p:cNvGrpSpPr/>
        <p:nvPr/>
      </p:nvGrpSpPr>
      <p:grpSpPr>
        <a:xfrm>
          <a:off x="0" y="0"/>
          <a:ext cx="0" cy="0"/>
          <a:chOff x="0" y="0"/>
          <a:chExt cx="0" cy="0"/>
        </a:xfrm>
      </p:grpSpPr>
      <p:sp>
        <p:nvSpPr>
          <p:cNvPr id="331" name="Google Shape;331;g88bfa3bf2e_0_1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88bfa3bf2e_0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7" name="Shape 337"/>
        <p:cNvGrpSpPr/>
        <p:nvPr/>
      </p:nvGrpSpPr>
      <p:grpSpPr>
        <a:xfrm>
          <a:off x="0" y="0"/>
          <a:ext cx="0" cy="0"/>
          <a:chOff x="0" y="0"/>
          <a:chExt cx="0" cy="0"/>
        </a:xfrm>
      </p:grpSpPr>
      <p:sp>
        <p:nvSpPr>
          <p:cNvPr id="338" name="Google Shape;338;g88bfa3bf2e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88bfa3bf2e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g88bfa3bf2e_0_15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88bfa3bf2e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88bfa3bf2e_0_16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88bfa3bf2e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2" name="Shape 362"/>
        <p:cNvGrpSpPr/>
        <p:nvPr/>
      </p:nvGrpSpPr>
      <p:grpSpPr>
        <a:xfrm>
          <a:off x="0" y="0"/>
          <a:ext cx="0" cy="0"/>
          <a:chOff x="0" y="0"/>
          <a:chExt cx="0" cy="0"/>
        </a:xfrm>
      </p:grpSpPr>
      <p:sp>
        <p:nvSpPr>
          <p:cNvPr id="363" name="Google Shape;363;g88bfa3bf2e_0_18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88bfa3bf2e_0_1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0" name="Shape 370"/>
        <p:cNvGrpSpPr/>
        <p:nvPr/>
      </p:nvGrpSpPr>
      <p:grpSpPr>
        <a:xfrm>
          <a:off x="0" y="0"/>
          <a:ext cx="0" cy="0"/>
          <a:chOff x="0" y="0"/>
          <a:chExt cx="0" cy="0"/>
        </a:xfrm>
      </p:grpSpPr>
      <p:sp>
        <p:nvSpPr>
          <p:cNvPr id="371" name="Google Shape;371;g88bfa3bf2e_0_1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2" name="Google Shape;372;g88bfa3bf2e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8" name="Shape 378"/>
        <p:cNvGrpSpPr/>
        <p:nvPr/>
      </p:nvGrpSpPr>
      <p:grpSpPr>
        <a:xfrm>
          <a:off x="0" y="0"/>
          <a:ext cx="0" cy="0"/>
          <a:chOff x="0" y="0"/>
          <a:chExt cx="0" cy="0"/>
        </a:xfrm>
      </p:grpSpPr>
      <p:sp>
        <p:nvSpPr>
          <p:cNvPr id="379" name="Google Shape;379;g88bfa3bf2e_0_1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88bfa3bf2e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6" name="Shape 386"/>
        <p:cNvGrpSpPr/>
        <p:nvPr/>
      </p:nvGrpSpPr>
      <p:grpSpPr>
        <a:xfrm>
          <a:off x="0" y="0"/>
          <a:ext cx="0" cy="0"/>
          <a:chOff x="0" y="0"/>
          <a:chExt cx="0" cy="0"/>
        </a:xfrm>
      </p:grpSpPr>
      <p:sp>
        <p:nvSpPr>
          <p:cNvPr id="387" name="Google Shape;387;g88bfa3bf2e_0_1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88bfa3bf2e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7" name="Shape 57"/>
        <p:cNvGrpSpPr/>
        <p:nvPr/>
      </p:nvGrpSpPr>
      <p:grpSpPr>
        <a:xfrm>
          <a:off x="0" y="0"/>
          <a:ext cx="0" cy="0"/>
          <a:chOff x="0" y="0"/>
          <a:chExt cx="0" cy="0"/>
        </a:xfrm>
      </p:grpSpPr>
      <p:sp>
        <p:nvSpPr>
          <p:cNvPr id="58" name="Google Shape;58;g888fc73e9c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888fc73e9c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3" name="Shape 393"/>
        <p:cNvGrpSpPr/>
        <p:nvPr/>
      </p:nvGrpSpPr>
      <p:grpSpPr>
        <a:xfrm>
          <a:off x="0" y="0"/>
          <a:ext cx="0" cy="0"/>
          <a:chOff x="0" y="0"/>
          <a:chExt cx="0" cy="0"/>
        </a:xfrm>
      </p:grpSpPr>
      <p:sp>
        <p:nvSpPr>
          <p:cNvPr id="394" name="Google Shape;394;g81e48d47e5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81e48d47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9" name="Shape 399"/>
        <p:cNvGrpSpPr/>
        <p:nvPr/>
      </p:nvGrpSpPr>
      <p:grpSpPr>
        <a:xfrm>
          <a:off x="0" y="0"/>
          <a:ext cx="0" cy="0"/>
          <a:chOff x="0" y="0"/>
          <a:chExt cx="0" cy="0"/>
        </a:xfrm>
      </p:grpSpPr>
      <p:sp>
        <p:nvSpPr>
          <p:cNvPr id="400" name="Google Shape;400;g81e48d47e5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81e48d47e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6" name="Shape 406"/>
        <p:cNvGrpSpPr/>
        <p:nvPr/>
      </p:nvGrpSpPr>
      <p:grpSpPr>
        <a:xfrm>
          <a:off x="0" y="0"/>
          <a:ext cx="0" cy="0"/>
          <a:chOff x="0" y="0"/>
          <a:chExt cx="0" cy="0"/>
        </a:xfrm>
      </p:grpSpPr>
      <p:sp>
        <p:nvSpPr>
          <p:cNvPr id="407" name="Google Shape;407;g81e48d47e5_0_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81e48d47e5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3" name="Shape 413"/>
        <p:cNvGrpSpPr/>
        <p:nvPr/>
      </p:nvGrpSpPr>
      <p:grpSpPr>
        <a:xfrm>
          <a:off x="0" y="0"/>
          <a:ext cx="0" cy="0"/>
          <a:chOff x="0" y="0"/>
          <a:chExt cx="0" cy="0"/>
        </a:xfrm>
      </p:grpSpPr>
      <p:sp>
        <p:nvSpPr>
          <p:cNvPr id="414" name="Google Shape;414;g81e48d47e5_0_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81e48d47e5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0" name="Shape 420"/>
        <p:cNvGrpSpPr/>
        <p:nvPr/>
      </p:nvGrpSpPr>
      <p:grpSpPr>
        <a:xfrm>
          <a:off x="0" y="0"/>
          <a:ext cx="0" cy="0"/>
          <a:chOff x="0" y="0"/>
          <a:chExt cx="0" cy="0"/>
        </a:xfrm>
      </p:grpSpPr>
      <p:sp>
        <p:nvSpPr>
          <p:cNvPr id="421" name="Google Shape;421;g81e48d47e5_0_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2" name="Google Shape;422;g81e48d47e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7" name="Shape 427"/>
        <p:cNvGrpSpPr/>
        <p:nvPr/>
      </p:nvGrpSpPr>
      <p:grpSpPr>
        <a:xfrm>
          <a:off x="0" y="0"/>
          <a:ext cx="0" cy="0"/>
          <a:chOff x="0" y="0"/>
          <a:chExt cx="0" cy="0"/>
        </a:xfrm>
      </p:grpSpPr>
      <p:sp>
        <p:nvSpPr>
          <p:cNvPr id="428" name="Google Shape;428;g81e48d47e5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9" name="Google Shape;429;g81e48d47e5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34" name="Shape 434"/>
        <p:cNvGrpSpPr/>
        <p:nvPr/>
      </p:nvGrpSpPr>
      <p:grpSpPr>
        <a:xfrm>
          <a:off x="0" y="0"/>
          <a:ext cx="0" cy="0"/>
          <a:chOff x="0" y="0"/>
          <a:chExt cx="0" cy="0"/>
        </a:xfrm>
      </p:grpSpPr>
      <p:sp>
        <p:nvSpPr>
          <p:cNvPr id="435" name="Google Shape;435;g81e48d47e5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81e48d47e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1e48d47e5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1e48d47e5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Google Shape;449;g81e48d47e5_0_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81e48d47e5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Google Shape;457;g81e48d47e5_0_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81e48d47e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4" name="Shape 64"/>
        <p:cNvGrpSpPr/>
        <p:nvPr/>
      </p:nvGrpSpPr>
      <p:grpSpPr>
        <a:xfrm>
          <a:off x="0" y="0"/>
          <a:ext cx="0" cy="0"/>
          <a:chOff x="0" y="0"/>
          <a:chExt cx="0" cy="0"/>
        </a:xfrm>
      </p:grpSpPr>
      <p:sp>
        <p:nvSpPr>
          <p:cNvPr id="65" name="Google Shape;65;g888fc73e9c_0_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88fc73e9c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3" name="Shape 463"/>
        <p:cNvGrpSpPr/>
        <p:nvPr/>
      </p:nvGrpSpPr>
      <p:grpSpPr>
        <a:xfrm>
          <a:off x="0" y="0"/>
          <a:ext cx="0" cy="0"/>
          <a:chOff x="0" y="0"/>
          <a:chExt cx="0" cy="0"/>
        </a:xfrm>
      </p:grpSpPr>
      <p:sp>
        <p:nvSpPr>
          <p:cNvPr id="464" name="Google Shape;464;g81e48d47e5_0_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81e48d47e5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1e48d47e5_0_7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1e48d47e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81e48d47e5_0_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81e48d47e5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4" name="Shape 484"/>
        <p:cNvGrpSpPr/>
        <p:nvPr/>
      </p:nvGrpSpPr>
      <p:grpSpPr>
        <a:xfrm>
          <a:off x="0" y="0"/>
          <a:ext cx="0" cy="0"/>
          <a:chOff x="0" y="0"/>
          <a:chExt cx="0" cy="0"/>
        </a:xfrm>
      </p:grpSpPr>
      <p:sp>
        <p:nvSpPr>
          <p:cNvPr id="485" name="Google Shape;485;g81e48d47e5_0_8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81e48d47e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1" name="Shape 491"/>
        <p:cNvGrpSpPr/>
        <p:nvPr/>
      </p:nvGrpSpPr>
      <p:grpSpPr>
        <a:xfrm>
          <a:off x="0" y="0"/>
          <a:ext cx="0" cy="0"/>
          <a:chOff x="0" y="0"/>
          <a:chExt cx="0" cy="0"/>
        </a:xfrm>
      </p:grpSpPr>
      <p:sp>
        <p:nvSpPr>
          <p:cNvPr id="492" name="Google Shape;492;g81e48d47e5_0_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81e48d47e5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7" name="Shape 497"/>
        <p:cNvGrpSpPr/>
        <p:nvPr/>
      </p:nvGrpSpPr>
      <p:grpSpPr>
        <a:xfrm>
          <a:off x="0" y="0"/>
          <a:ext cx="0" cy="0"/>
          <a:chOff x="0" y="0"/>
          <a:chExt cx="0" cy="0"/>
        </a:xfrm>
      </p:grpSpPr>
      <p:sp>
        <p:nvSpPr>
          <p:cNvPr id="498" name="Google Shape;498;g81e48d47e5_0_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81e48d47e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4" name="Shape 504"/>
        <p:cNvGrpSpPr/>
        <p:nvPr/>
      </p:nvGrpSpPr>
      <p:grpSpPr>
        <a:xfrm>
          <a:off x="0" y="0"/>
          <a:ext cx="0" cy="0"/>
          <a:chOff x="0" y="0"/>
          <a:chExt cx="0" cy="0"/>
        </a:xfrm>
      </p:grpSpPr>
      <p:sp>
        <p:nvSpPr>
          <p:cNvPr id="505" name="Google Shape;505;g81e48d47e5_0_10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81e48d47e5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0" name="Shape 510"/>
        <p:cNvGrpSpPr/>
        <p:nvPr/>
      </p:nvGrpSpPr>
      <p:grpSpPr>
        <a:xfrm>
          <a:off x="0" y="0"/>
          <a:ext cx="0" cy="0"/>
          <a:chOff x="0" y="0"/>
          <a:chExt cx="0" cy="0"/>
        </a:xfrm>
      </p:grpSpPr>
      <p:sp>
        <p:nvSpPr>
          <p:cNvPr id="511" name="Google Shape;511;g81e48d47e5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2" name="Google Shape;512;g81e48d47e5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16" name="Shape 516"/>
        <p:cNvGrpSpPr/>
        <p:nvPr/>
      </p:nvGrpSpPr>
      <p:grpSpPr>
        <a:xfrm>
          <a:off x="0" y="0"/>
          <a:ext cx="0" cy="0"/>
          <a:chOff x="0" y="0"/>
          <a:chExt cx="0" cy="0"/>
        </a:xfrm>
      </p:grpSpPr>
      <p:sp>
        <p:nvSpPr>
          <p:cNvPr id="517" name="Google Shape;517;g81e48d47e5_0_1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81e48d47e5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3" name="Shape 523"/>
        <p:cNvGrpSpPr/>
        <p:nvPr/>
      </p:nvGrpSpPr>
      <p:grpSpPr>
        <a:xfrm>
          <a:off x="0" y="0"/>
          <a:ext cx="0" cy="0"/>
          <a:chOff x="0" y="0"/>
          <a:chExt cx="0" cy="0"/>
        </a:xfrm>
      </p:grpSpPr>
      <p:sp>
        <p:nvSpPr>
          <p:cNvPr id="524" name="Google Shape;524;g81e48d47e5_0_1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5" name="Google Shape;525;g81e48d47e5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2" name="Shape 72"/>
        <p:cNvGrpSpPr/>
        <p:nvPr/>
      </p:nvGrpSpPr>
      <p:grpSpPr>
        <a:xfrm>
          <a:off x="0" y="0"/>
          <a:ext cx="0" cy="0"/>
          <a:chOff x="0" y="0"/>
          <a:chExt cx="0" cy="0"/>
        </a:xfrm>
      </p:grpSpPr>
      <p:sp>
        <p:nvSpPr>
          <p:cNvPr id="73" name="Google Shape;73;g888fc73e9c_0_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888fc73e9c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0" name="Shape 530"/>
        <p:cNvGrpSpPr/>
        <p:nvPr/>
      </p:nvGrpSpPr>
      <p:grpSpPr>
        <a:xfrm>
          <a:off x="0" y="0"/>
          <a:ext cx="0" cy="0"/>
          <a:chOff x="0" y="0"/>
          <a:chExt cx="0" cy="0"/>
        </a:xfrm>
      </p:grpSpPr>
      <p:sp>
        <p:nvSpPr>
          <p:cNvPr id="531" name="Google Shape;531;g81e48d47e5_0_1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2" name="Google Shape;532;g81e48d47e5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38" name="Shape 538"/>
        <p:cNvGrpSpPr/>
        <p:nvPr/>
      </p:nvGrpSpPr>
      <p:grpSpPr>
        <a:xfrm>
          <a:off x="0" y="0"/>
          <a:ext cx="0" cy="0"/>
          <a:chOff x="0" y="0"/>
          <a:chExt cx="0" cy="0"/>
        </a:xfrm>
      </p:grpSpPr>
      <p:sp>
        <p:nvSpPr>
          <p:cNvPr id="539" name="Google Shape;539;g81e48d47e5_0_1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81e48d47e5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46" name="Shape 546"/>
        <p:cNvGrpSpPr/>
        <p:nvPr/>
      </p:nvGrpSpPr>
      <p:grpSpPr>
        <a:xfrm>
          <a:off x="0" y="0"/>
          <a:ext cx="0" cy="0"/>
          <a:chOff x="0" y="0"/>
          <a:chExt cx="0" cy="0"/>
        </a:xfrm>
      </p:grpSpPr>
      <p:sp>
        <p:nvSpPr>
          <p:cNvPr id="547" name="Google Shape;547;g85e6ec8800_0_16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85e6ec8800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Google Shape;81;g888fc73e9c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888fc73e9c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8" name="Shape 88"/>
        <p:cNvGrpSpPr/>
        <p:nvPr/>
      </p:nvGrpSpPr>
      <p:grpSpPr>
        <a:xfrm>
          <a:off x="0" y="0"/>
          <a:ext cx="0" cy="0"/>
          <a:chOff x="0" y="0"/>
          <a:chExt cx="0" cy="0"/>
        </a:xfrm>
      </p:grpSpPr>
      <p:sp>
        <p:nvSpPr>
          <p:cNvPr id="89" name="Google Shape;89;g888fc73e9c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888fc73e9c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685800" y="2111123"/>
            <a:ext cx="7772400" cy="15465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1" name="Google Shape;11;p2"/>
          <p:cNvSpPr txBox="1"/>
          <p:nvPr>
            <p:ph idx="1" type="subTitle"/>
          </p:nvPr>
        </p:nvSpPr>
        <p:spPr>
          <a:xfrm>
            <a:off x="685800" y="3786738"/>
            <a:ext cx="7772400" cy="10464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p:txBody>
      </p:sp>
      <p:sp>
        <p:nvSpPr>
          <p:cNvPr id="12" name="Google Shape;12;p2"/>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13" name="Shape 13"/>
        <p:cNvGrpSpPr/>
        <p:nvPr/>
      </p:nvGrpSpPr>
      <p:grpSpPr>
        <a:xfrm>
          <a:off x="0" y="0"/>
          <a:ext cx="0" cy="0"/>
          <a:chOff x="0" y="0"/>
          <a:chExt cx="0" cy="0"/>
        </a:xfrm>
      </p:grpSpPr>
      <p:sp>
        <p:nvSpPr>
          <p:cNvPr id="14" name="Google Shape;14;p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5" name="Google Shape;15;p3"/>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lvl1pPr indent="-381000" lvl="0" marL="4572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indent="-381000" lvl="1" marL="914400">
              <a:spcBef>
                <a:spcPts val="0"/>
              </a:spcBef>
              <a:spcAft>
                <a:spcPts val="0"/>
              </a:spcAft>
              <a:buSzPts val="2400"/>
              <a:buFont typeface="Roboto Condensed"/>
              <a:buChar char="◆"/>
              <a:defRPr>
                <a:latin typeface="Roboto Condensed"/>
                <a:ea typeface="Roboto Condensed"/>
                <a:cs typeface="Roboto Condensed"/>
                <a:sym typeface="Roboto Condensed"/>
              </a:defRPr>
            </a:lvl2pPr>
            <a:lvl3pPr indent="-381000" lvl="2" marL="1371600">
              <a:spcBef>
                <a:spcPts val="0"/>
              </a:spcBef>
              <a:spcAft>
                <a:spcPts val="0"/>
              </a:spcAft>
              <a:buSzPts val="2400"/>
              <a:buFont typeface="Roboto Condensed"/>
              <a:buChar char="●"/>
              <a:defRPr>
                <a:latin typeface="Roboto Condensed"/>
                <a:ea typeface="Roboto Condensed"/>
                <a:cs typeface="Roboto Condensed"/>
                <a:sym typeface="Roboto Condensed"/>
              </a:defRPr>
            </a:lvl3pPr>
            <a:lvl4pPr indent="-342900" lvl="3" marL="1828800">
              <a:spcBef>
                <a:spcPts val="0"/>
              </a:spcBef>
              <a:spcAft>
                <a:spcPts val="0"/>
              </a:spcAft>
              <a:buSzPts val="1800"/>
              <a:buFont typeface="Roboto Condensed"/>
              <a:buChar char="○"/>
              <a:defRPr>
                <a:latin typeface="Roboto Condensed"/>
                <a:ea typeface="Roboto Condensed"/>
                <a:cs typeface="Roboto Condensed"/>
                <a:sym typeface="Roboto Condensed"/>
              </a:defRPr>
            </a:lvl4pPr>
            <a:lvl5pPr indent="-342900" lvl="4" marL="2286000">
              <a:spcBef>
                <a:spcPts val="0"/>
              </a:spcBef>
              <a:spcAft>
                <a:spcPts val="0"/>
              </a:spcAft>
              <a:buSzPts val="1800"/>
              <a:buFont typeface="Roboto Condensed"/>
              <a:buChar char="◆"/>
              <a:defRPr>
                <a:latin typeface="Roboto Condensed"/>
                <a:ea typeface="Roboto Condensed"/>
                <a:cs typeface="Roboto Condensed"/>
                <a:sym typeface="Roboto Condensed"/>
              </a:defRPr>
            </a:lvl5pPr>
            <a:lvl6pPr indent="-342900" lvl="5" marL="2743200">
              <a:spcBef>
                <a:spcPts val="0"/>
              </a:spcBef>
              <a:spcAft>
                <a:spcPts val="0"/>
              </a:spcAft>
              <a:buSzPts val="1800"/>
              <a:buFont typeface="Roboto Condensed"/>
              <a:buChar char="●"/>
              <a:defRPr>
                <a:latin typeface="Roboto Condensed"/>
                <a:ea typeface="Roboto Condensed"/>
                <a:cs typeface="Roboto Condensed"/>
                <a:sym typeface="Roboto Condensed"/>
              </a:defRPr>
            </a:lvl6pPr>
            <a:lvl7pPr indent="-342900" lvl="6" marL="3200400">
              <a:spcBef>
                <a:spcPts val="0"/>
              </a:spcBef>
              <a:spcAft>
                <a:spcPts val="0"/>
              </a:spcAft>
              <a:buSzPts val="1800"/>
              <a:buFont typeface="Roboto Condensed"/>
              <a:buChar char="○"/>
              <a:defRPr>
                <a:latin typeface="Roboto Condensed"/>
                <a:ea typeface="Roboto Condensed"/>
                <a:cs typeface="Roboto Condensed"/>
                <a:sym typeface="Roboto Condensed"/>
              </a:defRPr>
            </a:lvl7pPr>
            <a:lvl8pPr indent="-342900" lvl="7" marL="3657600">
              <a:spcBef>
                <a:spcPts val="0"/>
              </a:spcBef>
              <a:spcAft>
                <a:spcPts val="0"/>
              </a:spcAft>
              <a:buSzPts val="1800"/>
              <a:buFont typeface="Roboto Condensed"/>
              <a:buChar char="◆"/>
              <a:defRPr>
                <a:latin typeface="Roboto Condensed"/>
                <a:ea typeface="Roboto Condensed"/>
                <a:cs typeface="Roboto Condensed"/>
                <a:sym typeface="Roboto Condensed"/>
              </a:defRPr>
            </a:lvl8pPr>
            <a:lvl9pPr indent="-342900" lvl="8" marL="41148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p:txBody>
      </p:sp>
      <p:sp>
        <p:nvSpPr>
          <p:cNvPr id="16" name="Google Shape;16;p3"/>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 name="Google Shape;17;p3"/>
          <p:cNvCxnSpPr/>
          <p:nvPr/>
        </p:nvCxnSpPr>
        <p:spPr>
          <a:xfrm>
            <a:off x="295200" y="879600"/>
            <a:ext cx="8391600" cy="13500"/>
          </a:xfrm>
          <a:prstGeom prst="straightConnector1">
            <a:avLst/>
          </a:prstGeom>
          <a:noFill/>
          <a:ln cap="flat" cmpd="sng" w="9525">
            <a:solidFill>
              <a:srgbClr val="000000"/>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18" name="Shape 18"/>
        <p:cNvGrpSpPr/>
        <p:nvPr/>
      </p:nvGrpSpPr>
      <p:grpSpPr>
        <a:xfrm>
          <a:off x="0" y="0"/>
          <a:ext cx="0" cy="0"/>
          <a:chOff x="0" y="0"/>
          <a:chExt cx="0" cy="0"/>
        </a:xfrm>
      </p:grpSpPr>
      <p:sp>
        <p:nvSpPr>
          <p:cNvPr id="19" name="Google Shape;19;p4"/>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0" name="Google Shape;20;p4"/>
          <p:cNvSpPr txBox="1"/>
          <p:nvPr>
            <p:ph idx="1" type="body"/>
          </p:nvPr>
        </p:nvSpPr>
        <p:spPr>
          <a:xfrm>
            <a:off x="457200"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1" name="Google Shape;21;p4"/>
          <p:cNvSpPr txBox="1"/>
          <p:nvPr>
            <p:ph idx="2" type="body"/>
          </p:nvPr>
        </p:nvSpPr>
        <p:spPr>
          <a:xfrm>
            <a:off x="4692274" y="1600200"/>
            <a:ext cx="3994500" cy="4967700"/>
          </a:xfrm>
          <a:prstGeom prst="rect">
            <a:avLst/>
          </a:prstGeom>
        </p:spPr>
        <p:txBody>
          <a:bodyPr anchorCtr="0" anchor="t" bIns="91425" lIns="91425" spcFirstLastPara="1" rIns="91425" wrap="square" tIns="91425">
            <a:noAutofit/>
          </a:bodyPr>
          <a:lstStyle>
            <a:lvl1pPr indent="-419100" lvl="0" marL="457200">
              <a:spcBef>
                <a:spcPts val="600"/>
              </a:spcBef>
              <a:spcAft>
                <a:spcPts val="0"/>
              </a:spcAft>
              <a:buSzPts val="3000"/>
              <a:buChar char="➔"/>
              <a:defRPr/>
            </a:lvl1pPr>
            <a:lvl2pPr indent="-381000" lvl="1" marL="914400">
              <a:spcBef>
                <a:spcPts val="0"/>
              </a:spcBef>
              <a:spcAft>
                <a:spcPts val="0"/>
              </a:spcAft>
              <a:buSzPts val="2400"/>
              <a:buChar char="◆"/>
              <a:defRPr/>
            </a:lvl2pPr>
            <a:lvl3pPr indent="-381000" lvl="2" marL="1371600">
              <a:spcBef>
                <a:spcPts val="0"/>
              </a:spcBef>
              <a:spcAft>
                <a:spcPts val="0"/>
              </a:spcAft>
              <a:buSzPts val="24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22" name="Google Shape;22;p4"/>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3" name="Shape 23"/>
        <p:cNvGrpSpPr/>
        <p:nvPr/>
      </p:nvGrpSpPr>
      <p:grpSpPr>
        <a:xfrm>
          <a:off x="0" y="0"/>
          <a:ext cx="0" cy="0"/>
          <a:chOff x="0" y="0"/>
          <a:chExt cx="0" cy="0"/>
        </a:xfrm>
      </p:grpSpPr>
      <p:sp>
        <p:nvSpPr>
          <p:cNvPr id="24" name="Google Shape;24;p5"/>
          <p:cNvSpPr txBox="1"/>
          <p:nvPr>
            <p:ph type="title"/>
          </p:nvPr>
        </p:nvSpPr>
        <p:spPr>
          <a:xfrm>
            <a:off x="457200" y="274647"/>
            <a:ext cx="8229600" cy="8496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5" name="Google Shape;25;p5"/>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26" name="Shape 26"/>
        <p:cNvGrpSpPr/>
        <p:nvPr/>
      </p:nvGrpSpPr>
      <p:grpSpPr>
        <a:xfrm>
          <a:off x="0" y="0"/>
          <a:ext cx="0" cy="0"/>
          <a:chOff x="0" y="0"/>
          <a:chExt cx="0" cy="0"/>
        </a:xfrm>
      </p:grpSpPr>
      <p:sp>
        <p:nvSpPr>
          <p:cNvPr id="27" name="Google Shape;27;p6"/>
          <p:cNvSpPr txBox="1"/>
          <p:nvPr>
            <p:ph idx="1" type="body"/>
          </p:nvPr>
        </p:nvSpPr>
        <p:spPr>
          <a:xfrm>
            <a:off x="457200" y="5875079"/>
            <a:ext cx="8229600" cy="692700"/>
          </a:xfrm>
          <a:prstGeom prst="rect">
            <a:avLst/>
          </a:prstGeom>
        </p:spPr>
        <p:txBody>
          <a:bodyPr anchorCtr="0" anchor="t" bIns="91425" lIns="91425" spcFirstLastPara="1" rIns="91425" wrap="square" tIns="91425">
            <a:noAutofit/>
          </a:bodyPr>
          <a:lstStyle>
            <a:lvl1pPr indent="-228600" lvl="0" marL="457200" algn="ctr">
              <a:spcBef>
                <a:spcPts val="360"/>
              </a:spcBef>
              <a:spcAft>
                <a:spcPts val="0"/>
              </a:spcAft>
              <a:buSzPts val="1800"/>
              <a:buNone/>
              <a:defRPr sz="1800"/>
            </a:lvl1pPr>
          </a:lstStyle>
          <a:p/>
        </p:txBody>
      </p:sp>
      <p:sp>
        <p:nvSpPr>
          <p:cNvPr id="28" name="Google Shape;28;p6"/>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29" name="Shape 29"/>
        <p:cNvGrpSpPr/>
        <p:nvPr/>
      </p:nvGrpSpPr>
      <p:grpSpPr>
        <a:xfrm>
          <a:off x="0" y="0"/>
          <a:ext cx="0" cy="0"/>
          <a:chOff x="0" y="0"/>
          <a:chExt cx="0" cy="0"/>
        </a:xfrm>
      </p:grpSpPr>
      <p:sp>
        <p:nvSpPr>
          <p:cNvPr id="30" name="Google Shape;30;p7"/>
          <p:cNvSpPr txBox="1"/>
          <p:nvPr>
            <p:ph idx="12" type="sldNum"/>
          </p:nvPr>
        </p:nvSpPr>
        <p:spPr>
          <a:xfrm>
            <a:off x="8556791" y="6333134"/>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47"/>
            <a:ext cx="8229600" cy="8496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b="1" sz="3600">
                <a:solidFill>
                  <a:srgbClr val="0B5394"/>
                </a:solidFill>
                <a:latin typeface="Droid Sans"/>
                <a:ea typeface="Droid Sans"/>
                <a:cs typeface="Droid Sans"/>
                <a:sym typeface="Droid Sans"/>
              </a:defRPr>
            </a:lvl9pPr>
          </a:lstStyle>
          <a:p/>
        </p:txBody>
      </p:sp>
      <p:sp>
        <p:nvSpPr>
          <p:cNvPr id="7" name="Google Shape;7;p1"/>
          <p:cNvSpPr txBox="1"/>
          <p:nvPr>
            <p:ph idx="1" type="body"/>
          </p:nvPr>
        </p:nvSpPr>
        <p:spPr>
          <a:xfrm>
            <a:off x="457200" y="1600200"/>
            <a:ext cx="8229600" cy="4967700"/>
          </a:xfrm>
          <a:prstGeom prst="rect">
            <a:avLst/>
          </a:prstGeom>
          <a:noFill/>
          <a:ln>
            <a:noFill/>
          </a:ln>
        </p:spPr>
        <p:txBody>
          <a:bodyPr anchorCtr="0" anchor="t" bIns="91425" lIns="91425" spcFirstLastPara="1" rIns="91425" wrap="square" tIns="91425">
            <a:noAutofit/>
          </a:bodyPr>
          <a:lstStyle>
            <a:lvl1pPr indent="-419100" lvl="0" marL="4572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indent="-381000" lvl="1" marL="9144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indent="-381000" lvl="2" marL="13716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indent="-342900" lvl="3" marL="1828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indent="-342900" lvl="4" marL="22860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indent="-342900" lvl="5" marL="27432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indent="-342900" lvl="6" marL="32004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indent="-342900" lvl="7" marL="36576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indent="-342900" lvl="8" marL="41148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p:txBody>
      </p:sp>
      <p:sp>
        <p:nvSpPr>
          <p:cNvPr id="8" name="Google Shape;8;p1"/>
          <p:cNvSpPr txBox="1"/>
          <p:nvPr>
            <p:ph idx="12" type="sldNum"/>
          </p:nvPr>
        </p:nvSpPr>
        <p:spPr>
          <a:xfrm>
            <a:off x="8556791" y="6333134"/>
            <a:ext cx="548700" cy="524700"/>
          </a:xfrm>
          <a:prstGeom prst="rect">
            <a:avLst/>
          </a:prstGeom>
          <a:noFill/>
          <a:ln>
            <a:noFill/>
          </a:ln>
        </p:spPr>
        <p:txBody>
          <a:bodyPr anchorCtr="0" anchor="ctr" bIns="91425" lIns="91425" spcFirstLastPara="1" rIns="91425" wrap="square" tIns="91425">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5.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4.png"/><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4.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4.png"/><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4.png"/><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5.png"/><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5.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22.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18.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20.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0.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1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2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 Id="rId3" Type="http://schemas.openxmlformats.org/officeDocument/2006/relationships/image" Target="../media/image2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 Id="rId3" Type="http://schemas.openxmlformats.org/officeDocument/2006/relationships/image" Target="../media/image2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2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 Id="rId3" Type="http://schemas.openxmlformats.org/officeDocument/2006/relationships/image" Target="../media/image2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image" Target="../media/image2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 Id="rId3" Type="http://schemas.openxmlformats.org/officeDocument/2006/relationships/image" Target="../media/image2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 Id="rId3" Type="http://schemas.openxmlformats.org/officeDocument/2006/relationships/image" Target="../media/image2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24.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23.png"/><Relationship Id="rId4" Type="http://schemas.openxmlformats.org/officeDocument/2006/relationships/image" Target="../media/image15.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23.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3.png"/><Relationship Id="rId4" Type="http://schemas.openxmlformats.org/officeDocument/2006/relationships/image" Target="../media/image15.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3.png"/><Relationship Id="rId4" Type="http://schemas.openxmlformats.org/officeDocument/2006/relationships/image" Target="../media/image15.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34" name="Shape 34"/>
        <p:cNvGrpSpPr/>
        <p:nvPr/>
      </p:nvGrpSpPr>
      <p:grpSpPr>
        <a:xfrm>
          <a:off x="0" y="0"/>
          <a:ext cx="0" cy="0"/>
          <a:chOff x="0" y="0"/>
          <a:chExt cx="0" cy="0"/>
        </a:xfrm>
      </p:grpSpPr>
      <p:sp>
        <p:nvSpPr>
          <p:cNvPr id="35" name="Google Shape;35;p8"/>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SQL Avanzado</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p:nvPr>
            <p:ph type="ctrTitle"/>
          </p:nvPr>
        </p:nvSpPr>
        <p:spPr>
          <a:xfrm>
            <a:off x="292075" y="16696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9" name="Shape 99"/>
        <p:cNvGrpSpPr/>
        <p:nvPr/>
      </p:nvGrpSpPr>
      <p:grpSpPr>
        <a:xfrm>
          <a:off x="0" y="0"/>
          <a:ext cx="0" cy="0"/>
          <a:chOff x="0" y="0"/>
          <a:chExt cx="0" cy="0"/>
        </a:xfrm>
      </p:grpSpPr>
      <p:sp>
        <p:nvSpPr>
          <p:cNvPr id="100" name="Google Shape;100;p1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101" name="Google Shape;101;p17"/>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02" name="Google Shape;102;p17"/>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103" name="Google Shape;103;p17"/>
          <p:cNvSpPr/>
          <p:nvPr/>
        </p:nvSpPr>
        <p:spPr>
          <a:xfrm>
            <a:off x="457200" y="4931088"/>
            <a:ext cx="2276400" cy="1094700"/>
          </a:xfrm>
          <a:prstGeom prst="wedgeRoundRectCallout">
            <a:avLst>
              <a:gd fmla="val -22410" name="adj1"/>
              <a:gd fmla="val 5021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Cuál problema tiene este query?</a:t>
            </a:r>
            <a:endParaRPr b="1" sz="1800">
              <a:solidFill>
                <a:srgbClr val="FFFFFF"/>
              </a:solidFill>
              <a:latin typeface="Roboto Condensed"/>
              <a:ea typeface="Roboto Condensed"/>
              <a:cs typeface="Roboto Condensed"/>
              <a:sym typeface="Roboto Condensed"/>
            </a:endParaRPr>
          </a:p>
        </p:txBody>
      </p:sp>
      <p:sp>
        <p:nvSpPr>
          <p:cNvPr id="104" name="Google Shape;104;p17"/>
          <p:cNvSpPr/>
          <p:nvPr/>
        </p:nvSpPr>
        <p:spPr>
          <a:xfrm>
            <a:off x="4677050" y="3170988"/>
            <a:ext cx="2276400" cy="1094700"/>
          </a:xfrm>
          <a:prstGeom prst="wedgeRoundRectCallout">
            <a:avLst>
              <a:gd fmla="val -45934" name="adj1"/>
              <a:gd fmla="val 9079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Puede haber ambigüedad</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110" name="Google Shape;110;p18"/>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11" name="Google Shape;111;p18"/>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112" name="Google Shape;112;p18"/>
          <p:cNvSpPr/>
          <p:nvPr/>
        </p:nvSpPr>
        <p:spPr>
          <a:xfrm>
            <a:off x="457200" y="4931088"/>
            <a:ext cx="2276400" cy="1094700"/>
          </a:xfrm>
          <a:prstGeom prst="wedgeRoundRectCallout">
            <a:avLst>
              <a:gd fmla="val -22410" name="adj1"/>
              <a:gd fmla="val 5021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Cuál problema tiene este query?</a:t>
            </a:r>
            <a:endParaRPr b="1" sz="1800">
              <a:solidFill>
                <a:srgbClr val="FFFFFF"/>
              </a:solidFill>
              <a:latin typeface="Roboto Condensed"/>
              <a:ea typeface="Roboto Condensed"/>
              <a:cs typeface="Roboto Condensed"/>
              <a:sym typeface="Roboto Condensed"/>
            </a:endParaRPr>
          </a:p>
        </p:txBody>
      </p:sp>
      <p:sp>
        <p:nvSpPr>
          <p:cNvPr id="113" name="Google Shape;113;p18"/>
          <p:cNvSpPr/>
          <p:nvPr/>
        </p:nvSpPr>
        <p:spPr>
          <a:xfrm>
            <a:off x="4677050" y="3170988"/>
            <a:ext cx="2276400" cy="1094700"/>
          </a:xfrm>
          <a:prstGeom prst="wedgeRoundRectCallout">
            <a:avLst>
              <a:gd fmla="val -45934" name="adj1"/>
              <a:gd fmla="val 9079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Puede haber ambigüedad</a:t>
            </a:r>
            <a:endParaRPr b="1" sz="1800">
              <a:solidFill>
                <a:srgbClr val="FFFFFF"/>
              </a:solidFill>
              <a:latin typeface="Roboto Condensed"/>
              <a:ea typeface="Roboto Condensed"/>
              <a:cs typeface="Roboto Condensed"/>
              <a:sym typeface="Roboto Condensed"/>
            </a:endParaRPr>
          </a:p>
        </p:txBody>
      </p:sp>
      <p:sp>
        <p:nvSpPr>
          <p:cNvPr id="114" name="Google Shape;114;p18"/>
          <p:cNvSpPr/>
          <p:nvPr/>
        </p:nvSpPr>
        <p:spPr>
          <a:xfrm>
            <a:off x="6480100" y="4931088"/>
            <a:ext cx="2276400" cy="1094700"/>
          </a:xfrm>
          <a:prstGeom prst="wedgeRoundRectCallout">
            <a:avLst>
              <a:gd fmla="val -125541" name="adj1"/>
              <a:gd fmla="val -50590"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700">
                <a:solidFill>
                  <a:srgbClr val="FFFFFF"/>
                </a:solidFill>
                <a:latin typeface="Roboto Condensed"/>
                <a:ea typeface="Roboto Condensed"/>
                <a:cs typeface="Roboto Condensed"/>
                <a:sym typeface="Roboto Condensed"/>
              </a:rPr>
              <a:t>Se asume que cualquier atributo no calificado es de la consulta más anidada</a:t>
            </a:r>
            <a:endParaRPr b="1" sz="1700">
              <a:solidFill>
                <a:srgbClr val="FFFFFF"/>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8" name="Shape 118"/>
        <p:cNvGrpSpPr/>
        <p:nvPr/>
      </p:nvGrpSpPr>
      <p:grpSpPr>
        <a:xfrm>
          <a:off x="0" y="0"/>
          <a:ext cx="0" cy="0"/>
          <a:chOff x="0" y="0"/>
          <a:chExt cx="0" cy="0"/>
        </a:xfrm>
      </p:grpSpPr>
      <p:sp>
        <p:nvSpPr>
          <p:cNvPr id="119" name="Google Shape;119;p1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120" name="Google Shape;120;p19"/>
          <p:cNvSpPr txBox="1"/>
          <p:nvPr>
            <p:ph idx="1" type="body"/>
          </p:nvPr>
        </p:nvSpPr>
        <p:spPr>
          <a:xfrm>
            <a:off x="457200" y="1081200"/>
            <a:ext cx="8229600" cy="1417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Si la consulta anidada hace referencia a un atributo de la consulta externa, se dice que es una consulta anidada correlacionada</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21" name="Google Shape;121;p19"/>
          <p:cNvPicPr preferRelativeResize="0"/>
          <p:nvPr/>
        </p:nvPicPr>
        <p:blipFill>
          <a:blip r:embed="rId3">
            <a:alphaModFix/>
          </a:blip>
          <a:stretch>
            <a:fillRect/>
          </a:stretch>
        </p:blipFill>
        <p:spPr>
          <a:xfrm>
            <a:off x="897900" y="3353325"/>
            <a:ext cx="7348200" cy="1999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2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127" name="Google Shape;127;p20"/>
          <p:cNvSpPr txBox="1"/>
          <p:nvPr>
            <p:ph idx="1" type="body"/>
          </p:nvPr>
        </p:nvSpPr>
        <p:spPr>
          <a:xfrm>
            <a:off x="457200" y="1081200"/>
            <a:ext cx="8229600" cy="1417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Si la consulta anidada hace referencia a un atributo de la consulta externa, se dice que es una consulta anidada correlacionada.</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28" name="Google Shape;128;p20"/>
          <p:cNvPicPr preferRelativeResize="0"/>
          <p:nvPr/>
        </p:nvPicPr>
        <p:blipFill>
          <a:blip r:embed="rId3">
            <a:alphaModFix/>
          </a:blip>
          <a:stretch>
            <a:fillRect/>
          </a:stretch>
        </p:blipFill>
        <p:spPr>
          <a:xfrm>
            <a:off x="897900" y="3353325"/>
            <a:ext cx="7348200" cy="1999925"/>
          </a:xfrm>
          <a:prstGeom prst="rect">
            <a:avLst/>
          </a:prstGeom>
          <a:noFill/>
          <a:ln>
            <a:noFill/>
          </a:ln>
        </p:spPr>
      </p:pic>
      <p:pic>
        <p:nvPicPr>
          <p:cNvPr id="129" name="Google Shape;129;p20"/>
          <p:cNvPicPr preferRelativeResize="0"/>
          <p:nvPr/>
        </p:nvPicPr>
        <p:blipFill>
          <a:blip r:embed="rId4">
            <a:alphaModFix/>
          </a:blip>
          <a:stretch>
            <a:fillRect/>
          </a:stretch>
        </p:blipFill>
        <p:spPr>
          <a:xfrm>
            <a:off x="5095250" y="4670150"/>
            <a:ext cx="878150" cy="2322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 con EXISTS</a:t>
            </a:r>
            <a:endParaRPr/>
          </a:p>
        </p:txBody>
      </p:sp>
      <p:sp>
        <p:nvSpPr>
          <p:cNvPr id="135" name="Google Shape;135;p21"/>
          <p:cNvSpPr txBox="1"/>
          <p:nvPr>
            <p:ph idx="1" type="body"/>
          </p:nvPr>
        </p:nvSpPr>
        <p:spPr>
          <a:xfrm>
            <a:off x="457200" y="1081200"/>
            <a:ext cx="8229600" cy="733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La misma consulta se puede reformular de la siguiente manera</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36" name="Google Shape;136;p21"/>
          <p:cNvPicPr preferRelativeResize="0"/>
          <p:nvPr/>
        </p:nvPicPr>
        <p:blipFill>
          <a:blip r:embed="rId3">
            <a:alphaModFix/>
          </a:blip>
          <a:stretch>
            <a:fillRect/>
          </a:stretch>
        </p:blipFill>
        <p:spPr>
          <a:xfrm>
            <a:off x="999700" y="3043225"/>
            <a:ext cx="7144599" cy="1771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0" name="Shape 140"/>
        <p:cNvGrpSpPr/>
        <p:nvPr/>
      </p:nvGrpSpPr>
      <p:grpSpPr>
        <a:xfrm>
          <a:off x="0" y="0"/>
          <a:ext cx="0" cy="0"/>
          <a:chOff x="0" y="0"/>
          <a:chExt cx="0" cy="0"/>
        </a:xfrm>
      </p:grpSpPr>
      <p:sp>
        <p:nvSpPr>
          <p:cNvPr id="141" name="Google Shape;141;p2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 con EXISTS</a:t>
            </a:r>
            <a:endParaRPr/>
          </a:p>
        </p:txBody>
      </p:sp>
      <p:sp>
        <p:nvSpPr>
          <p:cNvPr id="142" name="Google Shape;142;p22"/>
          <p:cNvSpPr txBox="1"/>
          <p:nvPr>
            <p:ph idx="1" type="body"/>
          </p:nvPr>
        </p:nvSpPr>
        <p:spPr>
          <a:xfrm>
            <a:off x="457200" y="1081200"/>
            <a:ext cx="8229600" cy="733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La misma consulta se puede reformular de la siguiente manera</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43" name="Google Shape;143;p22"/>
          <p:cNvPicPr preferRelativeResize="0"/>
          <p:nvPr/>
        </p:nvPicPr>
        <p:blipFill>
          <a:blip r:embed="rId3">
            <a:alphaModFix/>
          </a:blip>
          <a:stretch>
            <a:fillRect/>
          </a:stretch>
        </p:blipFill>
        <p:spPr>
          <a:xfrm>
            <a:off x="999700" y="3043225"/>
            <a:ext cx="7144599" cy="1771975"/>
          </a:xfrm>
          <a:prstGeom prst="rect">
            <a:avLst/>
          </a:prstGeom>
          <a:noFill/>
          <a:ln>
            <a:noFill/>
          </a:ln>
        </p:spPr>
      </p:pic>
      <p:sp>
        <p:nvSpPr>
          <p:cNvPr id="144" name="Google Shape;144;p22"/>
          <p:cNvSpPr/>
          <p:nvPr/>
        </p:nvSpPr>
        <p:spPr>
          <a:xfrm>
            <a:off x="819425" y="4274463"/>
            <a:ext cx="2276400" cy="1094700"/>
          </a:xfrm>
          <a:prstGeom prst="wedgeRoundRectCallout">
            <a:avLst>
              <a:gd fmla="val 31785" name="adj1"/>
              <a:gd fmla="val -89745"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Retorna true si la consulta anidada devolvió al menos un registro.</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8" name="Shape 148"/>
        <p:cNvGrpSpPr/>
        <p:nvPr/>
      </p:nvGrpSpPr>
      <p:grpSpPr>
        <a:xfrm>
          <a:off x="0" y="0"/>
          <a:ext cx="0" cy="0"/>
          <a:chOff x="0" y="0"/>
          <a:chExt cx="0" cy="0"/>
        </a:xfrm>
      </p:grpSpPr>
      <p:sp>
        <p:nvSpPr>
          <p:cNvPr id="149" name="Google Shape;149;p2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Convertir el resultado en un conjunto</a:t>
            </a:r>
            <a:endParaRPr/>
          </a:p>
        </p:txBody>
      </p:sp>
      <p:sp>
        <p:nvSpPr>
          <p:cNvPr id="150" name="Google Shape;150;p23"/>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Mediante la palabra reservada DISTINCT un </a:t>
            </a:r>
            <a:r>
              <a:rPr i="1" lang="en"/>
              <a:t>multiset</a:t>
            </a:r>
            <a:r>
              <a:rPr lang="en"/>
              <a:t> con tuplas repetidas se puede convertir en un conjunto.</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51" name="Google Shape;151;p23"/>
          <p:cNvPicPr preferRelativeResize="0"/>
          <p:nvPr/>
        </p:nvPicPr>
        <p:blipFill>
          <a:blip r:embed="rId3">
            <a:alphaModFix/>
          </a:blip>
          <a:stretch>
            <a:fillRect/>
          </a:stretch>
        </p:blipFill>
        <p:spPr>
          <a:xfrm>
            <a:off x="2159075" y="3234825"/>
            <a:ext cx="4825850" cy="15347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2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57" name="Google Shape;157;p24"/>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JOIN es el equivalente del operador relacional</a:t>
            </a:r>
            <a:r>
              <a:rPr lang="en" sz="2100">
                <a:latin typeface="Calibri"/>
                <a:ea typeface="Calibri"/>
                <a:cs typeface="Calibri"/>
                <a:sym typeface="Calibri"/>
              </a:rPr>
              <a:t> </a:t>
            </a:r>
            <a:r>
              <a:rPr lang="en" sz="1800">
                <a:latin typeface="Arial"/>
                <a:ea typeface="Arial"/>
                <a:cs typeface="Arial"/>
                <a:sym typeface="Arial"/>
              </a:rPr>
              <a:t>⋈</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58" name="Google Shape;158;p24"/>
          <p:cNvPicPr preferRelativeResize="0"/>
          <p:nvPr/>
        </p:nvPicPr>
        <p:blipFill>
          <a:blip r:embed="rId3">
            <a:alphaModFix/>
          </a:blip>
          <a:stretch>
            <a:fillRect/>
          </a:stretch>
        </p:blipFill>
        <p:spPr>
          <a:xfrm>
            <a:off x="786450" y="2660300"/>
            <a:ext cx="7571104" cy="10254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2" name="Shape 162"/>
        <p:cNvGrpSpPr/>
        <p:nvPr/>
      </p:nvGrpSpPr>
      <p:grpSpPr>
        <a:xfrm>
          <a:off x="0" y="0"/>
          <a:ext cx="0" cy="0"/>
          <a:chOff x="0" y="0"/>
          <a:chExt cx="0" cy="0"/>
        </a:xfrm>
      </p:grpSpPr>
      <p:sp>
        <p:nvSpPr>
          <p:cNvPr id="163" name="Google Shape;163;p2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64" name="Google Shape;164;p25"/>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JOIN es el equivalente del operador relacional</a:t>
            </a:r>
            <a:r>
              <a:rPr lang="en" sz="2100">
                <a:latin typeface="Calibri"/>
                <a:ea typeface="Calibri"/>
                <a:cs typeface="Calibri"/>
                <a:sym typeface="Calibri"/>
              </a:rPr>
              <a:t> </a:t>
            </a:r>
            <a:r>
              <a:rPr lang="en" sz="1800">
                <a:latin typeface="Arial"/>
                <a:ea typeface="Arial"/>
                <a:cs typeface="Arial"/>
                <a:sym typeface="Arial"/>
              </a:rPr>
              <a:t>⋈</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65" name="Google Shape;165;p25"/>
          <p:cNvPicPr preferRelativeResize="0"/>
          <p:nvPr/>
        </p:nvPicPr>
        <p:blipFill>
          <a:blip r:embed="rId3">
            <a:alphaModFix/>
          </a:blip>
          <a:stretch>
            <a:fillRect/>
          </a:stretch>
        </p:blipFill>
        <p:spPr>
          <a:xfrm>
            <a:off x="1066563" y="2660300"/>
            <a:ext cx="7010875" cy="949525"/>
          </a:xfrm>
          <a:prstGeom prst="rect">
            <a:avLst/>
          </a:prstGeom>
          <a:noFill/>
          <a:ln>
            <a:noFill/>
          </a:ln>
        </p:spPr>
      </p:pic>
      <p:pic>
        <p:nvPicPr>
          <p:cNvPr id="166" name="Google Shape;166;p25"/>
          <p:cNvPicPr preferRelativeResize="0"/>
          <p:nvPr/>
        </p:nvPicPr>
        <p:blipFill>
          <a:blip r:embed="rId4">
            <a:alphaModFix/>
          </a:blip>
          <a:stretch>
            <a:fillRect/>
          </a:stretch>
        </p:blipFill>
        <p:spPr>
          <a:xfrm>
            <a:off x="1472177" y="4002250"/>
            <a:ext cx="6199650" cy="18234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72" name="Google Shape;172;p26"/>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JOIN es el equivalente del operador relacional</a:t>
            </a:r>
            <a:r>
              <a:rPr lang="en" sz="2100">
                <a:latin typeface="Calibri"/>
                <a:ea typeface="Calibri"/>
                <a:cs typeface="Calibri"/>
                <a:sym typeface="Calibri"/>
              </a:rPr>
              <a:t> </a:t>
            </a:r>
            <a:r>
              <a:rPr lang="en" sz="1800">
                <a:latin typeface="Arial"/>
                <a:ea typeface="Arial"/>
                <a:cs typeface="Arial"/>
                <a:sym typeface="Arial"/>
              </a:rPr>
              <a:t>⋈</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73" name="Google Shape;173;p26"/>
          <p:cNvPicPr preferRelativeResize="0"/>
          <p:nvPr/>
        </p:nvPicPr>
        <p:blipFill>
          <a:blip r:embed="rId3">
            <a:alphaModFix/>
          </a:blip>
          <a:stretch>
            <a:fillRect/>
          </a:stretch>
        </p:blipFill>
        <p:spPr>
          <a:xfrm>
            <a:off x="1066563" y="2660300"/>
            <a:ext cx="7010875" cy="949525"/>
          </a:xfrm>
          <a:prstGeom prst="rect">
            <a:avLst/>
          </a:prstGeom>
          <a:noFill/>
          <a:ln>
            <a:noFill/>
          </a:ln>
        </p:spPr>
      </p:pic>
      <p:pic>
        <p:nvPicPr>
          <p:cNvPr id="174" name="Google Shape;174;p26"/>
          <p:cNvPicPr preferRelativeResize="0"/>
          <p:nvPr/>
        </p:nvPicPr>
        <p:blipFill>
          <a:blip r:embed="rId4">
            <a:alphaModFix/>
          </a:blip>
          <a:stretch>
            <a:fillRect/>
          </a:stretch>
        </p:blipFill>
        <p:spPr>
          <a:xfrm>
            <a:off x="1472177" y="4002250"/>
            <a:ext cx="6199650" cy="1823425"/>
          </a:xfrm>
          <a:prstGeom prst="rect">
            <a:avLst/>
          </a:prstGeom>
          <a:noFill/>
          <a:ln>
            <a:noFill/>
          </a:ln>
        </p:spPr>
      </p:pic>
      <p:sp>
        <p:nvSpPr>
          <p:cNvPr id="175" name="Google Shape;175;p26"/>
          <p:cNvSpPr/>
          <p:nvPr/>
        </p:nvSpPr>
        <p:spPr>
          <a:xfrm>
            <a:off x="6410400" y="3781988"/>
            <a:ext cx="2276400" cy="1094700"/>
          </a:xfrm>
          <a:prstGeom prst="wedgeRoundRectCallout">
            <a:avLst>
              <a:gd fmla="val -53973" name="adj1"/>
              <a:gd fmla="val -94742"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Mucho más clara</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 name="Shape 40"/>
        <p:cNvGrpSpPr/>
        <p:nvPr/>
      </p:nvGrpSpPr>
      <p:grpSpPr>
        <a:xfrm>
          <a:off x="0" y="0"/>
          <a:ext cx="0" cy="0"/>
          <a:chOff x="0" y="0"/>
          <a:chExt cx="0" cy="0"/>
        </a:xfrm>
      </p:grpSpPr>
      <p:sp>
        <p:nvSpPr>
          <p:cNvPr id="41" name="Google Shape;41;p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Disclaimer / Descargo de Responsabilidad</a:t>
            </a:r>
            <a:endParaRPr/>
          </a:p>
        </p:txBody>
      </p:sp>
      <p:sp>
        <p:nvSpPr>
          <p:cNvPr id="42" name="Google Shape;42;p9"/>
          <p:cNvSpPr txBox="1"/>
          <p:nvPr>
            <p:ph idx="1" type="body"/>
          </p:nvPr>
        </p:nvSpPr>
        <p:spPr>
          <a:xfrm>
            <a:off x="457200" y="1081200"/>
            <a:ext cx="8229600" cy="5486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indent="0" lvl="0" marL="45720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9" name="Shape 179"/>
        <p:cNvGrpSpPr/>
        <p:nvPr/>
      </p:nvGrpSpPr>
      <p:grpSpPr>
        <a:xfrm>
          <a:off x="0" y="0"/>
          <a:ext cx="0" cy="0"/>
          <a:chOff x="0" y="0"/>
          <a:chExt cx="0" cy="0"/>
        </a:xfrm>
      </p:grpSpPr>
      <p:sp>
        <p:nvSpPr>
          <p:cNvPr id="180" name="Google Shape;180;p2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81" name="Google Shape;181;p27"/>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JOIN es el equivalente del operador relacional</a:t>
            </a:r>
            <a:r>
              <a:rPr lang="en" sz="2100">
                <a:latin typeface="Calibri"/>
                <a:ea typeface="Calibri"/>
                <a:cs typeface="Calibri"/>
                <a:sym typeface="Calibri"/>
              </a:rPr>
              <a:t> </a:t>
            </a:r>
            <a:r>
              <a:rPr lang="en" sz="1800">
                <a:latin typeface="Arial"/>
                <a:ea typeface="Arial"/>
                <a:cs typeface="Arial"/>
                <a:sym typeface="Arial"/>
              </a:rPr>
              <a:t>⋈</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82" name="Google Shape;182;p27"/>
          <p:cNvPicPr preferRelativeResize="0"/>
          <p:nvPr/>
        </p:nvPicPr>
        <p:blipFill>
          <a:blip r:embed="rId3">
            <a:alphaModFix/>
          </a:blip>
          <a:stretch>
            <a:fillRect/>
          </a:stretch>
        </p:blipFill>
        <p:spPr>
          <a:xfrm>
            <a:off x="1066563" y="2660300"/>
            <a:ext cx="7010875" cy="949525"/>
          </a:xfrm>
          <a:prstGeom prst="rect">
            <a:avLst/>
          </a:prstGeom>
          <a:noFill/>
          <a:ln>
            <a:noFill/>
          </a:ln>
        </p:spPr>
      </p:pic>
      <p:pic>
        <p:nvPicPr>
          <p:cNvPr id="183" name="Google Shape;183;p27"/>
          <p:cNvPicPr preferRelativeResize="0"/>
          <p:nvPr/>
        </p:nvPicPr>
        <p:blipFill>
          <a:blip r:embed="rId4">
            <a:alphaModFix/>
          </a:blip>
          <a:stretch>
            <a:fillRect/>
          </a:stretch>
        </p:blipFill>
        <p:spPr>
          <a:xfrm>
            <a:off x="1472177" y="4002250"/>
            <a:ext cx="6199650" cy="1823425"/>
          </a:xfrm>
          <a:prstGeom prst="rect">
            <a:avLst/>
          </a:prstGeom>
          <a:noFill/>
          <a:ln>
            <a:noFill/>
          </a:ln>
        </p:spPr>
      </p:pic>
      <p:sp>
        <p:nvSpPr>
          <p:cNvPr id="184" name="Google Shape;184;p27"/>
          <p:cNvSpPr/>
          <p:nvPr/>
        </p:nvSpPr>
        <p:spPr>
          <a:xfrm>
            <a:off x="6747825" y="5660638"/>
            <a:ext cx="2276400" cy="1094700"/>
          </a:xfrm>
          <a:prstGeom prst="wedgeRoundRectCallout">
            <a:avLst>
              <a:gd fmla="val -63588" name="adj1"/>
              <a:gd fmla="val -84744"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No es tan fácil entender cuál es la condición de join y la de select</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8" name="Shape 188"/>
        <p:cNvGrpSpPr/>
        <p:nvPr/>
      </p:nvGrpSpPr>
      <p:grpSpPr>
        <a:xfrm>
          <a:off x="0" y="0"/>
          <a:ext cx="0" cy="0"/>
          <a:chOff x="0" y="0"/>
          <a:chExt cx="0" cy="0"/>
        </a:xfrm>
      </p:grpSpPr>
      <p:sp>
        <p:nvSpPr>
          <p:cNvPr id="189" name="Google Shape;189;p2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90" name="Google Shape;190;p28"/>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Para las variantes del JOIN existe el operador LEFT JOIN, RIGHT JOIN y FULL OUTER JOIN</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91" name="Google Shape;191;p28"/>
          <p:cNvPicPr preferRelativeResize="0"/>
          <p:nvPr/>
        </p:nvPicPr>
        <p:blipFill>
          <a:blip r:embed="rId3">
            <a:alphaModFix/>
          </a:blip>
          <a:stretch>
            <a:fillRect/>
          </a:stretch>
        </p:blipFill>
        <p:spPr>
          <a:xfrm>
            <a:off x="958725" y="3262175"/>
            <a:ext cx="7226549" cy="13615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5" name="Shape 195"/>
        <p:cNvGrpSpPr/>
        <p:nvPr/>
      </p:nvGrpSpPr>
      <p:grpSpPr>
        <a:xfrm>
          <a:off x="0" y="0"/>
          <a:ext cx="0" cy="0"/>
          <a:chOff x="0" y="0"/>
          <a:chExt cx="0" cy="0"/>
        </a:xfrm>
      </p:grpSpPr>
      <p:sp>
        <p:nvSpPr>
          <p:cNvPr id="196" name="Google Shape;196;p2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sp>
        <p:nvSpPr>
          <p:cNvPr id="197" name="Google Shape;197;p29"/>
          <p:cNvSpPr txBox="1"/>
          <p:nvPr>
            <p:ph idx="1" type="body"/>
          </p:nvPr>
        </p:nvSpPr>
        <p:spPr>
          <a:xfrm>
            <a:off x="457200" y="1081200"/>
            <a:ext cx="8229600" cy="1025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Cuando un JOIN involucra múltiples tablas, se le llama multiway join</a:t>
            </a:r>
            <a:r>
              <a:rPr lang="en"/>
              <a:t>.</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198" name="Google Shape;198;p29"/>
          <p:cNvPicPr preferRelativeResize="0"/>
          <p:nvPr/>
        </p:nvPicPr>
        <p:blipFill>
          <a:blip r:embed="rId3">
            <a:alphaModFix/>
          </a:blip>
          <a:stretch>
            <a:fillRect/>
          </a:stretch>
        </p:blipFill>
        <p:spPr>
          <a:xfrm>
            <a:off x="1021038" y="3088925"/>
            <a:ext cx="7101925" cy="1343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JOIN</a:t>
            </a:r>
            <a:endParaRPr/>
          </a:p>
        </p:txBody>
      </p:sp>
      <p:pic>
        <p:nvPicPr>
          <p:cNvPr id="204" name="Google Shape;204;p30"/>
          <p:cNvPicPr preferRelativeResize="0"/>
          <p:nvPr/>
        </p:nvPicPr>
        <p:blipFill>
          <a:blip r:embed="rId3">
            <a:alphaModFix/>
          </a:blip>
          <a:stretch>
            <a:fillRect/>
          </a:stretch>
        </p:blipFill>
        <p:spPr>
          <a:xfrm>
            <a:off x="1693425" y="1579175"/>
            <a:ext cx="5757150" cy="45596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8" name="Shape 208"/>
        <p:cNvGrpSpPr/>
        <p:nvPr/>
      </p:nvGrpSpPr>
      <p:grpSpPr>
        <a:xfrm>
          <a:off x="0" y="0"/>
          <a:ext cx="0" cy="0"/>
          <a:chOff x="0" y="0"/>
          <a:chExt cx="0" cy="0"/>
        </a:xfrm>
      </p:grpSpPr>
      <p:sp>
        <p:nvSpPr>
          <p:cNvPr id="209" name="Google Shape;209;p3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a:t>
            </a:r>
            <a:endParaRPr/>
          </a:p>
        </p:txBody>
      </p:sp>
      <p:sp>
        <p:nvSpPr>
          <p:cNvPr id="210" name="Google Shape;210;p31"/>
          <p:cNvSpPr txBox="1"/>
          <p:nvPr>
            <p:ph idx="1" type="body"/>
          </p:nvPr>
        </p:nvSpPr>
        <p:spPr>
          <a:xfrm>
            <a:off x="457200" y="1081200"/>
            <a:ext cx="8229600" cy="34863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Las funciones agregadas se utilizan para resumir información de múltiples tuplas en una sola.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El agrupamiento se utiliza para crear subgrupos antes de resumir la información.</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Para poder utilizar funciones agregadas, es necesario agrupar. </a:t>
            </a:r>
            <a:r>
              <a:rPr lang="en"/>
              <a:t>Implícitamente</a:t>
            </a:r>
            <a:r>
              <a:rPr lang="en"/>
              <a:t> las funciones agregadas agrupan</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16" name="Google Shape;216;p32"/>
          <p:cNvPicPr preferRelativeResize="0"/>
          <p:nvPr/>
        </p:nvPicPr>
        <p:blipFill>
          <a:blip r:embed="rId3">
            <a:alphaModFix/>
          </a:blip>
          <a:stretch>
            <a:fillRect/>
          </a:stretch>
        </p:blipFill>
        <p:spPr>
          <a:xfrm>
            <a:off x="1453775" y="1777125"/>
            <a:ext cx="6370150" cy="4390850"/>
          </a:xfrm>
          <a:prstGeom prst="rect">
            <a:avLst/>
          </a:prstGeom>
          <a:noFill/>
          <a:ln>
            <a:noFill/>
          </a:ln>
        </p:spPr>
      </p:pic>
      <p:pic>
        <p:nvPicPr>
          <p:cNvPr id="217" name="Google Shape;217;p32"/>
          <p:cNvPicPr preferRelativeResize="0"/>
          <p:nvPr/>
        </p:nvPicPr>
        <p:blipFill>
          <a:blip r:embed="rId4">
            <a:alphaModFix/>
          </a:blip>
          <a:stretch>
            <a:fillRect/>
          </a:stretch>
        </p:blipFill>
        <p:spPr>
          <a:xfrm>
            <a:off x="204575" y="1984099"/>
            <a:ext cx="952500" cy="4476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1" name="Shape 221"/>
        <p:cNvGrpSpPr/>
        <p:nvPr/>
      </p:nvGrpSpPr>
      <p:grpSpPr>
        <a:xfrm>
          <a:off x="0" y="0"/>
          <a:ext cx="0" cy="0"/>
          <a:chOff x="0" y="0"/>
          <a:chExt cx="0" cy="0"/>
        </a:xfrm>
      </p:grpSpPr>
      <p:sp>
        <p:nvSpPr>
          <p:cNvPr id="222" name="Google Shape;222;p3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23" name="Google Shape;223;p33"/>
          <p:cNvPicPr preferRelativeResize="0"/>
          <p:nvPr/>
        </p:nvPicPr>
        <p:blipFill>
          <a:blip r:embed="rId3">
            <a:alphaModFix/>
          </a:blip>
          <a:stretch>
            <a:fillRect/>
          </a:stretch>
        </p:blipFill>
        <p:spPr>
          <a:xfrm>
            <a:off x="1453775" y="1777125"/>
            <a:ext cx="6370150" cy="4390850"/>
          </a:xfrm>
          <a:prstGeom prst="rect">
            <a:avLst/>
          </a:prstGeom>
          <a:noFill/>
          <a:ln>
            <a:noFill/>
          </a:ln>
        </p:spPr>
      </p:pic>
      <p:pic>
        <p:nvPicPr>
          <p:cNvPr id="224" name="Google Shape;224;p33"/>
          <p:cNvPicPr preferRelativeResize="0"/>
          <p:nvPr/>
        </p:nvPicPr>
        <p:blipFill>
          <a:blip r:embed="rId4">
            <a:alphaModFix/>
          </a:blip>
          <a:stretch>
            <a:fillRect/>
          </a:stretch>
        </p:blipFill>
        <p:spPr>
          <a:xfrm>
            <a:off x="204575" y="1984099"/>
            <a:ext cx="952500" cy="447675"/>
          </a:xfrm>
          <a:prstGeom prst="rect">
            <a:avLst/>
          </a:prstGeom>
          <a:noFill/>
          <a:ln>
            <a:noFill/>
          </a:ln>
        </p:spPr>
      </p:pic>
      <p:sp>
        <p:nvSpPr>
          <p:cNvPr id="225" name="Google Shape;225;p33"/>
          <p:cNvSpPr/>
          <p:nvPr/>
        </p:nvSpPr>
        <p:spPr>
          <a:xfrm>
            <a:off x="6157775" y="682413"/>
            <a:ext cx="2276400" cy="1094700"/>
          </a:xfrm>
          <a:prstGeom prst="wedgeRoundRectCallout">
            <a:avLst>
              <a:gd fmla="val -161690" name="adj1"/>
              <a:gd fmla="val 67915"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Implica agrupamiento por esta columna</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3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31" name="Google Shape;231;p34"/>
          <p:cNvPicPr preferRelativeResize="0"/>
          <p:nvPr/>
        </p:nvPicPr>
        <p:blipFill>
          <a:blip r:embed="rId3">
            <a:alphaModFix/>
          </a:blip>
          <a:stretch>
            <a:fillRect/>
          </a:stretch>
        </p:blipFill>
        <p:spPr>
          <a:xfrm>
            <a:off x="1453775" y="1777125"/>
            <a:ext cx="6370150" cy="4390850"/>
          </a:xfrm>
          <a:prstGeom prst="rect">
            <a:avLst/>
          </a:prstGeom>
          <a:noFill/>
          <a:ln>
            <a:noFill/>
          </a:ln>
        </p:spPr>
      </p:pic>
      <p:pic>
        <p:nvPicPr>
          <p:cNvPr id="232" name="Google Shape;232;p34"/>
          <p:cNvPicPr preferRelativeResize="0"/>
          <p:nvPr/>
        </p:nvPicPr>
        <p:blipFill>
          <a:blip r:embed="rId4">
            <a:alphaModFix/>
          </a:blip>
          <a:stretch>
            <a:fillRect/>
          </a:stretch>
        </p:blipFill>
        <p:spPr>
          <a:xfrm>
            <a:off x="204575" y="3205174"/>
            <a:ext cx="952500" cy="4476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6" name="Shape 236"/>
        <p:cNvGrpSpPr/>
        <p:nvPr/>
      </p:nvGrpSpPr>
      <p:grpSpPr>
        <a:xfrm>
          <a:off x="0" y="0"/>
          <a:ext cx="0" cy="0"/>
          <a:chOff x="0" y="0"/>
          <a:chExt cx="0" cy="0"/>
        </a:xfrm>
      </p:grpSpPr>
      <p:sp>
        <p:nvSpPr>
          <p:cNvPr id="237" name="Google Shape;237;p3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38" name="Google Shape;238;p35"/>
          <p:cNvPicPr preferRelativeResize="0"/>
          <p:nvPr/>
        </p:nvPicPr>
        <p:blipFill>
          <a:blip r:embed="rId3">
            <a:alphaModFix/>
          </a:blip>
          <a:stretch>
            <a:fillRect/>
          </a:stretch>
        </p:blipFill>
        <p:spPr>
          <a:xfrm>
            <a:off x="1453775" y="1777125"/>
            <a:ext cx="6370150" cy="4390850"/>
          </a:xfrm>
          <a:prstGeom prst="rect">
            <a:avLst/>
          </a:prstGeom>
          <a:noFill/>
          <a:ln>
            <a:noFill/>
          </a:ln>
        </p:spPr>
      </p:pic>
      <p:pic>
        <p:nvPicPr>
          <p:cNvPr id="239" name="Google Shape;239;p35"/>
          <p:cNvPicPr preferRelativeResize="0"/>
          <p:nvPr/>
        </p:nvPicPr>
        <p:blipFill>
          <a:blip r:embed="rId4">
            <a:alphaModFix/>
          </a:blip>
          <a:stretch>
            <a:fillRect/>
          </a:stretch>
        </p:blipFill>
        <p:spPr>
          <a:xfrm>
            <a:off x="204575" y="4309062"/>
            <a:ext cx="952500" cy="4476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3" name="Shape 243"/>
        <p:cNvGrpSpPr/>
        <p:nvPr/>
      </p:nvGrpSpPr>
      <p:grpSpPr>
        <a:xfrm>
          <a:off x="0" y="0"/>
          <a:ext cx="0" cy="0"/>
          <a:chOff x="0" y="0"/>
          <a:chExt cx="0" cy="0"/>
        </a:xfrm>
      </p:grpSpPr>
      <p:sp>
        <p:nvSpPr>
          <p:cNvPr id="244" name="Google Shape;244;p3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45" name="Google Shape;245;p36"/>
          <p:cNvPicPr preferRelativeResize="0"/>
          <p:nvPr/>
        </p:nvPicPr>
        <p:blipFill>
          <a:blip r:embed="rId3">
            <a:alphaModFix/>
          </a:blip>
          <a:stretch>
            <a:fillRect/>
          </a:stretch>
        </p:blipFill>
        <p:spPr>
          <a:xfrm>
            <a:off x="1453775" y="1777125"/>
            <a:ext cx="6370150" cy="4390850"/>
          </a:xfrm>
          <a:prstGeom prst="rect">
            <a:avLst/>
          </a:prstGeom>
          <a:noFill/>
          <a:ln>
            <a:noFill/>
          </a:ln>
        </p:spPr>
      </p:pic>
      <p:pic>
        <p:nvPicPr>
          <p:cNvPr id="246" name="Google Shape;246;p36"/>
          <p:cNvPicPr preferRelativeResize="0"/>
          <p:nvPr/>
        </p:nvPicPr>
        <p:blipFill>
          <a:blip r:embed="rId4">
            <a:alphaModFix/>
          </a:blip>
          <a:stretch>
            <a:fillRect/>
          </a:stretch>
        </p:blipFill>
        <p:spPr>
          <a:xfrm>
            <a:off x="204575" y="5412962"/>
            <a:ext cx="952500" cy="4476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 name="Shape 46"/>
        <p:cNvGrpSpPr/>
        <p:nvPr/>
      </p:nvGrpSpPr>
      <p:grpSpPr>
        <a:xfrm>
          <a:off x="0" y="0"/>
          <a:ext cx="0" cy="0"/>
          <a:chOff x="0" y="0"/>
          <a:chExt cx="0" cy="0"/>
        </a:xfrm>
      </p:grpSpPr>
      <p:sp>
        <p:nvSpPr>
          <p:cNvPr id="47" name="Google Shape;47;p1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Tablas de Verdad en SQL</a:t>
            </a:r>
            <a:endParaRPr/>
          </a:p>
        </p:txBody>
      </p:sp>
      <p:sp>
        <p:nvSpPr>
          <p:cNvPr id="48" name="Google Shape;48;p10"/>
          <p:cNvSpPr txBox="1"/>
          <p:nvPr>
            <p:ph idx="1" type="body"/>
          </p:nvPr>
        </p:nvSpPr>
        <p:spPr>
          <a:xfrm>
            <a:off x="457200" y="1081200"/>
            <a:ext cx="8229600" cy="18645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NULL puede tener muchos significados</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Cómo se comporta NULL al compararlo con valores booleanos?</a:t>
            </a:r>
            <a:endParaRPr/>
          </a:p>
          <a:p>
            <a:pPr indent="0" lvl="0" marL="0" marR="0" rtl="0" algn="l">
              <a:lnSpc>
                <a:spcPct val="100000"/>
              </a:lnSpc>
              <a:spcBef>
                <a:spcPts val="600"/>
              </a:spcBef>
              <a:spcAft>
                <a:spcPts val="0"/>
              </a:spcAft>
              <a:buNone/>
            </a:pPr>
            <a:r>
              <a:t/>
            </a:r>
            <a:endParaRPr/>
          </a:p>
        </p:txBody>
      </p:sp>
      <p:pic>
        <p:nvPicPr>
          <p:cNvPr id="49" name="Google Shape;49;p10"/>
          <p:cNvPicPr preferRelativeResize="0"/>
          <p:nvPr/>
        </p:nvPicPr>
        <p:blipFill>
          <a:blip r:embed="rId3">
            <a:alphaModFix/>
          </a:blip>
          <a:stretch>
            <a:fillRect/>
          </a:stretch>
        </p:blipFill>
        <p:spPr>
          <a:xfrm>
            <a:off x="1985250" y="3238475"/>
            <a:ext cx="5173500" cy="31063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0" name="Shape 250"/>
        <p:cNvGrpSpPr/>
        <p:nvPr/>
      </p:nvGrpSpPr>
      <p:grpSpPr>
        <a:xfrm>
          <a:off x="0" y="0"/>
          <a:ext cx="0" cy="0"/>
          <a:chOff x="0" y="0"/>
          <a:chExt cx="0" cy="0"/>
        </a:xfrm>
      </p:grpSpPr>
      <p:sp>
        <p:nvSpPr>
          <p:cNvPr id="251" name="Google Shape;251;p3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52" name="Google Shape;252;p37"/>
          <p:cNvPicPr preferRelativeResize="0"/>
          <p:nvPr/>
        </p:nvPicPr>
        <p:blipFill>
          <a:blip r:embed="rId3">
            <a:alphaModFix/>
          </a:blip>
          <a:stretch>
            <a:fillRect/>
          </a:stretch>
        </p:blipFill>
        <p:spPr>
          <a:xfrm>
            <a:off x="204575" y="2128862"/>
            <a:ext cx="952500" cy="447675"/>
          </a:xfrm>
          <a:prstGeom prst="rect">
            <a:avLst/>
          </a:prstGeom>
          <a:noFill/>
          <a:ln>
            <a:noFill/>
          </a:ln>
        </p:spPr>
      </p:pic>
      <p:pic>
        <p:nvPicPr>
          <p:cNvPr id="253" name="Google Shape;253;p37"/>
          <p:cNvPicPr preferRelativeResize="0"/>
          <p:nvPr/>
        </p:nvPicPr>
        <p:blipFill>
          <a:blip r:embed="rId4">
            <a:alphaModFix/>
          </a:blip>
          <a:stretch>
            <a:fillRect/>
          </a:stretch>
        </p:blipFill>
        <p:spPr>
          <a:xfrm>
            <a:off x="1393925" y="1599200"/>
            <a:ext cx="6356150" cy="36596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3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 (Ejemplos)</a:t>
            </a:r>
            <a:endParaRPr/>
          </a:p>
        </p:txBody>
      </p:sp>
      <p:pic>
        <p:nvPicPr>
          <p:cNvPr id="259" name="Google Shape;259;p38"/>
          <p:cNvPicPr preferRelativeResize="0"/>
          <p:nvPr/>
        </p:nvPicPr>
        <p:blipFill>
          <a:blip r:embed="rId3">
            <a:alphaModFix/>
          </a:blip>
          <a:stretch>
            <a:fillRect/>
          </a:stretch>
        </p:blipFill>
        <p:spPr>
          <a:xfrm>
            <a:off x="204575" y="3563937"/>
            <a:ext cx="952500" cy="447675"/>
          </a:xfrm>
          <a:prstGeom prst="rect">
            <a:avLst/>
          </a:prstGeom>
          <a:noFill/>
          <a:ln>
            <a:noFill/>
          </a:ln>
        </p:spPr>
      </p:pic>
      <p:pic>
        <p:nvPicPr>
          <p:cNvPr id="260" name="Google Shape;260;p38"/>
          <p:cNvPicPr preferRelativeResize="0"/>
          <p:nvPr/>
        </p:nvPicPr>
        <p:blipFill>
          <a:blip r:embed="rId4">
            <a:alphaModFix/>
          </a:blip>
          <a:stretch>
            <a:fillRect/>
          </a:stretch>
        </p:blipFill>
        <p:spPr>
          <a:xfrm>
            <a:off x="1393925" y="1599200"/>
            <a:ext cx="6356150" cy="36596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a:t>
            </a:r>
            <a:endParaRPr/>
          </a:p>
        </p:txBody>
      </p:sp>
      <p:sp>
        <p:nvSpPr>
          <p:cNvPr id="266" name="Google Shape;266;p39"/>
          <p:cNvSpPr txBox="1"/>
          <p:nvPr>
            <p:ph idx="1" type="body"/>
          </p:nvPr>
        </p:nvSpPr>
        <p:spPr>
          <a:xfrm>
            <a:off x="457200" y="1081200"/>
            <a:ext cx="8229600" cy="34863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Funciones disponibles:</a:t>
            </a:r>
            <a:endParaRPr/>
          </a:p>
          <a:p>
            <a:pPr indent="-381000" lvl="1" marL="914400" marR="0" rtl="0" algn="l">
              <a:lnSpc>
                <a:spcPct val="100000"/>
              </a:lnSpc>
              <a:spcBef>
                <a:spcPts val="0"/>
              </a:spcBef>
              <a:spcAft>
                <a:spcPts val="0"/>
              </a:spcAft>
              <a:buSzPts val="2400"/>
              <a:buChar char="◆"/>
            </a:pPr>
            <a:r>
              <a:rPr lang="en"/>
              <a:t>COUNT</a:t>
            </a:r>
            <a:endParaRPr/>
          </a:p>
          <a:p>
            <a:pPr indent="-381000" lvl="1" marL="914400" marR="0" rtl="0" algn="l">
              <a:lnSpc>
                <a:spcPct val="100000"/>
              </a:lnSpc>
              <a:spcBef>
                <a:spcPts val="0"/>
              </a:spcBef>
              <a:spcAft>
                <a:spcPts val="0"/>
              </a:spcAft>
              <a:buSzPts val="2400"/>
              <a:buChar char="◆"/>
            </a:pPr>
            <a:r>
              <a:rPr lang="en"/>
              <a:t>SUM</a:t>
            </a:r>
            <a:endParaRPr/>
          </a:p>
          <a:p>
            <a:pPr indent="-381000" lvl="1" marL="914400" marR="0" rtl="0" algn="l">
              <a:lnSpc>
                <a:spcPct val="100000"/>
              </a:lnSpc>
              <a:spcBef>
                <a:spcPts val="0"/>
              </a:spcBef>
              <a:spcAft>
                <a:spcPts val="0"/>
              </a:spcAft>
              <a:buSzPts val="2400"/>
              <a:buChar char="◆"/>
            </a:pPr>
            <a:r>
              <a:rPr lang="en"/>
              <a:t>MAX</a:t>
            </a:r>
            <a:endParaRPr/>
          </a:p>
          <a:p>
            <a:pPr indent="-381000" lvl="1" marL="914400" marR="0" rtl="0" algn="l">
              <a:lnSpc>
                <a:spcPct val="100000"/>
              </a:lnSpc>
              <a:spcBef>
                <a:spcPts val="0"/>
              </a:spcBef>
              <a:spcAft>
                <a:spcPts val="0"/>
              </a:spcAft>
              <a:buSzPts val="2400"/>
              <a:buChar char="◆"/>
            </a:pPr>
            <a:r>
              <a:rPr lang="en"/>
              <a:t>MIN</a:t>
            </a:r>
            <a:endParaRPr/>
          </a:p>
          <a:p>
            <a:pPr indent="-381000" lvl="1" marL="914400" marR="0" rtl="0" algn="l">
              <a:lnSpc>
                <a:spcPct val="100000"/>
              </a:lnSpc>
              <a:spcBef>
                <a:spcPts val="0"/>
              </a:spcBef>
              <a:spcAft>
                <a:spcPts val="0"/>
              </a:spcAft>
              <a:buSzPts val="2400"/>
              <a:buChar char="◆"/>
            </a:pPr>
            <a:r>
              <a:rPr lang="en"/>
              <a:t>AVG</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0" name="Shape 270"/>
        <p:cNvGrpSpPr/>
        <p:nvPr/>
      </p:nvGrpSpPr>
      <p:grpSpPr>
        <a:xfrm>
          <a:off x="0" y="0"/>
          <a:ext cx="0" cy="0"/>
          <a:chOff x="0" y="0"/>
          <a:chExt cx="0" cy="0"/>
        </a:xfrm>
      </p:grpSpPr>
      <p:sp>
        <p:nvSpPr>
          <p:cNvPr id="271" name="Google Shape;271;p4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Funciones Agregadas SQL</a:t>
            </a:r>
            <a:endParaRPr/>
          </a:p>
        </p:txBody>
      </p:sp>
      <p:sp>
        <p:nvSpPr>
          <p:cNvPr id="272" name="Google Shape;272;p40"/>
          <p:cNvSpPr txBox="1"/>
          <p:nvPr>
            <p:ph idx="1" type="body"/>
          </p:nvPr>
        </p:nvSpPr>
        <p:spPr>
          <a:xfrm>
            <a:off x="457200" y="1081200"/>
            <a:ext cx="8229600" cy="53076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Para aplicar funciones agregadas a subgrupos de la tabla se utiliza GROUP BY.</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Por ejemplo “Obtener el salario promedio de los empleados de cada departamento”.</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Para resolver esta consulta se necesita particionar la tabla en grupos de tuplas por un atributo arbitrario: el númerode departamento.</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Este atributo arbitrario se llama atributo de agrupamiento.</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Se aplica la función agregada a cada subgrupo.</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6" name="Shape 276"/>
        <p:cNvGrpSpPr/>
        <p:nvPr/>
      </p:nvGrpSpPr>
      <p:grpSpPr>
        <a:xfrm>
          <a:off x="0" y="0"/>
          <a:ext cx="0" cy="0"/>
          <a:chOff x="0" y="0"/>
          <a:chExt cx="0" cy="0"/>
        </a:xfrm>
      </p:grpSpPr>
      <p:sp>
        <p:nvSpPr>
          <p:cNvPr id="277" name="Google Shape;277;p4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a:t>
            </a:r>
            <a:endParaRPr/>
          </a:p>
        </p:txBody>
      </p:sp>
      <p:sp>
        <p:nvSpPr>
          <p:cNvPr id="278" name="Google Shape;278;p41"/>
          <p:cNvSpPr txBox="1"/>
          <p:nvPr/>
        </p:nvSpPr>
        <p:spPr>
          <a:xfrm>
            <a:off x="919725" y="1711050"/>
            <a:ext cx="3413400" cy="46779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Para aplicar funciones agregadas a subgrupos de la tabla se utiliza GROUP BY.</a:t>
            </a:r>
            <a:endParaRPr sz="2000">
              <a:solidFill>
                <a:schemeClr val="dk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2000">
              <a:solidFill>
                <a:schemeClr val="dk1"/>
              </a:solidFill>
              <a:latin typeface="Roboto Condensed"/>
              <a:ea typeface="Roboto Condensed"/>
              <a:cs typeface="Roboto Condensed"/>
              <a:sym typeface="Roboto Condensed"/>
            </a:endParaRPr>
          </a:p>
          <a:p>
            <a:pPr indent="-368300" lvl="0" marL="457200" rtl="0" algn="l">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Por ejemplo “Obtener el salario promedio de los empleados de cada departamento”.</a:t>
            </a:r>
            <a:endParaRPr sz="2200">
              <a:solidFill>
                <a:schemeClr val="dk1"/>
              </a:solidFill>
              <a:latin typeface="Roboto Condensed"/>
              <a:ea typeface="Roboto Condensed"/>
              <a:cs typeface="Roboto Condensed"/>
              <a:sym typeface="Roboto Condensed"/>
            </a:endParaRPr>
          </a:p>
        </p:txBody>
      </p:sp>
      <p:sp>
        <p:nvSpPr>
          <p:cNvPr id="279" name="Google Shape;279;p41"/>
          <p:cNvSpPr txBox="1"/>
          <p:nvPr/>
        </p:nvSpPr>
        <p:spPr>
          <a:xfrm>
            <a:off x="919725" y="1177300"/>
            <a:ext cx="3413400" cy="4050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Roboto Condensed"/>
              <a:ea typeface="Roboto Condensed"/>
              <a:cs typeface="Roboto Condensed"/>
              <a:sym typeface="Roboto Condensed"/>
            </a:endParaRPr>
          </a:p>
        </p:txBody>
      </p:sp>
      <p:sp>
        <p:nvSpPr>
          <p:cNvPr id="280" name="Google Shape;280;p41"/>
          <p:cNvSpPr txBox="1"/>
          <p:nvPr/>
        </p:nvSpPr>
        <p:spPr>
          <a:xfrm>
            <a:off x="4703425" y="1711050"/>
            <a:ext cx="3413400" cy="4677900"/>
          </a:xfrm>
          <a:prstGeom prst="rect">
            <a:avLst/>
          </a:prstGeom>
          <a:solidFill>
            <a:srgbClr val="F3F3F3"/>
          </a:solidFill>
          <a:ln>
            <a:noFill/>
          </a:ln>
        </p:spPr>
        <p:txBody>
          <a:bodyPr anchorCtr="0" anchor="ctr" bIns="91425" lIns="91425" spcFirstLastPara="1" rIns="91425" wrap="square" tIns="91425">
            <a:noAutofit/>
          </a:bodyPr>
          <a:lstStyle/>
          <a:p>
            <a:pPr indent="-368300" lvl="0" marL="457200" rtl="0" algn="l">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Para resolver esta consulta se necesita particionar la tabla en grupos de tuplas por un atributo arbitrario: el número de departamento.</a:t>
            </a:r>
            <a:endParaRPr sz="2000">
              <a:solidFill>
                <a:schemeClr val="dk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2000">
              <a:solidFill>
                <a:schemeClr val="dk1"/>
              </a:solidFill>
              <a:latin typeface="Roboto Condensed"/>
              <a:ea typeface="Roboto Condensed"/>
              <a:cs typeface="Roboto Condensed"/>
              <a:sym typeface="Roboto Condensed"/>
            </a:endParaRPr>
          </a:p>
          <a:p>
            <a:pPr indent="-355600" lvl="0" marL="457200" rtl="0" algn="l">
              <a:lnSpc>
                <a:spcPct val="115000"/>
              </a:lnSpc>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Este atributo arbitrario se llama atributo de agrupamiento.</a:t>
            </a:r>
            <a:endParaRPr sz="2000">
              <a:solidFill>
                <a:schemeClr val="dk1"/>
              </a:solidFill>
              <a:latin typeface="Roboto Condensed"/>
              <a:ea typeface="Roboto Condensed"/>
              <a:cs typeface="Roboto Condensed"/>
              <a:sym typeface="Roboto Condensed"/>
            </a:endParaRPr>
          </a:p>
          <a:p>
            <a:pPr indent="0" lvl="0" marL="457200" rtl="0" algn="l">
              <a:lnSpc>
                <a:spcPct val="115000"/>
              </a:lnSpc>
              <a:spcBef>
                <a:spcPts val="0"/>
              </a:spcBef>
              <a:spcAft>
                <a:spcPts val="0"/>
              </a:spcAft>
              <a:buNone/>
            </a:pPr>
            <a:r>
              <a:t/>
            </a:r>
            <a:endParaRPr sz="2000">
              <a:solidFill>
                <a:schemeClr val="dk1"/>
              </a:solidFill>
              <a:latin typeface="Roboto Condensed"/>
              <a:ea typeface="Roboto Condensed"/>
              <a:cs typeface="Roboto Condensed"/>
              <a:sym typeface="Roboto Condensed"/>
            </a:endParaRPr>
          </a:p>
          <a:p>
            <a:pPr indent="-355600" lvl="0" marL="457200" rtl="0" algn="l">
              <a:lnSpc>
                <a:spcPct val="115000"/>
              </a:lnSpc>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Se aplica la función agregada a cada subgrupo.</a:t>
            </a:r>
            <a:endParaRPr sz="2000">
              <a:solidFill>
                <a:schemeClr val="dk1"/>
              </a:solidFill>
              <a:latin typeface="Roboto Condensed"/>
              <a:ea typeface="Roboto Condensed"/>
              <a:cs typeface="Roboto Condensed"/>
              <a:sym typeface="Roboto Condensed"/>
            </a:endParaRPr>
          </a:p>
        </p:txBody>
      </p:sp>
      <p:sp>
        <p:nvSpPr>
          <p:cNvPr id="281" name="Google Shape;281;p41"/>
          <p:cNvSpPr txBox="1"/>
          <p:nvPr/>
        </p:nvSpPr>
        <p:spPr>
          <a:xfrm>
            <a:off x="4703425" y="1175488"/>
            <a:ext cx="3413400" cy="383700"/>
          </a:xfrm>
          <a:prstGeom prst="rect">
            <a:avLst/>
          </a:prstGeom>
          <a:solidFill>
            <a:srgbClr val="0000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p4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sp>
        <p:nvSpPr>
          <p:cNvPr id="287" name="Google Shape;287;p42"/>
          <p:cNvSpPr txBox="1"/>
          <p:nvPr>
            <p:ph idx="1" type="body"/>
          </p:nvPr>
        </p:nvSpPr>
        <p:spPr>
          <a:xfrm>
            <a:off x="457200" y="1081200"/>
            <a:ext cx="8229600" cy="1485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El atributo de agrupamiento debe seleccionarse también para poder identificar el valor agregado y el valor por el que se agregó.</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288" name="Google Shape;288;p42"/>
          <p:cNvPicPr preferRelativeResize="0"/>
          <p:nvPr/>
        </p:nvPicPr>
        <p:blipFill>
          <a:blip r:embed="rId3">
            <a:alphaModFix/>
          </a:blip>
          <a:stretch>
            <a:fillRect/>
          </a:stretch>
        </p:blipFill>
        <p:spPr>
          <a:xfrm>
            <a:off x="651750" y="3339850"/>
            <a:ext cx="7840500" cy="15449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2" name="Shape 292"/>
        <p:cNvGrpSpPr/>
        <p:nvPr/>
      </p:nvGrpSpPr>
      <p:grpSpPr>
        <a:xfrm>
          <a:off x="0" y="0"/>
          <a:ext cx="0" cy="0"/>
          <a:chOff x="0" y="0"/>
          <a:chExt cx="0" cy="0"/>
        </a:xfrm>
      </p:grpSpPr>
      <p:sp>
        <p:nvSpPr>
          <p:cNvPr id="293" name="Google Shape;293;p4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sp>
        <p:nvSpPr>
          <p:cNvPr id="294" name="Google Shape;294;p43"/>
          <p:cNvSpPr txBox="1"/>
          <p:nvPr>
            <p:ph idx="1" type="body"/>
          </p:nvPr>
        </p:nvSpPr>
        <p:spPr>
          <a:xfrm>
            <a:off x="457200" y="1081200"/>
            <a:ext cx="8229600" cy="1485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El atributo de agrupamiento debe seleccionarse también para poder identificar el valor agregado y el valor por el que se agregó.</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295" name="Google Shape;295;p43"/>
          <p:cNvPicPr preferRelativeResize="0"/>
          <p:nvPr/>
        </p:nvPicPr>
        <p:blipFill>
          <a:blip r:embed="rId3">
            <a:alphaModFix/>
          </a:blip>
          <a:stretch>
            <a:fillRect/>
          </a:stretch>
        </p:blipFill>
        <p:spPr>
          <a:xfrm>
            <a:off x="630913" y="2939675"/>
            <a:ext cx="7882175" cy="26488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pic>
        <p:nvPicPr>
          <p:cNvPr id="301" name="Google Shape;301;p44"/>
          <p:cNvPicPr preferRelativeResize="0"/>
          <p:nvPr/>
        </p:nvPicPr>
        <p:blipFill>
          <a:blip r:embed="rId3">
            <a:alphaModFix/>
          </a:blip>
          <a:stretch>
            <a:fillRect/>
          </a:stretch>
        </p:blipFill>
        <p:spPr>
          <a:xfrm>
            <a:off x="1888275" y="2592713"/>
            <a:ext cx="5367450" cy="16725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5" name="Shape 305"/>
        <p:cNvGrpSpPr/>
        <p:nvPr/>
      </p:nvGrpSpPr>
      <p:grpSpPr>
        <a:xfrm>
          <a:off x="0" y="0"/>
          <a:ext cx="0" cy="0"/>
          <a:chOff x="0" y="0"/>
          <a:chExt cx="0" cy="0"/>
        </a:xfrm>
      </p:grpSpPr>
      <p:sp>
        <p:nvSpPr>
          <p:cNvPr id="306" name="Google Shape;306;p4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pic>
        <p:nvPicPr>
          <p:cNvPr id="307" name="Google Shape;307;p45"/>
          <p:cNvPicPr preferRelativeResize="0"/>
          <p:nvPr/>
        </p:nvPicPr>
        <p:blipFill>
          <a:blip r:embed="rId3">
            <a:alphaModFix/>
          </a:blip>
          <a:stretch>
            <a:fillRect/>
          </a:stretch>
        </p:blipFill>
        <p:spPr>
          <a:xfrm>
            <a:off x="1888275" y="2592713"/>
            <a:ext cx="5367450" cy="1672575"/>
          </a:xfrm>
          <a:prstGeom prst="rect">
            <a:avLst/>
          </a:prstGeom>
          <a:noFill/>
          <a:ln>
            <a:noFill/>
          </a:ln>
        </p:spPr>
      </p:pic>
      <p:sp>
        <p:nvSpPr>
          <p:cNvPr id="308" name="Google Shape;308;p45"/>
          <p:cNvSpPr/>
          <p:nvPr/>
        </p:nvSpPr>
        <p:spPr>
          <a:xfrm>
            <a:off x="6613125" y="377336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Cómo se resuelve esta consulta?</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2" name="Shape 312"/>
        <p:cNvGrpSpPr/>
        <p:nvPr/>
      </p:nvGrpSpPr>
      <p:grpSpPr>
        <a:xfrm>
          <a:off x="0" y="0"/>
          <a:ext cx="0" cy="0"/>
          <a:chOff x="0" y="0"/>
          <a:chExt cx="0" cy="0"/>
        </a:xfrm>
      </p:grpSpPr>
      <p:sp>
        <p:nvSpPr>
          <p:cNvPr id="313" name="Google Shape;313;p4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pic>
        <p:nvPicPr>
          <p:cNvPr id="314" name="Google Shape;314;p46"/>
          <p:cNvPicPr preferRelativeResize="0"/>
          <p:nvPr/>
        </p:nvPicPr>
        <p:blipFill>
          <a:blip r:embed="rId3">
            <a:alphaModFix/>
          </a:blip>
          <a:stretch>
            <a:fillRect/>
          </a:stretch>
        </p:blipFill>
        <p:spPr>
          <a:xfrm>
            <a:off x="1888275" y="2592713"/>
            <a:ext cx="5367450" cy="1672575"/>
          </a:xfrm>
          <a:prstGeom prst="rect">
            <a:avLst/>
          </a:prstGeom>
          <a:noFill/>
          <a:ln>
            <a:noFill/>
          </a:ln>
        </p:spPr>
      </p:pic>
      <p:sp>
        <p:nvSpPr>
          <p:cNvPr id="315" name="Google Shape;315;p46"/>
          <p:cNvSpPr/>
          <p:nvPr/>
        </p:nvSpPr>
        <p:spPr>
          <a:xfrm>
            <a:off x="6613125" y="377336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Primero</a:t>
            </a:r>
            <a:endParaRPr b="1" sz="16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Se traen las dos tablas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 name="Shape 53"/>
        <p:cNvGrpSpPr/>
        <p:nvPr/>
      </p:nvGrpSpPr>
      <p:grpSpPr>
        <a:xfrm>
          <a:off x="0" y="0"/>
          <a:ext cx="0" cy="0"/>
          <a:chOff x="0" y="0"/>
          <a:chExt cx="0" cy="0"/>
        </a:xfrm>
      </p:grpSpPr>
      <p:sp>
        <p:nvSpPr>
          <p:cNvPr id="54" name="Google Shape;54;p1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Tablas de Verdad en SQL</a:t>
            </a:r>
            <a:endParaRPr/>
          </a:p>
        </p:txBody>
      </p:sp>
      <p:sp>
        <p:nvSpPr>
          <p:cNvPr id="55" name="Google Shape;55;p11"/>
          <p:cNvSpPr txBox="1"/>
          <p:nvPr>
            <p:ph idx="1" type="body"/>
          </p:nvPr>
        </p:nvSpPr>
        <p:spPr>
          <a:xfrm>
            <a:off x="457200" y="1081200"/>
            <a:ext cx="8229600" cy="19374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Para comparar un valor contra NULL es mejor utilizar el operador IS o IS NOT</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En SQL NULL = NULL no necesariamente es true.</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56" name="Google Shape;56;p11"/>
          <p:cNvPicPr preferRelativeResize="0"/>
          <p:nvPr/>
        </p:nvPicPr>
        <p:blipFill>
          <a:blip r:embed="rId3">
            <a:alphaModFix/>
          </a:blip>
          <a:stretch>
            <a:fillRect/>
          </a:stretch>
        </p:blipFill>
        <p:spPr>
          <a:xfrm>
            <a:off x="2420538" y="3827625"/>
            <a:ext cx="4302925" cy="13523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4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pic>
        <p:nvPicPr>
          <p:cNvPr id="321" name="Google Shape;321;p47"/>
          <p:cNvPicPr preferRelativeResize="0"/>
          <p:nvPr/>
        </p:nvPicPr>
        <p:blipFill>
          <a:blip r:embed="rId3">
            <a:alphaModFix/>
          </a:blip>
          <a:stretch>
            <a:fillRect/>
          </a:stretch>
        </p:blipFill>
        <p:spPr>
          <a:xfrm>
            <a:off x="1888275" y="2592713"/>
            <a:ext cx="5367450" cy="1672575"/>
          </a:xfrm>
          <a:prstGeom prst="rect">
            <a:avLst/>
          </a:prstGeom>
          <a:noFill/>
          <a:ln>
            <a:noFill/>
          </a:ln>
        </p:spPr>
      </p:pic>
      <p:sp>
        <p:nvSpPr>
          <p:cNvPr id="322" name="Google Shape;322;p47"/>
          <p:cNvSpPr/>
          <p:nvPr/>
        </p:nvSpPr>
        <p:spPr>
          <a:xfrm>
            <a:off x="6613125" y="377336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Segundo</a:t>
            </a:r>
            <a:endParaRPr b="1" sz="16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Filtra las tuplas según la condición de JOIN</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6" name="Shape 326"/>
        <p:cNvGrpSpPr/>
        <p:nvPr/>
      </p:nvGrpSpPr>
      <p:grpSpPr>
        <a:xfrm>
          <a:off x="0" y="0"/>
          <a:ext cx="0" cy="0"/>
          <a:chOff x="0" y="0"/>
          <a:chExt cx="0" cy="0"/>
        </a:xfrm>
      </p:grpSpPr>
      <p:sp>
        <p:nvSpPr>
          <p:cNvPr id="327" name="Google Shape;327;p4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(Ejemplo)</a:t>
            </a:r>
            <a:endParaRPr/>
          </a:p>
        </p:txBody>
      </p:sp>
      <p:pic>
        <p:nvPicPr>
          <p:cNvPr id="328" name="Google Shape;328;p48"/>
          <p:cNvPicPr preferRelativeResize="0"/>
          <p:nvPr/>
        </p:nvPicPr>
        <p:blipFill>
          <a:blip r:embed="rId3">
            <a:alphaModFix/>
          </a:blip>
          <a:stretch>
            <a:fillRect/>
          </a:stretch>
        </p:blipFill>
        <p:spPr>
          <a:xfrm>
            <a:off x="1888275" y="2592713"/>
            <a:ext cx="5367450" cy="1672575"/>
          </a:xfrm>
          <a:prstGeom prst="rect">
            <a:avLst/>
          </a:prstGeom>
          <a:noFill/>
          <a:ln>
            <a:noFill/>
          </a:ln>
        </p:spPr>
      </p:pic>
      <p:sp>
        <p:nvSpPr>
          <p:cNvPr id="329" name="Google Shape;329;p48"/>
          <p:cNvSpPr/>
          <p:nvPr/>
        </p:nvSpPr>
        <p:spPr>
          <a:xfrm>
            <a:off x="6613125" y="377336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Por último</a:t>
            </a:r>
            <a:endParaRPr b="1" sz="1600">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Agrupa las filas restantes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3" name="Shape 333"/>
        <p:cNvGrpSpPr/>
        <p:nvPr/>
      </p:nvGrpSpPr>
      <p:grpSpPr>
        <a:xfrm>
          <a:off x="0" y="0"/>
          <a:ext cx="0" cy="0"/>
          <a:chOff x="0" y="0"/>
          <a:chExt cx="0" cy="0"/>
        </a:xfrm>
      </p:grpSpPr>
      <p:sp>
        <p:nvSpPr>
          <p:cNvPr id="334" name="Google Shape;334;p4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35" name="Google Shape;335;p49"/>
          <p:cNvSpPr txBox="1"/>
          <p:nvPr>
            <p:ph idx="1" type="body"/>
          </p:nvPr>
        </p:nvSpPr>
        <p:spPr>
          <a:xfrm>
            <a:off x="457200" y="1081200"/>
            <a:ext cx="8229600" cy="1485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La cláusula HAVING permite filtrar a nivel de grupos.</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Por ejemplo, solo mostrar los grupos que cumplen cierta condición.</a:t>
            </a:r>
            <a:endParaRPr/>
          </a:p>
        </p:txBody>
      </p:sp>
      <p:pic>
        <p:nvPicPr>
          <p:cNvPr id="336" name="Google Shape;336;p49"/>
          <p:cNvPicPr preferRelativeResize="0"/>
          <p:nvPr/>
        </p:nvPicPr>
        <p:blipFill>
          <a:blip r:embed="rId3">
            <a:alphaModFix/>
          </a:blip>
          <a:stretch>
            <a:fillRect/>
          </a:stretch>
        </p:blipFill>
        <p:spPr>
          <a:xfrm>
            <a:off x="2191238" y="3519225"/>
            <a:ext cx="4761525" cy="16691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0" name="Shape 340"/>
        <p:cNvGrpSpPr/>
        <p:nvPr/>
      </p:nvGrpSpPr>
      <p:grpSpPr>
        <a:xfrm>
          <a:off x="0" y="0"/>
          <a:ext cx="0" cy="0"/>
          <a:chOff x="0" y="0"/>
          <a:chExt cx="0" cy="0"/>
        </a:xfrm>
      </p:grpSpPr>
      <p:sp>
        <p:nvSpPr>
          <p:cNvPr id="341" name="Google Shape;341;p5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42" name="Google Shape;342;p50"/>
          <p:cNvSpPr txBox="1"/>
          <p:nvPr>
            <p:ph idx="1" type="body"/>
          </p:nvPr>
        </p:nvSpPr>
        <p:spPr>
          <a:xfrm>
            <a:off x="457200" y="1081200"/>
            <a:ext cx="8229600" cy="1485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La cláusula HAVING permite filtrar a nivel de grupos.</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Por ejemplo, solo mostrar los grupos que cumplen cierta condición.</a:t>
            </a:r>
            <a:endParaRPr/>
          </a:p>
        </p:txBody>
      </p:sp>
      <p:pic>
        <p:nvPicPr>
          <p:cNvPr id="343" name="Google Shape;343;p50"/>
          <p:cNvPicPr preferRelativeResize="0"/>
          <p:nvPr/>
        </p:nvPicPr>
        <p:blipFill>
          <a:blip r:embed="rId3">
            <a:alphaModFix/>
          </a:blip>
          <a:stretch>
            <a:fillRect/>
          </a:stretch>
        </p:blipFill>
        <p:spPr>
          <a:xfrm>
            <a:off x="2191238" y="3519225"/>
            <a:ext cx="4761525" cy="1669125"/>
          </a:xfrm>
          <a:prstGeom prst="rect">
            <a:avLst/>
          </a:prstGeom>
          <a:noFill/>
          <a:ln>
            <a:noFill/>
          </a:ln>
        </p:spPr>
      </p:pic>
      <p:sp>
        <p:nvSpPr>
          <p:cNvPr id="344" name="Google Shape;344;p50"/>
          <p:cNvSpPr/>
          <p:nvPr/>
        </p:nvSpPr>
        <p:spPr>
          <a:xfrm>
            <a:off x="3908550" y="549821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Es diferente del WHERE</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50" name="Google Shape;350;p51"/>
          <p:cNvSpPr txBox="1"/>
          <p:nvPr>
            <p:ph idx="1" type="body"/>
          </p:nvPr>
        </p:nvSpPr>
        <p:spPr>
          <a:xfrm>
            <a:off x="457200" y="1081200"/>
            <a:ext cx="8229600" cy="14853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La cláusula HAVING permite filtrar a nivel de grupos.</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Por ejemplo, solo mostrar los grupos que cumplen cierta condición.</a:t>
            </a:r>
            <a:endParaRPr/>
          </a:p>
        </p:txBody>
      </p:sp>
      <p:pic>
        <p:nvPicPr>
          <p:cNvPr id="351" name="Google Shape;351;p51"/>
          <p:cNvPicPr preferRelativeResize="0"/>
          <p:nvPr/>
        </p:nvPicPr>
        <p:blipFill>
          <a:blip r:embed="rId3">
            <a:alphaModFix/>
          </a:blip>
          <a:stretch>
            <a:fillRect/>
          </a:stretch>
        </p:blipFill>
        <p:spPr>
          <a:xfrm>
            <a:off x="2191238" y="3519225"/>
            <a:ext cx="4761525" cy="1669125"/>
          </a:xfrm>
          <a:prstGeom prst="rect">
            <a:avLst/>
          </a:prstGeom>
          <a:noFill/>
          <a:ln>
            <a:noFill/>
          </a:ln>
        </p:spPr>
      </p:pic>
      <p:sp>
        <p:nvSpPr>
          <p:cNvPr id="352" name="Google Shape;352;p51"/>
          <p:cNvSpPr/>
          <p:nvPr/>
        </p:nvSpPr>
        <p:spPr>
          <a:xfrm>
            <a:off x="3908550" y="5498213"/>
            <a:ext cx="2276400" cy="1094700"/>
          </a:xfrm>
          <a:prstGeom prst="wedgeRoundRectCallout">
            <a:avLst>
              <a:gd fmla="val -91980" name="adj1"/>
              <a:gd fmla="val -8208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Es diferente del WHERE</a:t>
            </a:r>
            <a:endParaRPr b="1" sz="1600">
              <a:solidFill>
                <a:srgbClr val="FFFFFF"/>
              </a:solidFill>
              <a:latin typeface="Roboto Condensed"/>
              <a:ea typeface="Roboto Condensed"/>
              <a:cs typeface="Roboto Condensed"/>
              <a:sym typeface="Roboto Condensed"/>
            </a:endParaRPr>
          </a:p>
        </p:txBody>
      </p:sp>
      <p:sp>
        <p:nvSpPr>
          <p:cNvPr id="353" name="Google Shape;353;p51"/>
          <p:cNvSpPr/>
          <p:nvPr/>
        </p:nvSpPr>
        <p:spPr>
          <a:xfrm>
            <a:off x="6544750" y="4298338"/>
            <a:ext cx="2276400" cy="1094700"/>
          </a:xfrm>
          <a:prstGeom prst="wedgeRoundRectCallout">
            <a:avLst>
              <a:gd fmla="val -88976" name="adj1"/>
              <a:gd fmla="val 5777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Se puede entender como un WHERE que se aplica a nivel de grupos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5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59" name="Google Shape;359;p52"/>
          <p:cNvSpPr txBox="1"/>
          <p:nvPr>
            <p:ph idx="1" type="body"/>
          </p:nvPr>
        </p:nvSpPr>
        <p:spPr>
          <a:xfrm>
            <a:off x="457200" y="1081200"/>
            <a:ext cx="8229600" cy="2672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Hay que tener cuidado a la hora de entender el orden de aplicación del WHERE y del HAVING.</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Ejemplo:</a:t>
            </a:r>
            <a:r>
              <a:rPr lang="en"/>
              <a:t> “recuperar el número total de empleados cuyos salarios exceden $40000 en cada departamento pero solo para departamento que tengan más de 5 empleados”</a:t>
            </a:r>
            <a:endParaRPr/>
          </a:p>
        </p:txBody>
      </p:sp>
      <p:pic>
        <p:nvPicPr>
          <p:cNvPr id="360" name="Google Shape;360;p52"/>
          <p:cNvPicPr preferRelativeResize="0"/>
          <p:nvPr/>
        </p:nvPicPr>
        <p:blipFill>
          <a:blip r:embed="rId3">
            <a:alphaModFix/>
          </a:blip>
          <a:stretch>
            <a:fillRect/>
          </a:stretch>
        </p:blipFill>
        <p:spPr>
          <a:xfrm>
            <a:off x="1317150" y="4222975"/>
            <a:ext cx="6509700" cy="2096875"/>
          </a:xfrm>
          <a:prstGeom prst="rect">
            <a:avLst/>
          </a:prstGeom>
          <a:noFill/>
          <a:ln>
            <a:noFill/>
          </a:ln>
        </p:spPr>
      </p:pic>
      <p:sp>
        <p:nvSpPr>
          <p:cNvPr id="361" name="Google Shape;361;p52"/>
          <p:cNvSpPr/>
          <p:nvPr/>
        </p:nvSpPr>
        <p:spPr>
          <a:xfrm>
            <a:off x="6710300" y="3635963"/>
            <a:ext cx="2276400" cy="1094700"/>
          </a:xfrm>
          <a:prstGeom prst="wedgeRoundRectCallout">
            <a:avLst>
              <a:gd fmla="val -84731" name="adj1"/>
              <a:gd fmla="val 40129"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Da el resultado esperado?</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5" name="Shape 365"/>
        <p:cNvGrpSpPr/>
        <p:nvPr/>
      </p:nvGrpSpPr>
      <p:grpSpPr>
        <a:xfrm>
          <a:off x="0" y="0"/>
          <a:ext cx="0" cy="0"/>
          <a:chOff x="0" y="0"/>
          <a:chExt cx="0" cy="0"/>
        </a:xfrm>
      </p:grpSpPr>
      <p:sp>
        <p:nvSpPr>
          <p:cNvPr id="366" name="Google Shape;366;p5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67" name="Google Shape;367;p53"/>
          <p:cNvSpPr txBox="1"/>
          <p:nvPr>
            <p:ph idx="1" type="body"/>
          </p:nvPr>
        </p:nvSpPr>
        <p:spPr>
          <a:xfrm>
            <a:off x="457200" y="1081200"/>
            <a:ext cx="8229600" cy="2672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Hay que tener cuidado a la hora de entender el orden de aplicación del WHERE y del HAVING.</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Ejemplo: “recuperar el número total de empleados cuyos salarios exceden $40000 en cada departamento pero solo para departamento que tengan más de 5 empleados”</a:t>
            </a:r>
            <a:endParaRPr/>
          </a:p>
        </p:txBody>
      </p:sp>
      <p:pic>
        <p:nvPicPr>
          <p:cNvPr id="368" name="Google Shape;368;p53"/>
          <p:cNvPicPr preferRelativeResize="0"/>
          <p:nvPr/>
        </p:nvPicPr>
        <p:blipFill>
          <a:blip r:embed="rId3">
            <a:alphaModFix/>
          </a:blip>
          <a:stretch>
            <a:fillRect/>
          </a:stretch>
        </p:blipFill>
        <p:spPr>
          <a:xfrm>
            <a:off x="1317150" y="4222975"/>
            <a:ext cx="6509700" cy="2096875"/>
          </a:xfrm>
          <a:prstGeom prst="rect">
            <a:avLst/>
          </a:prstGeom>
          <a:noFill/>
          <a:ln>
            <a:noFill/>
          </a:ln>
        </p:spPr>
      </p:pic>
      <p:sp>
        <p:nvSpPr>
          <p:cNvPr id="369" name="Google Shape;369;p53"/>
          <p:cNvSpPr/>
          <p:nvPr/>
        </p:nvSpPr>
        <p:spPr>
          <a:xfrm>
            <a:off x="6710300" y="3635963"/>
            <a:ext cx="2276400" cy="1094700"/>
          </a:xfrm>
          <a:prstGeom prst="wedgeRoundRectCallout">
            <a:avLst>
              <a:gd fmla="val -84731" name="adj1"/>
              <a:gd fmla="val 40129"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No!</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75" name="Google Shape;375;p54"/>
          <p:cNvSpPr txBox="1"/>
          <p:nvPr>
            <p:ph idx="1" type="body"/>
          </p:nvPr>
        </p:nvSpPr>
        <p:spPr>
          <a:xfrm>
            <a:off x="457200" y="1081200"/>
            <a:ext cx="8229600" cy="2672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Hay que tener cuidado a la hora de entender el orden de aplicación del WHERE y del HAVING.</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Ejemplo: “recuperar el número total de empleados cuyos salarios exceden $40000 en cada departamento pero solo para departamento que tengan más de 5 empleados”</a:t>
            </a:r>
            <a:endParaRPr/>
          </a:p>
        </p:txBody>
      </p:sp>
      <p:pic>
        <p:nvPicPr>
          <p:cNvPr id="376" name="Google Shape;376;p54"/>
          <p:cNvPicPr preferRelativeResize="0"/>
          <p:nvPr/>
        </p:nvPicPr>
        <p:blipFill>
          <a:blip r:embed="rId3">
            <a:alphaModFix/>
          </a:blip>
          <a:stretch>
            <a:fillRect/>
          </a:stretch>
        </p:blipFill>
        <p:spPr>
          <a:xfrm>
            <a:off x="1317150" y="4222975"/>
            <a:ext cx="6509700" cy="2096875"/>
          </a:xfrm>
          <a:prstGeom prst="rect">
            <a:avLst/>
          </a:prstGeom>
          <a:noFill/>
          <a:ln>
            <a:noFill/>
          </a:ln>
        </p:spPr>
      </p:pic>
      <p:sp>
        <p:nvSpPr>
          <p:cNvPr id="377" name="Google Shape;377;p54"/>
          <p:cNvSpPr/>
          <p:nvPr/>
        </p:nvSpPr>
        <p:spPr>
          <a:xfrm>
            <a:off x="6710300" y="3635963"/>
            <a:ext cx="2276400" cy="1094700"/>
          </a:xfrm>
          <a:prstGeom prst="wedgeRoundRectCallout">
            <a:avLst>
              <a:gd fmla="val -42299" name="adj1"/>
              <a:gd fmla="val 79203"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El WHERE se aplica antes de agrupar</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1" name="Shape 381"/>
        <p:cNvGrpSpPr/>
        <p:nvPr/>
      </p:nvGrpSpPr>
      <p:grpSpPr>
        <a:xfrm>
          <a:off x="0" y="0"/>
          <a:ext cx="0" cy="0"/>
          <a:chOff x="0" y="0"/>
          <a:chExt cx="0" cy="0"/>
        </a:xfrm>
      </p:grpSpPr>
      <p:sp>
        <p:nvSpPr>
          <p:cNvPr id="382" name="Google Shape;382;p5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83" name="Google Shape;383;p55"/>
          <p:cNvSpPr txBox="1"/>
          <p:nvPr>
            <p:ph idx="1" type="body"/>
          </p:nvPr>
        </p:nvSpPr>
        <p:spPr>
          <a:xfrm>
            <a:off x="457200" y="1081200"/>
            <a:ext cx="8229600" cy="2672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Hay que tener cuidado a la hora de entender el orden de aplicación del WHERE y del HAVING.</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Ejemplo: “recuperar el número total de empleados cuyos salarios exceden $40000 en cada departamento pero solo para departamento que tengan más de 5 empleados”</a:t>
            </a:r>
            <a:endParaRPr/>
          </a:p>
        </p:txBody>
      </p:sp>
      <p:pic>
        <p:nvPicPr>
          <p:cNvPr id="384" name="Google Shape;384;p55"/>
          <p:cNvPicPr preferRelativeResize="0"/>
          <p:nvPr/>
        </p:nvPicPr>
        <p:blipFill>
          <a:blip r:embed="rId3">
            <a:alphaModFix/>
          </a:blip>
          <a:stretch>
            <a:fillRect/>
          </a:stretch>
        </p:blipFill>
        <p:spPr>
          <a:xfrm>
            <a:off x="1317150" y="4222975"/>
            <a:ext cx="6509700" cy="2096875"/>
          </a:xfrm>
          <a:prstGeom prst="rect">
            <a:avLst/>
          </a:prstGeom>
          <a:noFill/>
          <a:ln>
            <a:noFill/>
          </a:ln>
        </p:spPr>
      </p:pic>
      <p:sp>
        <p:nvSpPr>
          <p:cNvPr id="385" name="Google Shape;385;p55"/>
          <p:cNvSpPr/>
          <p:nvPr/>
        </p:nvSpPr>
        <p:spPr>
          <a:xfrm>
            <a:off x="6710300" y="3635963"/>
            <a:ext cx="2276400" cy="1094700"/>
          </a:xfrm>
          <a:prstGeom prst="wedgeRoundRectCallout">
            <a:avLst>
              <a:gd fmla="val -110190" name="adj1"/>
              <a:gd fmla="val 16239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Cuando se aplique el HAVING ya los empleados se habrán filtrado</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9" name="Shape 389"/>
        <p:cNvGrpSpPr/>
        <p:nvPr/>
      </p:nvGrpSpPr>
      <p:grpSpPr>
        <a:xfrm>
          <a:off x="0" y="0"/>
          <a:ext cx="0" cy="0"/>
          <a:chOff x="0" y="0"/>
          <a:chExt cx="0" cy="0"/>
        </a:xfrm>
      </p:grpSpPr>
      <p:sp>
        <p:nvSpPr>
          <p:cNvPr id="390" name="Google Shape;390;p5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Agrupamientos (Having)</a:t>
            </a:r>
            <a:endParaRPr/>
          </a:p>
        </p:txBody>
      </p:sp>
      <p:sp>
        <p:nvSpPr>
          <p:cNvPr id="391" name="Google Shape;391;p56"/>
          <p:cNvSpPr txBox="1"/>
          <p:nvPr>
            <p:ph idx="1" type="body"/>
          </p:nvPr>
        </p:nvSpPr>
        <p:spPr>
          <a:xfrm>
            <a:off x="457200" y="1081200"/>
            <a:ext cx="8229600" cy="2672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Hay que tener cuidado a la hora de entender el orden de aplicación del WHERE y del HAVING.</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Ejemplo: “recuperar el número total de empleados cuyos salarios exceden $40000 en cada departamento pero solo para departamento que tengan más de 5 empleados”</a:t>
            </a:r>
            <a:endParaRPr/>
          </a:p>
        </p:txBody>
      </p:sp>
      <p:pic>
        <p:nvPicPr>
          <p:cNvPr id="392" name="Google Shape;392;p56"/>
          <p:cNvPicPr preferRelativeResize="0"/>
          <p:nvPr/>
        </p:nvPicPr>
        <p:blipFill>
          <a:blip r:embed="rId3">
            <a:alphaModFix/>
          </a:blip>
          <a:stretch>
            <a:fillRect/>
          </a:stretch>
        </p:blipFill>
        <p:spPr>
          <a:xfrm>
            <a:off x="1405488" y="4112675"/>
            <a:ext cx="6333025" cy="2327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0" name="Shape 60"/>
        <p:cNvGrpSpPr/>
        <p:nvPr/>
      </p:nvGrpSpPr>
      <p:grpSpPr>
        <a:xfrm>
          <a:off x="0" y="0"/>
          <a:ext cx="0" cy="0"/>
          <a:chOff x="0" y="0"/>
          <a:chExt cx="0" cy="0"/>
        </a:xfrm>
      </p:grpSpPr>
      <p:sp>
        <p:nvSpPr>
          <p:cNvPr id="61" name="Google Shape;61;p1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62" name="Google Shape;62;p12"/>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63" name="Google Shape;63;p12"/>
          <p:cNvPicPr preferRelativeResize="0"/>
          <p:nvPr/>
        </p:nvPicPr>
        <p:blipFill>
          <a:blip r:embed="rId3">
            <a:alphaModFix/>
          </a:blip>
          <a:stretch>
            <a:fillRect/>
          </a:stretch>
        </p:blipFill>
        <p:spPr>
          <a:xfrm>
            <a:off x="2012613" y="3654300"/>
            <a:ext cx="5118775" cy="25174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6" name="Shape 396"/>
        <p:cNvGrpSpPr/>
        <p:nvPr/>
      </p:nvGrpSpPr>
      <p:grpSpPr>
        <a:xfrm>
          <a:off x="0" y="0"/>
          <a:ext cx="0" cy="0"/>
          <a:chOff x="0" y="0"/>
          <a:chExt cx="0" cy="0"/>
        </a:xfrm>
      </p:grpSpPr>
      <p:sp>
        <p:nvSpPr>
          <p:cNvPr id="397" name="Google Shape;397;p5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398" name="Google Shape;398;p57"/>
          <p:cNvPicPr preferRelativeResize="0"/>
          <p:nvPr/>
        </p:nvPicPr>
        <p:blipFill>
          <a:blip r:embed="rId3">
            <a:alphaModFix/>
          </a:blip>
          <a:stretch>
            <a:fillRect/>
          </a:stretch>
        </p:blipFill>
        <p:spPr>
          <a:xfrm>
            <a:off x="1830763" y="2257863"/>
            <a:ext cx="5482475" cy="234227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2" name="Shape 402"/>
        <p:cNvGrpSpPr/>
        <p:nvPr/>
      </p:nvGrpSpPr>
      <p:grpSpPr>
        <a:xfrm>
          <a:off x="0" y="0"/>
          <a:ext cx="0" cy="0"/>
          <a:chOff x="0" y="0"/>
          <a:chExt cx="0" cy="0"/>
        </a:xfrm>
      </p:grpSpPr>
      <p:sp>
        <p:nvSpPr>
          <p:cNvPr id="403" name="Google Shape;403;p5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04" name="Google Shape;404;p58"/>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05" name="Google Shape;405;p58"/>
          <p:cNvSpPr/>
          <p:nvPr/>
        </p:nvSpPr>
        <p:spPr>
          <a:xfrm>
            <a:off x="6254325" y="936538"/>
            <a:ext cx="2276400" cy="1094700"/>
          </a:xfrm>
          <a:prstGeom prst="wedgeRoundRectCallout">
            <a:avLst>
              <a:gd fmla="val -183729" name="adj1"/>
              <a:gd fmla="val 78548"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Listar los atributos/funciones que se quieren obtener</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9" name="Shape 409"/>
        <p:cNvGrpSpPr/>
        <p:nvPr/>
      </p:nvGrpSpPr>
      <p:grpSpPr>
        <a:xfrm>
          <a:off x="0" y="0"/>
          <a:ext cx="0" cy="0"/>
          <a:chOff x="0" y="0"/>
          <a:chExt cx="0" cy="0"/>
        </a:xfrm>
      </p:grpSpPr>
      <p:sp>
        <p:nvSpPr>
          <p:cNvPr id="410" name="Google Shape;410;p5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11" name="Google Shape;411;p59"/>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12" name="Google Shape;412;p59"/>
          <p:cNvSpPr/>
          <p:nvPr/>
        </p:nvSpPr>
        <p:spPr>
          <a:xfrm>
            <a:off x="6254325" y="936538"/>
            <a:ext cx="2276400" cy="1094700"/>
          </a:xfrm>
          <a:prstGeom prst="wedgeRoundRectCallout">
            <a:avLst>
              <a:gd fmla="val -128443" name="adj1"/>
              <a:gd fmla="val 12770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Relaciones involucradas, incluídos los JOIN, pero no consultas anidadas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18" name="Google Shape;418;p60"/>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19" name="Google Shape;419;p60"/>
          <p:cNvSpPr/>
          <p:nvPr/>
        </p:nvSpPr>
        <p:spPr>
          <a:xfrm>
            <a:off x="6254325" y="936538"/>
            <a:ext cx="2276400" cy="1094700"/>
          </a:xfrm>
          <a:prstGeom prst="wedgeRoundRectCallout">
            <a:avLst>
              <a:gd fmla="val -95993" name="adj1"/>
              <a:gd fmla="val 15685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Filtra las tuplas o condiciones de JOIN</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3" name="Shape 423"/>
        <p:cNvGrpSpPr/>
        <p:nvPr/>
      </p:nvGrpSpPr>
      <p:grpSpPr>
        <a:xfrm>
          <a:off x="0" y="0"/>
          <a:ext cx="0" cy="0"/>
          <a:chOff x="0" y="0"/>
          <a:chExt cx="0" cy="0"/>
        </a:xfrm>
      </p:grpSpPr>
      <p:sp>
        <p:nvSpPr>
          <p:cNvPr id="424" name="Google Shape;424;p6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25" name="Google Shape;425;p61"/>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26" name="Google Shape;426;p61"/>
          <p:cNvSpPr/>
          <p:nvPr/>
        </p:nvSpPr>
        <p:spPr>
          <a:xfrm>
            <a:off x="6655600" y="4657363"/>
            <a:ext cx="2276400" cy="1094700"/>
          </a:xfrm>
          <a:prstGeom prst="wedgeRoundRectCallout">
            <a:avLst>
              <a:gd fmla="val -32695" name="adj1"/>
              <a:gd fmla="val -14055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Agrupa las filas filtradas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0" name="Shape 430"/>
        <p:cNvGrpSpPr/>
        <p:nvPr/>
      </p:nvGrpSpPr>
      <p:grpSpPr>
        <a:xfrm>
          <a:off x="0" y="0"/>
          <a:ext cx="0" cy="0"/>
          <a:chOff x="0" y="0"/>
          <a:chExt cx="0" cy="0"/>
        </a:xfrm>
      </p:grpSpPr>
      <p:sp>
        <p:nvSpPr>
          <p:cNvPr id="431" name="Google Shape;431;p6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32" name="Google Shape;432;p62"/>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33" name="Google Shape;433;p62"/>
          <p:cNvSpPr/>
          <p:nvPr/>
        </p:nvSpPr>
        <p:spPr>
          <a:xfrm>
            <a:off x="6655600" y="4657363"/>
            <a:ext cx="2276400" cy="1094700"/>
          </a:xfrm>
          <a:prstGeom prst="wedgeRoundRectCallout">
            <a:avLst>
              <a:gd fmla="val -75562" name="adj1"/>
              <a:gd fmla="val -10722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Filtra los grupos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7" name="Shape 437"/>
        <p:cNvGrpSpPr/>
        <p:nvPr/>
      </p:nvGrpSpPr>
      <p:grpSpPr>
        <a:xfrm>
          <a:off x="0" y="0"/>
          <a:ext cx="0" cy="0"/>
          <a:chOff x="0" y="0"/>
          <a:chExt cx="0" cy="0"/>
        </a:xfrm>
      </p:grpSpPr>
      <p:sp>
        <p:nvSpPr>
          <p:cNvPr id="438" name="Google Shape;438;p6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39" name="Google Shape;439;p63"/>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40" name="Google Shape;440;p63"/>
          <p:cNvSpPr/>
          <p:nvPr/>
        </p:nvSpPr>
        <p:spPr>
          <a:xfrm>
            <a:off x="6655600" y="4657363"/>
            <a:ext cx="2276400" cy="1094700"/>
          </a:xfrm>
          <a:prstGeom prst="wedgeRoundRectCallout">
            <a:avLst>
              <a:gd fmla="val -78366" name="adj1"/>
              <a:gd fmla="val -74736"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Orden en que se mostrarán los resultados</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6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46" name="Google Shape;446;p64"/>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47" name="Google Shape;447;p64"/>
          <p:cNvSpPr/>
          <p:nvPr/>
        </p:nvSpPr>
        <p:spPr>
          <a:xfrm>
            <a:off x="6682950" y="672063"/>
            <a:ext cx="2276400" cy="1094700"/>
          </a:xfrm>
          <a:prstGeom prst="wedgeRoundRectCallout">
            <a:avLst>
              <a:gd fmla="val -35500" name="adj1"/>
              <a:gd fmla="val 77716"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En qué orden se resuelve la consulta?</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53" name="Google Shape;453;p65"/>
          <p:cNvPicPr preferRelativeResize="0"/>
          <p:nvPr/>
        </p:nvPicPr>
        <p:blipFill>
          <a:blip r:embed="rId3">
            <a:alphaModFix/>
          </a:blip>
          <a:stretch>
            <a:fillRect/>
          </a:stretch>
        </p:blipFill>
        <p:spPr>
          <a:xfrm>
            <a:off x="1830763" y="2257863"/>
            <a:ext cx="5482475" cy="2342275"/>
          </a:xfrm>
          <a:prstGeom prst="rect">
            <a:avLst/>
          </a:prstGeom>
          <a:noFill/>
          <a:ln>
            <a:noFill/>
          </a:ln>
        </p:spPr>
      </p:pic>
      <p:sp>
        <p:nvSpPr>
          <p:cNvPr id="454" name="Google Shape;454;p65"/>
          <p:cNvSpPr/>
          <p:nvPr/>
        </p:nvSpPr>
        <p:spPr>
          <a:xfrm>
            <a:off x="6682950" y="672063"/>
            <a:ext cx="2276400" cy="1094700"/>
          </a:xfrm>
          <a:prstGeom prst="wedgeRoundRectCallout">
            <a:avLst>
              <a:gd fmla="val -35500" name="adj1"/>
              <a:gd fmla="val 77716"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En qué orden se resuelve la consulta?</a:t>
            </a:r>
            <a:endParaRPr b="1" sz="1600">
              <a:solidFill>
                <a:srgbClr val="FFFFFF"/>
              </a:solidFill>
              <a:latin typeface="Roboto Condensed"/>
              <a:ea typeface="Roboto Condensed"/>
              <a:cs typeface="Roboto Condensed"/>
              <a:sym typeface="Roboto Condensed"/>
            </a:endParaRPr>
          </a:p>
        </p:txBody>
      </p:sp>
      <p:sp>
        <p:nvSpPr>
          <p:cNvPr id="455" name="Google Shape;455;p65"/>
          <p:cNvSpPr/>
          <p:nvPr/>
        </p:nvSpPr>
        <p:spPr>
          <a:xfrm>
            <a:off x="6762400" y="2365688"/>
            <a:ext cx="2276400" cy="1094700"/>
          </a:xfrm>
          <a:prstGeom prst="wedgeRoundRectCallout">
            <a:avLst>
              <a:gd fmla="val -2133" name="adj1"/>
              <a:gd fmla="val -102822"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Depende del motor</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Google Shape;460;p6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61" name="Google Shape;461;p66"/>
          <p:cNvPicPr preferRelativeResize="0"/>
          <p:nvPr/>
        </p:nvPicPr>
        <p:blipFill>
          <a:blip r:embed="rId3">
            <a:alphaModFix/>
          </a:blip>
          <a:stretch>
            <a:fillRect/>
          </a:stretch>
        </p:blipFill>
        <p:spPr>
          <a:xfrm>
            <a:off x="791112" y="2257850"/>
            <a:ext cx="5482475" cy="2342275"/>
          </a:xfrm>
          <a:prstGeom prst="rect">
            <a:avLst/>
          </a:prstGeom>
          <a:noFill/>
          <a:ln>
            <a:noFill/>
          </a:ln>
        </p:spPr>
      </p:pic>
      <p:sp>
        <p:nvSpPr>
          <p:cNvPr id="462" name="Google Shape;462;p66"/>
          <p:cNvSpPr/>
          <p:nvPr/>
        </p:nvSpPr>
        <p:spPr>
          <a:xfrm>
            <a:off x="6055475" y="-200"/>
            <a:ext cx="3088500" cy="6858000"/>
          </a:xfrm>
          <a:prstGeom prst="rect">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FROM: Identifica todas las tablas involucradas.</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7" name="Shape 67"/>
        <p:cNvGrpSpPr/>
        <p:nvPr/>
      </p:nvGrpSpPr>
      <p:grpSpPr>
        <a:xfrm>
          <a:off x="0" y="0"/>
          <a:ext cx="0" cy="0"/>
          <a:chOff x="0" y="0"/>
          <a:chExt cx="0" cy="0"/>
        </a:xfrm>
      </p:grpSpPr>
      <p:sp>
        <p:nvSpPr>
          <p:cNvPr id="68" name="Google Shape;68;p1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69" name="Google Shape;69;p13"/>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70" name="Google Shape;70;p13"/>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71" name="Google Shape;71;p13"/>
          <p:cNvSpPr/>
          <p:nvPr/>
        </p:nvSpPr>
        <p:spPr>
          <a:xfrm>
            <a:off x="5470475" y="2881650"/>
            <a:ext cx="2276400" cy="1094700"/>
          </a:xfrm>
          <a:prstGeom prst="wedgeRoundRectCallout">
            <a:avLst>
              <a:gd fmla="val -95212" name="adj1"/>
              <a:gd fmla="val 5016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Outer Query</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6" name="Shape 466"/>
        <p:cNvGrpSpPr/>
        <p:nvPr/>
      </p:nvGrpSpPr>
      <p:grpSpPr>
        <a:xfrm>
          <a:off x="0" y="0"/>
          <a:ext cx="0" cy="0"/>
          <a:chOff x="0" y="0"/>
          <a:chExt cx="0" cy="0"/>
        </a:xfrm>
      </p:grpSpPr>
      <p:sp>
        <p:nvSpPr>
          <p:cNvPr id="467" name="Google Shape;467;p6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68" name="Google Shape;468;p67"/>
          <p:cNvPicPr preferRelativeResize="0"/>
          <p:nvPr/>
        </p:nvPicPr>
        <p:blipFill>
          <a:blip r:embed="rId3">
            <a:alphaModFix/>
          </a:blip>
          <a:stretch>
            <a:fillRect/>
          </a:stretch>
        </p:blipFill>
        <p:spPr>
          <a:xfrm>
            <a:off x="791112" y="2257850"/>
            <a:ext cx="5482475" cy="2342275"/>
          </a:xfrm>
          <a:prstGeom prst="rect">
            <a:avLst/>
          </a:prstGeom>
          <a:noFill/>
          <a:ln>
            <a:noFill/>
          </a:ln>
        </p:spPr>
      </p:pic>
      <p:sp>
        <p:nvSpPr>
          <p:cNvPr id="469" name="Google Shape;469;p67"/>
          <p:cNvSpPr/>
          <p:nvPr/>
        </p:nvSpPr>
        <p:spPr>
          <a:xfrm>
            <a:off x="6055475" y="-200"/>
            <a:ext cx="3088500" cy="6858000"/>
          </a:xfrm>
          <a:prstGeom prst="rect">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FROM: Identifica todas las tablas involucradas.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WHERE: Aplica la condición de selección y JOIN a las tuplas.</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6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75" name="Google Shape;475;p68"/>
          <p:cNvPicPr preferRelativeResize="0"/>
          <p:nvPr/>
        </p:nvPicPr>
        <p:blipFill>
          <a:blip r:embed="rId3">
            <a:alphaModFix/>
          </a:blip>
          <a:stretch>
            <a:fillRect/>
          </a:stretch>
        </p:blipFill>
        <p:spPr>
          <a:xfrm>
            <a:off x="791112" y="2257850"/>
            <a:ext cx="5482475" cy="2342275"/>
          </a:xfrm>
          <a:prstGeom prst="rect">
            <a:avLst/>
          </a:prstGeom>
          <a:noFill/>
          <a:ln>
            <a:noFill/>
          </a:ln>
        </p:spPr>
      </p:pic>
      <p:sp>
        <p:nvSpPr>
          <p:cNvPr id="476" name="Google Shape;476;p68"/>
          <p:cNvSpPr/>
          <p:nvPr/>
        </p:nvSpPr>
        <p:spPr>
          <a:xfrm>
            <a:off x="6055475" y="-200"/>
            <a:ext cx="3088500" cy="6858000"/>
          </a:xfrm>
          <a:prstGeom prst="rect">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FROM: Identifica todas las tablas involucradas.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WHERE: Aplica la condición de selección y JOIN a las tuplas.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GROUP BY y HAVING: crea los grupos y filtra.</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69"/>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82" name="Google Shape;482;p69"/>
          <p:cNvPicPr preferRelativeResize="0"/>
          <p:nvPr/>
        </p:nvPicPr>
        <p:blipFill>
          <a:blip r:embed="rId3">
            <a:alphaModFix/>
          </a:blip>
          <a:stretch>
            <a:fillRect/>
          </a:stretch>
        </p:blipFill>
        <p:spPr>
          <a:xfrm>
            <a:off x="791112" y="2257850"/>
            <a:ext cx="5482475" cy="2342275"/>
          </a:xfrm>
          <a:prstGeom prst="rect">
            <a:avLst/>
          </a:prstGeom>
          <a:noFill/>
          <a:ln>
            <a:noFill/>
          </a:ln>
        </p:spPr>
      </p:pic>
      <p:sp>
        <p:nvSpPr>
          <p:cNvPr id="483" name="Google Shape;483;p69"/>
          <p:cNvSpPr/>
          <p:nvPr/>
        </p:nvSpPr>
        <p:spPr>
          <a:xfrm>
            <a:off x="6055475" y="-200"/>
            <a:ext cx="3088500" cy="6858000"/>
          </a:xfrm>
          <a:prstGeom prst="rect">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FROM: Identifica todas las tablas involucradas.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WHERE: Aplica la condición de selección y JOIN a las tuplas.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GROUP BY y HAVING: crea los grupos y filtra.</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SELECT: Calcula los atributos y/o funciones.</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7" name="Shape 487"/>
        <p:cNvGrpSpPr/>
        <p:nvPr/>
      </p:nvGrpSpPr>
      <p:grpSpPr>
        <a:xfrm>
          <a:off x="0" y="0"/>
          <a:ext cx="0" cy="0"/>
          <a:chOff x="0" y="0"/>
          <a:chExt cx="0" cy="0"/>
        </a:xfrm>
      </p:grpSpPr>
      <p:sp>
        <p:nvSpPr>
          <p:cNvPr id="488" name="Google Shape;488;p70"/>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pic>
        <p:nvPicPr>
          <p:cNvPr id="489" name="Google Shape;489;p70"/>
          <p:cNvPicPr preferRelativeResize="0"/>
          <p:nvPr/>
        </p:nvPicPr>
        <p:blipFill>
          <a:blip r:embed="rId3">
            <a:alphaModFix/>
          </a:blip>
          <a:stretch>
            <a:fillRect/>
          </a:stretch>
        </p:blipFill>
        <p:spPr>
          <a:xfrm>
            <a:off x="791112" y="2257850"/>
            <a:ext cx="5482475" cy="2342275"/>
          </a:xfrm>
          <a:prstGeom prst="rect">
            <a:avLst/>
          </a:prstGeom>
          <a:noFill/>
          <a:ln>
            <a:noFill/>
          </a:ln>
        </p:spPr>
      </p:pic>
      <p:sp>
        <p:nvSpPr>
          <p:cNvPr id="490" name="Google Shape;490;p70"/>
          <p:cNvSpPr/>
          <p:nvPr/>
        </p:nvSpPr>
        <p:spPr>
          <a:xfrm>
            <a:off x="6055475" y="-200"/>
            <a:ext cx="3088500" cy="6858000"/>
          </a:xfrm>
          <a:prstGeom prst="rect">
            <a:avLst/>
          </a:prstGeom>
          <a:solidFill>
            <a:srgbClr val="000000"/>
          </a:solidFill>
          <a:ln cap="flat" cmpd="sng" w="9525">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FROM: Identifica todas las tablas involucradas.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WHERE: Aplica la condición de selección y JOIN a las tuplas.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GROUP BY y HAVING: crea los grupos y filtra.</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SELECT: Calcula los atributos y/o funciones.</a:t>
            </a:r>
            <a:endParaRPr i="1" sz="2200">
              <a:solidFill>
                <a:srgbClr val="FFFFFF"/>
              </a:solidFill>
              <a:latin typeface="Roboto Condensed Light"/>
              <a:ea typeface="Roboto Condensed Light"/>
              <a:cs typeface="Roboto Condensed Light"/>
              <a:sym typeface="Roboto Condensed Light"/>
            </a:endParaRPr>
          </a:p>
          <a:p>
            <a:pPr indent="-368300" lvl="0" marL="457200" rtl="0" algn="l">
              <a:spcBef>
                <a:spcPts val="0"/>
              </a:spcBef>
              <a:spcAft>
                <a:spcPts val="0"/>
              </a:spcAft>
              <a:buClr>
                <a:srgbClr val="FFFFFF"/>
              </a:buClr>
              <a:buSzPts val="2200"/>
              <a:buFont typeface="Roboto Condensed Light"/>
              <a:buAutoNum type="arabicPeriod"/>
            </a:pPr>
            <a:r>
              <a:rPr i="1" lang="en" sz="2200">
                <a:solidFill>
                  <a:srgbClr val="FFFFFF"/>
                </a:solidFill>
                <a:latin typeface="Roboto Condensed Light"/>
                <a:ea typeface="Roboto Condensed Light"/>
                <a:cs typeface="Roboto Condensed Light"/>
                <a:sym typeface="Roboto Condensed Light"/>
              </a:rPr>
              <a:t>ORDER BY: Ordena el resultado.</a:t>
            </a:r>
            <a:endParaRPr i="1" sz="2200">
              <a:solidFill>
                <a:srgbClr val="FFFFFF"/>
              </a:solidFill>
              <a:latin typeface="Roboto Condensed Light"/>
              <a:ea typeface="Roboto Condensed Light"/>
              <a:cs typeface="Roboto Condensed Light"/>
              <a:sym typeface="Roboto Condensed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4" name="Shape 494"/>
        <p:cNvGrpSpPr/>
        <p:nvPr/>
      </p:nvGrpSpPr>
      <p:grpSpPr>
        <a:xfrm>
          <a:off x="0" y="0"/>
          <a:ext cx="0" cy="0"/>
          <a:chOff x="0" y="0"/>
          <a:chExt cx="0" cy="0"/>
        </a:xfrm>
      </p:grpSpPr>
      <p:sp>
        <p:nvSpPr>
          <p:cNvPr id="495" name="Google Shape;495;p71"/>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En resumen...</a:t>
            </a:r>
            <a:endParaRPr/>
          </a:p>
        </p:txBody>
      </p:sp>
      <p:sp>
        <p:nvSpPr>
          <p:cNvPr id="496" name="Google Shape;496;p71"/>
          <p:cNvSpPr txBox="1"/>
          <p:nvPr>
            <p:ph idx="1" type="body"/>
          </p:nvPr>
        </p:nvSpPr>
        <p:spPr>
          <a:xfrm>
            <a:off x="457200" y="1081200"/>
            <a:ext cx="8229600" cy="43359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Una consulta </a:t>
            </a:r>
            <a:r>
              <a:rPr b="1" lang="en">
                <a:solidFill>
                  <a:srgbClr val="CC0000"/>
                </a:solidFill>
              </a:rPr>
              <a:t>puede formularse de múltiples formas</a:t>
            </a:r>
            <a:r>
              <a:rPr lang="en"/>
              <a:t>:</a:t>
            </a:r>
            <a:endParaRPr/>
          </a:p>
          <a:p>
            <a:pPr indent="-381000" lvl="1" marL="914400" rtl="0" algn="l">
              <a:lnSpc>
                <a:spcPct val="115000"/>
              </a:lnSpc>
              <a:spcBef>
                <a:spcPts val="0"/>
              </a:spcBef>
              <a:spcAft>
                <a:spcPts val="0"/>
              </a:spcAft>
              <a:buSzPts val="2400"/>
              <a:buChar char="◆"/>
            </a:pPr>
            <a:r>
              <a:rPr lang="en"/>
              <a:t>El programador puede utilizar la técnica que más conozca o se sienta cómodo.</a:t>
            </a:r>
            <a:endParaRPr/>
          </a:p>
          <a:p>
            <a:pPr indent="-381000" lvl="1" marL="914400" rtl="0" algn="l">
              <a:lnSpc>
                <a:spcPct val="115000"/>
              </a:lnSpc>
              <a:spcBef>
                <a:spcPts val="0"/>
              </a:spcBef>
              <a:spcAft>
                <a:spcPts val="0"/>
              </a:spcAft>
              <a:buSzPts val="2400"/>
              <a:buChar char="◆"/>
            </a:pPr>
            <a:r>
              <a:rPr lang="en"/>
              <a:t>El programador puede confundirse pues es difícil escoger la técnica para una consulta específico.</a:t>
            </a:r>
            <a:endParaRPr/>
          </a:p>
          <a:p>
            <a:pPr indent="-381000" lvl="1" marL="914400" rtl="0" algn="l">
              <a:lnSpc>
                <a:spcPct val="115000"/>
              </a:lnSpc>
              <a:spcBef>
                <a:spcPts val="0"/>
              </a:spcBef>
              <a:spcAft>
                <a:spcPts val="0"/>
              </a:spcAft>
              <a:buSzPts val="2400"/>
              <a:buChar char="◆"/>
            </a:pPr>
            <a:r>
              <a:rPr lang="en"/>
              <a:t>Una técnica puede ser más eficiente que otra.</a:t>
            </a:r>
            <a:endParaRPr/>
          </a:p>
          <a:p>
            <a:pPr indent="0" lvl="0" marL="9144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Como regla general entre </a:t>
            </a:r>
            <a:r>
              <a:rPr b="1" lang="en">
                <a:solidFill>
                  <a:srgbClr val="CC0000"/>
                </a:solidFill>
              </a:rPr>
              <a:t>menos consultas anidadas</a:t>
            </a:r>
            <a:r>
              <a:rPr lang="en"/>
              <a:t> se tengan, </a:t>
            </a:r>
            <a:r>
              <a:rPr b="1" lang="en">
                <a:solidFill>
                  <a:srgbClr val="CC0000"/>
                </a:solidFill>
              </a:rPr>
              <a:t>más eficiente la consulta</a:t>
            </a:r>
            <a:r>
              <a:rPr lang="en"/>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0" name="Shape 500"/>
        <p:cNvGrpSpPr/>
        <p:nvPr/>
      </p:nvGrpSpPr>
      <p:grpSpPr>
        <a:xfrm>
          <a:off x="0" y="0"/>
          <a:ext cx="0" cy="0"/>
          <a:chOff x="0" y="0"/>
          <a:chExt cx="0" cy="0"/>
        </a:xfrm>
      </p:grpSpPr>
      <p:sp>
        <p:nvSpPr>
          <p:cNvPr id="501" name="Google Shape;501;p72"/>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Triggers</a:t>
            </a:r>
            <a:endParaRPr/>
          </a:p>
        </p:txBody>
      </p:sp>
      <p:sp>
        <p:nvSpPr>
          <p:cNvPr id="502" name="Google Shape;502;p72"/>
          <p:cNvSpPr txBox="1"/>
          <p:nvPr>
            <p:ph idx="1" type="body"/>
          </p:nvPr>
        </p:nvSpPr>
        <p:spPr>
          <a:xfrm>
            <a:off x="457200" y="1081200"/>
            <a:ext cx="8229600" cy="18918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Permiten establecer acciones que se ejecutan cuando ciertas condiciones se dan.</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Para crear un trigger se usa el comando CREATE TRIGGER</a:t>
            </a:r>
            <a:endParaRPr/>
          </a:p>
          <a:p>
            <a:pPr indent="0" lvl="0" marL="457200" rtl="0" algn="l">
              <a:lnSpc>
                <a:spcPct val="115000"/>
              </a:lnSpc>
              <a:spcBef>
                <a:spcPts val="0"/>
              </a:spcBef>
              <a:spcAft>
                <a:spcPts val="0"/>
              </a:spcAft>
              <a:buNone/>
            </a:pPr>
            <a:r>
              <a:t/>
            </a:r>
            <a:endParaRPr/>
          </a:p>
        </p:txBody>
      </p:sp>
      <p:pic>
        <p:nvPicPr>
          <p:cNvPr id="503" name="Google Shape;503;p72"/>
          <p:cNvPicPr preferRelativeResize="0"/>
          <p:nvPr/>
        </p:nvPicPr>
        <p:blipFill>
          <a:blip r:embed="rId3">
            <a:alphaModFix/>
          </a:blip>
          <a:stretch>
            <a:fillRect/>
          </a:stretch>
        </p:blipFill>
        <p:spPr>
          <a:xfrm>
            <a:off x="588088" y="3435475"/>
            <a:ext cx="7967824" cy="275680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7" name="Shape 507"/>
        <p:cNvGrpSpPr/>
        <p:nvPr/>
      </p:nvGrpSpPr>
      <p:grpSpPr>
        <a:xfrm>
          <a:off x="0" y="0"/>
          <a:ext cx="0" cy="0"/>
          <a:chOff x="0" y="0"/>
          <a:chExt cx="0" cy="0"/>
        </a:xfrm>
      </p:grpSpPr>
      <p:sp>
        <p:nvSpPr>
          <p:cNvPr id="508" name="Google Shape;508;p73"/>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a:t>
            </a:r>
            <a:endParaRPr/>
          </a:p>
        </p:txBody>
      </p:sp>
      <p:sp>
        <p:nvSpPr>
          <p:cNvPr id="509" name="Google Shape;509;p73"/>
          <p:cNvSpPr txBox="1"/>
          <p:nvPr>
            <p:ph idx="1" type="body"/>
          </p:nvPr>
        </p:nvSpPr>
        <p:spPr>
          <a:xfrm>
            <a:off x="457200" y="1081200"/>
            <a:ext cx="8229600" cy="32415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Una vista es una tabla derivada de otras tablas.</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Una vista puede derivarse de tablas o de otras vistas.</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Una vista se considera una tabla virtual (se ve pero no existe)</a:t>
            </a:r>
            <a:endParaRPr/>
          </a:p>
          <a:p>
            <a:pPr indent="-381000" lvl="1" marL="914400" rtl="0" algn="l">
              <a:lnSpc>
                <a:spcPct val="115000"/>
              </a:lnSpc>
              <a:spcBef>
                <a:spcPts val="0"/>
              </a:spcBef>
              <a:spcAft>
                <a:spcPts val="0"/>
              </a:spcAft>
              <a:buSzPts val="2400"/>
              <a:buChar char="◆"/>
            </a:pPr>
            <a:r>
              <a:rPr lang="en"/>
              <a:t>Limita las posibles actualizaciones que se pueden realizar sobre una vista.</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a:t>
            </a:r>
            <a:endParaRPr/>
          </a:p>
        </p:txBody>
      </p:sp>
      <p:sp>
        <p:nvSpPr>
          <p:cNvPr id="515" name="Google Shape;515;p74"/>
          <p:cNvSpPr txBox="1"/>
          <p:nvPr>
            <p:ph idx="1" type="body"/>
          </p:nvPr>
        </p:nvSpPr>
        <p:spPr>
          <a:xfrm>
            <a:off x="457200" y="1081200"/>
            <a:ext cx="8229600" cy="5348100"/>
          </a:xfrm>
          <a:prstGeom prst="rect">
            <a:avLst/>
          </a:prstGeom>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Cuándo utilizar una vista?</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Suponga que una aplicación hace una consulta donde hace JOIN varias tablas, filtra cierto grupo de registros y agrupa por ciertas columnas. El resultado, una enorme consulta.</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Dicha consulta tiene que ejecutarse constantemente…</a:t>
            </a:r>
            <a:endParaRPr/>
          </a:p>
          <a:p>
            <a:pPr indent="0" lvl="0" marL="457200" rtl="0" algn="l">
              <a:lnSpc>
                <a:spcPct val="115000"/>
              </a:lnSpc>
              <a:spcBef>
                <a:spcPts val="0"/>
              </a:spcBef>
              <a:spcAft>
                <a:spcPts val="0"/>
              </a:spcAft>
              <a:buNone/>
            </a:pPr>
            <a:r>
              <a:t/>
            </a:r>
            <a:endParaRPr/>
          </a:p>
          <a:p>
            <a:pPr indent="-381000" lvl="0" marL="457200" rtl="0" algn="l">
              <a:lnSpc>
                <a:spcPct val="115000"/>
              </a:lnSpc>
              <a:spcBef>
                <a:spcPts val="0"/>
              </a:spcBef>
              <a:spcAft>
                <a:spcPts val="0"/>
              </a:spcAft>
              <a:buSzPts val="2400"/>
              <a:buChar char="➔"/>
            </a:pPr>
            <a:r>
              <a:rPr lang="en"/>
              <a:t>La forma recomendada es construir una vista que encapsule la complejidad detrás de dicha consulta.</a:t>
            </a:r>
            <a:endParaRPr/>
          </a:p>
          <a:p>
            <a:pPr indent="-381000" lvl="1" marL="914400" rtl="0" algn="l">
              <a:lnSpc>
                <a:spcPct val="115000"/>
              </a:lnSpc>
              <a:spcBef>
                <a:spcPts val="0"/>
              </a:spcBef>
              <a:spcAft>
                <a:spcPts val="0"/>
              </a:spcAft>
              <a:buSzPts val="2400"/>
              <a:buChar char="◆"/>
            </a:pPr>
            <a:r>
              <a:rPr lang="en"/>
              <a:t>Optimizada por el DBMS.</a:t>
            </a:r>
            <a:endParaRPr/>
          </a:p>
          <a:p>
            <a:pPr indent="-381000" lvl="1" marL="914400" rtl="0" algn="l">
              <a:lnSpc>
                <a:spcPct val="115000"/>
              </a:lnSpc>
              <a:spcBef>
                <a:spcPts val="0"/>
              </a:spcBef>
              <a:spcAft>
                <a:spcPts val="0"/>
              </a:spcAft>
              <a:buSzPts val="2400"/>
              <a:buChar char="◆"/>
            </a:pPr>
            <a:r>
              <a:rPr lang="en"/>
              <a:t>Mejor mantenibilidad.</a:t>
            </a:r>
            <a:endParaRPr/>
          </a:p>
          <a:p>
            <a:pPr indent="0" lvl="0" marL="457200" rtl="0" algn="l">
              <a:lnSpc>
                <a:spcPct val="115000"/>
              </a:lnSpc>
              <a:spcBef>
                <a:spcPts val="0"/>
              </a:spcBef>
              <a:spcAft>
                <a:spcPts val="0"/>
              </a:spcAft>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9" name="Shape 519"/>
        <p:cNvGrpSpPr/>
        <p:nvPr/>
      </p:nvGrpSpPr>
      <p:grpSpPr>
        <a:xfrm>
          <a:off x="0" y="0"/>
          <a:ext cx="0" cy="0"/>
          <a:chOff x="0" y="0"/>
          <a:chExt cx="0" cy="0"/>
        </a:xfrm>
      </p:grpSpPr>
      <p:sp>
        <p:nvSpPr>
          <p:cNvPr id="520" name="Google Shape;520;p7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 (Ejemplos)</a:t>
            </a:r>
            <a:endParaRPr/>
          </a:p>
        </p:txBody>
      </p:sp>
      <p:pic>
        <p:nvPicPr>
          <p:cNvPr id="521" name="Google Shape;521;p75"/>
          <p:cNvPicPr preferRelativeResize="0"/>
          <p:nvPr/>
        </p:nvPicPr>
        <p:blipFill>
          <a:blip r:embed="rId3">
            <a:alphaModFix/>
          </a:blip>
          <a:stretch>
            <a:fillRect/>
          </a:stretch>
        </p:blipFill>
        <p:spPr>
          <a:xfrm>
            <a:off x="1403063" y="2272275"/>
            <a:ext cx="6337876" cy="2989775"/>
          </a:xfrm>
          <a:prstGeom prst="rect">
            <a:avLst/>
          </a:prstGeom>
          <a:noFill/>
          <a:ln>
            <a:noFill/>
          </a:ln>
        </p:spPr>
      </p:pic>
      <p:pic>
        <p:nvPicPr>
          <p:cNvPr id="522" name="Google Shape;522;p75"/>
          <p:cNvPicPr preferRelativeResize="0"/>
          <p:nvPr/>
        </p:nvPicPr>
        <p:blipFill>
          <a:blip r:embed="rId4">
            <a:alphaModFix/>
          </a:blip>
          <a:stretch>
            <a:fillRect/>
          </a:stretch>
        </p:blipFill>
        <p:spPr>
          <a:xfrm>
            <a:off x="204575" y="2642837"/>
            <a:ext cx="952500" cy="447675"/>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26" name="Shape 526"/>
        <p:cNvGrpSpPr/>
        <p:nvPr/>
      </p:nvGrpSpPr>
      <p:grpSpPr>
        <a:xfrm>
          <a:off x="0" y="0"/>
          <a:ext cx="0" cy="0"/>
          <a:chOff x="0" y="0"/>
          <a:chExt cx="0" cy="0"/>
        </a:xfrm>
      </p:grpSpPr>
      <p:sp>
        <p:nvSpPr>
          <p:cNvPr id="527" name="Google Shape;527;p7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 (Ejemplos)</a:t>
            </a:r>
            <a:endParaRPr/>
          </a:p>
        </p:txBody>
      </p:sp>
      <p:pic>
        <p:nvPicPr>
          <p:cNvPr id="528" name="Google Shape;528;p76"/>
          <p:cNvPicPr preferRelativeResize="0"/>
          <p:nvPr/>
        </p:nvPicPr>
        <p:blipFill>
          <a:blip r:embed="rId3">
            <a:alphaModFix/>
          </a:blip>
          <a:stretch>
            <a:fillRect/>
          </a:stretch>
        </p:blipFill>
        <p:spPr>
          <a:xfrm>
            <a:off x="1403063" y="2272275"/>
            <a:ext cx="6337876" cy="2989775"/>
          </a:xfrm>
          <a:prstGeom prst="rect">
            <a:avLst/>
          </a:prstGeom>
          <a:noFill/>
          <a:ln>
            <a:noFill/>
          </a:ln>
        </p:spPr>
      </p:pic>
      <p:pic>
        <p:nvPicPr>
          <p:cNvPr id="529" name="Google Shape;529;p76"/>
          <p:cNvPicPr preferRelativeResize="0"/>
          <p:nvPr/>
        </p:nvPicPr>
        <p:blipFill>
          <a:blip r:embed="rId4">
            <a:alphaModFix/>
          </a:blip>
          <a:stretch>
            <a:fillRect/>
          </a:stretch>
        </p:blipFill>
        <p:spPr>
          <a:xfrm>
            <a:off x="204575" y="4257012"/>
            <a:ext cx="952500" cy="4476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5" name="Shape 75"/>
        <p:cNvGrpSpPr/>
        <p:nvPr/>
      </p:nvGrpSpPr>
      <p:grpSpPr>
        <a:xfrm>
          <a:off x="0" y="0"/>
          <a:ext cx="0" cy="0"/>
          <a:chOff x="0" y="0"/>
          <a:chExt cx="0" cy="0"/>
        </a:xfrm>
      </p:grpSpPr>
      <p:sp>
        <p:nvSpPr>
          <p:cNvPr id="76" name="Google Shape;76;p14"/>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77" name="Google Shape;77;p14"/>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78" name="Google Shape;78;p14"/>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79" name="Google Shape;79;p14"/>
          <p:cNvSpPr/>
          <p:nvPr/>
        </p:nvSpPr>
        <p:spPr>
          <a:xfrm>
            <a:off x="6829300" y="3365100"/>
            <a:ext cx="2276400" cy="1094700"/>
          </a:xfrm>
          <a:prstGeom prst="wedgeRoundRectCallout">
            <a:avLst>
              <a:gd fmla="val -45934" name="adj1"/>
              <a:gd fmla="val 9079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Nested</a:t>
            </a:r>
            <a:r>
              <a:rPr b="1" lang="en" sz="1800">
                <a:solidFill>
                  <a:srgbClr val="FFFFFF"/>
                </a:solidFill>
                <a:latin typeface="Roboto Condensed"/>
                <a:ea typeface="Roboto Condensed"/>
                <a:cs typeface="Roboto Condensed"/>
                <a:sym typeface="Roboto Condensed"/>
              </a:rPr>
              <a:t> Query</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 (Ejemplos)</a:t>
            </a:r>
            <a:endParaRPr/>
          </a:p>
        </p:txBody>
      </p:sp>
      <p:pic>
        <p:nvPicPr>
          <p:cNvPr id="535" name="Google Shape;535;p77"/>
          <p:cNvPicPr preferRelativeResize="0"/>
          <p:nvPr/>
        </p:nvPicPr>
        <p:blipFill>
          <a:blip r:embed="rId3">
            <a:alphaModFix/>
          </a:blip>
          <a:stretch>
            <a:fillRect/>
          </a:stretch>
        </p:blipFill>
        <p:spPr>
          <a:xfrm>
            <a:off x="1403063" y="2272275"/>
            <a:ext cx="6337876" cy="2989775"/>
          </a:xfrm>
          <a:prstGeom prst="rect">
            <a:avLst/>
          </a:prstGeom>
          <a:noFill/>
          <a:ln>
            <a:noFill/>
          </a:ln>
        </p:spPr>
      </p:pic>
      <p:pic>
        <p:nvPicPr>
          <p:cNvPr id="536" name="Google Shape;536;p77"/>
          <p:cNvPicPr preferRelativeResize="0"/>
          <p:nvPr/>
        </p:nvPicPr>
        <p:blipFill>
          <a:blip r:embed="rId4">
            <a:alphaModFix/>
          </a:blip>
          <a:stretch>
            <a:fillRect/>
          </a:stretch>
        </p:blipFill>
        <p:spPr>
          <a:xfrm>
            <a:off x="204575" y="4257012"/>
            <a:ext cx="952500" cy="447675"/>
          </a:xfrm>
          <a:prstGeom prst="rect">
            <a:avLst/>
          </a:prstGeom>
          <a:noFill/>
          <a:ln>
            <a:noFill/>
          </a:ln>
        </p:spPr>
      </p:pic>
      <p:sp>
        <p:nvSpPr>
          <p:cNvPr id="537" name="Google Shape;537;p77"/>
          <p:cNvSpPr/>
          <p:nvPr/>
        </p:nvSpPr>
        <p:spPr>
          <a:xfrm>
            <a:off x="6828875" y="2468663"/>
            <a:ext cx="2276400" cy="1094700"/>
          </a:xfrm>
          <a:prstGeom prst="wedgeRoundRectCallout">
            <a:avLst>
              <a:gd fmla="val -75562" name="adj1"/>
              <a:gd fmla="val 77714"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Columnas de la vista</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41" name="Shape 541"/>
        <p:cNvGrpSpPr/>
        <p:nvPr/>
      </p:nvGrpSpPr>
      <p:grpSpPr>
        <a:xfrm>
          <a:off x="0" y="0"/>
          <a:ext cx="0" cy="0"/>
          <a:chOff x="0" y="0"/>
          <a:chExt cx="0" cy="0"/>
        </a:xfrm>
      </p:grpSpPr>
      <p:sp>
        <p:nvSpPr>
          <p:cNvPr id="542" name="Google Shape;542;p78"/>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Vistas (Ejemplos)</a:t>
            </a:r>
            <a:endParaRPr/>
          </a:p>
        </p:txBody>
      </p:sp>
      <p:pic>
        <p:nvPicPr>
          <p:cNvPr id="543" name="Google Shape;543;p78"/>
          <p:cNvPicPr preferRelativeResize="0"/>
          <p:nvPr/>
        </p:nvPicPr>
        <p:blipFill>
          <a:blip r:embed="rId3">
            <a:alphaModFix/>
          </a:blip>
          <a:stretch>
            <a:fillRect/>
          </a:stretch>
        </p:blipFill>
        <p:spPr>
          <a:xfrm>
            <a:off x="1403063" y="2272275"/>
            <a:ext cx="6337876" cy="2989775"/>
          </a:xfrm>
          <a:prstGeom prst="rect">
            <a:avLst/>
          </a:prstGeom>
          <a:noFill/>
          <a:ln>
            <a:noFill/>
          </a:ln>
        </p:spPr>
      </p:pic>
      <p:pic>
        <p:nvPicPr>
          <p:cNvPr id="544" name="Google Shape;544;p78"/>
          <p:cNvPicPr preferRelativeResize="0"/>
          <p:nvPr/>
        </p:nvPicPr>
        <p:blipFill>
          <a:blip r:embed="rId4">
            <a:alphaModFix/>
          </a:blip>
          <a:stretch>
            <a:fillRect/>
          </a:stretch>
        </p:blipFill>
        <p:spPr>
          <a:xfrm>
            <a:off x="204575" y="4257012"/>
            <a:ext cx="952500" cy="447675"/>
          </a:xfrm>
          <a:prstGeom prst="rect">
            <a:avLst/>
          </a:prstGeom>
          <a:noFill/>
          <a:ln>
            <a:noFill/>
          </a:ln>
        </p:spPr>
      </p:pic>
      <p:sp>
        <p:nvSpPr>
          <p:cNvPr id="545" name="Google Shape;545;p78"/>
          <p:cNvSpPr/>
          <p:nvPr/>
        </p:nvSpPr>
        <p:spPr>
          <a:xfrm>
            <a:off x="6828875" y="2468663"/>
            <a:ext cx="2276400" cy="1094700"/>
          </a:xfrm>
          <a:prstGeom prst="wedgeRoundRectCallout">
            <a:avLst>
              <a:gd fmla="val -75562" name="adj1"/>
              <a:gd fmla="val 77714"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600">
                <a:solidFill>
                  <a:srgbClr val="FFFFFF"/>
                </a:solidFill>
                <a:latin typeface="Roboto Condensed"/>
                <a:ea typeface="Roboto Condensed"/>
                <a:cs typeface="Roboto Condensed"/>
                <a:sym typeface="Roboto Condensed"/>
              </a:rPr>
              <a:t>Columnas de la vista</a:t>
            </a:r>
            <a:endParaRPr b="1" sz="1600">
              <a:solidFill>
                <a:srgbClr val="FFFFFF"/>
              </a:solidFill>
              <a:latin typeface="Roboto Condensed"/>
              <a:ea typeface="Roboto Condensed"/>
              <a:cs typeface="Roboto Condensed"/>
              <a:sym typeface="Roboto Condense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000000"/>
        </a:solidFill>
      </p:bgPr>
    </p:bg>
    <p:spTree>
      <p:nvGrpSpPr>
        <p:cNvPr id="549" name="Shape 549"/>
        <p:cNvGrpSpPr/>
        <p:nvPr/>
      </p:nvGrpSpPr>
      <p:grpSpPr>
        <a:xfrm>
          <a:off x="0" y="0"/>
          <a:ext cx="0" cy="0"/>
          <a:chOff x="0" y="0"/>
          <a:chExt cx="0" cy="0"/>
        </a:xfrm>
      </p:grpSpPr>
      <p:sp>
        <p:nvSpPr>
          <p:cNvPr id="550" name="Google Shape;550;p79"/>
          <p:cNvSpPr txBox="1"/>
          <p:nvPr>
            <p:ph type="ctrTitle"/>
          </p:nvPr>
        </p:nvSpPr>
        <p:spPr>
          <a:xfrm>
            <a:off x="292075" y="11548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solidFill>
                  <a:srgbClr val="F3F3F3"/>
                </a:solidFill>
                <a:latin typeface="Roboto Condensed"/>
                <a:ea typeface="Roboto Condensed"/>
                <a:cs typeface="Roboto Condensed"/>
                <a:sym typeface="Roboto Condensed"/>
              </a:rPr>
              <a:t>SQL Avanzado</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551" name="Google Shape;551;p79"/>
          <p:cNvSpPr txBox="1"/>
          <p:nvPr>
            <p:ph type="ctrTitle"/>
          </p:nvPr>
        </p:nvSpPr>
        <p:spPr>
          <a:xfrm>
            <a:off x="292075" y="1669600"/>
            <a:ext cx="7543800" cy="985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Google Shape;84;p15"/>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85" name="Google Shape;85;p15"/>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86" name="Google Shape;86;p15"/>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87" name="Google Shape;87;p15"/>
          <p:cNvSpPr/>
          <p:nvPr/>
        </p:nvSpPr>
        <p:spPr>
          <a:xfrm>
            <a:off x="6783700" y="4365663"/>
            <a:ext cx="2276400" cy="1094700"/>
          </a:xfrm>
          <a:prstGeom prst="wedgeRoundRectCallout">
            <a:avLst>
              <a:gd fmla="val -45934" name="adj1"/>
              <a:gd fmla="val 90797"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Nested Query</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1" name="Shape 91"/>
        <p:cNvGrpSpPr/>
        <p:nvPr/>
      </p:nvGrpSpPr>
      <p:grpSpPr>
        <a:xfrm>
          <a:off x="0" y="0"/>
          <a:ext cx="0" cy="0"/>
          <a:chOff x="0" y="0"/>
          <a:chExt cx="0" cy="0"/>
        </a:xfrm>
      </p:grpSpPr>
      <p:sp>
        <p:nvSpPr>
          <p:cNvPr id="92" name="Google Shape;92;p16"/>
          <p:cNvSpPr txBox="1"/>
          <p:nvPr>
            <p:ph type="title"/>
          </p:nvPr>
        </p:nvSpPr>
        <p:spPr>
          <a:xfrm>
            <a:off x="204575" y="199799"/>
            <a:ext cx="8229600" cy="679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Consultas anidadas</a:t>
            </a:r>
            <a:endParaRPr/>
          </a:p>
        </p:txBody>
      </p:sp>
      <p:sp>
        <p:nvSpPr>
          <p:cNvPr id="93" name="Google Shape;93;p16"/>
          <p:cNvSpPr txBox="1"/>
          <p:nvPr>
            <p:ph idx="1" type="body"/>
          </p:nvPr>
        </p:nvSpPr>
        <p:spPr>
          <a:xfrm>
            <a:off x="457200" y="1081200"/>
            <a:ext cx="8229600" cy="2283900"/>
          </a:xfrm>
          <a:prstGeom prst="rect">
            <a:avLst/>
          </a:prstGeom>
        </p:spPr>
        <p:txBody>
          <a:bodyPr anchorCtr="0" anchor="t" bIns="91425" lIns="91425" spcFirstLastPara="1" rIns="91425" wrap="square" tIns="91425">
            <a:noAutofit/>
          </a:bodyPr>
          <a:lstStyle/>
          <a:p>
            <a:pPr indent="-381000" lvl="0" marL="457200" marR="0" rtl="0" algn="l">
              <a:lnSpc>
                <a:spcPct val="100000"/>
              </a:lnSpc>
              <a:spcBef>
                <a:spcPts val="600"/>
              </a:spcBef>
              <a:spcAft>
                <a:spcPts val="0"/>
              </a:spcAft>
              <a:buSzPts val="2400"/>
              <a:buChar char="➔"/>
            </a:pPr>
            <a:r>
              <a:rPr lang="en"/>
              <a:t>Son consultas dentro de otra consulta.</a:t>
            </a:r>
            <a:endParaRPr/>
          </a:p>
          <a:p>
            <a:pPr indent="0" lvl="0" marL="457200" marR="0" rtl="0" algn="l">
              <a:lnSpc>
                <a:spcPct val="100000"/>
              </a:lnSpc>
              <a:spcBef>
                <a:spcPts val="600"/>
              </a:spcBef>
              <a:spcAft>
                <a:spcPts val="0"/>
              </a:spcAft>
              <a:buNone/>
            </a:pPr>
            <a:r>
              <a:t/>
            </a:r>
            <a:endParaRPr/>
          </a:p>
          <a:p>
            <a:pPr indent="-381000" lvl="0" marL="457200" marR="0" rtl="0" algn="l">
              <a:lnSpc>
                <a:spcPct val="100000"/>
              </a:lnSpc>
              <a:spcBef>
                <a:spcPts val="600"/>
              </a:spcBef>
              <a:spcAft>
                <a:spcPts val="0"/>
              </a:spcAft>
              <a:buSzPts val="2400"/>
              <a:buChar char="➔"/>
            </a:pPr>
            <a:r>
              <a:rPr lang="en"/>
              <a:t>Normalmente aparecen como condición en el WHERE, pero también pueden usarse en el HAVING o en la lista de columnas seleccionadas.</a:t>
            </a:r>
            <a:endParaRPr/>
          </a:p>
          <a:p>
            <a:pPr indent="0" lvl="0" marL="0" marR="0" rtl="0" algn="l">
              <a:lnSpc>
                <a:spcPct val="100000"/>
              </a:lnSpc>
              <a:spcBef>
                <a:spcPts val="600"/>
              </a:spcBef>
              <a:spcAft>
                <a:spcPts val="0"/>
              </a:spcAft>
              <a:buNone/>
            </a:pPr>
            <a:r>
              <a:t/>
            </a:r>
            <a:endParaRPr/>
          </a:p>
          <a:p>
            <a:pPr indent="0" lvl="0" marL="0" marR="0" rtl="0" algn="l">
              <a:lnSpc>
                <a:spcPct val="100000"/>
              </a:lnSpc>
              <a:spcBef>
                <a:spcPts val="600"/>
              </a:spcBef>
              <a:spcAft>
                <a:spcPts val="0"/>
              </a:spcAft>
              <a:buNone/>
            </a:pPr>
            <a:r>
              <a:t/>
            </a:r>
            <a:endParaRPr/>
          </a:p>
        </p:txBody>
      </p:sp>
      <p:pic>
        <p:nvPicPr>
          <p:cNvPr id="94" name="Google Shape;94;p16"/>
          <p:cNvPicPr preferRelativeResize="0"/>
          <p:nvPr/>
        </p:nvPicPr>
        <p:blipFill>
          <a:blip r:embed="rId3">
            <a:alphaModFix/>
          </a:blip>
          <a:stretch>
            <a:fillRect/>
          </a:stretch>
        </p:blipFill>
        <p:spPr>
          <a:xfrm>
            <a:off x="2012613" y="3654300"/>
            <a:ext cx="5118775" cy="2517425"/>
          </a:xfrm>
          <a:prstGeom prst="rect">
            <a:avLst/>
          </a:prstGeom>
          <a:noFill/>
          <a:ln>
            <a:noFill/>
          </a:ln>
        </p:spPr>
      </p:pic>
      <p:sp>
        <p:nvSpPr>
          <p:cNvPr id="95" name="Google Shape;95;p16"/>
          <p:cNvSpPr/>
          <p:nvPr/>
        </p:nvSpPr>
        <p:spPr>
          <a:xfrm>
            <a:off x="457200" y="4931088"/>
            <a:ext cx="2276400" cy="1094700"/>
          </a:xfrm>
          <a:prstGeom prst="wedgeRoundRectCallout">
            <a:avLst>
              <a:gd fmla="val -22410" name="adj1"/>
              <a:gd fmla="val 50211" name="adj2"/>
              <a:gd fmla="val 0" name="adj3"/>
            </a:avLst>
          </a:prstGeom>
          <a:solidFill>
            <a:srgbClr val="000000"/>
          </a:solidFill>
          <a:ln cap="flat" cmpd="sng" w="1905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rgbClr val="FFFFFF"/>
                </a:solidFill>
                <a:latin typeface="Roboto Condensed"/>
                <a:ea typeface="Roboto Condensed"/>
                <a:cs typeface="Roboto Condensed"/>
                <a:sym typeface="Roboto Condensed"/>
              </a:rPr>
              <a:t>Cuál problema tiene este query?</a:t>
            </a:r>
            <a:endParaRPr b="1" sz="1800">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