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4" r:id="rId1"/>
  </p:sldMasterIdLst>
  <p:notesMasterIdLst>
    <p:notesMasterId r:id="rId88"/>
  </p:notesMasterIdLst>
  <p:sldIdLst>
    <p:sldId id="256" r:id="rId2"/>
    <p:sldId id="257" r:id="rId3"/>
    <p:sldId id="341"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 id="314" r:id="rId61"/>
    <p:sldId id="315" r:id="rId62"/>
    <p:sldId id="316" r:id="rId63"/>
    <p:sldId id="317" r:id="rId64"/>
    <p:sldId id="318" r:id="rId65"/>
    <p:sldId id="319" r:id="rId66"/>
    <p:sldId id="320" r:id="rId67"/>
    <p:sldId id="321" r:id="rId68"/>
    <p:sldId id="322" r:id="rId69"/>
    <p:sldId id="323" r:id="rId70"/>
    <p:sldId id="324" r:id="rId71"/>
    <p:sldId id="325" r:id="rId72"/>
    <p:sldId id="326" r:id="rId73"/>
    <p:sldId id="327" r:id="rId74"/>
    <p:sldId id="328" r:id="rId75"/>
    <p:sldId id="329" r:id="rId76"/>
    <p:sldId id="330" r:id="rId77"/>
    <p:sldId id="331" r:id="rId78"/>
    <p:sldId id="333" r:id="rId79"/>
    <p:sldId id="334" r:id="rId80"/>
    <p:sldId id="335" r:id="rId81"/>
    <p:sldId id="336" r:id="rId82"/>
    <p:sldId id="342" r:id="rId83"/>
    <p:sldId id="337" r:id="rId84"/>
    <p:sldId id="338" r:id="rId85"/>
    <p:sldId id="339" r:id="rId86"/>
    <p:sldId id="340" r:id="rId87"/>
  </p:sldIdLst>
  <p:sldSz cx="9144000" cy="6858000" type="screen4x3"/>
  <p:notesSz cx="6858000" cy="9144000"/>
  <p:embeddedFontLst>
    <p:embeddedFont>
      <p:font typeface="Roboto Condensed" panose="02000000000000000000" pitchFamily="2" charset="0"/>
      <p:regular r:id="rId89"/>
      <p:bold r:id="rId90"/>
      <p:italic r:id="rId91"/>
      <p:boldItalic r:id="rId9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149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font" Target="fonts/font1.fntdata"/><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font" Target="fonts/font2.fntdata"/><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notesMaster" Target="notesMasters/notesMaster1.xml"/><Relationship Id="rId91" Type="http://schemas.openxmlformats.org/officeDocument/2006/relationships/font" Target="fonts/font3.fntdata"/><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font" Target="fonts/font4.fntdata"/><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
        <p:cNvGrpSpPr/>
        <p:nvPr/>
      </p:nvGrpSpPr>
      <p:grpSpPr>
        <a:xfrm>
          <a:off x="0" y="0"/>
          <a:ext cx="0" cy="0"/>
          <a:chOff x="0" y="0"/>
          <a:chExt cx="0" cy="0"/>
        </a:xfrm>
      </p:grpSpPr>
      <p:sp>
        <p:nvSpPr>
          <p:cNvPr id="32" name="Google Shape;32;p: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 name="Google Shape;33;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81e48d480f_0_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81e48d480f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81e48d480f_0_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81e48d480f_0_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81e48d480f_0_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81e48d480f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g888fc73e9c_0_1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3" name="Google Shape;113;g888fc73e9c_0_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81e48d480f_0_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9" name="Google Shape;119;g81e48d480f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g81e48d480f_0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5" name="Google Shape;125;g81e48d480f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81e48d480f_0_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81e48d480f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g81e48d480f_0_6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 name="Google Shape;138;g81e48d480f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81e48d480f_0_7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81e48d480f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81e48d480f_0_8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81e48d480f_0_8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752976d156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752976d1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81e48d480f_0_8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81e48d480f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81e48d480f_0_9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81e48d480f_0_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81e48d480f_0_9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81e48d480f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81e48d480f_0_1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81e48d480f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81e48d480f_0_10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81e48d480f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81e48d480f_0_11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81e48d480f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81e48d480f_0_12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81e48d480f_0_1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81e48d480f_0_14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81e48d480f_0_1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81e48d480f_0_14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81e48d480f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81e48d480f_0_15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81e48d480f_0_1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
        <p:cNvGrpSpPr/>
        <p:nvPr/>
      </p:nvGrpSpPr>
      <p:grpSpPr>
        <a:xfrm>
          <a:off x="0" y="0"/>
          <a:ext cx="0" cy="0"/>
          <a:chOff x="0" y="0"/>
          <a:chExt cx="0" cy="0"/>
        </a:xfrm>
      </p:grpSpPr>
      <p:sp>
        <p:nvSpPr>
          <p:cNvPr id="39" name="Google Shape;39;g752976d156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 name="Google Shape;40;g752976d15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171829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81e48d480f_0_1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81e48d480f_0_1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81e48d480f_0_1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81e48d480f_0_1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81e48d480f_0_1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81e48d480f_0_1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81e48d480f_0_18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81e48d480f_0_1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81e48d480f_0_19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81e48d480f_0_19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81e48d480f_0_19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81e48d480f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1"/>
        <p:cNvGrpSpPr/>
        <p:nvPr/>
      </p:nvGrpSpPr>
      <p:grpSpPr>
        <a:xfrm>
          <a:off x="0" y="0"/>
          <a:ext cx="0" cy="0"/>
          <a:chOff x="0" y="0"/>
          <a:chExt cx="0" cy="0"/>
        </a:xfrm>
      </p:grpSpPr>
      <p:sp>
        <p:nvSpPr>
          <p:cNvPr id="272" name="Google Shape;272;g81e48d480f_0_20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3" name="Google Shape;273;g81e48d480f_0_2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g81e48d480f_0_21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1" name="Google Shape;281;g81e48d480f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g81e48d480f_0_22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8" name="Google Shape;288;g81e48d480f_0_2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81e48d480f_0_2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81e48d480f_0_2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
        <p:cNvGrpSpPr/>
        <p:nvPr/>
      </p:nvGrpSpPr>
      <p:grpSpPr>
        <a:xfrm>
          <a:off x="0" y="0"/>
          <a:ext cx="0" cy="0"/>
          <a:chOff x="0" y="0"/>
          <a:chExt cx="0" cy="0"/>
        </a:xfrm>
      </p:grpSpPr>
      <p:sp>
        <p:nvSpPr>
          <p:cNvPr id="45" name="Google Shape;45;g796888018_1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 name="Google Shape;46;g796888018_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
        <p:cNvGrpSpPr/>
        <p:nvPr/>
      </p:nvGrpSpPr>
      <p:grpSpPr>
        <a:xfrm>
          <a:off x="0" y="0"/>
          <a:ext cx="0" cy="0"/>
          <a:chOff x="0" y="0"/>
          <a:chExt cx="0" cy="0"/>
        </a:xfrm>
      </p:grpSpPr>
      <p:sp>
        <p:nvSpPr>
          <p:cNvPr id="303" name="Google Shape;303;g8908daea10_0_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4" name="Google Shape;304;g8908daea1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88bfa3bf2e_0_6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88bfa3bf2e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
        <p:cNvGrpSpPr/>
        <p:nvPr/>
      </p:nvGrpSpPr>
      <p:grpSpPr>
        <a:xfrm>
          <a:off x="0" y="0"/>
          <a:ext cx="0" cy="0"/>
          <a:chOff x="0" y="0"/>
          <a:chExt cx="0" cy="0"/>
        </a:xfrm>
      </p:grpSpPr>
      <p:sp>
        <p:nvSpPr>
          <p:cNvPr id="318" name="Google Shape;318;g8908daea10_0_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9" name="Google Shape;319;g8908daea10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6"/>
        <p:cNvGrpSpPr/>
        <p:nvPr/>
      </p:nvGrpSpPr>
      <p:grpSpPr>
        <a:xfrm>
          <a:off x="0" y="0"/>
          <a:ext cx="0" cy="0"/>
          <a:chOff x="0" y="0"/>
          <a:chExt cx="0" cy="0"/>
        </a:xfrm>
      </p:grpSpPr>
      <p:sp>
        <p:nvSpPr>
          <p:cNvPr id="327" name="Google Shape;327;g8908daea10_0_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8" name="Google Shape;328;g8908daea10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6"/>
        <p:cNvGrpSpPr/>
        <p:nvPr/>
      </p:nvGrpSpPr>
      <p:grpSpPr>
        <a:xfrm>
          <a:off x="0" y="0"/>
          <a:ext cx="0" cy="0"/>
          <a:chOff x="0" y="0"/>
          <a:chExt cx="0" cy="0"/>
        </a:xfrm>
      </p:grpSpPr>
      <p:sp>
        <p:nvSpPr>
          <p:cNvPr id="337" name="Google Shape;337;g888fc73e9c_0_2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8" name="Google Shape;338;g888fc73e9c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2"/>
        <p:cNvGrpSpPr/>
        <p:nvPr/>
      </p:nvGrpSpPr>
      <p:grpSpPr>
        <a:xfrm>
          <a:off x="0" y="0"/>
          <a:ext cx="0" cy="0"/>
          <a:chOff x="0" y="0"/>
          <a:chExt cx="0" cy="0"/>
        </a:xfrm>
      </p:grpSpPr>
      <p:sp>
        <p:nvSpPr>
          <p:cNvPr id="343" name="Google Shape;343;g8908daea10_0_2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4" name="Google Shape;344;g8908daea10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g8908daea10_0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1" name="Google Shape;351;g8908daea10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8908daea10_0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8908daea10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8908daea10_0_5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8908daea10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9"/>
        <p:cNvGrpSpPr/>
        <p:nvPr/>
      </p:nvGrpSpPr>
      <p:grpSpPr>
        <a:xfrm>
          <a:off x="0" y="0"/>
          <a:ext cx="0" cy="0"/>
          <a:chOff x="0" y="0"/>
          <a:chExt cx="0" cy="0"/>
        </a:xfrm>
      </p:grpSpPr>
      <p:sp>
        <p:nvSpPr>
          <p:cNvPr id="370" name="Google Shape;370;g8908daea10_0_5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1" name="Google Shape;371;g8908daea10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g888fc73e9c_0_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g888fc73e9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5"/>
        <p:cNvGrpSpPr/>
        <p:nvPr/>
      </p:nvGrpSpPr>
      <p:grpSpPr>
        <a:xfrm>
          <a:off x="0" y="0"/>
          <a:ext cx="0" cy="0"/>
          <a:chOff x="0" y="0"/>
          <a:chExt cx="0" cy="0"/>
        </a:xfrm>
      </p:grpSpPr>
      <p:sp>
        <p:nvSpPr>
          <p:cNvPr id="376" name="Google Shape;376;g8908daea10_0_6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7" name="Google Shape;377;g8908daea10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1"/>
        <p:cNvGrpSpPr/>
        <p:nvPr/>
      </p:nvGrpSpPr>
      <p:grpSpPr>
        <a:xfrm>
          <a:off x="0" y="0"/>
          <a:ext cx="0" cy="0"/>
          <a:chOff x="0" y="0"/>
          <a:chExt cx="0" cy="0"/>
        </a:xfrm>
      </p:grpSpPr>
      <p:sp>
        <p:nvSpPr>
          <p:cNvPr id="382" name="Google Shape;382;g888fc73e9c_0_3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3" name="Google Shape;383;g888fc73e9c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8"/>
        <p:cNvGrpSpPr/>
        <p:nvPr/>
      </p:nvGrpSpPr>
      <p:grpSpPr>
        <a:xfrm>
          <a:off x="0" y="0"/>
          <a:ext cx="0" cy="0"/>
          <a:chOff x="0" y="0"/>
          <a:chExt cx="0" cy="0"/>
        </a:xfrm>
      </p:grpSpPr>
      <p:sp>
        <p:nvSpPr>
          <p:cNvPr id="389" name="Google Shape;389;g8908daea10_0_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0" name="Google Shape;390;g8908daea10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888fc73e9c_0_3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888fc73e9c_0_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0"/>
        <p:cNvGrpSpPr/>
        <p:nvPr/>
      </p:nvGrpSpPr>
      <p:grpSpPr>
        <a:xfrm>
          <a:off x="0" y="0"/>
          <a:ext cx="0" cy="0"/>
          <a:chOff x="0" y="0"/>
          <a:chExt cx="0" cy="0"/>
        </a:xfrm>
      </p:grpSpPr>
      <p:sp>
        <p:nvSpPr>
          <p:cNvPr id="401" name="Google Shape;401;g888fc73e9c_0_4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2" name="Google Shape;402;g888fc73e9c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6"/>
        <p:cNvGrpSpPr/>
        <p:nvPr/>
      </p:nvGrpSpPr>
      <p:grpSpPr>
        <a:xfrm>
          <a:off x="0" y="0"/>
          <a:ext cx="0" cy="0"/>
          <a:chOff x="0" y="0"/>
          <a:chExt cx="0" cy="0"/>
        </a:xfrm>
      </p:grpSpPr>
      <p:sp>
        <p:nvSpPr>
          <p:cNvPr id="407" name="Google Shape;407;g8908daea10_0_8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8" name="Google Shape;408;g8908daea10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g8908daea10_0_8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4" name="Google Shape;414;g8908daea10_0_8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8"/>
        <p:cNvGrpSpPr/>
        <p:nvPr/>
      </p:nvGrpSpPr>
      <p:grpSpPr>
        <a:xfrm>
          <a:off x="0" y="0"/>
          <a:ext cx="0" cy="0"/>
          <a:chOff x="0" y="0"/>
          <a:chExt cx="0" cy="0"/>
        </a:xfrm>
      </p:grpSpPr>
      <p:sp>
        <p:nvSpPr>
          <p:cNvPr id="419" name="Google Shape;419;g8908daea10_0_9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0" name="Google Shape;420;g8908daea10_0_9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5"/>
        <p:cNvGrpSpPr/>
        <p:nvPr/>
      </p:nvGrpSpPr>
      <p:grpSpPr>
        <a:xfrm>
          <a:off x="0" y="0"/>
          <a:ext cx="0" cy="0"/>
          <a:chOff x="0" y="0"/>
          <a:chExt cx="0" cy="0"/>
        </a:xfrm>
      </p:grpSpPr>
      <p:sp>
        <p:nvSpPr>
          <p:cNvPr id="426" name="Google Shape;426;g8908daea10_0_1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7" name="Google Shape;427;g8908daea10_0_1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1"/>
        <p:cNvGrpSpPr/>
        <p:nvPr/>
      </p:nvGrpSpPr>
      <p:grpSpPr>
        <a:xfrm>
          <a:off x="0" y="0"/>
          <a:ext cx="0" cy="0"/>
          <a:chOff x="0" y="0"/>
          <a:chExt cx="0" cy="0"/>
        </a:xfrm>
      </p:grpSpPr>
      <p:sp>
        <p:nvSpPr>
          <p:cNvPr id="432" name="Google Shape;432;g8908daea10_0_10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3" name="Google Shape;433;g8908daea10_0_1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888fc73e9c_0_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888fc73e9c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8"/>
        <p:cNvGrpSpPr/>
        <p:nvPr/>
      </p:nvGrpSpPr>
      <p:grpSpPr>
        <a:xfrm>
          <a:off x="0" y="0"/>
          <a:ext cx="0" cy="0"/>
          <a:chOff x="0" y="0"/>
          <a:chExt cx="0" cy="0"/>
        </a:xfrm>
      </p:grpSpPr>
      <p:sp>
        <p:nvSpPr>
          <p:cNvPr id="439" name="Google Shape;439;g8908daea10_0_11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0" name="Google Shape;440;g8908daea10_0_1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4"/>
        <p:cNvGrpSpPr/>
        <p:nvPr/>
      </p:nvGrpSpPr>
      <p:grpSpPr>
        <a:xfrm>
          <a:off x="0" y="0"/>
          <a:ext cx="0" cy="0"/>
          <a:chOff x="0" y="0"/>
          <a:chExt cx="0" cy="0"/>
        </a:xfrm>
      </p:grpSpPr>
      <p:sp>
        <p:nvSpPr>
          <p:cNvPr id="445" name="Google Shape;445;g8908daea10_0_12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6" name="Google Shape;446;g8908daea10_0_12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1"/>
        <p:cNvGrpSpPr/>
        <p:nvPr/>
      </p:nvGrpSpPr>
      <p:grpSpPr>
        <a:xfrm>
          <a:off x="0" y="0"/>
          <a:ext cx="0" cy="0"/>
          <a:chOff x="0" y="0"/>
          <a:chExt cx="0" cy="0"/>
        </a:xfrm>
      </p:grpSpPr>
      <p:sp>
        <p:nvSpPr>
          <p:cNvPr id="452" name="Google Shape;452;g8908daea10_0_12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3" name="Google Shape;453;g8908daea10_0_1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g8908daea10_0_13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59" name="Google Shape;459;g8908daea10_0_1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4"/>
        <p:cNvGrpSpPr/>
        <p:nvPr/>
      </p:nvGrpSpPr>
      <p:grpSpPr>
        <a:xfrm>
          <a:off x="0" y="0"/>
          <a:ext cx="0" cy="0"/>
          <a:chOff x="0" y="0"/>
          <a:chExt cx="0" cy="0"/>
        </a:xfrm>
      </p:grpSpPr>
      <p:sp>
        <p:nvSpPr>
          <p:cNvPr id="465" name="Google Shape;465;g8908daea10_0_13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66" name="Google Shape;466;g8908daea10_0_1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9"/>
        <p:cNvGrpSpPr/>
        <p:nvPr/>
      </p:nvGrpSpPr>
      <p:grpSpPr>
        <a:xfrm>
          <a:off x="0" y="0"/>
          <a:ext cx="0" cy="0"/>
          <a:chOff x="0" y="0"/>
          <a:chExt cx="0" cy="0"/>
        </a:xfrm>
      </p:grpSpPr>
      <p:sp>
        <p:nvSpPr>
          <p:cNvPr id="470" name="Google Shape;470;g8908daea10_0_7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1" name="Google Shape;471;g8908daea10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5"/>
        <p:cNvGrpSpPr/>
        <p:nvPr/>
      </p:nvGrpSpPr>
      <p:grpSpPr>
        <a:xfrm>
          <a:off x="0" y="0"/>
          <a:ext cx="0" cy="0"/>
          <a:chOff x="0" y="0"/>
          <a:chExt cx="0" cy="0"/>
        </a:xfrm>
      </p:grpSpPr>
      <p:sp>
        <p:nvSpPr>
          <p:cNvPr id="476" name="Google Shape;476;g8908daea10_0_14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77" name="Google Shape;477;g8908daea10_0_1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1"/>
        <p:cNvGrpSpPr/>
        <p:nvPr/>
      </p:nvGrpSpPr>
      <p:grpSpPr>
        <a:xfrm>
          <a:off x="0" y="0"/>
          <a:ext cx="0" cy="0"/>
          <a:chOff x="0" y="0"/>
          <a:chExt cx="0" cy="0"/>
        </a:xfrm>
      </p:grpSpPr>
      <p:sp>
        <p:nvSpPr>
          <p:cNvPr id="482" name="Google Shape;482;g8908daea10_0_1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3" name="Google Shape;483;g8908daea10_0_1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g8908daea10_0_150: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89" name="Google Shape;489;g8908daea10_0_1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3"/>
        <p:cNvGrpSpPr/>
        <p:nvPr/>
      </p:nvGrpSpPr>
      <p:grpSpPr>
        <a:xfrm>
          <a:off x="0" y="0"/>
          <a:ext cx="0" cy="0"/>
          <a:chOff x="0" y="0"/>
          <a:chExt cx="0" cy="0"/>
        </a:xfrm>
      </p:grpSpPr>
      <p:sp>
        <p:nvSpPr>
          <p:cNvPr id="494" name="Google Shape;494;g8908daea10_0_16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95" name="Google Shape;495;g8908daea10_0_1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81e48d480f_0_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81e48d480f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9"/>
        <p:cNvGrpSpPr/>
        <p:nvPr/>
      </p:nvGrpSpPr>
      <p:grpSpPr>
        <a:xfrm>
          <a:off x="0" y="0"/>
          <a:ext cx="0" cy="0"/>
          <a:chOff x="0" y="0"/>
          <a:chExt cx="0" cy="0"/>
        </a:xfrm>
      </p:grpSpPr>
      <p:sp>
        <p:nvSpPr>
          <p:cNvPr id="500" name="Google Shape;500;g8908daea10_0_17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1" name="Google Shape;501;g8908daea10_0_17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6"/>
        <p:cNvGrpSpPr/>
        <p:nvPr/>
      </p:nvGrpSpPr>
      <p:grpSpPr>
        <a:xfrm>
          <a:off x="0" y="0"/>
          <a:ext cx="0" cy="0"/>
          <a:chOff x="0" y="0"/>
          <a:chExt cx="0" cy="0"/>
        </a:xfrm>
      </p:grpSpPr>
      <p:sp>
        <p:nvSpPr>
          <p:cNvPr id="507" name="Google Shape;507;g8908daea10_0_16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08" name="Google Shape;508;g8908daea10_0_16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4"/>
        <p:cNvGrpSpPr/>
        <p:nvPr/>
      </p:nvGrpSpPr>
      <p:grpSpPr>
        <a:xfrm>
          <a:off x="0" y="0"/>
          <a:ext cx="0" cy="0"/>
          <a:chOff x="0" y="0"/>
          <a:chExt cx="0" cy="0"/>
        </a:xfrm>
      </p:grpSpPr>
      <p:sp>
        <p:nvSpPr>
          <p:cNvPr id="515" name="Google Shape;515;g8908daea10_0_17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16" name="Google Shape;516;g8908daea10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1"/>
        <p:cNvGrpSpPr/>
        <p:nvPr/>
      </p:nvGrpSpPr>
      <p:grpSpPr>
        <a:xfrm>
          <a:off x="0" y="0"/>
          <a:ext cx="0" cy="0"/>
          <a:chOff x="0" y="0"/>
          <a:chExt cx="0" cy="0"/>
        </a:xfrm>
      </p:grpSpPr>
      <p:sp>
        <p:nvSpPr>
          <p:cNvPr id="522" name="Google Shape;522;g8908daea10_0_186: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3" name="Google Shape;523;g8908daea10_0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9"/>
        <p:cNvGrpSpPr/>
        <p:nvPr/>
      </p:nvGrpSpPr>
      <p:grpSpPr>
        <a:xfrm>
          <a:off x="0" y="0"/>
          <a:ext cx="0" cy="0"/>
          <a:chOff x="0" y="0"/>
          <a:chExt cx="0" cy="0"/>
        </a:xfrm>
      </p:grpSpPr>
      <p:sp>
        <p:nvSpPr>
          <p:cNvPr id="530" name="Google Shape;530;g8908daea10_0_193: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31" name="Google Shape;531;g8908daea10_0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8"/>
        <p:cNvGrpSpPr/>
        <p:nvPr/>
      </p:nvGrpSpPr>
      <p:grpSpPr>
        <a:xfrm>
          <a:off x="0" y="0"/>
          <a:ext cx="0" cy="0"/>
          <a:chOff x="0" y="0"/>
          <a:chExt cx="0" cy="0"/>
        </a:xfrm>
      </p:grpSpPr>
      <p:sp>
        <p:nvSpPr>
          <p:cNvPr id="539" name="Google Shape;539;g8908daea10_0_20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0" name="Google Shape;540;g8908daea10_0_20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5"/>
        <p:cNvGrpSpPr/>
        <p:nvPr/>
      </p:nvGrpSpPr>
      <p:grpSpPr>
        <a:xfrm>
          <a:off x="0" y="0"/>
          <a:ext cx="0" cy="0"/>
          <a:chOff x="0" y="0"/>
          <a:chExt cx="0" cy="0"/>
        </a:xfrm>
      </p:grpSpPr>
      <p:sp>
        <p:nvSpPr>
          <p:cNvPr id="546" name="Google Shape;546;g8908daea10_0_207: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7" name="Google Shape;547;g8908daea10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53"/>
        <p:cNvGrpSpPr/>
        <p:nvPr/>
      </p:nvGrpSpPr>
      <p:grpSpPr>
        <a:xfrm>
          <a:off x="0" y="0"/>
          <a:ext cx="0" cy="0"/>
          <a:chOff x="0" y="0"/>
          <a:chExt cx="0" cy="0"/>
        </a:xfrm>
      </p:grpSpPr>
      <p:sp>
        <p:nvSpPr>
          <p:cNvPr id="554" name="Google Shape;554;g8908daea10_0_214: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5" name="Google Shape;555;g8908daea10_0_2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2"/>
        <p:cNvGrpSpPr/>
        <p:nvPr/>
      </p:nvGrpSpPr>
      <p:grpSpPr>
        <a:xfrm>
          <a:off x="0" y="0"/>
          <a:ext cx="0" cy="0"/>
          <a:chOff x="0" y="0"/>
          <a:chExt cx="0" cy="0"/>
        </a:xfrm>
      </p:grpSpPr>
      <p:sp>
        <p:nvSpPr>
          <p:cNvPr id="573" name="Google Shape;573;g8908daea10_0_22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74" name="Google Shape;574;g8908daea10_0_2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8"/>
        <p:cNvGrpSpPr/>
        <p:nvPr/>
      </p:nvGrpSpPr>
      <p:grpSpPr>
        <a:xfrm>
          <a:off x="0" y="0"/>
          <a:ext cx="0" cy="0"/>
          <a:chOff x="0" y="0"/>
          <a:chExt cx="0" cy="0"/>
        </a:xfrm>
      </p:grpSpPr>
      <p:sp>
        <p:nvSpPr>
          <p:cNvPr id="579" name="Google Shape;579;g8908daea10_0_2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0" name="Google Shape;580;g8908daea10_0_2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p:cNvGrpSpPr/>
        <p:nvPr/>
      </p:nvGrpSpPr>
      <p:grpSpPr>
        <a:xfrm>
          <a:off x="0" y="0"/>
          <a:ext cx="0" cy="0"/>
          <a:chOff x="0" y="0"/>
          <a:chExt cx="0" cy="0"/>
        </a:xfrm>
      </p:grpSpPr>
      <p:sp>
        <p:nvSpPr>
          <p:cNvPr id="72" name="Google Shape;72;g81e48d480f_0_11: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3" name="Google Shape;73;g81e48d480f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4"/>
        <p:cNvGrpSpPr/>
        <p:nvPr/>
      </p:nvGrpSpPr>
      <p:grpSpPr>
        <a:xfrm>
          <a:off x="0" y="0"/>
          <a:ext cx="0" cy="0"/>
          <a:chOff x="0" y="0"/>
          <a:chExt cx="0" cy="0"/>
        </a:xfrm>
      </p:grpSpPr>
      <p:sp>
        <p:nvSpPr>
          <p:cNvPr id="585" name="Google Shape;585;g8908daea10_0_23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6" name="Google Shape;586;g8908daea10_0_2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888fc73e9c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888fc73e9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0"/>
        <p:cNvGrpSpPr/>
        <p:nvPr/>
      </p:nvGrpSpPr>
      <p:grpSpPr>
        <a:xfrm>
          <a:off x="0" y="0"/>
          <a:ext cx="0" cy="0"/>
          <a:chOff x="0" y="0"/>
          <a:chExt cx="0" cy="0"/>
        </a:xfrm>
      </p:grpSpPr>
      <p:sp>
        <p:nvSpPr>
          <p:cNvPr id="591" name="Google Shape;591;g888fc73e9c_0_6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2" name="Google Shape;592;g888fc73e9c_0_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0585565"/>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7"/>
        <p:cNvGrpSpPr/>
        <p:nvPr/>
      </p:nvGrpSpPr>
      <p:grpSpPr>
        <a:xfrm>
          <a:off x="0" y="0"/>
          <a:ext cx="0" cy="0"/>
          <a:chOff x="0" y="0"/>
          <a:chExt cx="0" cy="0"/>
        </a:xfrm>
      </p:grpSpPr>
      <p:sp>
        <p:nvSpPr>
          <p:cNvPr id="598" name="Google Shape;598;g888fc73e9c_0_6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9" name="Google Shape;599;g888fc73e9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3"/>
        <p:cNvGrpSpPr/>
        <p:nvPr/>
      </p:nvGrpSpPr>
      <p:grpSpPr>
        <a:xfrm>
          <a:off x="0" y="0"/>
          <a:ext cx="0" cy="0"/>
          <a:chOff x="0" y="0"/>
          <a:chExt cx="0" cy="0"/>
        </a:xfrm>
      </p:grpSpPr>
      <p:sp>
        <p:nvSpPr>
          <p:cNvPr id="604" name="Google Shape;604;g8908daea10_0_242: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5" name="Google Shape;605;g8908daea10_0_2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0"/>
        <p:cNvGrpSpPr/>
        <p:nvPr/>
      </p:nvGrpSpPr>
      <p:grpSpPr>
        <a:xfrm>
          <a:off x="0" y="0"/>
          <a:ext cx="0" cy="0"/>
          <a:chOff x="0" y="0"/>
          <a:chExt cx="0" cy="0"/>
        </a:xfrm>
      </p:grpSpPr>
      <p:sp>
        <p:nvSpPr>
          <p:cNvPr id="611" name="Google Shape;611;g8908daea10_0_248: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12" name="Google Shape;612;g8908daea10_0_2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8"/>
        <p:cNvGrpSpPr/>
        <p:nvPr/>
      </p:nvGrpSpPr>
      <p:grpSpPr>
        <a:xfrm>
          <a:off x="0" y="0"/>
          <a:ext cx="0" cy="0"/>
          <a:chOff x="0" y="0"/>
          <a:chExt cx="0" cy="0"/>
        </a:xfrm>
      </p:grpSpPr>
      <p:sp>
        <p:nvSpPr>
          <p:cNvPr id="619" name="Google Shape;619;g8908daea10_0_255: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20" name="Google Shape;620;g8908daea10_0_2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81e48d480f_0_29:notes"/>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81e48d480f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685800" y="2111123"/>
            <a:ext cx="7772400" cy="1546500"/>
          </a:xfrm>
          <a:prstGeom prst="rect">
            <a:avLst/>
          </a:prstGeom>
        </p:spPr>
        <p:txBody>
          <a:bodyPr spcFirstLastPara="1" wrap="square" lIns="91425" tIns="91425" rIns="91425" bIns="91425" anchor="b" anchorCtr="0">
            <a:no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1" name="Google Shape;11;p2"/>
          <p:cNvSpPr txBox="1">
            <a:spLocks noGrp="1"/>
          </p:cNvSpPr>
          <p:nvPr>
            <p:ph type="subTitle" idx="1"/>
          </p:nvPr>
        </p:nvSpPr>
        <p:spPr>
          <a:xfrm>
            <a:off x="685800" y="3786738"/>
            <a:ext cx="7772400" cy="1046400"/>
          </a:xfrm>
          <a:prstGeom prst="rect">
            <a:avLst/>
          </a:prstGeom>
        </p:spPr>
        <p:txBody>
          <a:bodyPr spcFirstLastPara="1" wrap="square" lIns="91425" tIns="91425" rIns="91425" bIns="91425" anchor="t" anchorCtr="0">
            <a:noAutofit/>
          </a:bodyPr>
          <a:lstStyle>
            <a:lvl1pPr lvl="0" algn="ctr">
              <a:spcBef>
                <a:spcPts val="0"/>
              </a:spcBef>
              <a:spcAft>
                <a:spcPts val="0"/>
              </a:spcAft>
              <a:buClr>
                <a:schemeClr val="dk2"/>
              </a:buClr>
              <a:buSzPts val="3000"/>
              <a:buNone/>
              <a:defRPr>
                <a:solidFill>
                  <a:schemeClr val="dk2"/>
                </a:solidFill>
              </a:defRPr>
            </a:lvl1pPr>
            <a:lvl2pPr lvl="1" algn="ctr">
              <a:spcBef>
                <a:spcPts val="0"/>
              </a:spcBef>
              <a:spcAft>
                <a:spcPts val="0"/>
              </a:spcAft>
              <a:buClr>
                <a:schemeClr val="dk2"/>
              </a:buClr>
              <a:buSzPts val="3000"/>
              <a:buNone/>
              <a:defRPr sz="3000">
                <a:solidFill>
                  <a:schemeClr val="dk2"/>
                </a:solidFill>
              </a:defRPr>
            </a:lvl2pPr>
            <a:lvl3pPr lvl="2" algn="ctr">
              <a:spcBef>
                <a:spcPts val="0"/>
              </a:spcBef>
              <a:spcAft>
                <a:spcPts val="0"/>
              </a:spcAft>
              <a:buClr>
                <a:schemeClr val="dk2"/>
              </a:buClr>
              <a:buSzPts val="3000"/>
              <a:buNone/>
              <a:defRPr sz="3000">
                <a:solidFill>
                  <a:schemeClr val="dk2"/>
                </a:solidFill>
              </a:defRPr>
            </a:lvl3pPr>
            <a:lvl4pPr lvl="3" algn="ctr">
              <a:spcBef>
                <a:spcPts val="0"/>
              </a:spcBef>
              <a:spcAft>
                <a:spcPts val="0"/>
              </a:spcAft>
              <a:buClr>
                <a:schemeClr val="dk2"/>
              </a:buClr>
              <a:buSzPts val="3000"/>
              <a:buNone/>
              <a:defRPr sz="3000">
                <a:solidFill>
                  <a:schemeClr val="dk2"/>
                </a:solidFill>
              </a:defRPr>
            </a:lvl4pPr>
            <a:lvl5pPr lvl="4" algn="ctr">
              <a:spcBef>
                <a:spcPts val="0"/>
              </a:spcBef>
              <a:spcAft>
                <a:spcPts val="0"/>
              </a:spcAft>
              <a:buClr>
                <a:schemeClr val="dk2"/>
              </a:buClr>
              <a:buSzPts val="3000"/>
              <a:buNone/>
              <a:defRPr sz="3000">
                <a:solidFill>
                  <a:schemeClr val="dk2"/>
                </a:solidFill>
              </a:defRPr>
            </a:lvl5pPr>
            <a:lvl6pPr lvl="5" algn="ctr">
              <a:spcBef>
                <a:spcPts val="0"/>
              </a:spcBef>
              <a:spcAft>
                <a:spcPts val="0"/>
              </a:spcAft>
              <a:buClr>
                <a:schemeClr val="dk2"/>
              </a:buClr>
              <a:buSzPts val="3000"/>
              <a:buNone/>
              <a:defRPr sz="3000">
                <a:solidFill>
                  <a:schemeClr val="dk2"/>
                </a:solidFill>
              </a:defRPr>
            </a:lvl6pPr>
            <a:lvl7pPr lvl="6" algn="ctr">
              <a:spcBef>
                <a:spcPts val="0"/>
              </a:spcBef>
              <a:spcAft>
                <a:spcPts val="0"/>
              </a:spcAft>
              <a:buClr>
                <a:schemeClr val="dk2"/>
              </a:buClr>
              <a:buSzPts val="3000"/>
              <a:buNone/>
              <a:defRPr sz="3000">
                <a:solidFill>
                  <a:schemeClr val="dk2"/>
                </a:solidFill>
              </a:defRPr>
            </a:lvl7pPr>
            <a:lvl8pPr lvl="7" algn="ctr">
              <a:spcBef>
                <a:spcPts val="0"/>
              </a:spcBef>
              <a:spcAft>
                <a:spcPts val="0"/>
              </a:spcAft>
              <a:buClr>
                <a:schemeClr val="dk2"/>
              </a:buClr>
              <a:buSzPts val="3000"/>
              <a:buNone/>
              <a:defRPr sz="3000">
                <a:solidFill>
                  <a:schemeClr val="dk2"/>
                </a:solidFill>
              </a:defRPr>
            </a:lvl8pPr>
            <a:lvl9pPr lvl="8" algn="ctr">
              <a:spcBef>
                <a:spcPts val="0"/>
              </a:spcBef>
              <a:spcAft>
                <a:spcPts val="0"/>
              </a:spcAft>
              <a:buClr>
                <a:schemeClr val="dk2"/>
              </a:buClr>
              <a:buSzPts val="3000"/>
              <a:buNone/>
              <a:defRPr sz="3000">
                <a:solidFill>
                  <a:schemeClr val="dk2"/>
                </a:solidFill>
              </a:defRPr>
            </a:lvl9pPr>
          </a:lstStyle>
          <a:p>
            <a:endParaRPr/>
          </a:p>
        </p:txBody>
      </p:sp>
      <p:sp>
        <p:nvSpPr>
          <p:cNvPr id="12" name="Google Shape;12;p2"/>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lvl1pPr lvl="0">
              <a:spcBef>
                <a:spcPts val="0"/>
              </a:spcBef>
              <a:spcAft>
                <a:spcPts val="0"/>
              </a:spcAft>
              <a:buClr>
                <a:srgbClr val="000000"/>
              </a:buClr>
              <a:buSzPts val="3000"/>
              <a:buFont typeface="Roboto Condensed"/>
              <a:buNone/>
              <a:defRPr sz="3000">
                <a:solidFill>
                  <a:srgbClr val="000000"/>
                </a:solidFill>
                <a:latin typeface="Roboto Condensed"/>
                <a:ea typeface="Roboto Condensed"/>
                <a:cs typeface="Roboto Condensed"/>
                <a:sym typeface="Roboto Condensed"/>
              </a:defRPr>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15" name="Google Shape;15;p3"/>
          <p:cNvSpPr txBox="1">
            <a:spLocks noGrp="1"/>
          </p:cNvSpPr>
          <p:nvPr>
            <p:ph type="body" idx="1"/>
          </p:nvPr>
        </p:nvSpPr>
        <p:spPr>
          <a:xfrm>
            <a:off x="457200" y="1081200"/>
            <a:ext cx="8229600" cy="5486700"/>
          </a:xfrm>
          <a:prstGeom prst="rect">
            <a:avLst/>
          </a:prstGeom>
        </p:spPr>
        <p:txBody>
          <a:bodyPr spcFirstLastPara="1" wrap="square" lIns="91425" tIns="91425" rIns="91425" bIns="91425" anchor="t" anchorCtr="0">
            <a:noAutofit/>
          </a:bodyPr>
          <a:lstStyle>
            <a:lvl1pPr marL="457200" lvl="0" indent="-381000">
              <a:spcBef>
                <a:spcPts val="600"/>
              </a:spcBef>
              <a:spcAft>
                <a:spcPts val="0"/>
              </a:spcAft>
              <a:buSzPts val="2400"/>
              <a:buFont typeface="Roboto Condensed"/>
              <a:buChar char="➔"/>
              <a:defRPr sz="2400">
                <a:latin typeface="Roboto Condensed"/>
                <a:ea typeface="Roboto Condensed"/>
                <a:cs typeface="Roboto Condensed"/>
                <a:sym typeface="Roboto Condensed"/>
              </a:defRPr>
            </a:lvl1pPr>
            <a:lvl2pPr marL="914400" lvl="1" indent="-381000">
              <a:spcBef>
                <a:spcPts val="0"/>
              </a:spcBef>
              <a:spcAft>
                <a:spcPts val="0"/>
              </a:spcAft>
              <a:buSzPts val="2400"/>
              <a:buFont typeface="Roboto Condensed"/>
              <a:buChar char="◆"/>
              <a:defRPr>
                <a:latin typeface="Roboto Condensed"/>
                <a:ea typeface="Roboto Condensed"/>
                <a:cs typeface="Roboto Condensed"/>
                <a:sym typeface="Roboto Condensed"/>
              </a:defRPr>
            </a:lvl2pPr>
            <a:lvl3pPr marL="1371600" lvl="2" indent="-381000">
              <a:spcBef>
                <a:spcPts val="0"/>
              </a:spcBef>
              <a:spcAft>
                <a:spcPts val="0"/>
              </a:spcAft>
              <a:buSzPts val="2400"/>
              <a:buFont typeface="Roboto Condensed"/>
              <a:buChar char="●"/>
              <a:defRPr>
                <a:latin typeface="Roboto Condensed"/>
                <a:ea typeface="Roboto Condensed"/>
                <a:cs typeface="Roboto Condensed"/>
                <a:sym typeface="Roboto Condensed"/>
              </a:defRPr>
            </a:lvl3pPr>
            <a:lvl4pPr marL="1828800" lvl="3" indent="-342900">
              <a:spcBef>
                <a:spcPts val="0"/>
              </a:spcBef>
              <a:spcAft>
                <a:spcPts val="0"/>
              </a:spcAft>
              <a:buSzPts val="1800"/>
              <a:buFont typeface="Roboto Condensed"/>
              <a:buChar char="○"/>
              <a:defRPr>
                <a:latin typeface="Roboto Condensed"/>
                <a:ea typeface="Roboto Condensed"/>
                <a:cs typeface="Roboto Condensed"/>
                <a:sym typeface="Roboto Condensed"/>
              </a:defRPr>
            </a:lvl4pPr>
            <a:lvl5pPr marL="2286000" lvl="4" indent="-342900">
              <a:spcBef>
                <a:spcPts val="0"/>
              </a:spcBef>
              <a:spcAft>
                <a:spcPts val="0"/>
              </a:spcAft>
              <a:buSzPts val="1800"/>
              <a:buFont typeface="Roboto Condensed"/>
              <a:buChar char="◆"/>
              <a:defRPr>
                <a:latin typeface="Roboto Condensed"/>
                <a:ea typeface="Roboto Condensed"/>
                <a:cs typeface="Roboto Condensed"/>
                <a:sym typeface="Roboto Condensed"/>
              </a:defRPr>
            </a:lvl5pPr>
            <a:lvl6pPr marL="2743200" lvl="5" indent="-342900">
              <a:spcBef>
                <a:spcPts val="0"/>
              </a:spcBef>
              <a:spcAft>
                <a:spcPts val="0"/>
              </a:spcAft>
              <a:buSzPts val="1800"/>
              <a:buFont typeface="Roboto Condensed"/>
              <a:buChar char="●"/>
              <a:defRPr>
                <a:latin typeface="Roboto Condensed"/>
                <a:ea typeface="Roboto Condensed"/>
                <a:cs typeface="Roboto Condensed"/>
                <a:sym typeface="Roboto Condensed"/>
              </a:defRPr>
            </a:lvl6pPr>
            <a:lvl7pPr marL="3200400" lvl="6" indent="-342900">
              <a:spcBef>
                <a:spcPts val="0"/>
              </a:spcBef>
              <a:spcAft>
                <a:spcPts val="0"/>
              </a:spcAft>
              <a:buSzPts val="1800"/>
              <a:buFont typeface="Roboto Condensed"/>
              <a:buChar char="○"/>
              <a:defRPr>
                <a:latin typeface="Roboto Condensed"/>
                <a:ea typeface="Roboto Condensed"/>
                <a:cs typeface="Roboto Condensed"/>
                <a:sym typeface="Roboto Condensed"/>
              </a:defRPr>
            </a:lvl7pPr>
            <a:lvl8pPr marL="3657600" lvl="7" indent="-342900">
              <a:spcBef>
                <a:spcPts val="0"/>
              </a:spcBef>
              <a:spcAft>
                <a:spcPts val="0"/>
              </a:spcAft>
              <a:buSzPts val="1800"/>
              <a:buFont typeface="Roboto Condensed"/>
              <a:buChar char="◆"/>
              <a:defRPr>
                <a:latin typeface="Roboto Condensed"/>
                <a:ea typeface="Roboto Condensed"/>
                <a:cs typeface="Roboto Condensed"/>
                <a:sym typeface="Roboto Condensed"/>
              </a:defRPr>
            </a:lvl8pPr>
            <a:lvl9pPr marL="4114800" lvl="8" indent="-342900">
              <a:spcBef>
                <a:spcPts val="0"/>
              </a:spcBef>
              <a:spcAft>
                <a:spcPts val="0"/>
              </a:spcAft>
              <a:buSzPts val="1800"/>
              <a:buFont typeface="Roboto Condensed"/>
              <a:buChar char="●"/>
              <a:defRPr>
                <a:latin typeface="Roboto Condensed"/>
                <a:ea typeface="Roboto Condensed"/>
                <a:cs typeface="Roboto Condensed"/>
                <a:sym typeface="Roboto Condensed"/>
              </a:defRPr>
            </a:lvl9pPr>
          </a:lstStyle>
          <a:p>
            <a:endParaRPr/>
          </a:p>
        </p:txBody>
      </p:sp>
      <p:sp>
        <p:nvSpPr>
          <p:cNvPr id="16" name="Google Shape;16;p3"/>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cxnSp>
        <p:nvCxnSpPr>
          <p:cNvPr id="17" name="Google Shape;17;p3"/>
          <p:cNvCxnSpPr/>
          <p:nvPr/>
        </p:nvCxnSpPr>
        <p:spPr>
          <a:xfrm>
            <a:off x="295200" y="879600"/>
            <a:ext cx="8391600" cy="13500"/>
          </a:xfrm>
          <a:prstGeom prst="straightConnector1">
            <a:avLst/>
          </a:prstGeom>
          <a:noFill/>
          <a:ln w="9525" cap="flat" cmpd="sng">
            <a:solidFill>
              <a:srgbClr val="000000"/>
            </a:solidFill>
            <a:prstDash val="solid"/>
            <a:round/>
            <a:headEnd type="none" w="med" len="med"/>
            <a:tailEnd type="none" w="med" len="med"/>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457200" y="274647"/>
            <a:ext cx="8229600" cy="849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0" name="Google Shape;20;p4"/>
          <p:cNvSpPr txBox="1">
            <a:spLocks noGrp="1"/>
          </p:cNvSpPr>
          <p:nvPr>
            <p:ph type="body" idx="1"/>
          </p:nvPr>
        </p:nvSpPr>
        <p:spPr>
          <a:xfrm>
            <a:off x="457200"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1" name="Google Shape;21;p4"/>
          <p:cNvSpPr txBox="1">
            <a:spLocks noGrp="1"/>
          </p:cNvSpPr>
          <p:nvPr>
            <p:ph type="body" idx="2"/>
          </p:nvPr>
        </p:nvSpPr>
        <p:spPr>
          <a:xfrm>
            <a:off x="4692274" y="1600200"/>
            <a:ext cx="3994500" cy="4967700"/>
          </a:xfrm>
          <a:prstGeom prst="rect">
            <a:avLst/>
          </a:prstGeom>
        </p:spPr>
        <p:txBody>
          <a:bodyPr spcFirstLastPara="1" wrap="square" lIns="91425" tIns="91425" rIns="91425" bIns="91425" anchor="t" anchorCtr="0">
            <a:noAutofit/>
          </a:bodyPr>
          <a:lstStyle>
            <a:lvl1pPr marL="457200" lvl="0" indent="-419100">
              <a:spcBef>
                <a:spcPts val="600"/>
              </a:spcBef>
              <a:spcAft>
                <a:spcPts val="0"/>
              </a:spcAft>
              <a:buSzPts val="3000"/>
              <a:buChar char="➔"/>
              <a:defRPr/>
            </a:lvl1pPr>
            <a:lvl2pPr marL="914400" lvl="1" indent="-381000">
              <a:spcBef>
                <a:spcPts val="0"/>
              </a:spcBef>
              <a:spcAft>
                <a:spcPts val="0"/>
              </a:spcAft>
              <a:buSzPts val="2400"/>
              <a:buChar char="◆"/>
              <a:defRPr/>
            </a:lvl2pPr>
            <a:lvl3pPr marL="1371600" lvl="2" indent="-381000">
              <a:spcBef>
                <a:spcPts val="0"/>
              </a:spcBef>
              <a:spcAft>
                <a:spcPts val="0"/>
              </a:spcAft>
              <a:buSzPts val="2400"/>
              <a:buChar char="●"/>
              <a:defRPr/>
            </a:lvl3pPr>
            <a:lvl4pPr marL="1828800" lvl="3" indent="-342900">
              <a:spcBef>
                <a:spcPts val="0"/>
              </a:spcBef>
              <a:spcAft>
                <a:spcPts val="0"/>
              </a:spcAft>
              <a:buSzPts val="1800"/>
              <a:buChar char="○"/>
              <a:defRPr/>
            </a:lvl4pPr>
            <a:lvl5pPr marL="2286000" lvl="4" indent="-342900">
              <a:spcBef>
                <a:spcPts val="0"/>
              </a:spcBef>
              <a:spcAft>
                <a:spcPts val="0"/>
              </a:spcAft>
              <a:buSzPts val="1800"/>
              <a:buChar char="◆"/>
              <a:defRPr/>
            </a:lvl5pPr>
            <a:lvl6pPr marL="2743200" lvl="5" indent="-342900">
              <a:spcBef>
                <a:spcPts val="0"/>
              </a:spcBef>
              <a:spcAft>
                <a:spcPts val="0"/>
              </a:spcAft>
              <a:buSzPts val="1800"/>
              <a:buChar char="●"/>
              <a:defRPr/>
            </a:lvl6pPr>
            <a:lvl7pPr marL="3200400" lvl="6" indent="-342900">
              <a:spcBef>
                <a:spcPts val="0"/>
              </a:spcBef>
              <a:spcAft>
                <a:spcPts val="0"/>
              </a:spcAft>
              <a:buSzPts val="1800"/>
              <a:buChar char="○"/>
              <a:defRPr/>
            </a:lvl7pPr>
            <a:lvl8pPr marL="3657600" lvl="7" indent="-342900">
              <a:spcBef>
                <a:spcPts val="0"/>
              </a:spcBef>
              <a:spcAft>
                <a:spcPts val="0"/>
              </a:spcAft>
              <a:buSzPts val="1800"/>
              <a:buChar char="◆"/>
              <a:defRPr/>
            </a:lvl8pPr>
            <a:lvl9pPr marL="4114800" lvl="8" indent="-342900">
              <a:spcBef>
                <a:spcPts val="0"/>
              </a:spcBef>
              <a:spcAft>
                <a:spcPts val="0"/>
              </a:spcAft>
              <a:buSzPts val="1800"/>
              <a:buChar char="●"/>
              <a:defRPr/>
            </a:lvl9pPr>
          </a:lstStyle>
          <a:p>
            <a:endParaRPr/>
          </a:p>
        </p:txBody>
      </p:sp>
      <p:sp>
        <p:nvSpPr>
          <p:cNvPr id="22" name="Google Shape;22;p4"/>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3"/>
        <p:cNvGrpSpPr/>
        <p:nvPr/>
      </p:nvGrpSpPr>
      <p:grpSpPr>
        <a:xfrm>
          <a:off x="0" y="0"/>
          <a:ext cx="0" cy="0"/>
          <a:chOff x="0" y="0"/>
          <a:chExt cx="0" cy="0"/>
        </a:xfrm>
      </p:grpSpPr>
      <p:sp>
        <p:nvSpPr>
          <p:cNvPr id="24" name="Google Shape;24;p5"/>
          <p:cNvSpPr txBox="1">
            <a:spLocks noGrp="1"/>
          </p:cNvSpPr>
          <p:nvPr>
            <p:ph type="title"/>
          </p:nvPr>
        </p:nvSpPr>
        <p:spPr>
          <a:xfrm>
            <a:off x="457200" y="274647"/>
            <a:ext cx="8229600" cy="849600"/>
          </a:xfrm>
          <a:prstGeom prst="rect">
            <a:avLst/>
          </a:prstGeom>
        </p:spPr>
        <p:txBody>
          <a:bodyPr spcFirstLastPara="1" wrap="square" lIns="91425" tIns="91425" rIns="91425" bIns="91425" anchor="b" anchorCtr="0">
            <a:no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5" name="Google Shape;25;p5"/>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26"/>
        <p:cNvGrpSpPr/>
        <p:nvPr/>
      </p:nvGrpSpPr>
      <p:grpSpPr>
        <a:xfrm>
          <a:off x="0" y="0"/>
          <a:ext cx="0" cy="0"/>
          <a:chOff x="0" y="0"/>
          <a:chExt cx="0" cy="0"/>
        </a:xfrm>
      </p:grpSpPr>
      <p:sp>
        <p:nvSpPr>
          <p:cNvPr id="27" name="Google Shape;27;p6"/>
          <p:cNvSpPr txBox="1">
            <a:spLocks noGrp="1"/>
          </p:cNvSpPr>
          <p:nvPr>
            <p:ph type="body" idx="1"/>
          </p:nvPr>
        </p:nvSpPr>
        <p:spPr>
          <a:xfrm>
            <a:off x="457200" y="5875079"/>
            <a:ext cx="8229600" cy="692700"/>
          </a:xfrm>
          <a:prstGeom prst="rect">
            <a:avLst/>
          </a:prstGeom>
        </p:spPr>
        <p:txBody>
          <a:bodyPr spcFirstLastPara="1" wrap="square" lIns="91425" tIns="91425" rIns="91425" bIns="91425" anchor="t" anchorCtr="0">
            <a:noAutofit/>
          </a:bodyPr>
          <a:lstStyle>
            <a:lvl1pPr marL="457200" lvl="0" indent="-228600" algn="ctr">
              <a:spcBef>
                <a:spcPts val="360"/>
              </a:spcBef>
              <a:spcAft>
                <a:spcPts val="0"/>
              </a:spcAft>
              <a:buSzPts val="1800"/>
              <a:buNone/>
              <a:defRPr sz="1800"/>
            </a:lvl1pPr>
          </a:lstStyle>
          <a:p>
            <a:endParaRPr/>
          </a:p>
        </p:txBody>
      </p:sp>
      <p:sp>
        <p:nvSpPr>
          <p:cNvPr id="28" name="Google Shape;28;p6"/>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9"/>
        <p:cNvGrpSpPr/>
        <p:nvPr/>
      </p:nvGrpSpPr>
      <p:grpSpPr>
        <a:xfrm>
          <a:off x="0" y="0"/>
          <a:ext cx="0" cy="0"/>
          <a:chOff x="0" y="0"/>
          <a:chExt cx="0" cy="0"/>
        </a:xfrm>
      </p:grpSpPr>
      <p:sp>
        <p:nvSpPr>
          <p:cNvPr id="30" name="Google Shape;30;p7"/>
          <p:cNvSpPr txBox="1">
            <a:spLocks noGrp="1"/>
          </p:cNvSpPr>
          <p:nvPr>
            <p:ph type="sldNum" idx="12"/>
          </p:nvPr>
        </p:nvSpPr>
        <p:spPr>
          <a:xfrm>
            <a:off x="8556791" y="6333134"/>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47"/>
            <a:ext cx="8229600" cy="8496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1pPr>
            <a:lvl2pPr lvl="1">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2pPr>
            <a:lvl3pPr lvl="2">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3pPr>
            <a:lvl4pPr lvl="3">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4pPr>
            <a:lvl5pPr lvl="4">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5pPr>
            <a:lvl6pPr lvl="5">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6pPr>
            <a:lvl7pPr lvl="6">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7pPr>
            <a:lvl8pPr lvl="7">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8pPr>
            <a:lvl9pPr lvl="8">
              <a:spcBef>
                <a:spcPts val="0"/>
              </a:spcBef>
              <a:spcAft>
                <a:spcPts val="0"/>
              </a:spcAft>
              <a:buClr>
                <a:srgbClr val="0B5394"/>
              </a:buClr>
              <a:buSzPts val="3600"/>
              <a:buFont typeface="Droid Sans"/>
              <a:buNone/>
              <a:defRPr sz="3600" b="1">
                <a:solidFill>
                  <a:srgbClr val="0B5394"/>
                </a:solidFill>
                <a:latin typeface="Droid Sans"/>
                <a:ea typeface="Droid Sans"/>
                <a:cs typeface="Droid Sans"/>
                <a:sym typeface="Droid Sans"/>
              </a:defRPr>
            </a:lvl9pPr>
          </a:lstStyle>
          <a:p>
            <a:endParaRPr/>
          </a:p>
        </p:txBody>
      </p:sp>
      <p:sp>
        <p:nvSpPr>
          <p:cNvPr id="7" name="Google Shape;7;p1"/>
          <p:cNvSpPr txBox="1">
            <a:spLocks noGrp="1"/>
          </p:cNvSpPr>
          <p:nvPr>
            <p:ph type="body" idx="1"/>
          </p:nvPr>
        </p:nvSpPr>
        <p:spPr>
          <a:xfrm>
            <a:off x="457200" y="1600200"/>
            <a:ext cx="8229600" cy="4967700"/>
          </a:xfrm>
          <a:prstGeom prst="rect">
            <a:avLst/>
          </a:prstGeom>
          <a:noFill/>
          <a:ln>
            <a:noFill/>
          </a:ln>
        </p:spPr>
        <p:txBody>
          <a:bodyPr spcFirstLastPara="1" wrap="square" lIns="91425" tIns="91425" rIns="91425" bIns="91425" anchor="t" anchorCtr="0">
            <a:noAutofit/>
          </a:bodyPr>
          <a:lstStyle>
            <a:lvl1pPr marL="457200" lvl="0" indent="-419100">
              <a:spcBef>
                <a:spcPts val="600"/>
              </a:spcBef>
              <a:spcAft>
                <a:spcPts val="0"/>
              </a:spcAft>
              <a:buClr>
                <a:schemeClr val="dk1"/>
              </a:buClr>
              <a:buSzPts val="3000"/>
              <a:buFont typeface="Droid Sans"/>
              <a:buChar char="➔"/>
              <a:defRPr sz="3000">
                <a:solidFill>
                  <a:schemeClr val="dk1"/>
                </a:solidFill>
                <a:latin typeface="Droid Sans"/>
                <a:ea typeface="Droid Sans"/>
                <a:cs typeface="Droid Sans"/>
                <a:sym typeface="Droid Sans"/>
              </a:defRPr>
            </a:lvl1pPr>
            <a:lvl2pPr marL="914400" lvl="1" indent="-381000">
              <a:spcBef>
                <a:spcPts val="0"/>
              </a:spcBef>
              <a:spcAft>
                <a:spcPts val="0"/>
              </a:spcAft>
              <a:buClr>
                <a:schemeClr val="dk1"/>
              </a:buClr>
              <a:buSzPts val="2400"/>
              <a:buFont typeface="Droid Sans"/>
              <a:buChar char="◆"/>
              <a:defRPr sz="2400">
                <a:solidFill>
                  <a:schemeClr val="dk1"/>
                </a:solidFill>
                <a:latin typeface="Droid Sans"/>
                <a:ea typeface="Droid Sans"/>
                <a:cs typeface="Droid Sans"/>
                <a:sym typeface="Droid Sans"/>
              </a:defRPr>
            </a:lvl2pPr>
            <a:lvl3pPr marL="1371600" lvl="2" indent="-381000">
              <a:spcBef>
                <a:spcPts val="0"/>
              </a:spcBef>
              <a:spcAft>
                <a:spcPts val="0"/>
              </a:spcAft>
              <a:buClr>
                <a:schemeClr val="dk1"/>
              </a:buClr>
              <a:buSzPts val="2400"/>
              <a:buFont typeface="Droid Sans"/>
              <a:buChar char="●"/>
              <a:defRPr sz="2400">
                <a:solidFill>
                  <a:schemeClr val="dk1"/>
                </a:solidFill>
                <a:latin typeface="Droid Sans"/>
                <a:ea typeface="Droid Sans"/>
                <a:cs typeface="Droid Sans"/>
                <a:sym typeface="Droid Sans"/>
              </a:defRPr>
            </a:lvl3pPr>
            <a:lvl4pPr marL="1828800" lvl="3"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4pPr>
            <a:lvl5pPr marL="2286000" lvl="4"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5pPr>
            <a:lvl6pPr marL="2743200" lvl="5"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6pPr>
            <a:lvl7pPr marL="3200400" lvl="6"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7pPr>
            <a:lvl8pPr marL="3657600" lvl="7"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8pPr>
            <a:lvl9pPr marL="4114800" lvl="8" indent="-342900">
              <a:spcBef>
                <a:spcPts val="0"/>
              </a:spcBef>
              <a:spcAft>
                <a:spcPts val="0"/>
              </a:spcAft>
              <a:buClr>
                <a:schemeClr val="dk1"/>
              </a:buClr>
              <a:buSzPts val="1800"/>
              <a:buFont typeface="Droid Sans"/>
              <a:buChar char="●"/>
              <a:defRPr sz="1800">
                <a:solidFill>
                  <a:schemeClr val="dk1"/>
                </a:solidFill>
                <a:latin typeface="Droid Sans"/>
                <a:ea typeface="Droid Sans"/>
                <a:cs typeface="Droid Sans"/>
                <a:sym typeface="Droid Sans"/>
              </a:defRPr>
            </a:lvl9pPr>
          </a:lstStyle>
          <a:p>
            <a:endParaRPr/>
          </a:p>
        </p:txBody>
      </p:sp>
      <p:sp>
        <p:nvSpPr>
          <p:cNvPr id="8" name="Google Shape;8;p1"/>
          <p:cNvSpPr txBox="1">
            <a:spLocks noGrp="1"/>
          </p:cNvSpPr>
          <p:nvPr>
            <p:ph type="sldNum" idx="12"/>
          </p:nvPr>
        </p:nvSpPr>
        <p:spPr>
          <a:xfrm>
            <a:off x="8556791" y="6333134"/>
            <a:ext cx="548700" cy="524700"/>
          </a:xfrm>
          <a:prstGeom prst="rect">
            <a:avLst/>
          </a:prstGeom>
          <a:noFill/>
          <a:ln>
            <a:noFill/>
          </a:ln>
        </p:spPr>
        <p:txBody>
          <a:bodyPr spcFirstLastPara="1" wrap="square" lIns="91425" tIns="91425" rIns="91425" bIns="91425" anchor="ctr" anchorCtr="0">
            <a:noAutofit/>
          </a:bodyPr>
          <a:lstStyle>
            <a:lvl1pPr lvl="0" algn="r">
              <a:buNone/>
              <a:defRPr sz="1300">
                <a:solidFill>
                  <a:schemeClr val="dk1"/>
                </a:solidFill>
              </a:defRPr>
            </a:lvl1pPr>
            <a:lvl2pPr lvl="1" algn="r">
              <a:buNone/>
              <a:defRPr sz="1300">
                <a:solidFill>
                  <a:schemeClr val="dk1"/>
                </a:solidFill>
              </a:defRPr>
            </a:lvl2pPr>
            <a:lvl3pPr lvl="2" algn="r">
              <a:buNone/>
              <a:defRPr sz="1300">
                <a:solidFill>
                  <a:schemeClr val="dk1"/>
                </a:solidFill>
              </a:defRPr>
            </a:lvl3pPr>
            <a:lvl4pPr lvl="3" algn="r">
              <a:buNone/>
              <a:defRPr sz="1300">
                <a:solidFill>
                  <a:schemeClr val="dk1"/>
                </a:solidFill>
              </a:defRPr>
            </a:lvl4pPr>
            <a:lvl5pPr lvl="4" algn="r">
              <a:buNone/>
              <a:defRPr sz="1300">
                <a:solidFill>
                  <a:schemeClr val="dk1"/>
                </a:solidFill>
              </a:defRPr>
            </a:lvl5pPr>
            <a:lvl6pPr lvl="5" algn="r">
              <a:buNone/>
              <a:defRPr sz="1300">
                <a:solidFill>
                  <a:schemeClr val="dk1"/>
                </a:solidFill>
              </a:defRPr>
            </a:lvl6pPr>
            <a:lvl7pPr lvl="6" algn="r">
              <a:buNone/>
              <a:defRPr sz="1300">
                <a:solidFill>
                  <a:schemeClr val="dk1"/>
                </a:solidFill>
              </a:defRPr>
            </a:lvl7pPr>
            <a:lvl8pPr lvl="7" algn="r">
              <a:buNone/>
              <a:defRPr sz="1300">
                <a:solidFill>
                  <a:schemeClr val="dk1"/>
                </a:solidFill>
              </a:defRPr>
            </a:lvl8pPr>
            <a:lvl9pPr lvl="8" algn="r">
              <a:buNone/>
              <a:defRPr sz="1300">
                <a:solidFill>
                  <a:schemeClr val="dk1"/>
                </a:solidFill>
              </a:defRPr>
            </a:lvl9pPr>
          </a:lstStyle>
          <a:p>
            <a:pPr marL="0" lvl="0" indent="0" algn="r" rtl="0">
              <a:spcBef>
                <a:spcPts val="0"/>
              </a:spcBef>
              <a:spcAft>
                <a:spcPts val="0"/>
              </a:spcAft>
              <a:buNone/>
            </a:pPr>
            <a:fld id="{00000000-1234-1234-1234-123412341234}" type="slidenum">
              <a:rPr lang="en"/>
              <a:t>‹Nº›</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80.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6.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34"/>
        <p:cNvGrpSpPr/>
        <p:nvPr/>
      </p:nvGrpSpPr>
      <p:grpSpPr>
        <a:xfrm>
          <a:off x="0" y="0"/>
          <a:ext cx="0" cy="0"/>
          <a:chOff x="0" y="0"/>
          <a:chExt cx="0" cy="0"/>
        </a:xfrm>
      </p:grpSpPr>
      <p:sp>
        <p:nvSpPr>
          <p:cNvPr id="35" name="Google Shape;35;p8"/>
          <p:cNvSpPr txBox="1">
            <a:spLocks noGrp="1"/>
          </p:cNvSpPr>
          <p:nvPr>
            <p:ph type="ctrTitle"/>
          </p:nvPr>
        </p:nvSpPr>
        <p:spPr>
          <a:xfrm>
            <a:off x="292075" y="1154800"/>
            <a:ext cx="7543800" cy="9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3F3F3"/>
                </a:solidFill>
                <a:latin typeface="Roboto Condensed"/>
                <a:ea typeface="Roboto Condensed"/>
                <a:cs typeface="Roboto Condensed"/>
                <a:sym typeface="Roboto Condensed"/>
              </a:rPr>
              <a:t>Store Procedures, Functions and Triggers</a:t>
            </a:r>
            <a:br>
              <a:rPr lang="en">
                <a:solidFill>
                  <a:srgbClr val="F3F3F3"/>
                </a:solidFill>
                <a:latin typeface="Roboto Condensed"/>
                <a:ea typeface="Roboto Condensed"/>
                <a:cs typeface="Roboto Condensed"/>
                <a:sym typeface="Roboto Condensed"/>
              </a:rPr>
            </a:br>
            <a:endParaRPr sz="1000">
              <a:solidFill>
                <a:srgbClr val="F3F3F3"/>
              </a:solidFill>
              <a:latin typeface="Roboto Condensed"/>
              <a:ea typeface="Roboto Condensed"/>
              <a:cs typeface="Roboto Condensed"/>
              <a:sym typeface="Roboto Condensed"/>
            </a:endParaRPr>
          </a:p>
        </p:txBody>
      </p:sp>
      <p:sp>
        <p:nvSpPr>
          <p:cNvPr id="36" name="Google Shape;36;p8"/>
          <p:cNvSpPr txBox="1">
            <a:spLocks noGrp="1"/>
          </p:cNvSpPr>
          <p:nvPr>
            <p:ph type="ctrTitle"/>
          </p:nvPr>
        </p:nvSpPr>
        <p:spPr>
          <a:xfrm>
            <a:off x="292075" y="1669600"/>
            <a:ext cx="7543800" cy="9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F3F3F3"/>
                </a:solidFill>
                <a:latin typeface="Roboto Condensed"/>
                <a:ea typeface="Roboto Condensed"/>
                <a:cs typeface="Roboto Condensed"/>
                <a:sym typeface="Roboto Condensed"/>
              </a:rPr>
              <a:t>CE3101 - Bases de Datos</a:t>
            </a:r>
            <a:br>
              <a:rPr lang="en" sz="1800">
                <a:solidFill>
                  <a:srgbClr val="F3F3F3"/>
                </a:solidFill>
                <a:latin typeface="Roboto Condensed"/>
                <a:ea typeface="Roboto Condensed"/>
                <a:cs typeface="Roboto Condensed"/>
                <a:sym typeface="Roboto Condensed"/>
              </a:rPr>
            </a:br>
            <a:endParaRPr sz="1800">
              <a:solidFill>
                <a:srgbClr val="F3F3F3"/>
              </a:solidFill>
              <a:latin typeface="Roboto Condensed"/>
              <a:ea typeface="Roboto Condensed"/>
              <a:cs typeface="Roboto Condensed"/>
              <a:sym typeface="Roboto Condensed"/>
            </a:endParaRPr>
          </a:p>
        </p:txBody>
      </p:sp>
      <p:pic>
        <p:nvPicPr>
          <p:cNvPr id="37" name="Google Shape;37;p8"/>
          <p:cNvPicPr preferRelativeResize="0"/>
          <p:nvPr/>
        </p:nvPicPr>
        <p:blipFill>
          <a:blip r:embed="rId3">
            <a:alphaModFix/>
          </a:blip>
          <a:stretch>
            <a:fillRect/>
          </a:stretch>
        </p:blipFill>
        <p:spPr>
          <a:xfrm>
            <a:off x="5508275" y="3176675"/>
            <a:ext cx="3213175" cy="32297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6"/>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Utilizando Procedimientos Almacenados...</a:t>
            </a:r>
            <a:endParaRPr/>
          </a:p>
        </p:txBody>
      </p:sp>
      <p:pic>
        <p:nvPicPr>
          <p:cNvPr id="96" name="Google Shape;96;p16"/>
          <p:cNvPicPr preferRelativeResize="0"/>
          <p:nvPr/>
        </p:nvPicPr>
        <p:blipFill>
          <a:blip r:embed="rId3">
            <a:alphaModFix/>
          </a:blip>
          <a:stretch>
            <a:fillRect/>
          </a:stretch>
        </p:blipFill>
        <p:spPr>
          <a:xfrm>
            <a:off x="2376488" y="1923500"/>
            <a:ext cx="4391025" cy="37623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7"/>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Utilizando Procedimientos Almacenados...</a:t>
            </a:r>
            <a:endParaRPr/>
          </a:p>
        </p:txBody>
      </p:sp>
      <p:pic>
        <p:nvPicPr>
          <p:cNvPr id="102" name="Google Shape;102;p17"/>
          <p:cNvPicPr preferRelativeResize="0"/>
          <p:nvPr/>
        </p:nvPicPr>
        <p:blipFill>
          <a:blip r:embed="rId3">
            <a:alphaModFix/>
          </a:blip>
          <a:stretch>
            <a:fillRect/>
          </a:stretch>
        </p:blipFill>
        <p:spPr>
          <a:xfrm>
            <a:off x="2376488" y="1923500"/>
            <a:ext cx="4391025" cy="3762375"/>
          </a:xfrm>
          <a:prstGeom prst="rect">
            <a:avLst/>
          </a:prstGeom>
          <a:noFill/>
          <a:ln>
            <a:noFill/>
          </a:ln>
        </p:spPr>
      </p:pic>
      <p:sp>
        <p:nvSpPr>
          <p:cNvPr id="103" name="Google Shape;103;p17"/>
          <p:cNvSpPr/>
          <p:nvPr/>
        </p:nvSpPr>
        <p:spPr>
          <a:xfrm>
            <a:off x="6567750" y="1580650"/>
            <a:ext cx="2276400" cy="1094700"/>
          </a:xfrm>
          <a:prstGeom prst="wedgeRoundRectCallout">
            <a:avLst>
              <a:gd name="adj1" fmla="val -83667"/>
              <a:gd name="adj2" fmla="val 87755"/>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El script está en el servidor</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18"/>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Utilizando Procedimientos Almacenados...</a:t>
            </a:r>
            <a:endParaRPr/>
          </a:p>
        </p:txBody>
      </p:sp>
      <p:pic>
        <p:nvPicPr>
          <p:cNvPr id="109" name="Google Shape;109;p18"/>
          <p:cNvPicPr preferRelativeResize="0"/>
          <p:nvPr/>
        </p:nvPicPr>
        <p:blipFill>
          <a:blip r:embed="rId3">
            <a:alphaModFix/>
          </a:blip>
          <a:stretch>
            <a:fillRect/>
          </a:stretch>
        </p:blipFill>
        <p:spPr>
          <a:xfrm>
            <a:off x="2376488" y="1923500"/>
            <a:ext cx="4391025" cy="3762375"/>
          </a:xfrm>
          <a:prstGeom prst="rect">
            <a:avLst/>
          </a:prstGeom>
          <a:noFill/>
          <a:ln>
            <a:noFill/>
          </a:ln>
        </p:spPr>
      </p:pic>
      <p:sp>
        <p:nvSpPr>
          <p:cNvPr id="110" name="Google Shape;110;p18"/>
          <p:cNvSpPr/>
          <p:nvPr/>
        </p:nvSpPr>
        <p:spPr>
          <a:xfrm>
            <a:off x="5927675" y="4892825"/>
            <a:ext cx="2276400" cy="1094700"/>
          </a:xfrm>
          <a:prstGeom prst="wedgeRoundRectCallout">
            <a:avLst>
              <a:gd name="adj1" fmla="val -110446"/>
              <a:gd name="adj2" fmla="val -76523"/>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Cada cliente invoca el procedimiento</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4"/>
        <p:cNvGrpSpPr/>
        <p:nvPr/>
      </p:nvGrpSpPr>
      <p:grpSpPr>
        <a:xfrm>
          <a:off x="0" y="0"/>
          <a:ext cx="0" cy="0"/>
          <a:chOff x="0" y="0"/>
          <a:chExt cx="0" cy="0"/>
        </a:xfrm>
      </p:grpSpPr>
      <p:sp>
        <p:nvSpPr>
          <p:cNvPr id="115" name="Google Shape;115;p1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Procedimientos Almacenados (Características)</a:t>
            </a:r>
            <a:endParaRPr/>
          </a:p>
        </p:txBody>
      </p:sp>
      <p:sp>
        <p:nvSpPr>
          <p:cNvPr id="116" name="Google Shape;116;p19"/>
          <p:cNvSpPr txBox="1">
            <a:spLocks noGrp="1"/>
          </p:cNvSpPr>
          <p:nvPr>
            <p:ph type="body" idx="1"/>
          </p:nvPr>
        </p:nvSpPr>
        <p:spPr>
          <a:xfrm>
            <a:off x="457200" y="1081200"/>
            <a:ext cx="8229600" cy="22839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No pueden ser utilizados en expresiones.</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No retornan valor.</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Pueden retornar múltiples parámetros de salida.</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utilizar procedimientos almacenados?</a:t>
            </a:r>
            <a:endParaRPr/>
          </a:p>
        </p:txBody>
      </p:sp>
      <p:sp>
        <p:nvSpPr>
          <p:cNvPr id="122" name="Google Shape;122;p20"/>
          <p:cNvSpPr txBox="1">
            <a:spLocks noGrp="1"/>
          </p:cNvSpPr>
          <p:nvPr>
            <p:ph type="body" idx="1"/>
          </p:nvPr>
        </p:nvSpPr>
        <p:spPr>
          <a:xfrm>
            <a:off x="457200" y="1081200"/>
            <a:ext cx="8229600" cy="4984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a:t>Encapsulamiento</a:t>
            </a:r>
            <a:endParaRPr/>
          </a:p>
          <a:p>
            <a:pPr marL="914400" marR="0" lvl="1" indent="-381000" algn="l" rtl="0">
              <a:lnSpc>
                <a:spcPct val="100000"/>
              </a:lnSpc>
              <a:spcBef>
                <a:spcPts val="0"/>
              </a:spcBef>
              <a:spcAft>
                <a:spcPts val="0"/>
              </a:spcAft>
              <a:buSzPts val="2400"/>
              <a:buChar char="◆"/>
            </a:pPr>
            <a:r>
              <a:rPr lang="en"/>
              <a:t>Si se necesita realizar un cambio, </a:t>
            </a:r>
            <a:r>
              <a:rPr lang="en" b="1">
                <a:solidFill>
                  <a:srgbClr val="CC0000"/>
                </a:solidFill>
              </a:rPr>
              <a:t>únicamente se debe hacer en un solo lugar</a:t>
            </a:r>
            <a:r>
              <a:rPr lang="en"/>
              <a:t> y el procedimiento se actualiza para todos los usuarios del mismo.</a:t>
            </a:r>
            <a:endParaRPr/>
          </a:p>
          <a:p>
            <a:pPr marL="914400" marR="0" lvl="1" indent="-381000" algn="l" rtl="0">
              <a:lnSpc>
                <a:spcPct val="100000"/>
              </a:lnSpc>
              <a:spcBef>
                <a:spcPts val="0"/>
              </a:spcBef>
              <a:spcAft>
                <a:spcPts val="0"/>
              </a:spcAft>
              <a:buSzPts val="2400"/>
              <a:buChar char="◆"/>
            </a:pPr>
            <a:r>
              <a:rPr lang="en"/>
              <a:t>Las aplicaciones y programadores no necesariamente tienen acceso al código del procedimiento.</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b="1"/>
              <a:t>Reutilización de código</a:t>
            </a:r>
            <a:endParaRPr b="1"/>
          </a:p>
          <a:p>
            <a:pPr marL="914400" marR="0" lvl="1" indent="-381000" algn="l" rtl="0">
              <a:lnSpc>
                <a:spcPct val="100000"/>
              </a:lnSpc>
              <a:spcBef>
                <a:spcPts val="0"/>
              </a:spcBef>
              <a:spcAft>
                <a:spcPts val="0"/>
              </a:spcAft>
              <a:buSzPts val="2400"/>
              <a:buChar char="◆"/>
            </a:pPr>
            <a:r>
              <a:rPr lang="en"/>
              <a:t>Las aplicaciones se limitan a invocar un procedimiento </a:t>
            </a:r>
            <a:r>
              <a:rPr lang="en" b="1">
                <a:solidFill>
                  <a:srgbClr val="CC0000"/>
                </a:solidFill>
              </a:rPr>
              <a:t>sin tener que duplicar el código</a:t>
            </a:r>
            <a:r>
              <a:rPr lang="en"/>
              <a:t> una y otra vez, reduciendo las inconsistencias y la probabilidad de errores.</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1"/>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utilizar procedimientos almacenados?</a:t>
            </a:r>
            <a:endParaRPr/>
          </a:p>
        </p:txBody>
      </p:sp>
      <p:sp>
        <p:nvSpPr>
          <p:cNvPr id="128" name="Google Shape;128;p21"/>
          <p:cNvSpPr txBox="1">
            <a:spLocks noGrp="1"/>
          </p:cNvSpPr>
          <p:nvPr>
            <p:ph type="body" idx="1"/>
          </p:nvPr>
        </p:nvSpPr>
        <p:spPr>
          <a:xfrm>
            <a:off x="457200" y="1081200"/>
            <a:ext cx="8229600" cy="4984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a:t>Mayor seguridad</a:t>
            </a:r>
            <a:endParaRPr/>
          </a:p>
          <a:p>
            <a:pPr marL="914400" marR="0" lvl="1" indent="-381000" algn="l" rtl="0">
              <a:lnSpc>
                <a:spcPct val="100000"/>
              </a:lnSpc>
              <a:spcBef>
                <a:spcPts val="0"/>
              </a:spcBef>
              <a:spcAft>
                <a:spcPts val="0"/>
              </a:spcAft>
              <a:buSzPts val="2400"/>
              <a:buChar char="◆"/>
            </a:pPr>
            <a:r>
              <a:rPr lang="en"/>
              <a:t>Es posible darle autorización a los usuarios para ejecutar el procedimiento </a:t>
            </a:r>
            <a:r>
              <a:rPr lang="en" b="1">
                <a:solidFill>
                  <a:srgbClr val="CC0000"/>
                </a:solidFill>
              </a:rPr>
              <a:t>sin tener que darles autorización sobre las tablas</a:t>
            </a:r>
            <a:r>
              <a:rPr lang="en"/>
              <a:t> que el procedimiento utiliza.</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2"/>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utilizar procedimientos almacenados?</a:t>
            </a:r>
            <a:endParaRPr/>
          </a:p>
        </p:txBody>
      </p:sp>
      <p:sp>
        <p:nvSpPr>
          <p:cNvPr id="134" name="Google Shape;134;p22"/>
          <p:cNvSpPr txBox="1">
            <a:spLocks noGrp="1"/>
          </p:cNvSpPr>
          <p:nvPr>
            <p:ph type="body" idx="1"/>
          </p:nvPr>
        </p:nvSpPr>
        <p:spPr>
          <a:xfrm>
            <a:off x="457200" y="1081200"/>
            <a:ext cx="8229600" cy="4984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a:t>Mayor seguridad</a:t>
            </a:r>
            <a:endParaRPr/>
          </a:p>
          <a:p>
            <a:pPr marL="914400" marR="0" lvl="1" indent="-381000" algn="l" rtl="0">
              <a:lnSpc>
                <a:spcPct val="100000"/>
              </a:lnSpc>
              <a:spcBef>
                <a:spcPts val="0"/>
              </a:spcBef>
              <a:spcAft>
                <a:spcPts val="0"/>
              </a:spcAft>
              <a:buSzPts val="2400"/>
              <a:buChar char="◆"/>
            </a:pPr>
            <a:r>
              <a:rPr lang="en"/>
              <a:t>Es posible darle autorización a los usuarios para ejecutar el procedimiento </a:t>
            </a:r>
            <a:r>
              <a:rPr lang="en" b="1">
                <a:solidFill>
                  <a:srgbClr val="CC0000"/>
                </a:solidFill>
              </a:rPr>
              <a:t>sin tener que darles autorización sobre las tablas</a:t>
            </a:r>
            <a:r>
              <a:rPr lang="en"/>
              <a:t> que el procedimiento utiliza.</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
        <p:nvSpPr>
          <p:cNvPr id="135" name="Google Shape;135;p22"/>
          <p:cNvSpPr/>
          <p:nvPr/>
        </p:nvSpPr>
        <p:spPr>
          <a:xfrm>
            <a:off x="6524500" y="2881650"/>
            <a:ext cx="2276400" cy="1094700"/>
          </a:xfrm>
          <a:prstGeom prst="wedgeRoundRectCallout">
            <a:avLst>
              <a:gd name="adj1" fmla="val -65699"/>
              <a:gd name="adj2" fmla="val -81209"/>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En qué escenario práctico aplica esto?</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utilizar procedimientos almacenados?</a:t>
            </a:r>
            <a:endParaRPr/>
          </a:p>
        </p:txBody>
      </p:sp>
      <p:pic>
        <p:nvPicPr>
          <p:cNvPr id="141" name="Google Shape;141;p23"/>
          <p:cNvPicPr preferRelativeResize="0"/>
          <p:nvPr/>
        </p:nvPicPr>
        <p:blipFill>
          <a:blip r:embed="rId3">
            <a:alphaModFix/>
          </a:blip>
          <a:stretch>
            <a:fillRect/>
          </a:stretch>
        </p:blipFill>
        <p:spPr>
          <a:xfrm>
            <a:off x="1528763" y="1895599"/>
            <a:ext cx="6086475" cy="347662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4"/>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utilizar procedimientos almacenados?</a:t>
            </a:r>
            <a:endParaRPr/>
          </a:p>
        </p:txBody>
      </p:sp>
      <p:pic>
        <p:nvPicPr>
          <p:cNvPr id="147" name="Google Shape;147;p24"/>
          <p:cNvPicPr preferRelativeResize="0"/>
          <p:nvPr/>
        </p:nvPicPr>
        <p:blipFill>
          <a:blip r:embed="rId3">
            <a:alphaModFix/>
          </a:blip>
          <a:stretch>
            <a:fillRect/>
          </a:stretch>
        </p:blipFill>
        <p:spPr>
          <a:xfrm>
            <a:off x="1528763" y="1895599"/>
            <a:ext cx="6086475" cy="3476625"/>
          </a:xfrm>
          <a:prstGeom prst="rect">
            <a:avLst/>
          </a:prstGeom>
          <a:noFill/>
          <a:ln>
            <a:noFill/>
          </a:ln>
        </p:spPr>
      </p:pic>
      <p:sp>
        <p:nvSpPr>
          <p:cNvPr id="148" name="Google Shape;148;p24"/>
          <p:cNvSpPr/>
          <p:nvPr/>
        </p:nvSpPr>
        <p:spPr>
          <a:xfrm>
            <a:off x="3049775" y="1099425"/>
            <a:ext cx="2276400" cy="1094700"/>
          </a:xfrm>
          <a:prstGeom prst="wedgeRoundRectCallout">
            <a:avLst>
              <a:gd name="adj1" fmla="val 88281"/>
              <a:gd name="adj2" fmla="val 74171"/>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Se prohíben operaciones directas sobre la tabla</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5"/>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utilizar procedimientos almacenados?</a:t>
            </a:r>
            <a:endParaRPr/>
          </a:p>
        </p:txBody>
      </p:sp>
      <p:pic>
        <p:nvPicPr>
          <p:cNvPr id="154" name="Google Shape;154;p25"/>
          <p:cNvPicPr preferRelativeResize="0"/>
          <p:nvPr/>
        </p:nvPicPr>
        <p:blipFill>
          <a:blip r:embed="rId3">
            <a:alphaModFix/>
          </a:blip>
          <a:stretch>
            <a:fillRect/>
          </a:stretch>
        </p:blipFill>
        <p:spPr>
          <a:xfrm>
            <a:off x="1528763" y="1895599"/>
            <a:ext cx="6086475" cy="3476625"/>
          </a:xfrm>
          <a:prstGeom prst="rect">
            <a:avLst/>
          </a:prstGeom>
          <a:noFill/>
          <a:ln>
            <a:noFill/>
          </a:ln>
        </p:spPr>
      </p:pic>
      <p:sp>
        <p:nvSpPr>
          <p:cNvPr id="155" name="Google Shape;155;p25"/>
          <p:cNvSpPr/>
          <p:nvPr/>
        </p:nvSpPr>
        <p:spPr>
          <a:xfrm>
            <a:off x="3049775" y="1099425"/>
            <a:ext cx="2276400" cy="1094700"/>
          </a:xfrm>
          <a:prstGeom prst="wedgeRoundRectCallout">
            <a:avLst>
              <a:gd name="adj1" fmla="val -4107"/>
              <a:gd name="adj2" fmla="val 107582"/>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Solo el procedimiento tiene autorización sobre la tabla cliente</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Disclaimer / Descargo de Responsabilidad</a:t>
            </a:r>
            <a:endParaRPr/>
          </a:p>
        </p:txBody>
      </p:sp>
      <p:sp>
        <p:nvSpPr>
          <p:cNvPr id="43" name="Google Shape;43;p9"/>
          <p:cNvSpPr txBox="1">
            <a:spLocks noGrp="1"/>
          </p:cNvSpPr>
          <p:nvPr>
            <p:ph type="body" idx="1"/>
          </p:nvPr>
        </p:nvSpPr>
        <p:spPr>
          <a:xfrm>
            <a:off x="457200" y="1081200"/>
            <a:ext cx="8229600" cy="54867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sz="2000"/>
              <a:t>Esta presentación corresponde a una guía usada por el profesor durante las clases. La misma ha sido modificada para ser utilizado en el modelo de cursos asistidos por tecnología. No es una versión final, por lo que la misma podría requerir todavía hacer algunos ajustes. Para aspectos de evaluación esta presentación es solo una guía, por lo que el estudiante debe profundizar con el material de lectura asignado y lo discutido en clases para aspectos de evaluación.</a:t>
            </a:r>
            <a:endParaRPr sz="2000"/>
          </a:p>
          <a:p>
            <a:pPr marL="457200" lvl="0" indent="0" algn="l" rtl="0">
              <a:lnSpc>
                <a:spcPct val="115000"/>
              </a:lnSpc>
              <a:spcBef>
                <a:spcPts val="0"/>
              </a:spcBef>
              <a:spcAft>
                <a:spcPts val="0"/>
              </a:spcAft>
              <a:buNone/>
            </a:pPr>
            <a:endParaRPr sz="2000"/>
          </a:p>
          <a:p>
            <a:pPr marL="0" lvl="0" indent="0" algn="l" rtl="0">
              <a:lnSpc>
                <a:spcPct val="115000"/>
              </a:lnSpc>
              <a:spcBef>
                <a:spcPts val="0"/>
              </a:spcBef>
              <a:spcAft>
                <a:spcPts val="0"/>
              </a:spcAft>
              <a:buNone/>
            </a:pPr>
            <a:r>
              <a:rPr lang="en" sz="2000"/>
              <a:t>This presentation corresponds to a guide material used by the professor during classes. It has been modified to be used in the model of technology-assisted courses. It is not a final version, so it may still require some adjustments. For evaluation aspects, this presentation is only a guide, so the student should delve with the assigned reading material and what has been discussed in class.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9"/>
        <p:cNvGrpSpPr/>
        <p:nvPr/>
      </p:nvGrpSpPr>
      <p:grpSpPr>
        <a:xfrm>
          <a:off x="0" y="0"/>
          <a:ext cx="0" cy="0"/>
          <a:chOff x="0" y="0"/>
          <a:chExt cx="0" cy="0"/>
        </a:xfrm>
      </p:grpSpPr>
      <p:sp>
        <p:nvSpPr>
          <p:cNvPr id="160" name="Google Shape;160;p26"/>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utilizar procedimientos almacenados?</a:t>
            </a:r>
            <a:endParaRPr/>
          </a:p>
        </p:txBody>
      </p:sp>
      <p:sp>
        <p:nvSpPr>
          <p:cNvPr id="161" name="Google Shape;161;p26"/>
          <p:cNvSpPr txBox="1">
            <a:spLocks noGrp="1"/>
          </p:cNvSpPr>
          <p:nvPr>
            <p:ph type="body" idx="1"/>
          </p:nvPr>
        </p:nvSpPr>
        <p:spPr>
          <a:xfrm>
            <a:off x="457200" y="1081200"/>
            <a:ext cx="8229600" cy="4984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a:t>Manejo de errores</a:t>
            </a:r>
            <a:endParaRPr/>
          </a:p>
          <a:p>
            <a:pPr marL="914400" marR="0" lvl="1" indent="-381000" algn="l" rtl="0">
              <a:lnSpc>
                <a:spcPct val="100000"/>
              </a:lnSpc>
              <a:spcBef>
                <a:spcPts val="0"/>
              </a:spcBef>
              <a:spcAft>
                <a:spcPts val="0"/>
              </a:spcAft>
              <a:buSzPts val="2400"/>
              <a:buChar char="◆"/>
            </a:pPr>
            <a:r>
              <a:rPr lang="en"/>
              <a:t>El procedimiento almacenado puede </a:t>
            </a:r>
            <a:r>
              <a:rPr lang="en" b="1">
                <a:solidFill>
                  <a:srgbClr val="CC0000"/>
                </a:solidFill>
              </a:rPr>
              <a:t>incluir código necesario para manejar cualquier error</a:t>
            </a:r>
            <a:r>
              <a:rPr lang="en"/>
              <a:t> que pueda ocurrir durante la ejecución del script.</a:t>
            </a:r>
            <a:endParaRPr/>
          </a:p>
          <a:p>
            <a:pPr marL="914400" marR="0" lvl="0" indent="0" algn="l" rtl="0">
              <a:lnSpc>
                <a:spcPct val="100000"/>
              </a:lnSpc>
              <a:spcBef>
                <a:spcPts val="600"/>
              </a:spcBef>
              <a:spcAft>
                <a:spcPts val="0"/>
              </a:spcAft>
              <a:buNone/>
            </a:pPr>
            <a:endParaRPr/>
          </a:p>
          <a:p>
            <a:pPr marL="914400" marR="0" lvl="1" indent="-381000" algn="l" rtl="0">
              <a:lnSpc>
                <a:spcPct val="100000"/>
              </a:lnSpc>
              <a:spcBef>
                <a:spcPts val="600"/>
              </a:spcBef>
              <a:spcAft>
                <a:spcPts val="0"/>
              </a:spcAft>
              <a:buSzPts val="2400"/>
              <a:buChar char="◆"/>
            </a:pPr>
            <a:r>
              <a:rPr lang="en"/>
              <a:t>De lo contrario, la aplicación tendría que manejar los errores y dependería de la pericia del programador, lo bien o mal, que estos se manejen.</a:t>
            </a:r>
            <a:endParaRPr/>
          </a:p>
          <a:p>
            <a:pPr marL="914400" marR="0" lvl="0" indent="0" algn="l" rtl="0">
              <a:lnSpc>
                <a:spcPct val="100000"/>
              </a:lnSpc>
              <a:spcBef>
                <a:spcPts val="600"/>
              </a:spcBef>
              <a:spcAft>
                <a:spcPts val="0"/>
              </a:spcAft>
              <a:buNone/>
            </a:pPr>
            <a:endParaRPr/>
          </a:p>
          <a:p>
            <a:pPr marL="914400" marR="0" lvl="1" indent="-381000" algn="l" rtl="0">
              <a:lnSpc>
                <a:spcPct val="100000"/>
              </a:lnSpc>
              <a:spcBef>
                <a:spcPts val="600"/>
              </a:spcBef>
              <a:spcAft>
                <a:spcPts val="0"/>
              </a:spcAft>
              <a:buSzPts val="2400"/>
              <a:buChar char="◆"/>
            </a:pPr>
            <a:r>
              <a:rPr lang="en"/>
              <a:t>Cuando se produce un error, el DBMS envía un mensaje de error que contiene información específica que incluye:</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166" name="Google Shape;166;p27"/>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utilizar procedimientos almacenados?</a:t>
            </a:r>
            <a:endParaRPr/>
          </a:p>
        </p:txBody>
      </p:sp>
      <p:sp>
        <p:nvSpPr>
          <p:cNvPr id="167" name="Google Shape;167;p27"/>
          <p:cNvSpPr txBox="1">
            <a:spLocks noGrp="1"/>
          </p:cNvSpPr>
          <p:nvPr>
            <p:ph type="body" idx="1"/>
          </p:nvPr>
        </p:nvSpPr>
        <p:spPr>
          <a:xfrm>
            <a:off x="457200" y="1081200"/>
            <a:ext cx="8229600" cy="4984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a:t>Manejo de errores</a:t>
            </a:r>
            <a:endParaRPr/>
          </a:p>
          <a:p>
            <a:pPr marL="914400" marR="0" lvl="1" indent="-381000" algn="l" rtl="0">
              <a:lnSpc>
                <a:spcPct val="100000"/>
              </a:lnSpc>
              <a:spcBef>
                <a:spcPts val="0"/>
              </a:spcBef>
              <a:spcAft>
                <a:spcPts val="0"/>
              </a:spcAft>
              <a:buSzPts val="2400"/>
              <a:buChar char="◆"/>
            </a:pPr>
            <a:r>
              <a:rPr lang="en"/>
              <a:t>El procedimiento almacenado puede </a:t>
            </a:r>
            <a:r>
              <a:rPr lang="en" b="1">
                <a:solidFill>
                  <a:srgbClr val="CC0000"/>
                </a:solidFill>
              </a:rPr>
              <a:t>incluir código necesario para manejar cualquier error</a:t>
            </a:r>
            <a:r>
              <a:rPr lang="en"/>
              <a:t> que pueda ocurrir durante la ejecución del script.</a:t>
            </a:r>
            <a:endParaRPr/>
          </a:p>
          <a:p>
            <a:pPr marL="914400" marR="0" lvl="0" indent="0" algn="l" rtl="0">
              <a:lnSpc>
                <a:spcPct val="100000"/>
              </a:lnSpc>
              <a:spcBef>
                <a:spcPts val="600"/>
              </a:spcBef>
              <a:spcAft>
                <a:spcPts val="0"/>
              </a:spcAft>
              <a:buNone/>
            </a:pPr>
            <a:endParaRPr/>
          </a:p>
          <a:p>
            <a:pPr marL="914400" marR="0" lvl="1" indent="-381000" algn="l" rtl="0">
              <a:lnSpc>
                <a:spcPct val="100000"/>
              </a:lnSpc>
              <a:spcBef>
                <a:spcPts val="600"/>
              </a:spcBef>
              <a:spcAft>
                <a:spcPts val="0"/>
              </a:spcAft>
              <a:buSzPts val="2400"/>
              <a:buChar char="◆"/>
            </a:pPr>
            <a:r>
              <a:rPr lang="en"/>
              <a:t>De lo contrario, la aplicación tendría que manejar los errores y dependería de la pericia del programador, lo bien o mal, que estos se manejen.</a:t>
            </a:r>
            <a:endParaRPr/>
          </a:p>
          <a:p>
            <a:pPr marL="914400" marR="0" lvl="0" indent="0" algn="l" rtl="0">
              <a:lnSpc>
                <a:spcPct val="100000"/>
              </a:lnSpc>
              <a:spcBef>
                <a:spcPts val="600"/>
              </a:spcBef>
              <a:spcAft>
                <a:spcPts val="0"/>
              </a:spcAft>
              <a:buNone/>
            </a:pPr>
            <a:endParaRPr/>
          </a:p>
          <a:p>
            <a:pPr marL="914400" marR="0" lvl="1" indent="-381000" algn="l" rtl="0">
              <a:lnSpc>
                <a:spcPct val="100000"/>
              </a:lnSpc>
              <a:spcBef>
                <a:spcPts val="600"/>
              </a:spcBef>
              <a:spcAft>
                <a:spcPts val="0"/>
              </a:spcAft>
              <a:buSzPts val="2400"/>
              <a:buChar char="◆"/>
            </a:pPr>
            <a:r>
              <a:rPr lang="en"/>
              <a:t>Cuando se produce un error, el DBMS envía un mensaje de error que contiene información específica que incluye:</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pic>
        <p:nvPicPr>
          <p:cNvPr id="168" name="Google Shape;168;p27"/>
          <p:cNvPicPr preferRelativeResize="0"/>
          <p:nvPr/>
        </p:nvPicPr>
        <p:blipFill>
          <a:blip r:embed="rId3">
            <a:alphaModFix/>
          </a:blip>
          <a:stretch>
            <a:fillRect/>
          </a:stretch>
        </p:blipFill>
        <p:spPr>
          <a:xfrm>
            <a:off x="2133600" y="5831850"/>
            <a:ext cx="4876799" cy="8128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28"/>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utilizar procedimientos almacenados?</a:t>
            </a:r>
            <a:endParaRPr/>
          </a:p>
        </p:txBody>
      </p:sp>
      <p:sp>
        <p:nvSpPr>
          <p:cNvPr id="174" name="Google Shape;174;p28"/>
          <p:cNvSpPr txBox="1">
            <a:spLocks noGrp="1"/>
          </p:cNvSpPr>
          <p:nvPr>
            <p:ph type="body" idx="1"/>
          </p:nvPr>
        </p:nvSpPr>
        <p:spPr>
          <a:xfrm>
            <a:off x="457200" y="1081200"/>
            <a:ext cx="8229600" cy="4984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a:t>Manejo de errores</a:t>
            </a:r>
            <a:endParaRPr/>
          </a:p>
          <a:p>
            <a:pPr marL="914400" marR="0" lvl="1" indent="-381000" algn="l" rtl="0">
              <a:lnSpc>
                <a:spcPct val="100000"/>
              </a:lnSpc>
              <a:spcBef>
                <a:spcPts val="0"/>
              </a:spcBef>
              <a:spcAft>
                <a:spcPts val="0"/>
              </a:spcAft>
              <a:buSzPts val="2400"/>
              <a:buChar char="◆"/>
            </a:pPr>
            <a:r>
              <a:rPr lang="en"/>
              <a:t>El procedimiento almacenado puede </a:t>
            </a:r>
            <a:r>
              <a:rPr lang="en" b="1">
                <a:solidFill>
                  <a:srgbClr val="CC0000"/>
                </a:solidFill>
              </a:rPr>
              <a:t>incluir código necesario para manejar cualquier error</a:t>
            </a:r>
            <a:r>
              <a:rPr lang="en"/>
              <a:t> que pueda ocurrir durante la ejecución del script.</a:t>
            </a:r>
            <a:endParaRPr/>
          </a:p>
          <a:p>
            <a:pPr marL="914400" marR="0" lvl="0" indent="0" algn="l" rtl="0">
              <a:lnSpc>
                <a:spcPct val="100000"/>
              </a:lnSpc>
              <a:spcBef>
                <a:spcPts val="600"/>
              </a:spcBef>
              <a:spcAft>
                <a:spcPts val="0"/>
              </a:spcAft>
              <a:buNone/>
            </a:pPr>
            <a:endParaRPr/>
          </a:p>
          <a:p>
            <a:pPr marL="914400" marR="0" lvl="1" indent="-381000" algn="l" rtl="0">
              <a:lnSpc>
                <a:spcPct val="100000"/>
              </a:lnSpc>
              <a:spcBef>
                <a:spcPts val="600"/>
              </a:spcBef>
              <a:spcAft>
                <a:spcPts val="0"/>
              </a:spcAft>
              <a:buSzPts val="2400"/>
              <a:buChar char="◆"/>
            </a:pPr>
            <a:r>
              <a:rPr lang="en"/>
              <a:t>De lo contrario, la aplicación tendría que manejar los errores y dependería de la pericia del programador, lo bien o mal, que estos se manejen.</a:t>
            </a:r>
            <a:endParaRPr/>
          </a:p>
          <a:p>
            <a:pPr marL="914400" marR="0" lvl="0" indent="0" algn="l" rtl="0">
              <a:lnSpc>
                <a:spcPct val="100000"/>
              </a:lnSpc>
              <a:spcBef>
                <a:spcPts val="600"/>
              </a:spcBef>
              <a:spcAft>
                <a:spcPts val="0"/>
              </a:spcAft>
              <a:buNone/>
            </a:pPr>
            <a:endParaRPr/>
          </a:p>
          <a:p>
            <a:pPr marL="914400" marR="0" lvl="1" indent="-381000" algn="l" rtl="0">
              <a:lnSpc>
                <a:spcPct val="100000"/>
              </a:lnSpc>
              <a:spcBef>
                <a:spcPts val="600"/>
              </a:spcBef>
              <a:spcAft>
                <a:spcPts val="0"/>
              </a:spcAft>
              <a:buSzPts val="2400"/>
              <a:buChar char="◆"/>
            </a:pPr>
            <a:r>
              <a:rPr lang="en"/>
              <a:t>Cuando se produce un error, el DBMS envía un mensaje de error que contiene información específica que incluye:</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pic>
        <p:nvPicPr>
          <p:cNvPr id="175" name="Google Shape;175;p28"/>
          <p:cNvPicPr preferRelativeResize="0"/>
          <p:nvPr/>
        </p:nvPicPr>
        <p:blipFill>
          <a:blip r:embed="rId3">
            <a:alphaModFix/>
          </a:blip>
          <a:stretch>
            <a:fillRect/>
          </a:stretch>
        </p:blipFill>
        <p:spPr>
          <a:xfrm>
            <a:off x="2133600" y="5811902"/>
            <a:ext cx="4876799" cy="83238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utilizar procedimientos almacenados?</a:t>
            </a:r>
            <a:endParaRPr/>
          </a:p>
        </p:txBody>
      </p:sp>
      <p:sp>
        <p:nvSpPr>
          <p:cNvPr id="181" name="Google Shape;181;p29"/>
          <p:cNvSpPr txBox="1">
            <a:spLocks noGrp="1"/>
          </p:cNvSpPr>
          <p:nvPr>
            <p:ph type="body" idx="1"/>
          </p:nvPr>
        </p:nvSpPr>
        <p:spPr>
          <a:xfrm>
            <a:off x="457200" y="1081200"/>
            <a:ext cx="8229600" cy="4984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a:t>Manejo de errores</a:t>
            </a:r>
            <a:endParaRPr/>
          </a:p>
          <a:p>
            <a:pPr marL="914400" marR="0" lvl="1" indent="-381000" algn="l" rtl="0">
              <a:lnSpc>
                <a:spcPct val="100000"/>
              </a:lnSpc>
              <a:spcBef>
                <a:spcPts val="0"/>
              </a:spcBef>
              <a:spcAft>
                <a:spcPts val="0"/>
              </a:spcAft>
              <a:buSzPts val="2400"/>
              <a:buChar char="◆"/>
            </a:pPr>
            <a:r>
              <a:rPr lang="en"/>
              <a:t>El procedimiento almacenado puede </a:t>
            </a:r>
            <a:r>
              <a:rPr lang="en" b="1">
                <a:solidFill>
                  <a:srgbClr val="CC0000"/>
                </a:solidFill>
              </a:rPr>
              <a:t>incluir código necesario para manejar cualquier error</a:t>
            </a:r>
            <a:r>
              <a:rPr lang="en"/>
              <a:t> que pueda ocurrir durante la ejecución del script.</a:t>
            </a:r>
            <a:endParaRPr/>
          </a:p>
          <a:p>
            <a:pPr marL="914400" marR="0" lvl="0" indent="0" algn="l" rtl="0">
              <a:lnSpc>
                <a:spcPct val="100000"/>
              </a:lnSpc>
              <a:spcBef>
                <a:spcPts val="600"/>
              </a:spcBef>
              <a:spcAft>
                <a:spcPts val="0"/>
              </a:spcAft>
              <a:buNone/>
            </a:pPr>
            <a:endParaRPr/>
          </a:p>
          <a:p>
            <a:pPr marL="914400" marR="0" lvl="1" indent="-381000" algn="l" rtl="0">
              <a:lnSpc>
                <a:spcPct val="100000"/>
              </a:lnSpc>
              <a:spcBef>
                <a:spcPts val="600"/>
              </a:spcBef>
              <a:spcAft>
                <a:spcPts val="0"/>
              </a:spcAft>
              <a:buSzPts val="2400"/>
              <a:buChar char="◆"/>
            </a:pPr>
            <a:r>
              <a:rPr lang="en"/>
              <a:t>De lo contrario, la aplicación tendría que manejar los errores y dependería de la pericia del programador, lo bien o mal, que estos se manejen.</a:t>
            </a:r>
            <a:endParaRPr/>
          </a:p>
          <a:p>
            <a:pPr marL="914400" marR="0" lvl="0" indent="0" algn="l" rtl="0">
              <a:lnSpc>
                <a:spcPct val="100000"/>
              </a:lnSpc>
              <a:spcBef>
                <a:spcPts val="600"/>
              </a:spcBef>
              <a:spcAft>
                <a:spcPts val="0"/>
              </a:spcAft>
              <a:buNone/>
            </a:pPr>
            <a:endParaRPr/>
          </a:p>
          <a:p>
            <a:pPr marL="914400" marR="0" lvl="1" indent="-381000" algn="l" rtl="0">
              <a:lnSpc>
                <a:spcPct val="100000"/>
              </a:lnSpc>
              <a:spcBef>
                <a:spcPts val="600"/>
              </a:spcBef>
              <a:spcAft>
                <a:spcPts val="0"/>
              </a:spcAft>
              <a:buSzPts val="2400"/>
              <a:buChar char="◆"/>
            </a:pPr>
            <a:r>
              <a:rPr lang="en"/>
              <a:t>Cuando se produce un error, el DBMS envía un mensaje de error que contiene información específica que incluye:</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pic>
        <p:nvPicPr>
          <p:cNvPr id="182" name="Google Shape;182;p29"/>
          <p:cNvPicPr preferRelativeResize="0"/>
          <p:nvPr/>
        </p:nvPicPr>
        <p:blipFill>
          <a:blip r:embed="rId3">
            <a:alphaModFix/>
          </a:blip>
          <a:stretch>
            <a:fillRect/>
          </a:stretch>
        </p:blipFill>
        <p:spPr>
          <a:xfrm>
            <a:off x="2133600" y="5666125"/>
            <a:ext cx="4876799" cy="11239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3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utilizar procedimientos almacenados?</a:t>
            </a:r>
            <a:endParaRPr/>
          </a:p>
        </p:txBody>
      </p:sp>
      <p:sp>
        <p:nvSpPr>
          <p:cNvPr id="188" name="Google Shape;188;p30"/>
          <p:cNvSpPr txBox="1">
            <a:spLocks noGrp="1"/>
          </p:cNvSpPr>
          <p:nvPr>
            <p:ph type="body" idx="1"/>
          </p:nvPr>
        </p:nvSpPr>
        <p:spPr>
          <a:xfrm>
            <a:off x="457200" y="1081200"/>
            <a:ext cx="8229600" cy="4984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a:t>Manejo de errores</a:t>
            </a:r>
            <a:endParaRPr/>
          </a:p>
          <a:p>
            <a:pPr marL="914400" marR="0" lvl="1" indent="-381000" algn="l" rtl="0">
              <a:lnSpc>
                <a:spcPct val="100000"/>
              </a:lnSpc>
              <a:spcBef>
                <a:spcPts val="0"/>
              </a:spcBef>
              <a:spcAft>
                <a:spcPts val="0"/>
              </a:spcAft>
              <a:buSzPts val="2400"/>
              <a:buChar char="◆"/>
            </a:pPr>
            <a:r>
              <a:rPr lang="en"/>
              <a:t>El procedimiento almacenado puede </a:t>
            </a:r>
            <a:r>
              <a:rPr lang="en" b="1">
                <a:solidFill>
                  <a:srgbClr val="CC0000"/>
                </a:solidFill>
              </a:rPr>
              <a:t>incluir código necesario para manejar cualquier error</a:t>
            </a:r>
            <a:r>
              <a:rPr lang="en"/>
              <a:t> que pueda ocurrir durante la ejecución del script.</a:t>
            </a:r>
            <a:endParaRPr/>
          </a:p>
          <a:p>
            <a:pPr marL="914400" marR="0" lvl="0" indent="0" algn="l" rtl="0">
              <a:lnSpc>
                <a:spcPct val="100000"/>
              </a:lnSpc>
              <a:spcBef>
                <a:spcPts val="600"/>
              </a:spcBef>
              <a:spcAft>
                <a:spcPts val="0"/>
              </a:spcAft>
              <a:buNone/>
            </a:pPr>
            <a:endParaRPr/>
          </a:p>
          <a:p>
            <a:pPr marL="914400" marR="0" lvl="1" indent="-381000" algn="l" rtl="0">
              <a:lnSpc>
                <a:spcPct val="100000"/>
              </a:lnSpc>
              <a:spcBef>
                <a:spcPts val="600"/>
              </a:spcBef>
              <a:spcAft>
                <a:spcPts val="0"/>
              </a:spcAft>
              <a:buSzPts val="2400"/>
              <a:buChar char="◆"/>
            </a:pPr>
            <a:r>
              <a:rPr lang="en"/>
              <a:t>De lo contrario, la aplicación tendría que manejar los errores y dependería de la pericia del programador, lo bien o mal, que estos se manejen.</a:t>
            </a:r>
            <a:endParaRPr/>
          </a:p>
          <a:p>
            <a:pPr marL="914400" marR="0" lvl="0" indent="0" algn="l" rtl="0">
              <a:lnSpc>
                <a:spcPct val="100000"/>
              </a:lnSpc>
              <a:spcBef>
                <a:spcPts val="600"/>
              </a:spcBef>
              <a:spcAft>
                <a:spcPts val="0"/>
              </a:spcAft>
              <a:buNone/>
            </a:pPr>
            <a:endParaRPr/>
          </a:p>
          <a:p>
            <a:pPr marL="914400" marR="0" lvl="1" indent="-381000" algn="l" rtl="0">
              <a:lnSpc>
                <a:spcPct val="100000"/>
              </a:lnSpc>
              <a:spcBef>
                <a:spcPts val="600"/>
              </a:spcBef>
              <a:spcAft>
                <a:spcPts val="0"/>
              </a:spcAft>
              <a:buSzPts val="2400"/>
              <a:buChar char="◆"/>
            </a:pPr>
            <a:r>
              <a:rPr lang="en"/>
              <a:t>Cuando se produce un error, el DBMS envía un mensaje de error que contiene información específica que incluye:</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pic>
        <p:nvPicPr>
          <p:cNvPr id="189" name="Google Shape;189;p30"/>
          <p:cNvPicPr preferRelativeResize="0"/>
          <p:nvPr/>
        </p:nvPicPr>
        <p:blipFill>
          <a:blip r:embed="rId3">
            <a:alphaModFix/>
          </a:blip>
          <a:stretch>
            <a:fillRect/>
          </a:stretch>
        </p:blipFill>
        <p:spPr>
          <a:xfrm>
            <a:off x="2133600" y="5676275"/>
            <a:ext cx="4876800" cy="11239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1"/>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utilizar procedimientos almacenados?</a:t>
            </a:r>
            <a:endParaRPr/>
          </a:p>
        </p:txBody>
      </p:sp>
      <p:sp>
        <p:nvSpPr>
          <p:cNvPr id="195" name="Google Shape;195;p31"/>
          <p:cNvSpPr txBox="1">
            <a:spLocks noGrp="1"/>
          </p:cNvSpPr>
          <p:nvPr>
            <p:ph type="body" idx="1"/>
          </p:nvPr>
        </p:nvSpPr>
        <p:spPr>
          <a:xfrm>
            <a:off x="457200" y="1081200"/>
            <a:ext cx="8229600" cy="4984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a:t>Manejo de errores</a:t>
            </a:r>
            <a:endParaRPr/>
          </a:p>
          <a:p>
            <a:pPr marL="914400" marR="0" lvl="1" indent="-381000" algn="l" rtl="0">
              <a:lnSpc>
                <a:spcPct val="100000"/>
              </a:lnSpc>
              <a:spcBef>
                <a:spcPts val="0"/>
              </a:spcBef>
              <a:spcAft>
                <a:spcPts val="0"/>
              </a:spcAft>
              <a:buSzPts val="2400"/>
              <a:buChar char="◆"/>
            </a:pPr>
            <a:r>
              <a:rPr lang="en"/>
              <a:t>El procedimiento almacenado puede </a:t>
            </a:r>
            <a:r>
              <a:rPr lang="en" b="1">
                <a:solidFill>
                  <a:srgbClr val="CC0000"/>
                </a:solidFill>
              </a:rPr>
              <a:t>incluir código necesario para manejar cualquier error</a:t>
            </a:r>
            <a:r>
              <a:rPr lang="en"/>
              <a:t> que pueda ocurrir durante la ejecución del script.</a:t>
            </a:r>
            <a:endParaRPr/>
          </a:p>
          <a:p>
            <a:pPr marL="914400" marR="0" lvl="0" indent="0" algn="l" rtl="0">
              <a:lnSpc>
                <a:spcPct val="100000"/>
              </a:lnSpc>
              <a:spcBef>
                <a:spcPts val="600"/>
              </a:spcBef>
              <a:spcAft>
                <a:spcPts val="0"/>
              </a:spcAft>
              <a:buNone/>
            </a:pPr>
            <a:endParaRPr/>
          </a:p>
          <a:p>
            <a:pPr marL="914400" marR="0" lvl="1" indent="-381000" algn="l" rtl="0">
              <a:lnSpc>
                <a:spcPct val="100000"/>
              </a:lnSpc>
              <a:spcBef>
                <a:spcPts val="600"/>
              </a:spcBef>
              <a:spcAft>
                <a:spcPts val="0"/>
              </a:spcAft>
              <a:buSzPts val="2400"/>
              <a:buChar char="◆"/>
            </a:pPr>
            <a:r>
              <a:rPr lang="en"/>
              <a:t>De lo contrario, la aplicación tendría que manejar los errores y dependería de la pericia del programador, lo bien o mal, que estos se manejen.</a:t>
            </a:r>
            <a:endParaRPr/>
          </a:p>
          <a:p>
            <a:pPr marL="914400" marR="0" lvl="0" indent="0" algn="l" rtl="0">
              <a:lnSpc>
                <a:spcPct val="100000"/>
              </a:lnSpc>
              <a:spcBef>
                <a:spcPts val="600"/>
              </a:spcBef>
              <a:spcAft>
                <a:spcPts val="0"/>
              </a:spcAft>
              <a:buNone/>
            </a:pPr>
            <a:endParaRPr/>
          </a:p>
          <a:p>
            <a:pPr marL="914400" marR="0" lvl="1" indent="-381000" algn="l" rtl="0">
              <a:lnSpc>
                <a:spcPct val="100000"/>
              </a:lnSpc>
              <a:spcBef>
                <a:spcPts val="600"/>
              </a:spcBef>
              <a:spcAft>
                <a:spcPts val="0"/>
              </a:spcAft>
              <a:buSzPts val="2400"/>
              <a:buChar char="◆"/>
            </a:pPr>
            <a:r>
              <a:rPr lang="en"/>
              <a:t>Cuando se produce un error, el DBMS envía un mensaje de error que contiene información específica que incluye:</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pic>
        <p:nvPicPr>
          <p:cNvPr id="196" name="Google Shape;196;p31"/>
          <p:cNvPicPr preferRelativeResize="0"/>
          <p:nvPr/>
        </p:nvPicPr>
        <p:blipFill>
          <a:blip r:embed="rId3">
            <a:alphaModFix/>
          </a:blip>
          <a:stretch>
            <a:fillRect/>
          </a:stretch>
        </p:blipFill>
        <p:spPr>
          <a:xfrm>
            <a:off x="2133600" y="5676275"/>
            <a:ext cx="4876799" cy="112395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p32"/>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utilizar procedimientos almacenados?</a:t>
            </a:r>
            <a:endParaRPr/>
          </a:p>
        </p:txBody>
      </p:sp>
      <p:sp>
        <p:nvSpPr>
          <p:cNvPr id="202" name="Google Shape;202;p32"/>
          <p:cNvSpPr txBox="1">
            <a:spLocks noGrp="1"/>
          </p:cNvSpPr>
          <p:nvPr>
            <p:ph type="body" idx="1"/>
          </p:nvPr>
        </p:nvSpPr>
        <p:spPr>
          <a:xfrm>
            <a:off x="457200" y="1081200"/>
            <a:ext cx="8229600" cy="18753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a:t>Manejo de errores</a:t>
            </a:r>
            <a:endParaRPr/>
          </a:p>
          <a:p>
            <a:pPr marL="914400" marR="0" lvl="1" indent="-381000" algn="l" rtl="0">
              <a:lnSpc>
                <a:spcPct val="100000"/>
              </a:lnSpc>
              <a:spcBef>
                <a:spcPts val="0"/>
              </a:spcBef>
              <a:spcAft>
                <a:spcPts val="0"/>
              </a:spcAft>
              <a:buSzPts val="2400"/>
              <a:buChar char="◆"/>
            </a:pPr>
            <a:r>
              <a:rPr lang="en"/>
              <a:t>Es posible consultar la lista de errores que puede enviar el DBMS. Por ejemplo, en SQL Server, los errores posibles se pueden consultar:</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pic>
        <p:nvPicPr>
          <p:cNvPr id="203" name="Google Shape;203;p32"/>
          <p:cNvPicPr preferRelativeResize="0"/>
          <p:nvPr/>
        </p:nvPicPr>
        <p:blipFill>
          <a:blip r:embed="rId3">
            <a:alphaModFix/>
          </a:blip>
          <a:stretch>
            <a:fillRect/>
          </a:stretch>
        </p:blipFill>
        <p:spPr>
          <a:xfrm>
            <a:off x="973265" y="3512467"/>
            <a:ext cx="7197474" cy="1719883"/>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07"/>
        <p:cNvGrpSpPr/>
        <p:nvPr/>
      </p:nvGrpSpPr>
      <p:grpSpPr>
        <a:xfrm>
          <a:off x="0" y="0"/>
          <a:ext cx="0" cy="0"/>
          <a:chOff x="0" y="0"/>
          <a:chExt cx="0" cy="0"/>
        </a:xfrm>
      </p:grpSpPr>
      <p:sp>
        <p:nvSpPr>
          <p:cNvPr id="208" name="Google Shape;208;p3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utilizar procedimientos almacenados?</a:t>
            </a:r>
            <a:endParaRPr/>
          </a:p>
        </p:txBody>
      </p:sp>
      <p:sp>
        <p:nvSpPr>
          <p:cNvPr id="209" name="Google Shape;209;p33"/>
          <p:cNvSpPr txBox="1">
            <a:spLocks noGrp="1"/>
          </p:cNvSpPr>
          <p:nvPr>
            <p:ph type="body" idx="1"/>
          </p:nvPr>
        </p:nvSpPr>
        <p:spPr>
          <a:xfrm>
            <a:off x="457200" y="1081200"/>
            <a:ext cx="8229600" cy="18753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a:t>Manejo de errores</a:t>
            </a:r>
            <a:endParaRPr/>
          </a:p>
          <a:p>
            <a:pPr marL="914400" marR="0" lvl="1" indent="-381000" algn="l" rtl="0">
              <a:lnSpc>
                <a:spcPct val="100000"/>
              </a:lnSpc>
              <a:spcBef>
                <a:spcPts val="0"/>
              </a:spcBef>
              <a:spcAft>
                <a:spcPts val="0"/>
              </a:spcAft>
              <a:buSzPts val="2400"/>
              <a:buChar char="◆"/>
            </a:pPr>
            <a:r>
              <a:rPr lang="en"/>
              <a:t>Se pueden agregar mensajes personalizados a dicha tabla a través del procedimiento almacenado </a:t>
            </a:r>
            <a:r>
              <a:rPr lang="en" b="1">
                <a:solidFill>
                  <a:srgbClr val="CC0000"/>
                </a:solidFill>
              </a:rPr>
              <a:t>sp_addmessage</a:t>
            </a:r>
            <a:r>
              <a:rPr lang="en"/>
              <a:t> (SQL Server):</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pic>
        <p:nvPicPr>
          <p:cNvPr id="210" name="Google Shape;210;p33"/>
          <p:cNvPicPr preferRelativeResize="0"/>
          <p:nvPr/>
        </p:nvPicPr>
        <p:blipFill>
          <a:blip r:embed="rId3">
            <a:alphaModFix/>
          </a:blip>
          <a:stretch>
            <a:fillRect/>
          </a:stretch>
        </p:blipFill>
        <p:spPr>
          <a:xfrm>
            <a:off x="1402075" y="3505150"/>
            <a:ext cx="6222825" cy="1534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sp>
        <p:nvSpPr>
          <p:cNvPr id="215" name="Google Shape;215;p34"/>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utilizar procedimientos almacenados?</a:t>
            </a:r>
            <a:endParaRPr/>
          </a:p>
        </p:txBody>
      </p:sp>
      <p:sp>
        <p:nvSpPr>
          <p:cNvPr id="216" name="Google Shape;216;p34"/>
          <p:cNvSpPr txBox="1">
            <a:spLocks noGrp="1"/>
          </p:cNvSpPr>
          <p:nvPr>
            <p:ph type="body" idx="1"/>
          </p:nvPr>
        </p:nvSpPr>
        <p:spPr>
          <a:xfrm>
            <a:off x="457200" y="1081200"/>
            <a:ext cx="8229600" cy="18753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a:t>Manejo de errores</a:t>
            </a:r>
            <a:endParaRPr/>
          </a:p>
          <a:p>
            <a:pPr marL="914400" marR="0" lvl="1" indent="-381000" algn="l" rtl="0">
              <a:lnSpc>
                <a:spcPct val="100000"/>
              </a:lnSpc>
              <a:spcBef>
                <a:spcPts val="0"/>
              </a:spcBef>
              <a:spcAft>
                <a:spcPts val="0"/>
              </a:spcAft>
              <a:buSzPts val="2400"/>
              <a:buChar char="◆"/>
            </a:pPr>
            <a:r>
              <a:rPr lang="en"/>
              <a:t>Se pueden agregar mensajes personalizados a dicha tabla a través del procedimiento almacenado </a:t>
            </a:r>
            <a:r>
              <a:rPr lang="en" b="1">
                <a:solidFill>
                  <a:srgbClr val="CC0000"/>
                </a:solidFill>
              </a:rPr>
              <a:t>sp_addmessage</a:t>
            </a:r>
            <a:r>
              <a:rPr lang="en"/>
              <a:t> (SQL Server):</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pic>
        <p:nvPicPr>
          <p:cNvPr id="217" name="Google Shape;217;p34"/>
          <p:cNvPicPr preferRelativeResize="0"/>
          <p:nvPr/>
        </p:nvPicPr>
        <p:blipFill>
          <a:blip r:embed="rId3">
            <a:alphaModFix/>
          </a:blip>
          <a:stretch>
            <a:fillRect/>
          </a:stretch>
        </p:blipFill>
        <p:spPr>
          <a:xfrm>
            <a:off x="1402075" y="3505150"/>
            <a:ext cx="6222825" cy="1534225"/>
          </a:xfrm>
          <a:prstGeom prst="rect">
            <a:avLst/>
          </a:prstGeom>
          <a:noFill/>
          <a:ln>
            <a:noFill/>
          </a:ln>
        </p:spPr>
      </p:pic>
      <p:sp>
        <p:nvSpPr>
          <p:cNvPr id="218" name="Google Shape;218;p34"/>
          <p:cNvSpPr/>
          <p:nvPr/>
        </p:nvSpPr>
        <p:spPr>
          <a:xfrm>
            <a:off x="6351775" y="5305650"/>
            <a:ext cx="2276400" cy="1094700"/>
          </a:xfrm>
          <a:prstGeom prst="wedgeRoundRectCallout">
            <a:avLst>
              <a:gd name="adj1" fmla="val -75071"/>
              <a:gd name="adj2" fmla="val -94743"/>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Para lanzar errores personalizados, se usa THROW o RAISERROR</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utilizar procedimientos almacenados?</a:t>
            </a:r>
            <a:endParaRPr/>
          </a:p>
        </p:txBody>
      </p:sp>
      <p:sp>
        <p:nvSpPr>
          <p:cNvPr id="224" name="Google Shape;224;p35"/>
          <p:cNvSpPr txBox="1">
            <a:spLocks noGrp="1"/>
          </p:cNvSpPr>
          <p:nvPr>
            <p:ph type="body" idx="1"/>
          </p:nvPr>
        </p:nvSpPr>
        <p:spPr>
          <a:xfrm>
            <a:off x="457200" y="1081200"/>
            <a:ext cx="8229600" cy="18753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a:t>Manejo de errores</a:t>
            </a:r>
            <a:endParaRPr/>
          </a:p>
          <a:p>
            <a:pPr marL="914400" marR="0" lvl="1" indent="-381000" algn="l" rtl="0">
              <a:lnSpc>
                <a:spcPct val="100000"/>
              </a:lnSpc>
              <a:spcBef>
                <a:spcPts val="0"/>
              </a:spcBef>
              <a:spcAft>
                <a:spcPts val="0"/>
              </a:spcAft>
              <a:buSzPts val="2400"/>
              <a:buChar char="◆"/>
            </a:pPr>
            <a:r>
              <a:rPr lang="en"/>
              <a:t>Se pueden agregar mensajes personalizados a dicha tabla a través del procedimiento almacenado </a:t>
            </a:r>
            <a:r>
              <a:rPr lang="en" b="1">
                <a:solidFill>
                  <a:srgbClr val="CC0000"/>
                </a:solidFill>
              </a:rPr>
              <a:t>sp_addmessage</a:t>
            </a:r>
            <a:r>
              <a:rPr lang="en"/>
              <a:t> (SQL Server):</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pic>
        <p:nvPicPr>
          <p:cNvPr id="225" name="Google Shape;225;p35"/>
          <p:cNvPicPr preferRelativeResize="0"/>
          <p:nvPr/>
        </p:nvPicPr>
        <p:blipFill>
          <a:blip r:embed="rId3">
            <a:alphaModFix/>
          </a:blip>
          <a:stretch>
            <a:fillRect/>
          </a:stretch>
        </p:blipFill>
        <p:spPr>
          <a:xfrm>
            <a:off x="1622788" y="3596600"/>
            <a:ext cx="5898425" cy="14123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41"/>
        <p:cNvGrpSpPr/>
        <p:nvPr/>
      </p:nvGrpSpPr>
      <p:grpSpPr>
        <a:xfrm>
          <a:off x="0" y="0"/>
          <a:ext cx="0" cy="0"/>
          <a:chOff x="0" y="0"/>
          <a:chExt cx="0" cy="0"/>
        </a:xfrm>
      </p:grpSpPr>
      <p:sp>
        <p:nvSpPr>
          <p:cNvPr id="42" name="Google Shape;42;p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dirty="0"/>
              <a:t>Motivaci</a:t>
            </a:r>
            <a:r>
              <a:rPr lang="es-CR" dirty="0" err="1"/>
              <a:t>ón</a:t>
            </a:r>
            <a:endParaRPr dirty="0"/>
          </a:p>
        </p:txBody>
      </p:sp>
      <p:sp>
        <p:nvSpPr>
          <p:cNvPr id="43" name="Google Shape;43;p9"/>
          <p:cNvSpPr txBox="1">
            <a:spLocks noGrp="1"/>
          </p:cNvSpPr>
          <p:nvPr>
            <p:ph type="body" idx="1"/>
          </p:nvPr>
        </p:nvSpPr>
        <p:spPr>
          <a:xfrm>
            <a:off x="457200" y="1081200"/>
            <a:ext cx="8229600" cy="5486700"/>
          </a:xfrm>
          <a:prstGeom prst="rect">
            <a:avLst/>
          </a:prstGeom>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endParaRPr lang="es-CR" sz="4400" dirty="0"/>
          </a:p>
          <a:p>
            <a:pPr marL="0" lvl="0" indent="0" algn="ctr" rtl="0">
              <a:lnSpc>
                <a:spcPct val="115000"/>
              </a:lnSpc>
              <a:spcBef>
                <a:spcPts val="0"/>
              </a:spcBef>
              <a:spcAft>
                <a:spcPts val="0"/>
              </a:spcAft>
              <a:buNone/>
            </a:pPr>
            <a:endParaRPr lang="es-CR" sz="4400" dirty="0"/>
          </a:p>
          <a:p>
            <a:pPr marL="0" lvl="0" indent="0" algn="ctr" rtl="0">
              <a:lnSpc>
                <a:spcPct val="115000"/>
              </a:lnSpc>
              <a:spcBef>
                <a:spcPts val="0"/>
              </a:spcBef>
              <a:spcAft>
                <a:spcPts val="0"/>
              </a:spcAft>
              <a:buNone/>
            </a:pPr>
            <a:r>
              <a:rPr lang="es-CR" sz="4400" dirty="0"/>
              <a:t>“La disciplina tarde o temprano vencerá a la inteligencia</a:t>
            </a:r>
            <a:r>
              <a:rPr lang="en-US" sz="4400" dirty="0"/>
              <a:t>”</a:t>
            </a:r>
            <a:endParaRPr sz="4400" dirty="0"/>
          </a:p>
        </p:txBody>
      </p:sp>
    </p:spTree>
    <p:extLst>
      <p:ext uri="{BB962C8B-B14F-4D97-AF65-F5344CB8AC3E}">
        <p14:creationId xmlns:p14="http://schemas.microsoft.com/office/powerpoint/2010/main" val="259790743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6"/>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utilizar procedimientos almacenados?</a:t>
            </a:r>
            <a:endParaRPr/>
          </a:p>
        </p:txBody>
      </p:sp>
      <p:sp>
        <p:nvSpPr>
          <p:cNvPr id="231" name="Google Shape;231;p36"/>
          <p:cNvSpPr txBox="1">
            <a:spLocks noGrp="1"/>
          </p:cNvSpPr>
          <p:nvPr>
            <p:ph type="body" idx="1"/>
          </p:nvPr>
        </p:nvSpPr>
        <p:spPr>
          <a:xfrm>
            <a:off x="457200" y="1081200"/>
            <a:ext cx="8229600" cy="18753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a:t>Manejo de errores</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pic>
        <p:nvPicPr>
          <p:cNvPr id="232" name="Google Shape;232;p36"/>
          <p:cNvPicPr preferRelativeResize="0"/>
          <p:nvPr/>
        </p:nvPicPr>
        <p:blipFill>
          <a:blip r:embed="rId3">
            <a:alphaModFix/>
          </a:blip>
          <a:stretch>
            <a:fillRect/>
          </a:stretch>
        </p:blipFill>
        <p:spPr>
          <a:xfrm>
            <a:off x="537125" y="2692325"/>
            <a:ext cx="8069725" cy="2529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7"/>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utilizar procedimientos almacenados?</a:t>
            </a:r>
            <a:endParaRPr/>
          </a:p>
        </p:txBody>
      </p:sp>
      <p:sp>
        <p:nvSpPr>
          <p:cNvPr id="238" name="Google Shape;238;p37"/>
          <p:cNvSpPr txBox="1">
            <a:spLocks noGrp="1"/>
          </p:cNvSpPr>
          <p:nvPr>
            <p:ph type="body" idx="1"/>
          </p:nvPr>
        </p:nvSpPr>
        <p:spPr>
          <a:xfrm>
            <a:off x="457200" y="1081200"/>
            <a:ext cx="8229600" cy="18753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a:t>Manejo de errores</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pic>
        <p:nvPicPr>
          <p:cNvPr id="239" name="Google Shape;239;p37"/>
          <p:cNvPicPr preferRelativeResize="0"/>
          <p:nvPr/>
        </p:nvPicPr>
        <p:blipFill>
          <a:blip r:embed="rId3">
            <a:alphaModFix/>
          </a:blip>
          <a:stretch>
            <a:fillRect/>
          </a:stretch>
        </p:blipFill>
        <p:spPr>
          <a:xfrm>
            <a:off x="537125" y="2692325"/>
            <a:ext cx="8069725" cy="2529900"/>
          </a:xfrm>
          <a:prstGeom prst="rect">
            <a:avLst/>
          </a:prstGeom>
          <a:noFill/>
          <a:ln>
            <a:noFill/>
          </a:ln>
        </p:spPr>
      </p:pic>
      <p:sp>
        <p:nvSpPr>
          <p:cNvPr id="240" name="Google Shape;240;p37"/>
          <p:cNvSpPr/>
          <p:nvPr/>
        </p:nvSpPr>
        <p:spPr>
          <a:xfrm>
            <a:off x="6351775" y="5305650"/>
            <a:ext cx="2276400" cy="1094700"/>
          </a:xfrm>
          <a:prstGeom prst="wedgeRoundRectCallout">
            <a:avLst>
              <a:gd name="adj1" fmla="val -66592"/>
              <a:gd name="adj2" fmla="val -101240"/>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Estas funciones retornan NULL si se les llama fuera de un CATCH</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8"/>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utilizar procedimientos almacenados?</a:t>
            </a:r>
            <a:endParaRPr/>
          </a:p>
        </p:txBody>
      </p:sp>
      <p:sp>
        <p:nvSpPr>
          <p:cNvPr id="246" name="Google Shape;246;p38"/>
          <p:cNvSpPr txBox="1">
            <a:spLocks noGrp="1"/>
          </p:cNvSpPr>
          <p:nvPr>
            <p:ph type="body" idx="1"/>
          </p:nvPr>
        </p:nvSpPr>
        <p:spPr>
          <a:xfrm>
            <a:off x="457200" y="1081200"/>
            <a:ext cx="8229600" cy="18753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a:t>Manejo de errores</a:t>
            </a:r>
            <a:endParaRPr/>
          </a:p>
          <a:p>
            <a:pPr marL="914400" marR="0" lvl="1" indent="-381000" algn="l" rtl="0">
              <a:lnSpc>
                <a:spcPct val="100000"/>
              </a:lnSpc>
              <a:spcBef>
                <a:spcPts val="0"/>
              </a:spcBef>
              <a:spcAft>
                <a:spcPts val="0"/>
              </a:spcAft>
              <a:buSzPts val="2400"/>
              <a:buChar char="◆"/>
            </a:pPr>
            <a:r>
              <a:rPr lang="en"/>
              <a:t>La variable @@ERROR se puede consultar para determinar si ocurrió un error después de ejecutar una sentencia SQL:</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pic>
        <p:nvPicPr>
          <p:cNvPr id="247" name="Google Shape;247;p38"/>
          <p:cNvPicPr preferRelativeResize="0"/>
          <p:nvPr/>
        </p:nvPicPr>
        <p:blipFill>
          <a:blip r:embed="rId3">
            <a:alphaModFix/>
          </a:blip>
          <a:stretch>
            <a:fillRect/>
          </a:stretch>
        </p:blipFill>
        <p:spPr>
          <a:xfrm>
            <a:off x="1338263" y="3393400"/>
            <a:ext cx="6467475" cy="1557955"/>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utilizar procedimientos almacenados?</a:t>
            </a:r>
            <a:endParaRPr/>
          </a:p>
        </p:txBody>
      </p:sp>
      <p:sp>
        <p:nvSpPr>
          <p:cNvPr id="253" name="Google Shape;253;p39"/>
          <p:cNvSpPr txBox="1">
            <a:spLocks noGrp="1"/>
          </p:cNvSpPr>
          <p:nvPr>
            <p:ph type="body" idx="1"/>
          </p:nvPr>
        </p:nvSpPr>
        <p:spPr>
          <a:xfrm>
            <a:off x="457200" y="1081200"/>
            <a:ext cx="8229600" cy="18753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a:t>Manejo de errores</a:t>
            </a:r>
            <a:endParaRPr/>
          </a:p>
          <a:p>
            <a:pPr marL="914400" marR="0" lvl="1" indent="-381000" algn="l" rtl="0">
              <a:lnSpc>
                <a:spcPct val="100000"/>
              </a:lnSpc>
              <a:spcBef>
                <a:spcPts val="0"/>
              </a:spcBef>
              <a:spcAft>
                <a:spcPts val="0"/>
              </a:spcAft>
              <a:buSzPts val="2400"/>
              <a:buChar char="◆"/>
            </a:pPr>
            <a:r>
              <a:rPr lang="en"/>
              <a:t>La variable @@ERROR se puede consultar para determinar si ocurrió un error después de ejecutar una sentencia SQL:</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pic>
        <p:nvPicPr>
          <p:cNvPr id="254" name="Google Shape;254;p39"/>
          <p:cNvPicPr preferRelativeResize="0"/>
          <p:nvPr/>
        </p:nvPicPr>
        <p:blipFill>
          <a:blip r:embed="rId3">
            <a:alphaModFix/>
          </a:blip>
          <a:stretch>
            <a:fillRect/>
          </a:stretch>
        </p:blipFill>
        <p:spPr>
          <a:xfrm>
            <a:off x="1338263" y="3393400"/>
            <a:ext cx="6467475" cy="1557955"/>
          </a:xfrm>
          <a:prstGeom prst="rect">
            <a:avLst/>
          </a:prstGeom>
          <a:noFill/>
          <a:ln>
            <a:noFill/>
          </a:ln>
        </p:spPr>
      </p:pic>
      <p:sp>
        <p:nvSpPr>
          <p:cNvPr id="255" name="Google Shape;255;p39"/>
          <p:cNvSpPr/>
          <p:nvPr/>
        </p:nvSpPr>
        <p:spPr>
          <a:xfrm>
            <a:off x="3433813" y="5254850"/>
            <a:ext cx="2276400" cy="1094700"/>
          </a:xfrm>
          <a:prstGeom prst="wedgeRoundRectCallout">
            <a:avLst>
              <a:gd name="adj1" fmla="val -66592"/>
              <a:gd name="adj2" fmla="val -101240"/>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Se inicializa después de cada sentencia ejecutada</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sp>
        <p:nvSpPr>
          <p:cNvPr id="260" name="Google Shape;260;p4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utilizar procedimientos almacenados?</a:t>
            </a:r>
            <a:endParaRPr/>
          </a:p>
        </p:txBody>
      </p:sp>
      <p:sp>
        <p:nvSpPr>
          <p:cNvPr id="261" name="Google Shape;261;p40"/>
          <p:cNvSpPr txBox="1">
            <a:spLocks noGrp="1"/>
          </p:cNvSpPr>
          <p:nvPr>
            <p:ph type="body" idx="1"/>
          </p:nvPr>
        </p:nvSpPr>
        <p:spPr>
          <a:xfrm>
            <a:off x="457200" y="1081200"/>
            <a:ext cx="8229600" cy="18753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a:t>Mejoría en rendimiento</a:t>
            </a:r>
            <a:endParaRPr/>
          </a:p>
          <a:p>
            <a:pPr marL="91440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pic>
        <p:nvPicPr>
          <p:cNvPr id="262" name="Google Shape;262;p40"/>
          <p:cNvPicPr preferRelativeResize="0"/>
          <p:nvPr/>
        </p:nvPicPr>
        <p:blipFill>
          <a:blip r:embed="rId3">
            <a:alphaModFix/>
          </a:blip>
          <a:stretch>
            <a:fillRect/>
          </a:stretch>
        </p:blipFill>
        <p:spPr>
          <a:xfrm>
            <a:off x="791325" y="3027625"/>
            <a:ext cx="7561350" cy="2153975"/>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1"/>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utilizar procedimientos almacenados?</a:t>
            </a:r>
            <a:endParaRPr/>
          </a:p>
        </p:txBody>
      </p:sp>
      <p:sp>
        <p:nvSpPr>
          <p:cNvPr id="268" name="Google Shape;268;p41"/>
          <p:cNvSpPr txBox="1">
            <a:spLocks noGrp="1"/>
          </p:cNvSpPr>
          <p:nvPr>
            <p:ph type="body" idx="1"/>
          </p:nvPr>
        </p:nvSpPr>
        <p:spPr>
          <a:xfrm>
            <a:off x="457200" y="1081200"/>
            <a:ext cx="8229600" cy="18753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a:t>Mejoría en rendimiento</a:t>
            </a:r>
            <a:endParaRPr/>
          </a:p>
          <a:p>
            <a:pPr marL="91440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pic>
        <p:nvPicPr>
          <p:cNvPr id="269" name="Google Shape;269;p41"/>
          <p:cNvPicPr preferRelativeResize="0"/>
          <p:nvPr/>
        </p:nvPicPr>
        <p:blipFill>
          <a:blip r:embed="rId3">
            <a:alphaModFix/>
          </a:blip>
          <a:stretch>
            <a:fillRect/>
          </a:stretch>
        </p:blipFill>
        <p:spPr>
          <a:xfrm>
            <a:off x="791325" y="3027625"/>
            <a:ext cx="7561350" cy="2153975"/>
          </a:xfrm>
          <a:prstGeom prst="rect">
            <a:avLst/>
          </a:prstGeom>
          <a:noFill/>
          <a:ln>
            <a:noFill/>
          </a:ln>
        </p:spPr>
      </p:pic>
      <p:sp>
        <p:nvSpPr>
          <p:cNvPr id="270" name="Google Shape;270;p41"/>
          <p:cNvSpPr/>
          <p:nvPr/>
        </p:nvSpPr>
        <p:spPr>
          <a:xfrm>
            <a:off x="2163813" y="5252725"/>
            <a:ext cx="2276400" cy="1094700"/>
          </a:xfrm>
          <a:prstGeom prst="wedgeRoundRectCallout">
            <a:avLst>
              <a:gd name="adj1" fmla="val -66592"/>
              <a:gd name="adj2" fmla="val -101240"/>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Script dinámico/estático en la aplicación</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74"/>
        <p:cNvGrpSpPr/>
        <p:nvPr/>
      </p:nvGrpSpPr>
      <p:grpSpPr>
        <a:xfrm>
          <a:off x="0" y="0"/>
          <a:ext cx="0" cy="0"/>
          <a:chOff x="0" y="0"/>
          <a:chExt cx="0" cy="0"/>
        </a:xfrm>
      </p:grpSpPr>
      <p:sp>
        <p:nvSpPr>
          <p:cNvPr id="275" name="Google Shape;275;p42"/>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utilizar procedimientos almacenados?</a:t>
            </a:r>
            <a:endParaRPr/>
          </a:p>
        </p:txBody>
      </p:sp>
      <p:sp>
        <p:nvSpPr>
          <p:cNvPr id="276" name="Google Shape;276;p42"/>
          <p:cNvSpPr txBox="1">
            <a:spLocks noGrp="1"/>
          </p:cNvSpPr>
          <p:nvPr>
            <p:ph type="body" idx="1"/>
          </p:nvPr>
        </p:nvSpPr>
        <p:spPr>
          <a:xfrm>
            <a:off x="457200" y="1081200"/>
            <a:ext cx="8229600" cy="18753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a:t>Mejoría en rendimiento</a:t>
            </a:r>
            <a:endParaRPr/>
          </a:p>
          <a:p>
            <a:pPr marL="91440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pic>
        <p:nvPicPr>
          <p:cNvPr id="277" name="Google Shape;277;p42"/>
          <p:cNvPicPr preferRelativeResize="0"/>
          <p:nvPr/>
        </p:nvPicPr>
        <p:blipFill>
          <a:blip r:embed="rId3">
            <a:alphaModFix/>
          </a:blip>
          <a:stretch>
            <a:fillRect/>
          </a:stretch>
        </p:blipFill>
        <p:spPr>
          <a:xfrm>
            <a:off x="791325" y="3027625"/>
            <a:ext cx="7561350" cy="2153975"/>
          </a:xfrm>
          <a:prstGeom prst="rect">
            <a:avLst/>
          </a:prstGeom>
          <a:noFill/>
          <a:ln>
            <a:noFill/>
          </a:ln>
        </p:spPr>
      </p:pic>
      <p:sp>
        <p:nvSpPr>
          <p:cNvPr id="278" name="Google Shape;278;p42"/>
          <p:cNvSpPr/>
          <p:nvPr/>
        </p:nvSpPr>
        <p:spPr>
          <a:xfrm>
            <a:off x="6004288" y="5313675"/>
            <a:ext cx="2276400" cy="1094700"/>
          </a:xfrm>
          <a:prstGeom prst="wedgeRoundRectCallout">
            <a:avLst>
              <a:gd name="adj1" fmla="val -66592"/>
              <a:gd name="adj2" fmla="val -101240"/>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Estos planes entran a un caché para mejorar el rendimiento</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282"/>
        <p:cNvGrpSpPr/>
        <p:nvPr/>
      </p:nvGrpSpPr>
      <p:grpSpPr>
        <a:xfrm>
          <a:off x="0" y="0"/>
          <a:ext cx="0" cy="0"/>
          <a:chOff x="0" y="0"/>
          <a:chExt cx="0" cy="0"/>
        </a:xfrm>
      </p:grpSpPr>
      <p:sp>
        <p:nvSpPr>
          <p:cNvPr id="283" name="Google Shape;283;p4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utilizar procedimientos almacenados?</a:t>
            </a:r>
            <a:endParaRPr/>
          </a:p>
        </p:txBody>
      </p:sp>
      <p:sp>
        <p:nvSpPr>
          <p:cNvPr id="284" name="Google Shape;284;p43"/>
          <p:cNvSpPr txBox="1">
            <a:spLocks noGrp="1"/>
          </p:cNvSpPr>
          <p:nvPr>
            <p:ph type="body" idx="1"/>
          </p:nvPr>
        </p:nvSpPr>
        <p:spPr>
          <a:xfrm>
            <a:off x="457200" y="1081200"/>
            <a:ext cx="8229600" cy="18753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a:t>Mejoría en rendimiento</a:t>
            </a:r>
            <a:endParaRPr/>
          </a:p>
          <a:p>
            <a:pPr marL="91440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pic>
        <p:nvPicPr>
          <p:cNvPr id="285" name="Google Shape;285;p43"/>
          <p:cNvPicPr preferRelativeResize="0"/>
          <p:nvPr/>
        </p:nvPicPr>
        <p:blipFill>
          <a:blip r:embed="rId3">
            <a:alphaModFix/>
          </a:blip>
          <a:stretch>
            <a:fillRect/>
          </a:stretch>
        </p:blipFill>
        <p:spPr>
          <a:xfrm>
            <a:off x="850538" y="3047950"/>
            <a:ext cx="7442925" cy="226575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289"/>
        <p:cNvGrpSpPr/>
        <p:nvPr/>
      </p:nvGrpSpPr>
      <p:grpSpPr>
        <a:xfrm>
          <a:off x="0" y="0"/>
          <a:ext cx="0" cy="0"/>
          <a:chOff x="0" y="0"/>
          <a:chExt cx="0" cy="0"/>
        </a:xfrm>
      </p:grpSpPr>
      <p:sp>
        <p:nvSpPr>
          <p:cNvPr id="290" name="Google Shape;290;p44"/>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utilizar procedimientos almacenados?</a:t>
            </a:r>
            <a:endParaRPr/>
          </a:p>
        </p:txBody>
      </p:sp>
      <p:sp>
        <p:nvSpPr>
          <p:cNvPr id="291" name="Google Shape;291;p44"/>
          <p:cNvSpPr txBox="1">
            <a:spLocks noGrp="1"/>
          </p:cNvSpPr>
          <p:nvPr>
            <p:ph type="body" idx="1"/>
          </p:nvPr>
        </p:nvSpPr>
        <p:spPr>
          <a:xfrm>
            <a:off x="457200" y="1081200"/>
            <a:ext cx="8229600" cy="18753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a:t>Mejoría en rendimiento</a:t>
            </a:r>
            <a:endParaRPr/>
          </a:p>
          <a:p>
            <a:pPr marL="91440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pic>
        <p:nvPicPr>
          <p:cNvPr id="292" name="Google Shape;292;p44"/>
          <p:cNvPicPr preferRelativeResize="0"/>
          <p:nvPr/>
        </p:nvPicPr>
        <p:blipFill>
          <a:blip r:embed="rId3">
            <a:alphaModFix/>
          </a:blip>
          <a:stretch>
            <a:fillRect/>
          </a:stretch>
        </p:blipFill>
        <p:spPr>
          <a:xfrm>
            <a:off x="850538" y="3047950"/>
            <a:ext cx="7442925" cy="2265750"/>
          </a:xfrm>
          <a:prstGeom prst="rect">
            <a:avLst/>
          </a:prstGeom>
          <a:noFill/>
          <a:ln>
            <a:noFill/>
          </a:ln>
        </p:spPr>
      </p:pic>
      <p:sp>
        <p:nvSpPr>
          <p:cNvPr id="293" name="Google Shape;293;p44"/>
          <p:cNvSpPr/>
          <p:nvPr/>
        </p:nvSpPr>
        <p:spPr>
          <a:xfrm>
            <a:off x="4470113" y="5130800"/>
            <a:ext cx="2276400" cy="1094700"/>
          </a:xfrm>
          <a:prstGeom prst="wedgeRoundRectCallout">
            <a:avLst>
              <a:gd name="adj1" fmla="val -66592"/>
              <a:gd name="adj2" fmla="val -101240"/>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El server ya conoce de antemano el plan de ejecución</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45"/>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utilizar procedimientos almacenados?</a:t>
            </a:r>
            <a:endParaRPr/>
          </a:p>
        </p:txBody>
      </p:sp>
      <p:sp>
        <p:nvSpPr>
          <p:cNvPr id="299" name="Google Shape;299;p45"/>
          <p:cNvSpPr txBox="1">
            <a:spLocks noGrp="1"/>
          </p:cNvSpPr>
          <p:nvPr>
            <p:ph type="body" idx="1"/>
          </p:nvPr>
        </p:nvSpPr>
        <p:spPr>
          <a:xfrm>
            <a:off x="457200" y="1081200"/>
            <a:ext cx="8229600" cy="18753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a:t>Mejoría en rendimiento</a:t>
            </a:r>
            <a:endParaRPr/>
          </a:p>
          <a:p>
            <a:pPr marL="91440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pic>
        <p:nvPicPr>
          <p:cNvPr id="300" name="Google Shape;300;p45"/>
          <p:cNvPicPr preferRelativeResize="0"/>
          <p:nvPr/>
        </p:nvPicPr>
        <p:blipFill>
          <a:blip r:embed="rId3">
            <a:alphaModFix/>
          </a:blip>
          <a:stretch>
            <a:fillRect/>
          </a:stretch>
        </p:blipFill>
        <p:spPr>
          <a:xfrm>
            <a:off x="850538" y="3047950"/>
            <a:ext cx="7442925" cy="2265750"/>
          </a:xfrm>
          <a:prstGeom prst="rect">
            <a:avLst/>
          </a:prstGeom>
          <a:noFill/>
          <a:ln>
            <a:noFill/>
          </a:ln>
        </p:spPr>
      </p:pic>
      <p:sp>
        <p:nvSpPr>
          <p:cNvPr id="301" name="Google Shape;301;p45"/>
          <p:cNvSpPr/>
          <p:nvPr/>
        </p:nvSpPr>
        <p:spPr>
          <a:xfrm>
            <a:off x="850538" y="5405150"/>
            <a:ext cx="2276400" cy="1094700"/>
          </a:xfrm>
          <a:prstGeom prst="wedgeRoundRectCallout">
            <a:avLst>
              <a:gd name="adj1" fmla="val 40730"/>
              <a:gd name="adj2" fmla="val -114043"/>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Previamente verificado y compilado</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47"/>
        <p:cNvGrpSpPr/>
        <p:nvPr/>
      </p:nvGrpSpPr>
      <p:grpSpPr>
        <a:xfrm>
          <a:off x="0" y="0"/>
          <a:ext cx="0" cy="0"/>
          <a:chOff x="0" y="0"/>
          <a:chExt cx="0" cy="0"/>
        </a:xfrm>
      </p:grpSpPr>
      <p:sp>
        <p:nvSpPr>
          <p:cNvPr id="48" name="Google Shape;48;p1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Introducción</a:t>
            </a:r>
            <a:endParaRPr/>
          </a:p>
        </p:txBody>
      </p:sp>
      <p:sp>
        <p:nvSpPr>
          <p:cNvPr id="49" name="Google Shape;49;p10"/>
          <p:cNvSpPr txBox="1">
            <a:spLocks noGrp="1"/>
          </p:cNvSpPr>
          <p:nvPr>
            <p:ph type="body" idx="1"/>
          </p:nvPr>
        </p:nvSpPr>
        <p:spPr>
          <a:xfrm>
            <a:off x="457200" y="1081200"/>
            <a:ext cx="8229600" cy="50838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Uno de los objetos programables disponibles en un DBMS son los procedimientos almacenados (Store Procedures).</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Se pueden definir como rutinas guardadas en el servidor que encapsulan código SQL.</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Al igual que un procedimiento o método de un lenguaje de alto nivel como Java o C#, los procedimientos almacenados pueden recibir parámetros y devolver uno o más resultados.</a:t>
            </a:r>
            <a:endParaRPr/>
          </a:p>
          <a:p>
            <a:pPr marL="0" marR="0" lvl="0" indent="0" algn="l" rtl="0">
              <a:lnSpc>
                <a:spcPct val="100000"/>
              </a:lnSpc>
              <a:spcBef>
                <a:spcPts val="600"/>
              </a:spcBef>
              <a:spcAft>
                <a:spcPts val="0"/>
              </a:spcAft>
              <a:buNone/>
            </a:pPr>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05"/>
        <p:cNvGrpSpPr/>
        <p:nvPr/>
      </p:nvGrpSpPr>
      <p:grpSpPr>
        <a:xfrm>
          <a:off x="0" y="0"/>
          <a:ext cx="0" cy="0"/>
          <a:chOff x="0" y="0"/>
          <a:chExt cx="0" cy="0"/>
        </a:xfrm>
      </p:grpSpPr>
      <p:sp>
        <p:nvSpPr>
          <p:cNvPr id="306" name="Google Shape;306;p46"/>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Por qué utilizar procedimientos almacenados?</a:t>
            </a:r>
            <a:endParaRPr/>
          </a:p>
        </p:txBody>
      </p:sp>
      <p:sp>
        <p:nvSpPr>
          <p:cNvPr id="307" name="Google Shape;307;p46"/>
          <p:cNvSpPr txBox="1">
            <a:spLocks noGrp="1"/>
          </p:cNvSpPr>
          <p:nvPr>
            <p:ph type="body" idx="1"/>
          </p:nvPr>
        </p:nvSpPr>
        <p:spPr>
          <a:xfrm>
            <a:off x="457200" y="1081200"/>
            <a:ext cx="8229600" cy="18753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b="1"/>
              <a:t>Reducción del tráfico de red</a:t>
            </a:r>
            <a:endParaRPr/>
          </a:p>
          <a:p>
            <a:pPr marL="914400" marR="0" lvl="1" indent="-381000" algn="l" rtl="0">
              <a:lnSpc>
                <a:spcPct val="100000"/>
              </a:lnSpc>
              <a:spcBef>
                <a:spcPts val="0"/>
              </a:spcBef>
              <a:spcAft>
                <a:spcPts val="0"/>
              </a:spcAft>
              <a:buSzPts val="2400"/>
              <a:buChar char="◆"/>
            </a:pPr>
            <a:r>
              <a:rPr lang="en"/>
              <a:t>En vez de tener que enviar múltiples scripts de múltiples clientes a través de la red, simplemente se envía una petición de múltiples clientes</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7"/>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Tipos de Store Procedures</a:t>
            </a:r>
            <a:endParaRPr/>
          </a:p>
        </p:txBody>
      </p:sp>
      <p:sp>
        <p:nvSpPr>
          <p:cNvPr id="313" name="Google Shape;313;p47"/>
          <p:cNvSpPr txBox="1"/>
          <p:nvPr/>
        </p:nvSpPr>
        <p:spPr>
          <a:xfrm>
            <a:off x="9197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lnSpc>
                <a:spcPct val="115000"/>
              </a:lnSpc>
              <a:spcBef>
                <a:spcPts val="0"/>
              </a:spcBef>
              <a:spcAft>
                <a:spcPts val="0"/>
              </a:spcAft>
              <a:buClr>
                <a:schemeClr val="dk1"/>
              </a:buClr>
              <a:buSzPts val="2200"/>
              <a:buFont typeface="Roboto Condensed"/>
              <a:buChar char="➔"/>
            </a:pPr>
            <a:r>
              <a:rPr lang="en" sz="2000">
                <a:solidFill>
                  <a:schemeClr val="dk1"/>
                </a:solidFill>
                <a:latin typeface="Roboto Condensed"/>
                <a:ea typeface="Roboto Condensed"/>
                <a:cs typeface="Roboto Condensed"/>
                <a:sym typeface="Roboto Condensed"/>
              </a:rPr>
              <a:t>Son procedimientos definidos por el usuario utilizando el comando CREATE PROCEDURE.</a:t>
            </a:r>
            <a:endParaRPr sz="2000">
              <a:solidFill>
                <a:schemeClr val="dk1"/>
              </a:solidFill>
              <a:latin typeface="Roboto Condensed"/>
              <a:ea typeface="Roboto Condensed"/>
              <a:cs typeface="Roboto Condensed"/>
              <a:sym typeface="Roboto Condensed"/>
            </a:endParaRPr>
          </a:p>
          <a:p>
            <a:pPr marL="457200" lvl="0" indent="0" algn="l" rtl="0">
              <a:lnSpc>
                <a:spcPct val="115000"/>
              </a:lnSpc>
              <a:spcBef>
                <a:spcPts val="0"/>
              </a:spcBef>
              <a:spcAft>
                <a:spcPts val="0"/>
              </a:spcAft>
              <a:buNone/>
            </a:pPr>
            <a:endParaRPr sz="2000">
              <a:solidFill>
                <a:schemeClr val="dk1"/>
              </a:solidFill>
              <a:latin typeface="Roboto Condensed"/>
              <a:ea typeface="Roboto Condensed"/>
              <a:cs typeface="Roboto Condensed"/>
              <a:sym typeface="Roboto Condensed"/>
            </a:endParaRPr>
          </a:p>
          <a:p>
            <a:pPr marL="457200" lvl="0" indent="-355600" algn="l" rtl="0">
              <a:lnSpc>
                <a:spcPct val="115000"/>
              </a:lnSpc>
              <a:spcBef>
                <a:spcPts val="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Pueden ser definidos con SQL o en un lenguaje de alto nivel (no todos los motores lo soportan).</a:t>
            </a:r>
            <a:endParaRPr sz="2000">
              <a:solidFill>
                <a:schemeClr val="dk1"/>
              </a:solidFill>
              <a:latin typeface="Roboto Condensed"/>
              <a:ea typeface="Roboto Condensed"/>
              <a:cs typeface="Roboto Condensed"/>
              <a:sym typeface="Roboto Condensed"/>
            </a:endParaRPr>
          </a:p>
        </p:txBody>
      </p:sp>
      <p:sp>
        <p:nvSpPr>
          <p:cNvPr id="314" name="Google Shape;314;p47"/>
          <p:cNvSpPr txBox="1"/>
          <p:nvPr/>
        </p:nvSpPr>
        <p:spPr>
          <a:xfrm>
            <a:off x="919725" y="1177300"/>
            <a:ext cx="3413400" cy="4050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USER DEFINED</a:t>
            </a:r>
            <a:endParaRPr b="1">
              <a:solidFill>
                <a:srgbClr val="FFFFFF"/>
              </a:solidFill>
              <a:latin typeface="Roboto Condensed"/>
              <a:ea typeface="Roboto Condensed"/>
              <a:cs typeface="Roboto Condensed"/>
              <a:sym typeface="Roboto Condensed"/>
            </a:endParaRPr>
          </a:p>
        </p:txBody>
      </p:sp>
      <p:sp>
        <p:nvSpPr>
          <p:cNvPr id="315" name="Google Shape;315;p47"/>
          <p:cNvSpPr txBox="1"/>
          <p:nvPr/>
        </p:nvSpPr>
        <p:spPr>
          <a:xfrm>
            <a:off x="47034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457200" lvl="0" indent="0" algn="l" rtl="0">
              <a:lnSpc>
                <a:spcPct val="115000"/>
              </a:lnSpc>
              <a:spcBef>
                <a:spcPts val="0"/>
              </a:spcBef>
              <a:spcAft>
                <a:spcPts val="0"/>
              </a:spcAft>
              <a:buNone/>
            </a:pPr>
            <a:endParaRPr sz="2000">
              <a:solidFill>
                <a:schemeClr val="dk1"/>
              </a:solidFill>
              <a:latin typeface="Roboto Condensed"/>
              <a:ea typeface="Roboto Condensed"/>
              <a:cs typeface="Roboto Condensed"/>
              <a:sym typeface="Roboto Condensed"/>
            </a:endParaRPr>
          </a:p>
        </p:txBody>
      </p:sp>
      <p:sp>
        <p:nvSpPr>
          <p:cNvPr id="316" name="Google Shape;316;p47"/>
          <p:cNvSpPr txBox="1"/>
          <p:nvPr/>
        </p:nvSpPr>
        <p:spPr>
          <a:xfrm>
            <a:off x="4703425" y="1175488"/>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8"/>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Tipos de Store Procedures</a:t>
            </a:r>
            <a:endParaRPr/>
          </a:p>
        </p:txBody>
      </p:sp>
      <p:sp>
        <p:nvSpPr>
          <p:cNvPr id="322" name="Google Shape;322;p48"/>
          <p:cNvSpPr txBox="1"/>
          <p:nvPr/>
        </p:nvSpPr>
        <p:spPr>
          <a:xfrm>
            <a:off x="9197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lnSpc>
                <a:spcPct val="115000"/>
              </a:lnSpc>
              <a:spcBef>
                <a:spcPts val="0"/>
              </a:spcBef>
              <a:spcAft>
                <a:spcPts val="0"/>
              </a:spcAft>
              <a:buClr>
                <a:schemeClr val="dk1"/>
              </a:buClr>
              <a:buSzPts val="2200"/>
              <a:buFont typeface="Roboto Condensed"/>
              <a:buChar char="➔"/>
            </a:pPr>
            <a:r>
              <a:rPr lang="en" sz="2000">
                <a:solidFill>
                  <a:schemeClr val="dk1"/>
                </a:solidFill>
                <a:latin typeface="Roboto Condensed"/>
                <a:ea typeface="Roboto Condensed"/>
                <a:cs typeface="Roboto Condensed"/>
                <a:sym typeface="Roboto Condensed"/>
              </a:rPr>
              <a:t>Son procedimientos definidos por el usuario utilizando el comando CREATE PROCEDURE.</a:t>
            </a:r>
            <a:endParaRPr sz="2000">
              <a:solidFill>
                <a:schemeClr val="dk1"/>
              </a:solidFill>
              <a:latin typeface="Roboto Condensed"/>
              <a:ea typeface="Roboto Condensed"/>
              <a:cs typeface="Roboto Condensed"/>
              <a:sym typeface="Roboto Condensed"/>
            </a:endParaRPr>
          </a:p>
          <a:p>
            <a:pPr marL="457200" lvl="0" indent="0" algn="l" rtl="0">
              <a:lnSpc>
                <a:spcPct val="115000"/>
              </a:lnSpc>
              <a:spcBef>
                <a:spcPts val="0"/>
              </a:spcBef>
              <a:spcAft>
                <a:spcPts val="0"/>
              </a:spcAft>
              <a:buNone/>
            </a:pPr>
            <a:endParaRPr sz="2000">
              <a:solidFill>
                <a:schemeClr val="dk1"/>
              </a:solidFill>
              <a:latin typeface="Roboto Condensed"/>
              <a:ea typeface="Roboto Condensed"/>
              <a:cs typeface="Roboto Condensed"/>
              <a:sym typeface="Roboto Condensed"/>
            </a:endParaRPr>
          </a:p>
          <a:p>
            <a:pPr marL="457200" lvl="0" indent="-355600" algn="l" rtl="0">
              <a:lnSpc>
                <a:spcPct val="115000"/>
              </a:lnSpc>
              <a:spcBef>
                <a:spcPts val="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Pueden ser definidos con SQL o en un lenguaje de alto nivel (no todos los motores lo soportan).</a:t>
            </a:r>
            <a:endParaRPr sz="2000">
              <a:solidFill>
                <a:schemeClr val="dk1"/>
              </a:solidFill>
              <a:latin typeface="Roboto Condensed"/>
              <a:ea typeface="Roboto Condensed"/>
              <a:cs typeface="Roboto Condensed"/>
              <a:sym typeface="Roboto Condensed"/>
            </a:endParaRPr>
          </a:p>
        </p:txBody>
      </p:sp>
      <p:sp>
        <p:nvSpPr>
          <p:cNvPr id="323" name="Google Shape;323;p48"/>
          <p:cNvSpPr txBox="1"/>
          <p:nvPr/>
        </p:nvSpPr>
        <p:spPr>
          <a:xfrm>
            <a:off x="919725" y="1177300"/>
            <a:ext cx="3413400" cy="4050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USER DEFINED</a:t>
            </a:r>
            <a:endParaRPr b="1">
              <a:solidFill>
                <a:srgbClr val="FFFFFF"/>
              </a:solidFill>
              <a:latin typeface="Roboto Condensed"/>
              <a:ea typeface="Roboto Condensed"/>
              <a:cs typeface="Roboto Condensed"/>
              <a:sym typeface="Roboto Condensed"/>
            </a:endParaRPr>
          </a:p>
        </p:txBody>
      </p:sp>
      <p:sp>
        <p:nvSpPr>
          <p:cNvPr id="324" name="Google Shape;324;p48"/>
          <p:cNvSpPr txBox="1"/>
          <p:nvPr/>
        </p:nvSpPr>
        <p:spPr>
          <a:xfrm>
            <a:off x="47034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lnSpc>
                <a:spcPct val="115000"/>
              </a:lnSpc>
              <a:spcBef>
                <a:spcPts val="0"/>
              </a:spcBef>
              <a:spcAft>
                <a:spcPts val="0"/>
              </a:spcAft>
              <a:buClr>
                <a:schemeClr val="dk1"/>
              </a:buClr>
              <a:buSzPts val="2200"/>
              <a:buFont typeface="Roboto Condensed"/>
              <a:buChar char="➔"/>
            </a:pPr>
            <a:r>
              <a:rPr lang="en" sz="2000">
                <a:solidFill>
                  <a:schemeClr val="dk1"/>
                </a:solidFill>
                <a:latin typeface="Roboto Condensed"/>
                <a:ea typeface="Roboto Condensed"/>
                <a:cs typeface="Roboto Condensed"/>
                <a:sym typeface="Roboto Condensed"/>
              </a:rPr>
              <a:t>Procedimientos almacenados provistos por el motor y que cumplen una gran variedad de funciones. En SQL Server se nombran con </a:t>
            </a:r>
            <a:r>
              <a:rPr lang="en" sz="2000" i="1">
                <a:solidFill>
                  <a:schemeClr val="dk1"/>
                </a:solidFill>
                <a:latin typeface="Roboto Condensed"/>
                <a:ea typeface="Roboto Condensed"/>
                <a:cs typeface="Roboto Condensed"/>
                <a:sym typeface="Roboto Condensed"/>
              </a:rPr>
              <a:t>sp_</a:t>
            </a:r>
            <a:r>
              <a:rPr lang="en" sz="2000">
                <a:solidFill>
                  <a:schemeClr val="dk1"/>
                </a:solidFill>
                <a:latin typeface="Roboto Condensed"/>
                <a:ea typeface="Roboto Condensed"/>
                <a:cs typeface="Roboto Condensed"/>
                <a:sym typeface="Roboto Condensed"/>
              </a:rPr>
              <a:t> al inicio.</a:t>
            </a:r>
            <a:endParaRPr sz="2000">
              <a:solidFill>
                <a:schemeClr val="dk1"/>
              </a:solidFill>
              <a:latin typeface="Roboto Condensed"/>
              <a:ea typeface="Roboto Condensed"/>
              <a:cs typeface="Roboto Condensed"/>
              <a:sym typeface="Roboto Condensed"/>
            </a:endParaRPr>
          </a:p>
        </p:txBody>
      </p:sp>
      <p:sp>
        <p:nvSpPr>
          <p:cNvPr id="325" name="Google Shape;325;p48"/>
          <p:cNvSpPr txBox="1"/>
          <p:nvPr/>
        </p:nvSpPr>
        <p:spPr>
          <a:xfrm>
            <a:off x="4703425" y="1175488"/>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SYSTEM</a:t>
            </a:r>
            <a:endParaRPr b="1">
              <a:solidFill>
                <a:srgbClr val="FFFFFF"/>
              </a:solidFill>
              <a:latin typeface="Roboto Condensed"/>
              <a:ea typeface="Roboto Condensed"/>
              <a:cs typeface="Roboto Condensed"/>
              <a:sym typeface="Roboto Condense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29"/>
        <p:cNvGrpSpPr/>
        <p:nvPr/>
      </p:nvGrpSpPr>
      <p:grpSpPr>
        <a:xfrm>
          <a:off x="0" y="0"/>
          <a:ext cx="0" cy="0"/>
          <a:chOff x="0" y="0"/>
          <a:chExt cx="0" cy="0"/>
        </a:xfrm>
      </p:grpSpPr>
      <p:sp>
        <p:nvSpPr>
          <p:cNvPr id="330" name="Google Shape;330;p4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Tipos de Store Procedures</a:t>
            </a:r>
            <a:endParaRPr/>
          </a:p>
        </p:txBody>
      </p:sp>
      <p:sp>
        <p:nvSpPr>
          <p:cNvPr id="331" name="Google Shape;331;p49"/>
          <p:cNvSpPr txBox="1"/>
          <p:nvPr/>
        </p:nvSpPr>
        <p:spPr>
          <a:xfrm>
            <a:off x="9197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lnSpc>
                <a:spcPct val="115000"/>
              </a:lnSpc>
              <a:spcBef>
                <a:spcPts val="0"/>
              </a:spcBef>
              <a:spcAft>
                <a:spcPts val="0"/>
              </a:spcAft>
              <a:buClr>
                <a:schemeClr val="dk1"/>
              </a:buClr>
              <a:buSzPts val="2200"/>
              <a:buFont typeface="Roboto Condensed"/>
              <a:buChar char="➔"/>
            </a:pPr>
            <a:r>
              <a:rPr lang="en" sz="2000">
                <a:solidFill>
                  <a:schemeClr val="dk1"/>
                </a:solidFill>
                <a:latin typeface="Roboto Condensed"/>
                <a:ea typeface="Roboto Condensed"/>
                <a:cs typeface="Roboto Condensed"/>
                <a:sym typeface="Roboto Condensed"/>
              </a:rPr>
              <a:t>Son procedimientos definidos por el usuario utilizando el comando CREATE PROCEDURE.</a:t>
            </a:r>
            <a:endParaRPr sz="2000">
              <a:solidFill>
                <a:schemeClr val="dk1"/>
              </a:solidFill>
              <a:latin typeface="Roboto Condensed"/>
              <a:ea typeface="Roboto Condensed"/>
              <a:cs typeface="Roboto Condensed"/>
              <a:sym typeface="Roboto Condensed"/>
            </a:endParaRPr>
          </a:p>
          <a:p>
            <a:pPr marL="457200" lvl="0" indent="0" algn="l" rtl="0">
              <a:lnSpc>
                <a:spcPct val="115000"/>
              </a:lnSpc>
              <a:spcBef>
                <a:spcPts val="0"/>
              </a:spcBef>
              <a:spcAft>
                <a:spcPts val="0"/>
              </a:spcAft>
              <a:buNone/>
            </a:pPr>
            <a:endParaRPr sz="2000">
              <a:solidFill>
                <a:schemeClr val="dk1"/>
              </a:solidFill>
              <a:latin typeface="Roboto Condensed"/>
              <a:ea typeface="Roboto Condensed"/>
              <a:cs typeface="Roboto Condensed"/>
              <a:sym typeface="Roboto Condensed"/>
            </a:endParaRPr>
          </a:p>
          <a:p>
            <a:pPr marL="457200" lvl="0" indent="-355600" algn="l" rtl="0">
              <a:lnSpc>
                <a:spcPct val="115000"/>
              </a:lnSpc>
              <a:spcBef>
                <a:spcPts val="0"/>
              </a:spcBef>
              <a:spcAft>
                <a:spcPts val="0"/>
              </a:spcAft>
              <a:buClr>
                <a:schemeClr val="dk1"/>
              </a:buClr>
              <a:buSzPts val="2000"/>
              <a:buFont typeface="Roboto Condensed"/>
              <a:buChar char="➔"/>
            </a:pPr>
            <a:r>
              <a:rPr lang="en" sz="2000">
                <a:solidFill>
                  <a:schemeClr val="dk1"/>
                </a:solidFill>
                <a:latin typeface="Roboto Condensed"/>
                <a:ea typeface="Roboto Condensed"/>
                <a:cs typeface="Roboto Condensed"/>
                <a:sym typeface="Roboto Condensed"/>
              </a:rPr>
              <a:t>Pueden ser definidos con SQL o en un lenguaje de alto nivel (no todos los motores lo soportan).</a:t>
            </a:r>
            <a:endParaRPr sz="2000">
              <a:solidFill>
                <a:schemeClr val="dk1"/>
              </a:solidFill>
              <a:latin typeface="Roboto Condensed"/>
              <a:ea typeface="Roboto Condensed"/>
              <a:cs typeface="Roboto Condensed"/>
              <a:sym typeface="Roboto Condensed"/>
            </a:endParaRPr>
          </a:p>
        </p:txBody>
      </p:sp>
      <p:sp>
        <p:nvSpPr>
          <p:cNvPr id="332" name="Google Shape;332;p49"/>
          <p:cNvSpPr txBox="1"/>
          <p:nvPr/>
        </p:nvSpPr>
        <p:spPr>
          <a:xfrm>
            <a:off x="919725" y="1177300"/>
            <a:ext cx="3413400" cy="4050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USER DEFINED</a:t>
            </a:r>
            <a:endParaRPr b="1">
              <a:solidFill>
                <a:srgbClr val="FFFFFF"/>
              </a:solidFill>
              <a:latin typeface="Roboto Condensed"/>
              <a:ea typeface="Roboto Condensed"/>
              <a:cs typeface="Roboto Condensed"/>
              <a:sym typeface="Roboto Condensed"/>
            </a:endParaRPr>
          </a:p>
        </p:txBody>
      </p:sp>
      <p:sp>
        <p:nvSpPr>
          <p:cNvPr id="333" name="Google Shape;333;p49"/>
          <p:cNvSpPr txBox="1"/>
          <p:nvPr/>
        </p:nvSpPr>
        <p:spPr>
          <a:xfrm>
            <a:off x="4703425" y="1711050"/>
            <a:ext cx="3413400" cy="4677900"/>
          </a:xfrm>
          <a:prstGeom prst="rect">
            <a:avLst/>
          </a:prstGeom>
          <a:solidFill>
            <a:srgbClr val="F3F3F3"/>
          </a:solidFill>
          <a:ln>
            <a:noFill/>
          </a:ln>
        </p:spPr>
        <p:txBody>
          <a:bodyPr spcFirstLastPara="1" wrap="square" lIns="91425" tIns="91425" rIns="91425" bIns="91425" anchor="ctr" anchorCtr="0">
            <a:noAutofit/>
          </a:bodyPr>
          <a:lstStyle/>
          <a:p>
            <a:pPr marL="457200" lvl="0" indent="-368300" algn="l" rtl="0">
              <a:lnSpc>
                <a:spcPct val="115000"/>
              </a:lnSpc>
              <a:spcBef>
                <a:spcPts val="0"/>
              </a:spcBef>
              <a:spcAft>
                <a:spcPts val="0"/>
              </a:spcAft>
              <a:buClr>
                <a:schemeClr val="dk1"/>
              </a:buClr>
              <a:buSzPts val="2200"/>
              <a:buFont typeface="Roboto Condensed"/>
              <a:buChar char="➔"/>
            </a:pPr>
            <a:r>
              <a:rPr lang="en" sz="2000">
                <a:solidFill>
                  <a:schemeClr val="dk1"/>
                </a:solidFill>
                <a:latin typeface="Roboto Condensed"/>
                <a:ea typeface="Roboto Condensed"/>
                <a:cs typeface="Roboto Condensed"/>
                <a:sym typeface="Roboto Condensed"/>
              </a:rPr>
              <a:t>Procedimientos almacenados provistos por el motor y que cumplen una gran variedad de funciones. En SQL Server se nombran con </a:t>
            </a:r>
            <a:r>
              <a:rPr lang="en" sz="2000" i="1">
                <a:solidFill>
                  <a:schemeClr val="dk1"/>
                </a:solidFill>
                <a:latin typeface="Roboto Condensed"/>
                <a:ea typeface="Roboto Condensed"/>
                <a:cs typeface="Roboto Condensed"/>
                <a:sym typeface="Roboto Condensed"/>
              </a:rPr>
              <a:t>sp_</a:t>
            </a:r>
            <a:r>
              <a:rPr lang="en" sz="2000">
                <a:solidFill>
                  <a:schemeClr val="dk1"/>
                </a:solidFill>
                <a:latin typeface="Roboto Condensed"/>
                <a:ea typeface="Roboto Condensed"/>
                <a:cs typeface="Roboto Condensed"/>
                <a:sym typeface="Roboto Condensed"/>
              </a:rPr>
              <a:t> al inicio.</a:t>
            </a:r>
            <a:endParaRPr sz="2000">
              <a:solidFill>
                <a:schemeClr val="dk1"/>
              </a:solidFill>
              <a:latin typeface="Roboto Condensed"/>
              <a:ea typeface="Roboto Condensed"/>
              <a:cs typeface="Roboto Condensed"/>
              <a:sym typeface="Roboto Condensed"/>
            </a:endParaRPr>
          </a:p>
        </p:txBody>
      </p:sp>
      <p:sp>
        <p:nvSpPr>
          <p:cNvPr id="334" name="Google Shape;334;p49"/>
          <p:cNvSpPr txBox="1"/>
          <p:nvPr/>
        </p:nvSpPr>
        <p:spPr>
          <a:xfrm>
            <a:off x="4703425" y="1175488"/>
            <a:ext cx="3413400" cy="383700"/>
          </a:xfrm>
          <a:prstGeom prst="rect">
            <a:avLst/>
          </a:prstGeom>
          <a:solidFill>
            <a:srgbClr val="000000"/>
          </a:solid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b="1">
                <a:solidFill>
                  <a:srgbClr val="FFFFFF"/>
                </a:solidFill>
                <a:latin typeface="Roboto Condensed"/>
                <a:ea typeface="Roboto Condensed"/>
                <a:cs typeface="Roboto Condensed"/>
                <a:sym typeface="Roboto Condensed"/>
              </a:rPr>
              <a:t>SYSTEM</a:t>
            </a:r>
            <a:endParaRPr b="1">
              <a:solidFill>
                <a:srgbClr val="FFFFFF"/>
              </a:solidFill>
              <a:latin typeface="Roboto Condensed"/>
              <a:ea typeface="Roboto Condensed"/>
              <a:cs typeface="Roboto Condensed"/>
              <a:sym typeface="Roboto Condensed"/>
            </a:endParaRPr>
          </a:p>
        </p:txBody>
      </p:sp>
      <p:sp>
        <p:nvSpPr>
          <p:cNvPr id="335" name="Google Shape;335;p49"/>
          <p:cNvSpPr/>
          <p:nvPr/>
        </p:nvSpPr>
        <p:spPr>
          <a:xfrm>
            <a:off x="6732725" y="5434925"/>
            <a:ext cx="2276400" cy="1094700"/>
          </a:xfrm>
          <a:prstGeom prst="wedgeRoundRectCallout">
            <a:avLst>
              <a:gd name="adj1" fmla="val -35405"/>
              <a:gd name="adj2" fmla="val -97735"/>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Procedimientos definidos por el usuario no deben empezar con sp_</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39"/>
        <p:cNvGrpSpPr/>
        <p:nvPr/>
      </p:nvGrpSpPr>
      <p:grpSpPr>
        <a:xfrm>
          <a:off x="0" y="0"/>
          <a:ext cx="0" cy="0"/>
          <a:chOff x="0" y="0"/>
          <a:chExt cx="0" cy="0"/>
        </a:xfrm>
      </p:grpSpPr>
      <p:sp>
        <p:nvSpPr>
          <p:cNvPr id="340" name="Google Shape;340;p5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Consideraciones al crear un procedimiento</a:t>
            </a:r>
            <a:endParaRPr/>
          </a:p>
        </p:txBody>
      </p:sp>
      <p:sp>
        <p:nvSpPr>
          <p:cNvPr id="341" name="Google Shape;341;p50"/>
          <p:cNvSpPr txBox="1">
            <a:spLocks noGrp="1"/>
          </p:cNvSpPr>
          <p:nvPr>
            <p:ph type="body" idx="1"/>
          </p:nvPr>
        </p:nvSpPr>
        <p:spPr>
          <a:xfrm>
            <a:off x="457200" y="1081200"/>
            <a:ext cx="8229600" cy="22839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Deben especificarse los parámetros de entrada y parámetros de salida. Los parámetros de salida corresponden a el o los resultados del procedimiento.</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Solo se pueden especificar 2100 parámetros.</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45"/>
        <p:cNvGrpSpPr/>
        <p:nvPr/>
      </p:nvGrpSpPr>
      <p:grpSpPr>
        <a:xfrm>
          <a:off x="0" y="0"/>
          <a:ext cx="0" cy="0"/>
          <a:chOff x="0" y="0"/>
          <a:chExt cx="0" cy="0"/>
        </a:xfrm>
      </p:grpSpPr>
      <p:sp>
        <p:nvSpPr>
          <p:cNvPr id="346" name="Google Shape;346;p51"/>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Consideraciones al crear un procedimiento</a:t>
            </a:r>
            <a:endParaRPr/>
          </a:p>
        </p:txBody>
      </p:sp>
      <p:sp>
        <p:nvSpPr>
          <p:cNvPr id="347" name="Google Shape;347;p51"/>
          <p:cNvSpPr txBox="1">
            <a:spLocks noGrp="1"/>
          </p:cNvSpPr>
          <p:nvPr>
            <p:ph type="body" idx="1"/>
          </p:nvPr>
        </p:nvSpPr>
        <p:spPr>
          <a:xfrm>
            <a:off x="457200" y="1081200"/>
            <a:ext cx="8229600" cy="22839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Deben especificarse los parámetros de entrada y parámetros de salida. Los parámetros de salida corresponden a el o los resultados del procedimiento.</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Solo se pueden especificar 2100 parámetros.</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
        <p:nvSpPr>
          <p:cNvPr id="348" name="Google Shape;348;p51"/>
          <p:cNvSpPr/>
          <p:nvPr/>
        </p:nvSpPr>
        <p:spPr>
          <a:xfrm>
            <a:off x="4455925" y="3737650"/>
            <a:ext cx="2276400" cy="1094700"/>
          </a:xfrm>
          <a:prstGeom prst="wedgeRoundRectCallout">
            <a:avLst>
              <a:gd name="adj1" fmla="val -35405"/>
              <a:gd name="adj2" fmla="val -97735"/>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Qué hago si necesito 2101 parámetros?</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52"/>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Consideraciones al crear un procedimiento</a:t>
            </a:r>
            <a:endParaRPr/>
          </a:p>
        </p:txBody>
      </p:sp>
      <p:sp>
        <p:nvSpPr>
          <p:cNvPr id="354" name="Google Shape;354;p52"/>
          <p:cNvSpPr txBox="1">
            <a:spLocks noGrp="1"/>
          </p:cNvSpPr>
          <p:nvPr>
            <p:ph type="body" idx="1"/>
          </p:nvPr>
        </p:nvSpPr>
        <p:spPr>
          <a:xfrm>
            <a:off x="457200" y="1081200"/>
            <a:ext cx="8229600" cy="22839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Deben especificarse los parámetros de entrada y parámetros de salida. Los parámetros de salida corresponden a el o los resultados del procedimiento.</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Solo se pueden especificar 2100 parámetros.</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
        <p:nvSpPr>
          <p:cNvPr id="355" name="Google Shape;355;p52"/>
          <p:cNvSpPr/>
          <p:nvPr/>
        </p:nvSpPr>
        <p:spPr>
          <a:xfrm>
            <a:off x="4455925" y="3737650"/>
            <a:ext cx="2276400" cy="1094700"/>
          </a:xfrm>
          <a:prstGeom prst="wedgeRoundRectCallout">
            <a:avLst>
              <a:gd name="adj1" fmla="val -35405"/>
              <a:gd name="adj2" fmla="val -97735"/>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Qué hago si necesito 2101 parámetros?</a:t>
            </a:r>
            <a:endParaRPr sz="1800" b="1">
              <a:solidFill>
                <a:srgbClr val="FFFFFF"/>
              </a:solidFill>
              <a:latin typeface="Roboto Condensed"/>
              <a:ea typeface="Roboto Condensed"/>
              <a:cs typeface="Roboto Condensed"/>
              <a:sym typeface="Roboto Condensed"/>
            </a:endParaRPr>
          </a:p>
        </p:txBody>
      </p:sp>
      <p:sp>
        <p:nvSpPr>
          <p:cNvPr id="356" name="Google Shape;356;p52"/>
          <p:cNvSpPr/>
          <p:nvPr/>
        </p:nvSpPr>
        <p:spPr>
          <a:xfrm>
            <a:off x="2731700" y="5297525"/>
            <a:ext cx="2276400" cy="1094700"/>
          </a:xfrm>
          <a:prstGeom prst="wedgeRoundRectCallout">
            <a:avLst>
              <a:gd name="adj1" fmla="val 57918"/>
              <a:gd name="adj2" fmla="val -90226"/>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Indicador de que algo anda mal con el procedimiento!</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5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Consideraciones al crear un procedimiento</a:t>
            </a:r>
            <a:endParaRPr/>
          </a:p>
        </p:txBody>
      </p:sp>
      <p:sp>
        <p:nvSpPr>
          <p:cNvPr id="362" name="Google Shape;362;p53"/>
          <p:cNvSpPr txBox="1">
            <a:spLocks noGrp="1"/>
          </p:cNvSpPr>
          <p:nvPr>
            <p:ph type="body" idx="1"/>
          </p:nvPr>
        </p:nvSpPr>
        <p:spPr>
          <a:xfrm>
            <a:off x="457200" y="1081200"/>
            <a:ext cx="8229600" cy="50730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Deben especificarse los parámetros de entrada y parámetros de salida. Los parámetros de salida corresponden a el o los resultados del procedimiento.</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Solo se pueden especificar 2100 parámetros.</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Los parámetros son únicos para cada procedimiento, entonces se pueden repetir nombres de parámetros en diferentes procedimientos.</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Los nombres de parámetros empiezan con @</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54"/>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Consideraciones al crear un procedimiento</a:t>
            </a:r>
            <a:endParaRPr/>
          </a:p>
        </p:txBody>
      </p:sp>
      <p:sp>
        <p:nvSpPr>
          <p:cNvPr id="368" name="Google Shape;368;p54"/>
          <p:cNvSpPr txBox="1">
            <a:spLocks noGrp="1"/>
          </p:cNvSpPr>
          <p:nvPr>
            <p:ph type="body" idx="1"/>
          </p:nvPr>
        </p:nvSpPr>
        <p:spPr>
          <a:xfrm>
            <a:off x="457200" y="1081200"/>
            <a:ext cx="8229600" cy="50730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Deben ser pequeños, entre más largos pueden ocurrir deadlocks.</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No se pueden usar los siguientes comandos:</a:t>
            </a:r>
            <a:endParaRPr/>
          </a:p>
          <a:p>
            <a:pPr marL="914400" marR="0" lvl="1" indent="-381000" algn="l" rtl="0">
              <a:lnSpc>
                <a:spcPct val="100000"/>
              </a:lnSpc>
              <a:spcBef>
                <a:spcPts val="0"/>
              </a:spcBef>
              <a:spcAft>
                <a:spcPts val="0"/>
              </a:spcAft>
              <a:buSzPts val="2400"/>
              <a:buChar char="◆"/>
            </a:pPr>
            <a:r>
              <a:rPr lang="en"/>
              <a:t>CREATE AGGREGATE</a:t>
            </a:r>
            <a:endParaRPr/>
          </a:p>
          <a:p>
            <a:pPr marL="914400" marR="0" lvl="1" indent="-381000" algn="l" rtl="0">
              <a:lnSpc>
                <a:spcPct val="100000"/>
              </a:lnSpc>
              <a:spcBef>
                <a:spcPts val="0"/>
              </a:spcBef>
              <a:spcAft>
                <a:spcPts val="0"/>
              </a:spcAft>
              <a:buSzPts val="2400"/>
              <a:buChar char="◆"/>
            </a:pPr>
            <a:r>
              <a:rPr lang="en"/>
              <a:t>CREATE SCHEMA</a:t>
            </a:r>
            <a:endParaRPr/>
          </a:p>
          <a:p>
            <a:pPr marL="914400" marR="0" lvl="1" indent="-381000" algn="l" rtl="0">
              <a:lnSpc>
                <a:spcPct val="100000"/>
              </a:lnSpc>
              <a:spcBef>
                <a:spcPts val="0"/>
              </a:spcBef>
              <a:spcAft>
                <a:spcPts val="0"/>
              </a:spcAft>
              <a:buSzPts val="2400"/>
              <a:buChar char="◆"/>
            </a:pPr>
            <a:r>
              <a:rPr lang="en"/>
              <a:t>SET SHOWPLAN_TEXT</a:t>
            </a:r>
            <a:endParaRPr/>
          </a:p>
          <a:p>
            <a:pPr marL="914400" marR="0" lvl="1" indent="-381000" algn="l" rtl="0">
              <a:lnSpc>
                <a:spcPct val="100000"/>
              </a:lnSpc>
              <a:spcBef>
                <a:spcPts val="0"/>
              </a:spcBef>
              <a:spcAft>
                <a:spcPts val="0"/>
              </a:spcAft>
              <a:buSzPts val="2400"/>
              <a:buChar char="◆"/>
            </a:pPr>
            <a:r>
              <a:rPr lang="en"/>
              <a:t>CREATE DEFAULT</a:t>
            </a:r>
            <a:endParaRPr/>
          </a:p>
          <a:p>
            <a:pPr marL="914400" marR="0" lvl="1" indent="-381000" algn="l" rtl="0">
              <a:lnSpc>
                <a:spcPct val="100000"/>
              </a:lnSpc>
              <a:spcBef>
                <a:spcPts val="0"/>
              </a:spcBef>
              <a:spcAft>
                <a:spcPts val="0"/>
              </a:spcAft>
              <a:buSzPts val="2400"/>
              <a:buChar char="◆"/>
            </a:pPr>
            <a:r>
              <a:rPr lang="en"/>
              <a:t>ALTER TRIGGER</a:t>
            </a:r>
            <a:endParaRPr/>
          </a:p>
          <a:p>
            <a:pPr marL="914400" marR="0" lvl="1" indent="-381000" algn="l" rtl="0">
              <a:lnSpc>
                <a:spcPct val="100000"/>
              </a:lnSpc>
              <a:spcBef>
                <a:spcPts val="0"/>
              </a:spcBef>
              <a:spcAft>
                <a:spcPts val="0"/>
              </a:spcAft>
              <a:buSzPts val="2400"/>
              <a:buChar char="◆"/>
            </a:pPr>
            <a:r>
              <a:rPr lang="en"/>
              <a:t>SET SHOWPLAN_XML</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2"/>
        <p:cNvGrpSpPr/>
        <p:nvPr/>
      </p:nvGrpSpPr>
      <p:grpSpPr>
        <a:xfrm>
          <a:off x="0" y="0"/>
          <a:ext cx="0" cy="0"/>
          <a:chOff x="0" y="0"/>
          <a:chExt cx="0" cy="0"/>
        </a:xfrm>
      </p:grpSpPr>
      <p:sp>
        <p:nvSpPr>
          <p:cNvPr id="373" name="Google Shape;373;p55"/>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Consideraciones al crear un procedimiento</a:t>
            </a:r>
            <a:endParaRPr/>
          </a:p>
        </p:txBody>
      </p:sp>
      <p:pic>
        <p:nvPicPr>
          <p:cNvPr id="374" name="Google Shape;374;p55"/>
          <p:cNvPicPr preferRelativeResize="0"/>
          <p:nvPr/>
        </p:nvPicPr>
        <p:blipFill>
          <a:blip r:embed="rId3">
            <a:alphaModFix/>
          </a:blip>
          <a:stretch>
            <a:fillRect/>
          </a:stretch>
        </p:blipFill>
        <p:spPr>
          <a:xfrm>
            <a:off x="687175" y="1970300"/>
            <a:ext cx="7769650" cy="36734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1"/>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Introducción</a:t>
            </a:r>
            <a:endParaRPr/>
          </a:p>
        </p:txBody>
      </p:sp>
      <p:pic>
        <p:nvPicPr>
          <p:cNvPr id="55" name="Google Shape;55;p11"/>
          <p:cNvPicPr preferRelativeResize="0"/>
          <p:nvPr/>
        </p:nvPicPr>
        <p:blipFill>
          <a:blip r:embed="rId3">
            <a:alphaModFix/>
          </a:blip>
          <a:stretch>
            <a:fillRect/>
          </a:stretch>
        </p:blipFill>
        <p:spPr>
          <a:xfrm>
            <a:off x="795138" y="1626576"/>
            <a:ext cx="7553725" cy="4083426"/>
          </a:xfrm>
          <a:prstGeom prst="rect">
            <a:avLst/>
          </a:prstGeom>
          <a:noFill/>
          <a:ln>
            <a:noFill/>
          </a:ln>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78"/>
        <p:cNvGrpSpPr/>
        <p:nvPr/>
      </p:nvGrpSpPr>
      <p:grpSpPr>
        <a:xfrm>
          <a:off x="0" y="0"/>
          <a:ext cx="0" cy="0"/>
          <a:chOff x="0" y="0"/>
          <a:chExt cx="0" cy="0"/>
        </a:xfrm>
      </p:grpSpPr>
      <p:sp>
        <p:nvSpPr>
          <p:cNvPr id="379" name="Google Shape;379;p56"/>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Consideraciones al crear un procedimiento</a:t>
            </a:r>
            <a:endParaRPr/>
          </a:p>
        </p:txBody>
      </p:sp>
      <p:pic>
        <p:nvPicPr>
          <p:cNvPr id="380" name="Google Shape;380;p56"/>
          <p:cNvPicPr preferRelativeResize="0"/>
          <p:nvPr/>
        </p:nvPicPr>
        <p:blipFill>
          <a:blip r:embed="rId3">
            <a:alphaModFix/>
          </a:blip>
          <a:stretch>
            <a:fillRect/>
          </a:stretch>
        </p:blipFill>
        <p:spPr>
          <a:xfrm>
            <a:off x="1495175" y="1432175"/>
            <a:ext cx="6153651" cy="4615225"/>
          </a:xfrm>
          <a:prstGeom prst="rect">
            <a:avLst/>
          </a:prstGeom>
          <a:noFill/>
          <a:ln>
            <a:noFill/>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84"/>
        <p:cNvGrpSpPr/>
        <p:nvPr/>
      </p:nvGrpSpPr>
      <p:grpSpPr>
        <a:xfrm>
          <a:off x="0" y="0"/>
          <a:ext cx="0" cy="0"/>
          <a:chOff x="0" y="0"/>
          <a:chExt cx="0" cy="0"/>
        </a:xfrm>
      </p:grpSpPr>
      <p:sp>
        <p:nvSpPr>
          <p:cNvPr id="385" name="Google Shape;385;p57"/>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Consideraciones al crear un procedimiento</a:t>
            </a:r>
            <a:endParaRPr/>
          </a:p>
        </p:txBody>
      </p:sp>
      <p:sp>
        <p:nvSpPr>
          <p:cNvPr id="386" name="Google Shape;386;p57"/>
          <p:cNvSpPr txBox="1">
            <a:spLocks noGrp="1"/>
          </p:cNvSpPr>
          <p:nvPr>
            <p:ph type="body" idx="1"/>
          </p:nvPr>
        </p:nvSpPr>
        <p:spPr>
          <a:xfrm>
            <a:off x="457200" y="1081200"/>
            <a:ext cx="8229600" cy="24237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Cuando se construye un índice para una tabla utilizada por un procedimiento, dicho procedimiento no va a aprovechar el índice a menos que se recompile.</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Para recompilar un procedimiento:</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pic>
        <p:nvPicPr>
          <p:cNvPr id="387" name="Google Shape;387;p57"/>
          <p:cNvPicPr preferRelativeResize="0"/>
          <p:nvPr/>
        </p:nvPicPr>
        <p:blipFill>
          <a:blip r:embed="rId3">
            <a:alphaModFix/>
          </a:blip>
          <a:stretch>
            <a:fillRect/>
          </a:stretch>
        </p:blipFill>
        <p:spPr>
          <a:xfrm>
            <a:off x="1348863" y="3960875"/>
            <a:ext cx="6446274" cy="20830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1"/>
        <p:cNvGrpSpPr/>
        <p:nvPr/>
      </p:nvGrpSpPr>
      <p:grpSpPr>
        <a:xfrm>
          <a:off x="0" y="0"/>
          <a:ext cx="0" cy="0"/>
          <a:chOff x="0" y="0"/>
          <a:chExt cx="0" cy="0"/>
        </a:xfrm>
      </p:grpSpPr>
      <p:sp>
        <p:nvSpPr>
          <p:cNvPr id="392" name="Google Shape;392;p58"/>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Consideraciones al crear un procedimiento</a:t>
            </a:r>
            <a:endParaRPr/>
          </a:p>
        </p:txBody>
      </p:sp>
      <p:sp>
        <p:nvSpPr>
          <p:cNvPr id="393" name="Google Shape;393;p58"/>
          <p:cNvSpPr txBox="1">
            <a:spLocks noGrp="1"/>
          </p:cNvSpPr>
          <p:nvPr>
            <p:ph type="body" idx="1"/>
          </p:nvPr>
        </p:nvSpPr>
        <p:spPr>
          <a:xfrm>
            <a:off x="457200" y="1081200"/>
            <a:ext cx="8229600" cy="24237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Cuando se construye un índice para una tabla utilizada por un procedimiento, dicho procedimiento no va a aprovechar el índice a menos que se recompile.</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Para recompilar un procedimiento:</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pic>
        <p:nvPicPr>
          <p:cNvPr id="394" name="Google Shape;394;p58"/>
          <p:cNvPicPr preferRelativeResize="0"/>
          <p:nvPr/>
        </p:nvPicPr>
        <p:blipFill>
          <a:blip r:embed="rId3">
            <a:alphaModFix/>
          </a:blip>
          <a:stretch>
            <a:fillRect/>
          </a:stretch>
        </p:blipFill>
        <p:spPr>
          <a:xfrm>
            <a:off x="1028638" y="3822900"/>
            <a:ext cx="7086725" cy="2289975"/>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Funciones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03"/>
        <p:cNvGrpSpPr/>
        <p:nvPr/>
      </p:nvGrpSpPr>
      <p:grpSpPr>
        <a:xfrm>
          <a:off x="0" y="0"/>
          <a:ext cx="0" cy="0"/>
          <a:chOff x="0" y="0"/>
          <a:chExt cx="0" cy="0"/>
        </a:xfrm>
      </p:grpSpPr>
      <p:sp>
        <p:nvSpPr>
          <p:cNvPr id="404" name="Google Shape;404;p6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Funciones en el contexto de SQL</a:t>
            </a:r>
            <a:endParaRPr/>
          </a:p>
        </p:txBody>
      </p:sp>
      <p:sp>
        <p:nvSpPr>
          <p:cNvPr id="405" name="Google Shape;405;p60"/>
          <p:cNvSpPr txBox="1">
            <a:spLocks noGrp="1"/>
          </p:cNvSpPr>
          <p:nvPr>
            <p:ph type="body" idx="1"/>
          </p:nvPr>
        </p:nvSpPr>
        <p:spPr>
          <a:xfrm>
            <a:off x="457200" y="1081200"/>
            <a:ext cx="8229600" cy="5266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Es un objeto programable.</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Tiene el propósito de encapsular lógica que calcula algo útil, basado posiblemente en parámetros de entrada y que retorna un valor.</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Se conocen como UDF (User-Defined Functions).</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Hay dos tipos de funciones:</a:t>
            </a:r>
            <a:endParaRPr/>
          </a:p>
          <a:p>
            <a:pPr marL="914400" marR="0" lvl="1" indent="-381000" algn="l" rtl="0">
              <a:lnSpc>
                <a:spcPct val="100000"/>
              </a:lnSpc>
              <a:spcBef>
                <a:spcPts val="0"/>
              </a:spcBef>
              <a:spcAft>
                <a:spcPts val="0"/>
              </a:spcAft>
              <a:buSzPts val="2400"/>
              <a:buChar char="◆"/>
            </a:pPr>
            <a:r>
              <a:rPr lang="en" b="1"/>
              <a:t>Scalar UDF</a:t>
            </a:r>
            <a:r>
              <a:rPr lang="en"/>
              <a:t>: retornan un valor único.</a:t>
            </a:r>
            <a:endParaRPr/>
          </a:p>
          <a:p>
            <a:pPr marL="914400" marR="0" lvl="1" indent="-381000" algn="l" rtl="0">
              <a:lnSpc>
                <a:spcPct val="100000"/>
              </a:lnSpc>
              <a:spcBef>
                <a:spcPts val="0"/>
              </a:spcBef>
              <a:spcAft>
                <a:spcPts val="0"/>
              </a:spcAft>
              <a:buSzPts val="2400"/>
              <a:buChar char="◆"/>
            </a:pPr>
            <a:r>
              <a:rPr lang="en" b="1"/>
              <a:t>Table-valued UDF: </a:t>
            </a:r>
            <a:r>
              <a:rPr lang="en"/>
              <a:t>retornan una tabla (UDTF User Defined Table Functions)</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09"/>
        <p:cNvGrpSpPr/>
        <p:nvPr/>
      </p:nvGrpSpPr>
      <p:grpSpPr>
        <a:xfrm>
          <a:off x="0" y="0"/>
          <a:ext cx="0" cy="0"/>
          <a:chOff x="0" y="0"/>
          <a:chExt cx="0" cy="0"/>
        </a:xfrm>
      </p:grpSpPr>
      <p:sp>
        <p:nvSpPr>
          <p:cNvPr id="410" name="Google Shape;410;p61"/>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Funciones </a:t>
            </a:r>
            <a:endParaRPr/>
          </a:p>
        </p:txBody>
      </p:sp>
      <p:sp>
        <p:nvSpPr>
          <p:cNvPr id="411" name="Google Shape;411;p61"/>
          <p:cNvSpPr txBox="1">
            <a:spLocks noGrp="1"/>
          </p:cNvSpPr>
          <p:nvPr>
            <p:ph type="body" idx="1"/>
          </p:nvPr>
        </p:nvSpPr>
        <p:spPr>
          <a:xfrm>
            <a:off x="457200" y="1081200"/>
            <a:ext cx="8229600" cy="5266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UDFs no pueden tener efectos secundarios</a:t>
            </a:r>
            <a:endParaRPr/>
          </a:p>
          <a:p>
            <a:pPr marL="914400" marR="0" lvl="1" indent="-381000" algn="l" rtl="0">
              <a:lnSpc>
                <a:spcPct val="100000"/>
              </a:lnSpc>
              <a:spcBef>
                <a:spcPts val="0"/>
              </a:spcBef>
              <a:spcAft>
                <a:spcPts val="0"/>
              </a:spcAft>
              <a:buSzPts val="2400"/>
              <a:buChar char="◆"/>
            </a:pPr>
            <a:r>
              <a:rPr lang="en"/>
              <a:t>No se permite utilizar funciones que tengan efectos secundarios.</a:t>
            </a:r>
            <a:endParaRPr/>
          </a:p>
          <a:p>
            <a:pPr marL="914400" marR="0" lvl="1" indent="-381000" algn="l" rtl="0">
              <a:lnSpc>
                <a:spcPct val="100000"/>
              </a:lnSpc>
              <a:spcBef>
                <a:spcPts val="0"/>
              </a:spcBef>
              <a:spcAft>
                <a:spcPts val="0"/>
              </a:spcAft>
              <a:buSzPts val="2400"/>
              <a:buChar char="◆"/>
            </a:pPr>
            <a:r>
              <a:rPr lang="en"/>
              <a:t>No pueden modificar el estado de la base de datos (insert, update, delete).</a:t>
            </a:r>
            <a:endParaRPr/>
          </a:p>
          <a:p>
            <a:pPr marL="9144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Otras restricciones:</a:t>
            </a:r>
            <a:endParaRPr/>
          </a:p>
          <a:p>
            <a:pPr marL="914400" marR="0" lvl="1" indent="-381000" algn="l" rtl="0">
              <a:lnSpc>
                <a:spcPct val="100000"/>
              </a:lnSpc>
              <a:spcBef>
                <a:spcPts val="0"/>
              </a:spcBef>
              <a:spcAft>
                <a:spcPts val="0"/>
              </a:spcAft>
              <a:buSzPts val="2400"/>
              <a:buChar char="◆"/>
            </a:pPr>
            <a:r>
              <a:rPr lang="en"/>
              <a:t>No pueden retornar múltiples result set.</a:t>
            </a:r>
            <a:endParaRPr/>
          </a:p>
          <a:p>
            <a:pPr marL="914400" marR="0" lvl="1" indent="-381000" algn="l" rtl="0">
              <a:lnSpc>
                <a:spcPct val="100000"/>
              </a:lnSpc>
              <a:spcBef>
                <a:spcPts val="0"/>
              </a:spcBef>
              <a:spcAft>
                <a:spcPts val="0"/>
              </a:spcAft>
              <a:buSzPts val="2400"/>
              <a:buChar char="◆"/>
            </a:pPr>
            <a:r>
              <a:rPr lang="en"/>
              <a:t>No soporta TRY...CATCH</a:t>
            </a:r>
            <a:endParaRPr/>
          </a:p>
          <a:p>
            <a:pPr marL="914400" marR="0" lvl="1" indent="-381000" algn="l" rtl="0">
              <a:lnSpc>
                <a:spcPct val="100000"/>
              </a:lnSpc>
              <a:spcBef>
                <a:spcPts val="0"/>
              </a:spcBef>
              <a:spcAft>
                <a:spcPts val="0"/>
              </a:spcAft>
              <a:buSzPts val="2400"/>
              <a:buChar char="◆"/>
            </a:pPr>
            <a:r>
              <a:rPr lang="en"/>
              <a:t>No pueden llamar procedimientos almacenados</a:t>
            </a:r>
            <a:endParaRPr/>
          </a:p>
          <a:p>
            <a:pPr marL="914400" marR="0" lvl="1" indent="-381000" algn="l" rtl="0">
              <a:lnSpc>
                <a:spcPct val="100000"/>
              </a:lnSpc>
              <a:spcBef>
                <a:spcPts val="0"/>
              </a:spcBef>
              <a:spcAft>
                <a:spcPts val="0"/>
              </a:spcAft>
              <a:buSzPts val="2400"/>
              <a:buChar char="◆"/>
            </a:pPr>
            <a:r>
              <a:rPr lang="en"/>
              <a:t>No pueden utilizar SQL Dinámico o tablas temporales. Si pueden usar Common Table Expressions (CTE)</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15"/>
        <p:cNvGrpSpPr/>
        <p:nvPr/>
      </p:nvGrpSpPr>
      <p:grpSpPr>
        <a:xfrm>
          <a:off x="0" y="0"/>
          <a:ext cx="0" cy="0"/>
          <a:chOff x="0" y="0"/>
          <a:chExt cx="0" cy="0"/>
        </a:xfrm>
      </p:grpSpPr>
      <p:sp>
        <p:nvSpPr>
          <p:cNvPr id="416" name="Google Shape;416;p62"/>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Funciones (Ejemplos)</a:t>
            </a:r>
            <a:endParaRPr/>
          </a:p>
        </p:txBody>
      </p:sp>
      <p:pic>
        <p:nvPicPr>
          <p:cNvPr id="417" name="Google Shape;417;p62"/>
          <p:cNvPicPr preferRelativeResize="0"/>
          <p:nvPr/>
        </p:nvPicPr>
        <p:blipFill>
          <a:blip r:embed="rId3">
            <a:alphaModFix/>
          </a:blip>
          <a:stretch>
            <a:fillRect/>
          </a:stretch>
        </p:blipFill>
        <p:spPr>
          <a:xfrm>
            <a:off x="1357188" y="1570150"/>
            <a:ext cx="6429625" cy="445220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21"/>
        <p:cNvGrpSpPr/>
        <p:nvPr/>
      </p:nvGrpSpPr>
      <p:grpSpPr>
        <a:xfrm>
          <a:off x="0" y="0"/>
          <a:ext cx="0" cy="0"/>
          <a:chOff x="0" y="0"/>
          <a:chExt cx="0" cy="0"/>
        </a:xfrm>
      </p:grpSpPr>
      <p:sp>
        <p:nvSpPr>
          <p:cNvPr id="422" name="Google Shape;422;p6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Funciones (Ejemplos)</a:t>
            </a:r>
            <a:endParaRPr/>
          </a:p>
        </p:txBody>
      </p:sp>
      <p:pic>
        <p:nvPicPr>
          <p:cNvPr id="423" name="Google Shape;423;p63"/>
          <p:cNvPicPr preferRelativeResize="0"/>
          <p:nvPr/>
        </p:nvPicPr>
        <p:blipFill>
          <a:blip r:embed="rId3">
            <a:alphaModFix/>
          </a:blip>
          <a:stretch>
            <a:fillRect/>
          </a:stretch>
        </p:blipFill>
        <p:spPr>
          <a:xfrm>
            <a:off x="1357188" y="1570150"/>
            <a:ext cx="6429625" cy="4452200"/>
          </a:xfrm>
          <a:prstGeom prst="rect">
            <a:avLst/>
          </a:prstGeom>
          <a:noFill/>
          <a:ln>
            <a:noFill/>
          </a:ln>
        </p:spPr>
      </p:pic>
      <p:sp>
        <p:nvSpPr>
          <p:cNvPr id="424" name="Google Shape;424;p63"/>
          <p:cNvSpPr/>
          <p:nvPr/>
        </p:nvSpPr>
        <p:spPr>
          <a:xfrm>
            <a:off x="2690025" y="1128763"/>
            <a:ext cx="2276400" cy="1094700"/>
          </a:xfrm>
          <a:prstGeom prst="wedgeRoundRectCallout">
            <a:avLst>
              <a:gd name="adj1" fmla="val -45934"/>
              <a:gd name="adj2" fmla="val 90797"/>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Es una función escalar</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28"/>
        <p:cNvGrpSpPr/>
        <p:nvPr/>
      </p:nvGrpSpPr>
      <p:grpSpPr>
        <a:xfrm>
          <a:off x="0" y="0"/>
          <a:ext cx="0" cy="0"/>
          <a:chOff x="0" y="0"/>
          <a:chExt cx="0" cy="0"/>
        </a:xfrm>
      </p:grpSpPr>
      <p:sp>
        <p:nvSpPr>
          <p:cNvPr id="429" name="Google Shape;429;p64"/>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Funciones (Ejemplos)</a:t>
            </a:r>
            <a:endParaRPr/>
          </a:p>
        </p:txBody>
      </p:sp>
      <p:pic>
        <p:nvPicPr>
          <p:cNvPr id="430" name="Google Shape;430;p64"/>
          <p:cNvPicPr preferRelativeResize="0"/>
          <p:nvPr/>
        </p:nvPicPr>
        <p:blipFill>
          <a:blip r:embed="rId3">
            <a:alphaModFix/>
          </a:blip>
          <a:stretch>
            <a:fillRect/>
          </a:stretch>
        </p:blipFill>
        <p:spPr>
          <a:xfrm>
            <a:off x="792966" y="2922425"/>
            <a:ext cx="7558074" cy="807641"/>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65"/>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Funciones (Ejemplos)</a:t>
            </a:r>
            <a:endParaRPr/>
          </a:p>
        </p:txBody>
      </p:sp>
      <p:pic>
        <p:nvPicPr>
          <p:cNvPr id="436" name="Google Shape;436;p65"/>
          <p:cNvPicPr preferRelativeResize="0"/>
          <p:nvPr/>
        </p:nvPicPr>
        <p:blipFill>
          <a:blip r:embed="rId3">
            <a:alphaModFix/>
          </a:blip>
          <a:stretch>
            <a:fillRect/>
          </a:stretch>
        </p:blipFill>
        <p:spPr>
          <a:xfrm>
            <a:off x="792966" y="2922425"/>
            <a:ext cx="7558074" cy="807641"/>
          </a:xfrm>
          <a:prstGeom prst="rect">
            <a:avLst/>
          </a:prstGeom>
          <a:noFill/>
          <a:ln>
            <a:noFill/>
          </a:ln>
        </p:spPr>
      </p:pic>
      <p:sp>
        <p:nvSpPr>
          <p:cNvPr id="437" name="Google Shape;437;p65"/>
          <p:cNvSpPr/>
          <p:nvPr/>
        </p:nvSpPr>
        <p:spPr>
          <a:xfrm>
            <a:off x="5836150" y="3584963"/>
            <a:ext cx="2276400" cy="1094700"/>
          </a:xfrm>
          <a:prstGeom prst="wedgeRoundRectCallout">
            <a:avLst>
              <a:gd name="adj1" fmla="val -89974"/>
              <a:gd name="adj2" fmla="val -88827"/>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Se puede utilizar en la lista de columnas del SELECT</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En un esquema tradicional</a:t>
            </a:r>
            <a:endParaRPr/>
          </a:p>
        </p:txBody>
      </p:sp>
      <p:pic>
        <p:nvPicPr>
          <p:cNvPr id="61" name="Google Shape;61;p12"/>
          <p:cNvPicPr preferRelativeResize="0"/>
          <p:nvPr/>
        </p:nvPicPr>
        <p:blipFill>
          <a:blip r:embed="rId3">
            <a:alphaModFix/>
          </a:blip>
          <a:stretch>
            <a:fillRect/>
          </a:stretch>
        </p:blipFill>
        <p:spPr>
          <a:xfrm>
            <a:off x="2200275" y="1702549"/>
            <a:ext cx="4743450" cy="3952875"/>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Shape 441"/>
        <p:cNvGrpSpPr/>
        <p:nvPr/>
      </p:nvGrpSpPr>
      <p:grpSpPr>
        <a:xfrm>
          <a:off x="0" y="0"/>
          <a:ext cx="0" cy="0"/>
          <a:chOff x="0" y="0"/>
          <a:chExt cx="0" cy="0"/>
        </a:xfrm>
      </p:grpSpPr>
      <p:sp>
        <p:nvSpPr>
          <p:cNvPr id="442" name="Google Shape;442;p66"/>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Funciones (Ejemplos)</a:t>
            </a:r>
            <a:endParaRPr/>
          </a:p>
        </p:txBody>
      </p:sp>
      <p:pic>
        <p:nvPicPr>
          <p:cNvPr id="443" name="Google Shape;443;p66"/>
          <p:cNvPicPr preferRelativeResize="0"/>
          <p:nvPr/>
        </p:nvPicPr>
        <p:blipFill>
          <a:blip r:embed="rId3">
            <a:alphaModFix/>
          </a:blip>
          <a:stretch>
            <a:fillRect/>
          </a:stretch>
        </p:blipFill>
        <p:spPr>
          <a:xfrm>
            <a:off x="675575" y="1735750"/>
            <a:ext cx="7792850" cy="4225350"/>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Shape 447"/>
        <p:cNvGrpSpPr/>
        <p:nvPr/>
      </p:nvGrpSpPr>
      <p:grpSpPr>
        <a:xfrm>
          <a:off x="0" y="0"/>
          <a:ext cx="0" cy="0"/>
          <a:chOff x="0" y="0"/>
          <a:chExt cx="0" cy="0"/>
        </a:xfrm>
      </p:grpSpPr>
      <p:sp>
        <p:nvSpPr>
          <p:cNvPr id="448" name="Google Shape;448;p67"/>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Funciones (Ejemplos)</a:t>
            </a:r>
            <a:endParaRPr/>
          </a:p>
        </p:txBody>
      </p:sp>
      <p:pic>
        <p:nvPicPr>
          <p:cNvPr id="449" name="Google Shape;449;p67"/>
          <p:cNvPicPr preferRelativeResize="0"/>
          <p:nvPr/>
        </p:nvPicPr>
        <p:blipFill>
          <a:blip r:embed="rId3">
            <a:alphaModFix/>
          </a:blip>
          <a:stretch>
            <a:fillRect/>
          </a:stretch>
        </p:blipFill>
        <p:spPr>
          <a:xfrm>
            <a:off x="675575" y="1735750"/>
            <a:ext cx="7792850" cy="4225350"/>
          </a:xfrm>
          <a:prstGeom prst="rect">
            <a:avLst/>
          </a:prstGeom>
          <a:noFill/>
          <a:ln>
            <a:noFill/>
          </a:ln>
        </p:spPr>
      </p:pic>
      <p:sp>
        <p:nvSpPr>
          <p:cNvPr id="450" name="Google Shape;450;p67"/>
          <p:cNvSpPr/>
          <p:nvPr/>
        </p:nvSpPr>
        <p:spPr>
          <a:xfrm>
            <a:off x="3433800" y="3115813"/>
            <a:ext cx="2276400" cy="1094700"/>
          </a:xfrm>
          <a:prstGeom prst="wedgeRoundRectCallout">
            <a:avLst>
              <a:gd name="adj1" fmla="val -103857"/>
              <a:gd name="adj2" fmla="val -63617"/>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Table-valued UDF</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68"/>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Funciones (Ejemplos)</a:t>
            </a:r>
            <a:endParaRPr/>
          </a:p>
        </p:txBody>
      </p:sp>
      <p:pic>
        <p:nvPicPr>
          <p:cNvPr id="456" name="Google Shape;456;p68"/>
          <p:cNvPicPr preferRelativeResize="0"/>
          <p:nvPr/>
        </p:nvPicPr>
        <p:blipFill>
          <a:blip r:embed="rId3">
            <a:alphaModFix/>
          </a:blip>
          <a:stretch>
            <a:fillRect/>
          </a:stretch>
        </p:blipFill>
        <p:spPr>
          <a:xfrm>
            <a:off x="457200" y="2825850"/>
            <a:ext cx="8229600" cy="798844"/>
          </a:xfrm>
          <a:prstGeom prst="rect">
            <a:avLst/>
          </a:prstGeom>
          <a:noFill/>
          <a:ln>
            <a:noFill/>
          </a:ln>
        </p:spPr>
      </p:pic>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6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Funciones (Ejemplos)</a:t>
            </a:r>
            <a:endParaRPr/>
          </a:p>
        </p:txBody>
      </p:sp>
      <p:pic>
        <p:nvPicPr>
          <p:cNvPr id="462" name="Google Shape;462;p69"/>
          <p:cNvPicPr preferRelativeResize="0"/>
          <p:nvPr/>
        </p:nvPicPr>
        <p:blipFill>
          <a:blip r:embed="rId3">
            <a:alphaModFix/>
          </a:blip>
          <a:stretch>
            <a:fillRect/>
          </a:stretch>
        </p:blipFill>
        <p:spPr>
          <a:xfrm>
            <a:off x="457200" y="2825850"/>
            <a:ext cx="8229600" cy="798844"/>
          </a:xfrm>
          <a:prstGeom prst="rect">
            <a:avLst/>
          </a:prstGeom>
          <a:noFill/>
          <a:ln>
            <a:noFill/>
          </a:ln>
        </p:spPr>
      </p:pic>
      <p:sp>
        <p:nvSpPr>
          <p:cNvPr id="463" name="Google Shape;463;p69"/>
          <p:cNvSpPr/>
          <p:nvPr/>
        </p:nvSpPr>
        <p:spPr>
          <a:xfrm>
            <a:off x="5048250" y="4178313"/>
            <a:ext cx="2276400" cy="1094700"/>
          </a:xfrm>
          <a:prstGeom prst="wedgeRoundRectCallout">
            <a:avLst>
              <a:gd name="adj1" fmla="val -43239"/>
              <a:gd name="adj2" fmla="val -117819"/>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La tabla es retornada por la función</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Shape 467"/>
        <p:cNvGrpSpPr/>
        <p:nvPr/>
      </p:nvGrpSpPr>
      <p:grpSpPr>
        <a:xfrm>
          <a:off x="0" y="0"/>
          <a:ext cx="0" cy="0"/>
          <a:chOff x="0" y="0"/>
          <a:chExt cx="0" cy="0"/>
        </a:xfrm>
      </p:grpSpPr>
      <p:sp>
        <p:nvSpPr>
          <p:cNvPr id="468" name="Google Shape;468;p7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Triggers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Shape 472"/>
        <p:cNvGrpSpPr/>
        <p:nvPr/>
      </p:nvGrpSpPr>
      <p:grpSpPr>
        <a:xfrm>
          <a:off x="0" y="0"/>
          <a:ext cx="0" cy="0"/>
          <a:chOff x="0" y="0"/>
          <a:chExt cx="0" cy="0"/>
        </a:xfrm>
      </p:grpSpPr>
      <p:sp>
        <p:nvSpPr>
          <p:cNvPr id="473" name="Google Shape;473;p71"/>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Qué es un Trigger?</a:t>
            </a:r>
            <a:endParaRPr/>
          </a:p>
        </p:txBody>
      </p:sp>
      <p:sp>
        <p:nvSpPr>
          <p:cNvPr id="474" name="Google Shape;474;p71"/>
          <p:cNvSpPr txBox="1">
            <a:spLocks noGrp="1"/>
          </p:cNvSpPr>
          <p:nvPr>
            <p:ph type="body" idx="1"/>
          </p:nvPr>
        </p:nvSpPr>
        <p:spPr>
          <a:xfrm>
            <a:off x="457200" y="1081200"/>
            <a:ext cx="8229600" cy="5542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Es un tipo especial de procedimiento almacenado. No se puede ejecutar directamente.</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Está asociado a un evento (event-driven) que lo ejecuta.</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Cuando el evento asociado se materializa, el trigger se dispara y el código asociado se ejecuta.</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El código asociado al trigger se puede escribir en SQL o en un lenguaje de alto nivel.</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Pueden cancelar el evento, evitando que la sentencia se ejecute.</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Shape 478"/>
        <p:cNvGrpSpPr/>
        <p:nvPr/>
      </p:nvGrpSpPr>
      <p:grpSpPr>
        <a:xfrm>
          <a:off x="0" y="0"/>
          <a:ext cx="0" cy="0"/>
          <a:chOff x="0" y="0"/>
          <a:chExt cx="0" cy="0"/>
        </a:xfrm>
      </p:grpSpPr>
      <p:sp>
        <p:nvSpPr>
          <p:cNvPr id="479" name="Google Shape;479;p72"/>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Con cuáles eventos se puede asociar un Trigger?</a:t>
            </a:r>
            <a:endParaRPr/>
          </a:p>
        </p:txBody>
      </p:sp>
      <p:sp>
        <p:nvSpPr>
          <p:cNvPr id="480" name="Google Shape;480;p72"/>
          <p:cNvSpPr txBox="1">
            <a:spLocks noGrp="1"/>
          </p:cNvSpPr>
          <p:nvPr>
            <p:ph type="body" idx="1"/>
          </p:nvPr>
        </p:nvSpPr>
        <p:spPr>
          <a:xfrm>
            <a:off x="457200" y="1081200"/>
            <a:ext cx="8229600" cy="5542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Depende del DBMS.</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Por ejemplo, SQL Server permite asociar Triggers con eventos DDL y DML.</a:t>
            </a:r>
            <a:endParaRPr/>
          </a:p>
          <a:p>
            <a:pPr marL="914400" marR="0" lvl="1" indent="-381000" algn="l" rtl="0">
              <a:lnSpc>
                <a:spcPct val="100000"/>
              </a:lnSpc>
              <a:spcBef>
                <a:spcPts val="0"/>
              </a:spcBef>
              <a:spcAft>
                <a:spcPts val="0"/>
              </a:spcAft>
              <a:buSzPts val="2400"/>
              <a:buChar char="◆"/>
            </a:pPr>
            <a:r>
              <a:rPr lang="en"/>
              <a:t>INSERT, DELETE, UPDATE (DML)</a:t>
            </a:r>
            <a:endParaRPr/>
          </a:p>
          <a:p>
            <a:pPr marL="914400" marR="0" lvl="1" indent="-381000" algn="l" rtl="0">
              <a:lnSpc>
                <a:spcPct val="100000"/>
              </a:lnSpc>
              <a:spcBef>
                <a:spcPts val="0"/>
              </a:spcBef>
              <a:spcAft>
                <a:spcPts val="0"/>
              </a:spcAft>
              <a:buSzPts val="2400"/>
              <a:buChar char="◆"/>
            </a:pPr>
            <a:r>
              <a:rPr lang="en"/>
              <a:t>CREATE TABLE, DROP TABLE, entre otros (DDL)</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Shape 484"/>
        <p:cNvGrpSpPr/>
        <p:nvPr/>
      </p:nvGrpSpPr>
      <p:grpSpPr>
        <a:xfrm>
          <a:off x="0" y="0"/>
          <a:ext cx="0" cy="0"/>
          <a:chOff x="0" y="0"/>
          <a:chExt cx="0" cy="0"/>
        </a:xfrm>
      </p:grpSpPr>
      <p:sp>
        <p:nvSpPr>
          <p:cNvPr id="485" name="Google Shape;485;p7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Triggers DDL</a:t>
            </a:r>
            <a:endParaRPr/>
          </a:p>
        </p:txBody>
      </p:sp>
      <p:sp>
        <p:nvSpPr>
          <p:cNvPr id="486" name="Google Shape;486;p73"/>
          <p:cNvSpPr txBox="1">
            <a:spLocks noGrp="1"/>
          </p:cNvSpPr>
          <p:nvPr>
            <p:ph type="body" idx="1"/>
          </p:nvPr>
        </p:nvSpPr>
        <p:spPr>
          <a:xfrm>
            <a:off x="457200" y="1081200"/>
            <a:ext cx="8229600" cy="5542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Se disparan por eventos DDL.</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Estos eventos corresponden a sentencias SQL que comienza con las palabras reservadas CREATE, ALTER, DROP, GRANT, DENY, REVOKE, o UPDATE STATISTICS.</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Se pueden utilizar para los siguientes propósitos:</a:t>
            </a:r>
            <a:endParaRPr/>
          </a:p>
          <a:p>
            <a:pPr marL="914400" marR="0" lvl="1" indent="-381000" algn="l" rtl="0">
              <a:lnSpc>
                <a:spcPct val="100000"/>
              </a:lnSpc>
              <a:spcBef>
                <a:spcPts val="0"/>
              </a:spcBef>
              <a:spcAft>
                <a:spcPts val="0"/>
              </a:spcAft>
              <a:buSzPts val="2400"/>
              <a:buChar char="◆"/>
            </a:pPr>
            <a:r>
              <a:rPr lang="en"/>
              <a:t>Evitar cambios en el esquema.</a:t>
            </a:r>
            <a:endParaRPr/>
          </a:p>
          <a:p>
            <a:pPr marL="914400" marR="0" lvl="1" indent="-381000" algn="l" rtl="0">
              <a:lnSpc>
                <a:spcPct val="100000"/>
              </a:lnSpc>
              <a:spcBef>
                <a:spcPts val="0"/>
              </a:spcBef>
              <a:spcAft>
                <a:spcPts val="0"/>
              </a:spcAft>
              <a:buSzPts val="2400"/>
              <a:buChar char="◆"/>
            </a:pPr>
            <a:r>
              <a:rPr lang="en"/>
              <a:t>Reaccionar en respuesta a un cambio en el esquema.</a:t>
            </a:r>
            <a:endParaRPr/>
          </a:p>
          <a:p>
            <a:pPr marL="914400" marR="0" lvl="1" indent="-381000" algn="l" rtl="0">
              <a:lnSpc>
                <a:spcPct val="100000"/>
              </a:lnSpc>
              <a:spcBef>
                <a:spcPts val="0"/>
              </a:spcBef>
              <a:spcAft>
                <a:spcPts val="0"/>
              </a:spcAft>
              <a:buSzPts val="2400"/>
              <a:buChar char="◆"/>
            </a:pPr>
            <a:r>
              <a:rPr lang="en"/>
              <a:t>Registrar cambios o eventos en el esquema.</a:t>
            </a:r>
            <a:endParaRPr/>
          </a:p>
          <a:p>
            <a:pPr marL="9144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Los Triggers DDL siempre se disparan después del evento.</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74"/>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Triggers DDL (Ejemplo)</a:t>
            </a:r>
            <a:endParaRPr/>
          </a:p>
        </p:txBody>
      </p:sp>
      <p:pic>
        <p:nvPicPr>
          <p:cNvPr id="492" name="Google Shape;492;p74"/>
          <p:cNvPicPr preferRelativeResize="0"/>
          <p:nvPr/>
        </p:nvPicPr>
        <p:blipFill>
          <a:blip r:embed="rId3">
            <a:alphaModFix/>
          </a:blip>
          <a:stretch>
            <a:fillRect/>
          </a:stretch>
        </p:blipFill>
        <p:spPr>
          <a:xfrm>
            <a:off x="457200" y="1537561"/>
            <a:ext cx="8229601" cy="4776114"/>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Shape 496"/>
        <p:cNvGrpSpPr/>
        <p:nvPr/>
      </p:nvGrpSpPr>
      <p:grpSpPr>
        <a:xfrm>
          <a:off x="0" y="0"/>
          <a:ext cx="0" cy="0"/>
          <a:chOff x="0" y="0"/>
          <a:chExt cx="0" cy="0"/>
        </a:xfrm>
      </p:grpSpPr>
      <p:sp>
        <p:nvSpPr>
          <p:cNvPr id="497" name="Google Shape;497;p75"/>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Triggers DML</a:t>
            </a:r>
            <a:endParaRPr/>
          </a:p>
        </p:txBody>
      </p:sp>
      <p:sp>
        <p:nvSpPr>
          <p:cNvPr id="498" name="Google Shape;498;p75"/>
          <p:cNvSpPr txBox="1">
            <a:spLocks noGrp="1"/>
          </p:cNvSpPr>
          <p:nvPr>
            <p:ph type="body" idx="1"/>
          </p:nvPr>
        </p:nvSpPr>
        <p:spPr>
          <a:xfrm>
            <a:off x="457200" y="1081200"/>
            <a:ext cx="8229600" cy="5542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Triggers que se ejecutan al ocurrir un evento DML que afecta una tabla o vista definida en el Trigger.</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Eventos DML incluyen INSERT, DELETE o UPDATE.</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Un trigger puede ejecutarse en uno de los dos tiempo:</a:t>
            </a:r>
            <a:endParaRPr/>
          </a:p>
          <a:p>
            <a:pPr marL="914400" marR="0" lvl="1" indent="-381000" algn="l" rtl="0">
              <a:lnSpc>
                <a:spcPct val="100000"/>
              </a:lnSpc>
              <a:spcBef>
                <a:spcPts val="0"/>
              </a:spcBef>
              <a:spcAft>
                <a:spcPts val="0"/>
              </a:spcAft>
              <a:buSzPts val="2400"/>
              <a:buChar char="◆"/>
            </a:pPr>
            <a:r>
              <a:rPr lang="en"/>
              <a:t>AFTER</a:t>
            </a:r>
            <a:endParaRPr/>
          </a:p>
          <a:p>
            <a:pPr marL="914400" marR="0" lvl="1" indent="-381000" algn="l" rtl="0">
              <a:lnSpc>
                <a:spcPct val="100000"/>
              </a:lnSpc>
              <a:spcBef>
                <a:spcPts val="0"/>
              </a:spcBef>
              <a:spcAft>
                <a:spcPts val="0"/>
              </a:spcAft>
              <a:buSzPts val="2400"/>
              <a:buChar char="◆"/>
            </a:pPr>
            <a:r>
              <a:rPr lang="en"/>
              <a:t>BEFORE</a:t>
            </a:r>
            <a:endParaRPr/>
          </a:p>
          <a:p>
            <a:pPr marL="914400" marR="0" lvl="1" indent="-381000" algn="l" rtl="0">
              <a:lnSpc>
                <a:spcPct val="100000"/>
              </a:lnSpc>
              <a:spcBef>
                <a:spcPts val="0"/>
              </a:spcBef>
              <a:spcAft>
                <a:spcPts val="0"/>
              </a:spcAft>
              <a:buSzPts val="2400"/>
              <a:buChar char="◆"/>
            </a:pPr>
            <a:r>
              <a:rPr lang="en"/>
              <a:t>INSTEAD OF</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En un esquema tradicional</a:t>
            </a:r>
            <a:endParaRPr/>
          </a:p>
        </p:txBody>
      </p:sp>
      <p:pic>
        <p:nvPicPr>
          <p:cNvPr id="67" name="Google Shape;67;p13"/>
          <p:cNvPicPr preferRelativeResize="0"/>
          <p:nvPr/>
        </p:nvPicPr>
        <p:blipFill>
          <a:blip r:embed="rId3">
            <a:alphaModFix/>
          </a:blip>
          <a:stretch>
            <a:fillRect/>
          </a:stretch>
        </p:blipFill>
        <p:spPr>
          <a:xfrm>
            <a:off x="2200275" y="1702549"/>
            <a:ext cx="4743450" cy="3952875"/>
          </a:xfrm>
          <a:prstGeom prst="rect">
            <a:avLst/>
          </a:prstGeom>
          <a:noFill/>
          <a:ln>
            <a:noFill/>
          </a:ln>
        </p:spPr>
      </p:pic>
      <p:pic>
        <p:nvPicPr>
          <p:cNvPr id="68" name="Google Shape;68;p13"/>
          <p:cNvPicPr preferRelativeResize="0"/>
          <p:nvPr/>
        </p:nvPicPr>
        <p:blipFill>
          <a:blip r:embed="rId4">
            <a:alphaModFix/>
          </a:blip>
          <a:stretch>
            <a:fillRect/>
          </a:stretch>
        </p:blipFill>
        <p:spPr>
          <a:xfrm>
            <a:off x="204575" y="2292474"/>
            <a:ext cx="3048000" cy="876300"/>
          </a:xfrm>
          <a:prstGeom prst="rect">
            <a:avLst/>
          </a:prstGeom>
          <a:noFill/>
          <a:ln>
            <a:noFill/>
          </a:ln>
        </p:spPr>
      </p:pic>
      <p:pic>
        <p:nvPicPr>
          <p:cNvPr id="69" name="Google Shape;69;p13"/>
          <p:cNvPicPr preferRelativeResize="0"/>
          <p:nvPr/>
        </p:nvPicPr>
        <p:blipFill>
          <a:blip r:embed="rId4">
            <a:alphaModFix/>
          </a:blip>
          <a:stretch>
            <a:fillRect/>
          </a:stretch>
        </p:blipFill>
        <p:spPr>
          <a:xfrm>
            <a:off x="204575" y="3623424"/>
            <a:ext cx="3048000" cy="876300"/>
          </a:xfrm>
          <a:prstGeom prst="rect">
            <a:avLst/>
          </a:prstGeom>
          <a:noFill/>
          <a:ln>
            <a:noFill/>
          </a:ln>
        </p:spPr>
      </p:pic>
      <p:pic>
        <p:nvPicPr>
          <p:cNvPr id="70" name="Google Shape;70;p13"/>
          <p:cNvPicPr preferRelativeResize="0"/>
          <p:nvPr/>
        </p:nvPicPr>
        <p:blipFill>
          <a:blip r:embed="rId4">
            <a:alphaModFix/>
          </a:blip>
          <a:stretch>
            <a:fillRect/>
          </a:stretch>
        </p:blipFill>
        <p:spPr>
          <a:xfrm>
            <a:off x="204575" y="4954374"/>
            <a:ext cx="3048000" cy="8763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Shape 502"/>
        <p:cNvGrpSpPr/>
        <p:nvPr/>
      </p:nvGrpSpPr>
      <p:grpSpPr>
        <a:xfrm>
          <a:off x="0" y="0"/>
          <a:ext cx="0" cy="0"/>
          <a:chOff x="0" y="0"/>
          <a:chExt cx="0" cy="0"/>
        </a:xfrm>
      </p:grpSpPr>
      <p:sp>
        <p:nvSpPr>
          <p:cNvPr id="503" name="Google Shape;503;p76"/>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Triggers DML</a:t>
            </a:r>
            <a:endParaRPr/>
          </a:p>
        </p:txBody>
      </p:sp>
      <p:sp>
        <p:nvSpPr>
          <p:cNvPr id="504" name="Google Shape;504;p76"/>
          <p:cNvSpPr txBox="1">
            <a:spLocks noGrp="1"/>
          </p:cNvSpPr>
          <p:nvPr>
            <p:ph type="body" idx="1"/>
          </p:nvPr>
        </p:nvSpPr>
        <p:spPr>
          <a:xfrm>
            <a:off x="457200" y="1081200"/>
            <a:ext cx="8229600" cy="5542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Triggers que se ejecutan al ocurrir un evento DML que afecta una tabla o vista definida en el Trigger.</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Eventos DML incluyen INSERT, DELETE o UPDATE.</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Un trigger puede ejecutarse en uno de los dos tiempo:</a:t>
            </a:r>
            <a:endParaRPr/>
          </a:p>
          <a:p>
            <a:pPr marL="914400" marR="0" lvl="1" indent="-381000" algn="l" rtl="0">
              <a:lnSpc>
                <a:spcPct val="100000"/>
              </a:lnSpc>
              <a:spcBef>
                <a:spcPts val="0"/>
              </a:spcBef>
              <a:spcAft>
                <a:spcPts val="0"/>
              </a:spcAft>
              <a:buSzPts val="2400"/>
              <a:buChar char="◆"/>
            </a:pPr>
            <a:r>
              <a:rPr lang="en"/>
              <a:t>AFTER</a:t>
            </a:r>
            <a:endParaRPr/>
          </a:p>
          <a:p>
            <a:pPr marL="914400" marR="0" lvl="1" indent="-381000" algn="l" rtl="0">
              <a:lnSpc>
                <a:spcPct val="100000"/>
              </a:lnSpc>
              <a:spcBef>
                <a:spcPts val="0"/>
              </a:spcBef>
              <a:spcAft>
                <a:spcPts val="0"/>
              </a:spcAft>
              <a:buSzPts val="2400"/>
              <a:buChar char="◆"/>
            </a:pPr>
            <a:r>
              <a:rPr lang="en"/>
              <a:t>BEFORE</a:t>
            </a:r>
            <a:endParaRPr/>
          </a:p>
          <a:p>
            <a:pPr marL="914400" marR="0" lvl="1" indent="-381000" algn="l" rtl="0">
              <a:lnSpc>
                <a:spcPct val="100000"/>
              </a:lnSpc>
              <a:spcBef>
                <a:spcPts val="0"/>
              </a:spcBef>
              <a:spcAft>
                <a:spcPts val="0"/>
              </a:spcAft>
              <a:buSzPts val="2400"/>
              <a:buChar char="◆"/>
            </a:pPr>
            <a:r>
              <a:rPr lang="en"/>
              <a:t>INSTEAD OF</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
        <p:nvSpPr>
          <p:cNvPr id="505" name="Google Shape;505;p76"/>
          <p:cNvSpPr/>
          <p:nvPr/>
        </p:nvSpPr>
        <p:spPr>
          <a:xfrm>
            <a:off x="5006850" y="3778150"/>
            <a:ext cx="2803200" cy="1465500"/>
          </a:xfrm>
          <a:prstGeom prst="wedgeRoundRectCallout">
            <a:avLst>
              <a:gd name="adj1" fmla="val -139022"/>
              <a:gd name="adj2" fmla="val -37574"/>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Se ejecutan después de que la acción del INSERT, UPDATE, MERGE o DELETE se realice completamente.</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Shape 509"/>
        <p:cNvGrpSpPr/>
        <p:nvPr/>
      </p:nvGrpSpPr>
      <p:grpSpPr>
        <a:xfrm>
          <a:off x="0" y="0"/>
          <a:ext cx="0" cy="0"/>
          <a:chOff x="0" y="0"/>
          <a:chExt cx="0" cy="0"/>
        </a:xfrm>
      </p:grpSpPr>
      <p:sp>
        <p:nvSpPr>
          <p:cNvPr id="510" name="Google Shape;510;p77"/>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Triggers DML</a:t>
            </a:r>
            <a:endParaRPr/>
          </a:p>
        </p:txBody>
      </p:sp>
      <p:sp>
        <p:nvSpPr>
          <p:cNvPr id="511" name="Google Shape;511;p77"/>
          <p:cNvSpPr txBox="1">
            <a:spLocks noGrp="1"/>
          </p:cNvSpPr>
          <p:nvPr>
            <p:ph type="body" idx="1"/>
          </p:nvPr>
        </p:nvSpPr>
        <p:spPr>
          <a:xfrm>
            <a:off x="457200" y="1081200"/>
            <a:ext cx="8229600" cy="5542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Triggers que se ejecutan al ocurrir un evento DML que afecta una tabla o vista definida en el Trigger.</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Eventos DML incluyen INSERT, DELETE o UPDATE.</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Un trigger puede ejecutarse en uno de los dos tiempo:</a:t>
            </a:r>
            <a:endParaRPr/>
          </a:p>
          <a:p>
            <a:pPr marL="914400" marR="0" lvl="1" indent="-381000" algn="l" rtl="0">
              <a:lnSpc>
                <a:spcPct val="100000"/>
              </a:lnSpc>
              <a:spcBef>
                <a:spcPts val="0"/>
              </a:spcBef>
              <a:spcAft>
                <a:spcPts val="0"/>
              </a:spcAft>
              <a:buSzPts val="2400"/>
              <a:buChar char="◆"/>
            </a:pPr>
            <a:r>
              <a:rPr lang="en"/>
              <a:t>AFTER</a:t>
            </a:r>
            <a:endParaRPr/>
          </a:p>
          <a:p>
            <a:pPr marL="914400" marR="0" lvl="1" indent="-381000" algn="l" rtl="0">
              <a:lnSpc>
                <a:spcPct val="100000"/>
              </a:lnSpc>
              <a:spcBef>
                <a:spcPts val="0"/>
              </a:spcBef>
              <a:spcAft>
                <a:spcPts val="0"/>
              </a:spcAft>
              <a:buSzPts val="2400"/>
              <a:buChar char="◆"/>
            </a:pPr>
            <a:r>
              <a:rPr lang="en"/>
              <a:t>BEFORE</a:t>
            </a:r>
            <a:endParaRPr/>
          </a:p>
          <a:p>
            <a:pPr marL="914400" marR="0" lvl="1" indent="-381000" algn="l" rtl="0">
              <a:lnSpc>
                <a:spcPct val="100000"/>
              </a:lnSpc>
              <a:spcBef>
                <a:spcPts val="0"/>
              </a:spcBef>
              <a:spcAft>
                <a:spcPts val="0"/>
              </a:spcAft>
              <a:buSzPts val="2400"/>
              <a:buChar char="◆"/>
            </a:pPr>
            <a:r>
              <a:rPr lang="en"/>
              <a:t>INSTEAD OF</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
        <p:nvSpPr>
          <p:cNvPr id="512" name="Google Shape;512;p77"/>
          <p:cNvSpPr/>
          <p:nvPr/>
        </p:nvSpPr>
        <p:spPr>
          <a:xfrm>
            <a:off x="5006850" y="3778150"/>
            <a:ext cx="2803200" cy="1465500"/>
          </a:xfrm>
          <a:prstGeom prst="wedgeRoundRectCallout">
            <a:avLst>
              <a:gd name="adj1" fmla="val -139022"/>
              <a:gd name="adj2" fmla="val -37574"/>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Se ejecutan después de que la acción del INSERT, UPDATE, MERGE o DELETE se realice completamente.</a:t>
            </a:r>
            <a:endParaRPr sz="1800" b="1">
              <a:solidFill>
                <a:srgbClr val="FFFFFF"/>
              </a:solidFill>
              <a:latin typeface="Roboto Condensed"/>
              <a:ea typeface="Roboto Condensed"/>
              <a:cs typeface="Roboto Condensed"/>
              <a:sym typeface="Roboto Condensed"/>
            </a:endParaRPr>
          </a:p>
        </p:txBody>
      </p:sp>
      <p:sp>
        <p:nvSpPr>
          <p:cNvPr id="513" name="Google Shape;513;p77"/>
          <p:cNvSpPr/>
          <p:nvPr/>
        </p:nvSpPr>
        <p:spPr>
          <a:xfrm>
            <a:off x="5006850" y="5243650"/>
            <a:ext cx="2803200" cy="1465500"/>
          </a:xfrm>
          <a:prstGeom prst="wedgeRoundRectCallout">
            <a:avLst>
              <a:gd name="adj1" fmla="val -139515"/>
              <a:gd name="adj2" fmla="val -136633"/>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Si ocurriera una violación de una Constraint, el Trigger no se ejecuta.</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Shape 517"/>
        <p:cNvGrpSpPr/>
        <p:nvPr/>
      </p:nvGrpSpPr>
      <p:grpSpPr>
        <a:xfrm>
          <a:off x="0" y="0"/>
          <a:ext cx="0" cy="0"/>
          <a:chOff x="0" y="0"/>
          <a:chExt cx="0" cy="0"/>
        </a:xfrm>
      </p:grpSpPr>
      <p:sp>
        <p:nvSpPr>
          <p:cNvPr id="518" name="Google Shape;518;p78"/>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Triggers DML</a:t>
            </a:r>
            <a:endParaRPr/>
          </a:p>
        </p:txBody>
      </p:sp>
      <p:sp>
        <p:nvSpPr>
          <p:cNvPr id="519" name="Google Shape;519;p78"/>
          <p:cNvSpPr txBox="1">
            <a:spLocks noGrp="1"/>
          </p:cNvSpPr>
          <p:nvPr>
            <p:ph type="body" idx="1"/>
          </p:nvPr>
        </p:nvSpPr>
        <p:spPr>
          <a:xfrm>
            <a:off x="457200" y="1081200"/>
            <a:ext cx="8229600" cy="5542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Triggers que se ejecutan al ocurrir un evento DML que afecta una tabla o vista definida en el Trigger.</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Eventos DML incluyen INSERT, DELETE o UPDATE.</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Un trigger puede ejecutarse en uno de los dos tiempo:</a:t>
            </a:r>
            <a:endParaRPr/>
          </a:p>
          <a:p>
            <a:pPr marL="914400" marR="0" lvl="1" indent="-381000" algn="l" rtl="0">
              <a:lnSpc>
                <a:spcPct val="100000"/>
              </a:lnSpc>
              <a:spcBef>
                <a:spcPts val="0"/>
              </a:spcBef>
              <a:spcAft>
                <a:spcPts val="0"/>
              </a:spcAft>
              <a:buSzPts val="2400"/>
              <a:buChar char="◆"/>
            </a:pPr>
            <a:r>
              <a:rPr lang="en"/>
              <a:t>AFTER</a:t>
            </a:r>
            <a:endParaRPr/>
          </a:p>
          <a:p>
            <a:pPr marL="914400" marR="0" lvl="1" indent="-381000" algn="l" rtl="0">
              <a:lnSpc>
                <a:spcPct val="100000"/>
              </a:lnSpc>
              <a:spcBef>
                <a:spcPts val="0"/>
              </a:spcBef>
              <a:spcAft>
                <a:spcPts val="0"/>
              </a:spcAft>
              <a:buSzPts val="2400"/>
              <a:buChar char="◆"/>
            </a:pPr>
            <a:r>
              <a:rPr lang="en"/>
              <a:t>BEFORE</a:t>
            </a:r>
            <a:endParaRPr/>
          </a:p>
          <a:p>
            <a:pPr marL="914400" marR="0" lvl="1" indent="-381000" algn="l" rtl="0">
              <a:lnSpc>
                <a:spcPct val="100000"/>
              </a:lnSpc>
              <a:spcBef>
                <a:spcPts val="0"/>
              </a:spcBef>
              <a:spcAft>
                <a:spcPts val="0"/>
              </a:spcAft>
              <a:buSzPts val="2400"/>
              <a:buChar char="◆"/>
            </a:pPr>
            <a:r>
              <a:rPr lang="en"/>
              <a:t>INSTEAD OF</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
        <p:nvSpPr>
          <p:cNvPr id="520" name="Google Shape;520;p78"/>
          <p:cNvSpPr/>
          <p:nvPr/>
        </p:nvSpPr>
        <p:spPr>
          <a:xfrm>
            <a:off x="5006850" y="3778150"/>
            <a:ext cx="2803200" cy="1465500"/>
          </a:xfrm>
          <a:prstGeom prst="wedgeRoundRectCallout">
            <a:avLst>
              <a:gd name="adj1" fmla="val -139022"/>
              <a:gd name="adj2" fmla="val -16859"/>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Se ejecutan antes de que la acción del INSERT, UPDATE, MERGE o DELETE se realice completamente.</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Shape 524"/>
        <p:cNvGrpSpPr/>
        <p:nvPr/>
      </p:nvGrpSpPr>
      <p:grpSpPr>
        <a:xfrm>
          <a:off x="0" y="0"/>
          <a:ext cx="0" cy="0"/>
          <a:chOff x="0" y="0"/>
          <a:chExt cx="0" cy="0"/>
        </a:xfrm>
      </p:grpSpPr>
      <p:sp>
        <p:nvSpPr>
          <p:cNvPr id="525" name="Google Shape;525;p7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Triggers DML</a:t>
            </a:r>
            <a:endParaRPr/>
          </a:p>
        </p:txBody>
      </p:sp>
      <p:sp>
        <p:nvSpPr>
          <p:cNvPr id="526" name="Google Shape;526;p79"/>
          <p:cNvSpPr txBox="1">
            <a:spLocks noGrp="1"/>
          </p:cNvSpPr>
          <p:nvPr>
            <p:ph type="body" idx="1"/>
          </p:nvPr>
        </p:nvSpPr>
        <p:spPr>
          <a:xfrm>
            <a:off x="457200" y="1081200"/>
            <a:ext cx="8229600" cy="5542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Triggers que se ejecutan al ocurrir un evento DML que afecta una tabla o vista definida en el Trigger.</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Eventos DML incluyen INSERT, DELETE o UPDATE.</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Un trigger puede ejecutarse en uno de los dos tiempo:</a:t>
            </a:r>
            <a:endParaRPr/>
          </a:p>
          <a:p>
            <a:pPr marL="914400" marR="0" lvl="1" indent="-381000" algn="l" rtl="0">
              <a:lnSpc>
                <a:spcPct val="100000"/>
              </a:lnSpc>
              <a:spcBef>
                <a:spcPts val="0"/>
              </a:spcBef>
              <a:spcAft>
                <a:spcPts val="0"/>
              </a:spcAft>
              <a:buSzPts val="2400"/>
              <a:buChar char="◆"/>
            </a:pPr>
            <a:r>
              <a:rPr lang="en"/>
              <a:t>AFTER</a:t>
            </a:r>
            <a:endParaRPr/>
          </a:p>
          <a:p>
            <a:pPr marL="914400" marR="0" lvl="1" indent="-381000" algn="l" rtl="0">
              <a:lnSpc>
                <a:spcPct val="100000"/>
              </a:lnSpc>
              <a:spcBef>
                <a:spcPts val="0"/>
              </a:spcBef>
              <a:spcAft>
                <a:spcPts val="0"/>
              </a:spcAft>
              <a:buSzPts val="2400"/>
              <a:buChar char="◆"/>
            </a:pPr>
            <a:r>
              <a:rPr lang="en"/>
              <a:t>BEFORE</a:t>
            </a:r>
            <a:endParaRPr/>
          </a:p>
          <a:p>
            <a:pPr marL="914400" marR="0" lvl="1" indent="-381000" algn="l" rtl="0">
              <a:lnSpc>
                <a:spcPct val="100000"/>
              </a:lnSpc>
              <a:spcBef>
                <a:spcPts val="0"/>
              </a:spcBef>
              <a:spcAft>
                <a:spcPts val="0"/>
              </a:spcAft>
              <a:buSzPts val="2400"/>
              <a:buChar char="◆"/>
            </a:pPr>
            <a:r>
              <a:rPr lang="en"/>
              <a:t>INSTEAD OF</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
        <p:nvSpPr>
          <p:cNvPr id="527" name="Google Shape;527;p79"/>
          <p:cNvSpPr/>
          <p:nvPr/>
        </p:nvSpPr>
        <p:spPr>
          <a:xfrm>
            <a:off x="5006850" y="3778150"/>
            <a:ext cx="2803200" cy="1465500"/>
          </a:xfrm>
          <a:prstGeom prst="wedgeRoundRectCallout">
            <a:avLst>
              <a:gd name="adj1" fmla="val -139022"/>
              <a:gd name="adj2" fmla="val -16859"/>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Se ejecutan antes de que la acción del INSERT, UPDATE, MERGE o DELETE se realice completamente.</a:t>
            </a:r>
            <a:endParaRPr sz="1800" b="1">
              <a:solidFill>
                <a:srgbClr val="FFFFFF"/>
              </a:solidFill>
              <a:latin typeface="Roboto Condensed"/>
              <a:ea typeface="Roboto Condensed"/>
              <a:cs typeface="Roboto Condensed"/>
              <a:sym typeface="Roboto Condensed"/>
            </a:endParaRPr>
          </a:p>
        </p:txBody>
      </p:sp>
      <p:sp>
        <p:nvSpPr>
          <p:cNvPr id="528" name="Google Shape;528;p79"/>
          <p:cNvSpPr/>
          <p:nvPr/>
        </p:nvSpPr>
        <p:spPr>
          <a:xfrm>
            <a:off x="5006850" y="5243650"/>
            <a:ext cx="2803200" cy="1465500"/>
          </a:xfrm>
          <a:prstGeom prst="wedgeRoundRectCallout">
            <a:avLst>
              <a:gd name="adj1" fmla="val -139515"/>
              <a:gd name="adj2" fmla="val -115918"/>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Permiten validar los datos de entrada antes de que se realice la acción.</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Shape 532"/>
        <p:cNvGrpSpPr/>
        <p:nvPr/>
      </p:nvGrpSpPr>
      <p:grpSpPr>
        <a:xfrm>
          <a:off x="0" y="0"/>
          <a:ext cx="0" cy="0"/>
          <a:chOff x="0" y="0"/>
          <a:chExt cx="0" cy="0"/>
        </a:xfrm>
      </p:grpSpPr>
      <p:sp>
        <p:nvSpPr>
          <p:cNvPr id="533" name="Google Shape;533;p8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Triggers DML</a:t>
            </a:r>
            <a:endParaRPr/>
          </a:p>
        </p:txBody>
      </p:sp>
      <p:sp>
        <p:nvSpPr>
          <p:cNvPr id="534" name="Google Shape;534;p80"/>
          <p:cNvSpPr txBox="1">
            <a:spLocks noGrp="1"/>
          </p:cNvSpPr>
          <p:nvPr>
            <p:ph type="body" idx="1"/>
          </p:nvPr>
        </p:nvSpPr>
        <p:spPr>
          <a:xfrm>
            <a:off x="457200" y="1081200"/>
            <a:ext cx="8229600" cy="5542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Triggers que se ejecutan al ocurrir un evento DML que afecta una tabla o vista definida en el Trigger.</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Eventos DML incluyen INSERT, DELETE o UPDATE.</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Un trigger puede ejecutarse en uno de los dos tiempo:</a:t>
            </a:r>
            <a:endParaRPr/>
          </a:p>
          <a:p>
            <a:pPr marL="914400" marR="0" lvl="1" indent="-381000" algn="l" rtl="0">
              <a:lnSpc>
                <a:spcPct val="100000"/>
              </a:lnSpc>
              <a:spcBef>
                <a:spcPts val="0"/>
              </a:spcBef>
              <a:spcAft>
                <a:spcPts val="0"/>
              </a:spcAft>
              <a:buSzPts val="2400"/>
              <a:buChar char="◆"/>
            </a:pPr>
            <a:r>
              <a:rPr lang="en"/>
              <a:t>AFTER</a:t>
            </a:r>
            <a:endParaRPr/>
          </a:p>
          <a:p>
            <a:pPr marL="914400" marR="0" lvl="1" indent="-381000" algn="l" rtl="0">
              <a:lnSpc>
                <a:spcPct val="100000"/>
              </a:lnSpc>
              <a:spcBef>
                <a:spcPts val="0"/>
              </a:spcBef>
              <a:spcAft>
                <a:spcPts val="0"/>
              </a:spcAft>
              <a:buSzPts val="2400"/>
              <a:buChar char="◆"/>
            </a:pPr>
            <a:r>
              <a:rPr lang="en"/>
              <a:t>BEFORE</a:t>
            </a:r>
            <a:endParaRPr/>
          </a:p>
          <a:p>
            <a:pPr marL="914400" marR="0" lvl="1" indent="-381000" algn="l" rtl="0">
              <a:lnSpc>
                <a:spcPct val="100000"/>
              </a:lnSpc>
              <a:spcBef>
                <a:spcPts val="0"/>
              </a:spcBef>
              <a:spcAft>
                <a:spcPts val="0"/>
              </a:spcAft>
              <a:buSzPts val="2400"/>
              <a:buChar char="◆"/>
            </a:pPr>
            <a:r>
              <a:rPr lang="en"/>
              <a:t>INSTEAD OF</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
        <p:nvSpPr>
          <p:cNvPr id="535" name="Google Shape;535;p80"/>
          <p:cNvSpPr/>
          <p:nvPr/>
        </p:nvSpPr>
        <p:spPr>
          <a:xfrm>
            <a:off x="5006850" y="3778150"/>
            <a:ext cx="2803200" cy="1465500"/>
          </a:xfrm>
          <a:prstGeom prst="wedgeRoundRectCallout">
            <a:avLst>
              <a:gd name="adj1" fmla="val -139022"/>
              <a:gd name="adj2" fmla="val -16859"/>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Se ejecutan antes de que la acción del INSERT, UPDATE, MERGE o DELETE se realice completamente.</a:t>
            </a:r>
            <a:endParaRPr sz="1800" b="1">
              <a:solidFill>
                <a:srgbClr val="FFFFFF"/>
              </a:solidFill>
              <a:latin typeface="Roboto Condensed"/>
              <a:ea typeface="Roboto Condensed"/>
              <a:cs typeface="Roboto Condensed"/>
              <a:sym typeface="Roboto Condensed"/>
            </a:endParaRPr>
          </a:p>
        </p:txBody>
      </p:sp>
      <p:sp>
        <p:nvSpPr>
          <p:cNvPr id="536" name="Google Shape;536;p80"/>
          <p:cNvSpPr/>
          <p:nvPr/>
        </p:nvSpPr>
        <p:spPr>
          <a:xfrm>
            <a:off x="5006850" y="5243650"/>
            <a:ext cx="2803200" cy="1465500"/>
          </a:xfrm>
          <a:prstGeom prst="wedgeRoundRectCallout">
            <a:avLst>
              <a:gd name="adj1" fmla="val -139515"/>
              <a:gd name="adj2" fmla="val -115918"/>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Permiten validar los datos de entrada antes de que se realice la acción.</a:t>
            </a:r>
            <a:endParaRPr sz="1800" b="1">
              <a:solidFill>
                <a:srgbClr val="FFFFFF"/>
              </a:solidFill>
              <a:latin typeface="Roboto Condensed"/>
              <a:ea typeface="Roboto Condensed"/>
              <a:cs typeface="Roboto Condensed"/>
              <a:sym typeface="Roboto Condensed"/>
            </a:endParaRPr>
          </a:p>
        </p:txBody>
      </p:sp>
      <p:sp>
        <p:nvSpPr>
          <p:cNvPr id="537" name="Google Shape;537;p80"/>
          <p:cNvSpPr/>
          <p:nvPr/>
        </p:nvSpPr>
        <p:spPr>
          <a:xfrm>
            <a:off x="5076475" y="2328875"/>
            <a:ext cx="2803200" cy="1465500"/>
          </a:xfrm>
          <a:prstGeom prst="wedgeRoundRectCallout">
            <a:avLst>
              <a:gd name="adj1" fmla="val -142983"/>
              <a:gd name="adj2" fmla="val 83917"/>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SQL Server no los soporta</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Shape 541"/>
        <p:cNvGrpSpPr/>
        <p:nvPr/>
      </p:nvGrpSpPr>
      <p:grpSpPr>
        <a:xfrm>
          <a:off x="0" y="0"/>
          <a:ext cx="0" cy="0"/>
          <a:chOff x="0" y="0"/>
          <a:chExt cx="0" cy="0"/>
        </a:xfrm>
      </p:grpSpPr>
      <p:sp>
        <p:nvSpPr>
          <p:cNvPr id="542" name="Google Shape;542;p81"/>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Triggers DML</a:t>
            </a:r>
            <a:endParaRPr/>
          </a:p>
        </p:txBody>
      </p:sp>
      <p:sp>
        <p:nvSpPr>
          <p:cNvPr id="543" name="Google Shape;543;p81"/>
          <p:cNvSpPr txBox="1">
            <a:spLocks noGrp="1"/>
          </p:cNvSpPr>
          <p:nvPr>
            <p:ph type="body" idx="1"/>
          </p:nvPr>
        </p:nvSpPr>
        <p:spPr>
          <a:xfrm>
            <a:off x="457200" y="1081200"/>
            <a:ext cx="8229600" cy="5542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Triggers que se ejecutan al ocurrir un evento DML que afecta una tabla o vista definida en el Trigger.</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Eventos DML incluyen INSERT, DELETE o UPDATE.</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Un trigger puede ejecutarse en uno de los dos tiempo:</a:t>
            </a:r>
            <a:endParaRPr/>
          </a:p>
          <a:p>
            <a:pPr marL="914400" marR="0" lvl="1" indent="-381000" algn="l" rtl="0">
              <a:lnSpc>
                <a:spcPct val="100000"/>
              </a:lnSpc>
              <a:spcBef>
                <a:spcPts val="0"/>
              </a:spcBef>
              <a:spcAft>
                <a:spcPts val="0"/>
              </a:spcAft>
              <a:buSzPts val="2400"/>
              <a:buChar char="◆"/>
            </a:pPr>
            <a:r>
              <a:rPr lang="en"/>
              <a:t>AFTER</a:t>
            </a:r>
            <a:endParaRPr/>
          </a:p>
          <a:p>
            <a:pPr marL="914400" marR="0" lvl="1" indent="-381000" algn="l" rtl="0">
              <a:lnSpc>
                <a:spcPct val="100000"/>
              </a:lnSpc>
              <a:spcBef>
                <a:spcPts val="0"/>
              </a:spcBef>
              <a:spcAft>
                <a:spcPts val="0"/>
              </a:spcAft>
              <a:buSzPts val="2400"/>
              <a:buChar char="◆"/>
            </a:pPr>
            <a:r>
              <a:rPr lang="en"/>
              <a:t>BEFORE</a:t>
            </a:r>
            <a:endParaRPr/>
          </a:p>
          <a:p>
            <a:pPr marL="914400" marR="0" lvl="1" indent="-381000" algn="l" rtl="0">
              <a:lnSpc>
                <a:spcPct val="100000"/>
              </a:lnSpc>
              <a:spcBef>
                <a:spcPts val="0"/>
              </a:spcBef>
              <a:spcAft>
                <a:spcPts val="0"/>
              </a:spcAft>
              <a:buSzPts val="2400"/>
              <a:buChar char="◆"/>
            </a:pPr>
            <a:r>
              <a:rPr lang="en"/>
              <a:t>INSTEAD OF</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
        <p:nvSpPr>
          <p:cNvPr id="544" name="Google Shape;544;p81"/>
          <p:cNvSpPr/>
          <p:nvPr/>
        </p:nvSpPr>
        <p:spPr>
          <a:xfrm>
            <a:off x="5006850" y="3778150"/>
            <a:ext cx="2803200" cy="1465500"/>
          </a:xfrm>
          <a:prstGeom prst="wedgeRoundRectCallout">
            <a:avLst>
              <a:gd name="adj1" fmla="val -122778"/>
              <a:gd name="adj2" fmla="val 10447"/>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Se ejecutan en vez de la acción INSERT, DELETE o UPDATE</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Shape 548"/>
        <p:cNvGrpSpPr/>
        <p:nvPr/>
      </p:nvGrpSpPr>
      <p:grpSpPr>
        <a:xfrm>
          <a:off x="0" y="0"/>
          <a:ext cx="0" cy="0"/>
          <a:chOff x="0" y="0"/>
          <a:chExt cx="0" cy="0"/>
        </a:xfrm>
      </p:grpSpPr>
      <p:sp>
        <p:nvSpPr>
          <p:cNvPr id="549" name="Google Shape;549;p82"/>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Triggers DML</a:t>
            </a:r>
            <a:endParaRPr/>
          </a:p>
        </p:txBody>
      </p:sp>
      <p:sp>
        <p:nvSpPr>
          <p:cNvPr id="550" name="Google Shape;550;p82"/>
          <p:cNvSpPr txBox="1">
            <a:spLocks noGrp="1"/>
          </p:cNvSpPr>
          <p:nvPr>
            <p:ph type="body" idx="1"/>
          </p:nvPr>
        </p:nvSpPr>
        <p:spPr>
          <a:xfrm>
            <a:off x="457200" y="1081200"/>
            <a:ext cx="8229600" cy="5542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Triggers que se ejecutan al ocurrir un evento DML que afecta una tabla o vista definida en el Trigger.</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Eventos DML incluyen INSERT, DELETE o UPDATE.</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Un trigger puede ejecutarse en uno de los dos tiempo:</a:t>
            </a:r>
            <a:endParaRPr/>
          </a:p>
          <a:p>
            <a:pPr marL="914400" marR="0" lvl="1" indent="-381000" algn="l" rtl="0">
              <a:lnSpc>
                <a:spcPct val="100000"/>
              </a:lnSpc>
              <a:spcBef>
                <a:spcPts val="0"/>
              </a:spcBef>
              <a:spcAft>
                <a:spcPts val="0"/>
              </a:spcAft>
              <a:buSzPts val="2400"/>
              <a:buChar char="◆"/>
            </a:pPr>
            <a:r>
              <a:rPr lang="en"/>
              <a:t>AFTER</a:t>
            </a:r>
            <a:endParaRPr/>
          </a:p>
          <a:p>
            <a:pPr marL="914400" marR="0" lvl="1" indent="-381000" algn="l" rtl="0">
              <a:lnSpc>
                <a:spcPct val="100000"/>
              </a:lnSpc>
              <a:spcBef>
                <a:spcPts val="0"/>
              </a:spcBef>
              <a:spcAft>
                <a:spcPts val="0"/>
              </a:spcAft>
              <a:buSzPts val="2400"/>
              <a:buChar char="◆"/>
            </a:pPr>
            <a:r>
              <a:rPr lang="en"/>
              <a:t>BEFORE</a:t>
            </a:r>
            <a:endParaRPr/>
          </a:p>
          <a:p>
            <a:pPr marL="914400" marR="0" lvl="1" indent="-381000" algn="l" rtl="0">
              <a:lnSpc>
                <a:spcPct val="100000"/>
              </a:lnSpc>
              <a:spcBef>
                <a:spcPts val="0"/>
              </a:spcBef>
              <a:spcAft>
                <a:spcPts val="0"/>
              </a:spcAft>
              <a:buSzPts val="2400"/>
              <a:buChar char="◆"/>
            </a:pPr>
            <a:r>
              <a:rPr lang="en"/>
              <a:t>INSTEAD OF</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
        <p:nvSpPr>
          <p:cNvPr id="551" name="Google Shape;551;p82"/>
          <p:cNvSpPr/>
          <p:nvPr/>
        </p:nvSpPr>
        <p:spPr>
          <a:xfrm>
            <a:off x="5006850" y="3778150"/>
            <a:ext cx="2803200" cy="1465500"/>
          </a:xfrm>
          <a:prstGeom prst="wedgeRoundRectCallout">
            <a:avLst>
              <a:gd name="adj1" fmla="val -122778"/>
              <a:gd name="adj2" fmla="val 10447"/>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Se ejecutan en vez de la acción INSERT, DELETE o UPDATE</a:t>
            </a:r>
            <a:endParaRPr sz="1800" b="1">
              <a:solidFill>
                <a:srgbClr val="FFFFFF"/>
              </a:solidFill>
              <a:latin typeface="Roboto Condensed"/>
              <a:ea typeface="Roboto Condensed"/>
              <a:cs typeface="Roboto Condensed"/>
              <a:sym typeface="Roboto Condensed"/>
            </a:endParaRPr>
          </a:p>
        </p:txBody>
      </p:sp>
      <p:sp>
        <p:nvSpPr>
          <p:cNvPr id="552" name="Google Shape;552;p82"/>
          <p:cNvSpPr/>
          <p:nvPr/>
        </p:nvSpPr>
        <p:spPr>
          <a:xfrm>
            <a:off x="5006850" y="5243650"/>
            <a:ext cx="2803200" cy="1465500"/>
          </a:xfrm>
          <a:prstGeom prst="wedgeRoundRectCallout">
            <a:avLst>
              <a:gd name="adj1" fmla="val -123762"/>
              <a:gd name="adj2" fmla="val -88611"/>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No se ejecuta la acción, se ejecuta el Trigger</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Shape 556"/>
        <p:cNvGrpSpPr/>
        <p:nvPr/>
      </p:nvGrpSpPr>
      <p:grpSpPr>
        <a:xfrm>
          <a:off x="0" y="0"/>
          <a:ext cx="0" cy="0"/>
          <a:chOff x="0" y="0"/>
          <a:chExt cx="0" cy="0"/>
        </a:xfrm>
      </p:grpSpPr>
      <p:sp>
        <p:nvSpPr>
          <p:cNvPr id="557" name="Google Shape;557;p83"/>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Triggers DML</a:t>
            </a:r>
            <a:endParaRPr/>
          </a:p>
        </p:txBody>
      </p:sp>
      <p:sp>
        <p:nvSpPr>
          <p:cNvPr id="558" name="Google Shape;558;p83"/>
          <p:cNvSpPr txBox="1">
            <a:spLocks noGrp="1"/>
          </p:cNvSpPr>
          <p:nvPr>
            <p:ph type="body" idx="1"/>
          </p:nvPr>
        </p:nvSpPr>
        <p:spPr>
          <a:xfrm>
            <a:off x="457200" y="1081200"/>
            <a:ext cx="8229600" cy="55422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Triggers que se ejecutan al ocurrir un evento DML que afecta una tabla o vista definida en el Trigger.</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Eventos DML incluyen INSERT, DELETE o UPDATE.</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Un trigger puede ejecutarse en uno de los dos tiempo:</a:t>
            </a:r>
            <a:endParaRPr/>
          </a:p>
          <a:p>
            <a:pPr marL="914400" marR="0" lvl="1" indent="-381000" algn="l" rtl="0">
              <a:lnSpc>
                <a:spcPct val="100000"/>
              </a:lnSpc>
              <a:spcBef>
                <a:spcPts val="0"/>
              </a:spcBef>
              <a:spcAft>
                <a:spcPts val="0"/>
              </a:spcAft>
              <a:buSzPts val="2400"/>
              <a:buChar char="◆"/>
            </a:pPr>
            <a:r>
              <a:rPr lang="en"/>
              <a:t>AFTER</a:t>
            </a:r>
            <a:endParaRPr/>
          </a:p>
          <a:p>
            <a:pPr marL="914400" marR="0" lvl="1" indent="-381000" algn="l" rtl="0">
              <a:lnSpc>
                <a:spcPct val="100000"/>
              </a:lnSpc>
              <a:spcBef>
                <a:spcPts val="0"/>
              </a:spcBef>
              <a:spcAft>
                <a:spcPts val="0"/>
              </a:spcAft>
              <a:buSzPts val="2400"/>
              <a:buChar char="◆"/>
            </a:pPr>
            <a:r>
              <a:rPr lang="en"/>
              <a:t>BEFORE</a:t>
            </a:r>
            <a:endParaRPr/>
          </a:p>
          <a:p>
            <a:pPr marL="914400" marR="0" lvl="1" indent="-381000" algn="l" rtl="0">
              <a:lnSpc>
                <a:spcPct val="100000"/>
              </a:lnSpc>
              <a:spcBef>
                <a:spcPts val="0"/>
              </a:spcBef>
              <a:spcAft>
                <a:spcPts val="0"/>
              </a:spcAft>
              <a:buSzPts val="2400"/>
              <a:buChar char="◆"/>
            </a:pPr>
            <a:r>
              <a:rPr lang="en"/>
              <a:t>INSTEAD OF</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
        <p:nvSpPr>
          <p:cNvPr id="559" name="Google Shape;559;p83"/>
          <p:cNvSpPr/>
          <p:nvPr/>
        </p:nvSpPr>
        <p:spPr>
          <a:xfrm>
            <a:off x="5006850" y="3778150"/>
            <a:ext cx="2803200" cy="1465500"/>
          </a:xfrm>
          <a:prstGeom prst="wedgeRoundRectCallout">
            <a:avLst>
              <a:gd name="adj1" fmla="val -122778"/>
              <a:gd name="adj2" fmla="val 10447"/>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Se ejecutan en vez de la acción INSERT, DELETE o UPDATE</a:t>
            </a:r>
            <a:endParaRPr sz="1800" b="1">
              <a:solidFill>
                <a:srgbClr val="FFFFFF"/>
              </a:solidFill>
              <a:latin typeface="Roboto Condensed"/>
              <a:ea typeface="Roboto Condensed"/>
              <a:cs typeface="Roboto Condensed"/>
              <a:sym typeface="Roboto Condensed"/>
            </a:endParaRPr>
          </a:p>
        </p:txBody>
      </p:sp>
      <p:sp>
        <p:nvSpPr>
          <p:cNvPr id="560" name="Google Shape;560;p83"/>
          <p:cNvSpPr/>
          <p:nvPr/>
        </p:nvSpPr>
        <p:spPr>
          <a:xfrm>
            <a:off x="5006850" y="5243650"/>
            <a:ext cx="2803200" cy="1465500"/>
          </a:xfrm>
          <a:prstGeom prst="wedgeRoundRectCallout">
            <a:avLst>
              <a:gd name="adj1" fmla="val -123762"/>
              <a:gd name="adj2" fmla="val -88611"/>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No se ejecuta la acción, se ejecuta el Trigger</a:t>
            </a:r>
            <a:endParaRPr sz="1800" b="1">
              <a:solidFill>
                <a:srgbClr val="FFFFFF"/>
              </a:solidFill>
              <a:latin typeface="Roboto Condensed"/>
              <a:ea typeface="Roboto Condensed"/>
              <a:cs typeface="Roboto Condensed"/>
              <a:sym typeface="Roboto Condensed"/>
            </a:endParaRPr>
          </a:p>
        </p:txBody>
      </p:sp>
      <p:sp>
        <p:nvSpPr>
          <p:cNvPr id="561" name="Google Shape;561;p83"/>
          <p:cNvSpPr/>
          <p:nvPr/>
        </p:nvSpPr>
        <p:spPr>
          <a:xfrm>
            <a:off x="5006850" y="2328875"/>
            <a:ext cx="2803200" cy="1465500"/>
          </a:xfrm>
          <a:prstGeom prst="wedgeRoundRectCallout">
            <a:avLst>
              <a:gd name="adj1" fmla="val -124747"/>
              <a:gd name="adj2" fmla="val 111223"/>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Similar al BEFORE</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Shape 575"/>
        <p:cNvGrpSpPr/>
        <p:nvPr/>
      </p:nvGrpSpPr>
      <p:grpSpPr>
        <a:xfrm>
          <a:off x="0" y="0"/>
          <a:ext cx="0" cy="0"/>
          <a:chOff x="0" y="0"/>
          <a:chExt cx="0" cy="0"/>
        </a:xfrm>
      </p:grpSpPr>
      <p:sp>
        <p:nvSpPr>
          <p:cNvPr id="576" name="Google Shape;576;p85"/>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Trigger DML (Ejemplo)</a:t>
            </a:r>
            <a:endParaRPr/>
          </a:p>
        </p:txBody>
      </p:sp>
      <p:pic>
        <p:nvPicPr>
          <p:cNvPr id="577" name="Google Shape;577;p85"/>
          <p:cNvPicPr preferRelativeResize="0"/>
          <p:nvPr/>
        </p:nvPicPr>
        <p:blipFill>
          <a:blip r:embed="rId3">
            <a:alphaModFix/>
          </a:blip>
          <a:stretch>
            <a:fillRect/>
          </a:stretch>
        </p:blipFill>
        <p:spPr>
          <a:xfrm>
            <a:off x="708350" y="2425675"/>
            <a:ext cx="7727300" cy="2541875"/>
          </a:xfrm>
          <a:prstGeom prst="rect">
            <a:avLst/>
          </a:prstGeom>
          <a:noFill/>
          <a:ln>
            <a:noFill/>
          </a:ln>
        </p:spPr>
      </p:pic>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Shape 581"/>
        <p:cNvGrpSpPr/>
        <p:nvPr/>
      </p:nvGrpSpPr>
      <p:grpSpPr>
        <a:xfrm>
          <a:off x="0" y="0"/>
          <a:ext cx="0" cy="0"/>
          <a:chOff x="0" y="0"/>
          <a:chExt cx="0" cy="0"/>
        </a:xfrm>
      </p:grpSpPr>
      <p:sp>
        <p:nvSpPr>
          <p:cNvPr id="582" name="Google Shape;582;p86"/>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Trigger DML (Ejemplo)</a:t>
            </a:r>
            <a:endParaRPr/>
          </a:p>
        </p:txBody>
      </p:sp>
      <p:pic>
        <p:nvPicPr>
          <p:cNvPr id="583" name="Google Shape;583;p86"/>
          <p:cNvPicPr preferRelativeResize="0"/>
          <p:nvPr/>
        </p:nvPicPr>
        <p:blipFill>
          <a:blip r:embed="rId3">
            <a:alphaModFix/>
          </a:blip>
          <a:stretch>
            <a:fillRect/>
          </a:stretch>
        </p:blipFill>
        <p:spPr>
          <a:xfrm>
            <a:off x="1024775" y="2163500"/>
            <a:ext cx="7094450" cy="3328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4"/>
        <p:cNvGrpSpPr/>
        <p:nvPr/>
      </p:nvGrpSpPr>
      <p:grpSpPr>
        <a:xfrm>
          <a:off x="0" y="0"/>
          <a:ext cx="0" cy="0"/>
          <a:chOff x="0" y="0"/>
          <a:chExt cx="0" cy="0"/>
        </a:xfrm>
      </p:grpSpPr>
      <p:sp>
        <p:nvSpPr>
          <p:cNvPr id="75" name="Google Shape;75;p14"/>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En un esquema tradicional</a:t>
            </a:r>
            <a:endParaRPr/>
          </a:p>
        </p:txBody>
      </p:sp>
      <p:pic>
        <p:nvPicPr>
          <p:cNvPr id="76" name="Google Shape;76;p14"/>
          <p:cNvPicPr preferRelativeResize="0"/>
          <p:nvPr/>
        </p:nvPicPr>
        <p:blipFill>
          <a:blip r:embed="rId3">
            <a:alphaModFix/>
          </a:blip>
          <a:stretch>
            <a:fillRect/>
          </a:stretch>
        </p:blipFill>
        <p:spPr>
          <a:xfrm>
            <a:off x="2200275" y="1702549"/>
            <a:ext cx="4743450" cy="3952875"/>
          </a:xfrm>
          <a:prstGeom prst="rect">
            <a:avLst/>
          </a:prstGeom>
          <a:noFill/>
          <a:ln>
            <a:noFill/>
          </a:ln>
        </p:spPr>
      </p:pic>
      <p:pic>
        <p:nvPicPr>
          <p:cNvPr id="77" name="Google Shape;77;p14"/>
          <p:cNvPicPr preferRelativeResize="0"/>
          <p:nvPr/>
        </p:nvPicPr>
        <p:blipFill>
          <a:blip r:embed="rId4">
            <a:alphaModFix/>
          </a:blip>
          <a:stretch>
            <a:fillRect/>
          </a:stretch>
        </p:blipFill>
        <p:spPr>
          <a:xfrm>
            <a:off x="204575" y="2292474"/>
            <a:ext cx="3048000" cy="876300"/>
          </a:xfrm>
          <a:prstGeom prst="rect">
            <a:avLst/>
          </a:prstGeom>
          <a:noFill/>
          <a:ln>
            <a:noFill/>
          </a:ln>
        </p:spPr>
      </p:pic>
      <p:pic>
        <p:nvPicPr>
          <p:cNvPr id="78" name="Google Shape;78;p14"/>
          <p:cNvPicPr preferRelativeResize="0"/>
          <p:nvPr/>
        </p:nvPicPr>
        <p:blipFill>
          <a:blip r:embed="rId4">
            <a:alphaModFix/>
          </a:blip>
          <a:stretch>
            <a:fillRect/>
          </a:stretch>
        </p:blipFill>
        <p:spPr>
          <a:xfrm>
            <a:off x="204575" y="3623424"/>
            <a:ext cx="3048000" cy="876300"/>
          </a:xfrm>
          <a:prstGeom prst="rect">
            <a:avLst/>
          </a:prstGeom>
          <a:noFill/>
          <a:ln>
            <a:noFill/>
          </a:ln>
        </p:spPr>
      </p:pic>
      <p:pic>
        <p:nvPicPr>
          <p:cNvPr id="79" name="Google Shape;79;p14"/>
          <p:cNvPicPr preferRelativeResize="0"/>
          <p:nvPr/>
        </p:nvPicPr>
        <p:blipFill>
          <a:blip r:embed="rId4">
            <a:alphaModFix/>
          </a:blip>
          <a:stretch>
            <a:fillRect/>
          </a:stretch>
        </p:blipFill>
        <p:spPr>
          <a:xfrm>
            <a:off x="204575" y="4954374"/>
            <a:ext cx="3048000" cy="876300"/>
          </a:xfrm>
          <a:prstGeom prst="rect">
            <a:avLst/>
          </a:prstGeom>
          <a:noFill/>
          <a:ln>
            <a:noFill/>
          </a:ln>
        </p:spPr>
      </p:pic>
      <p:sp>
        <p:nvSpPr>
          <p:cNvPr id="80" name="Google Shape;80;p14"/>
          <p:cNvSpPr/>
          <p:nvPr/>
        </p:nvSpPr>
        <p:spPr>
          <a:xfrm>
            <a:off x="4180150" y="879600"/>
            <a:ext cx="2276400" cy="1094700"/>
          </a:xfrm>
          <a:prstGeom prst="wedgeRoundRectCallout">
            <a:avLst>
              <a:gd name="adj1" fmla="val -113124"/>
              <a:gd name="adj2" fmla="val 49703"/>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Cada aplicación tiene su script</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Shape 587"/>
        <p:cNvGrpSpPr/>
        <p:nvPr/>
      </p:nvGrpSpPr>
      <p:grpSpPr>
        <a:xfrm>
          <a:off x="0" y="0"/>
          <a:ext cx="0" cy="0"/>
          <a:chOff x="0" y="0"/>
          <a:chExt cx="0" cy="0"/>
        </a:xfrm>
      </p:grpSpPr>
      <p:sp>
        <p:nvSpPr>
          <p:cNvPr id="588" name="Google Shape;588;p87"/>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Trigger DML (Ejemplo)</a:t>
            </a:r>
            <a:endParaRPr/>
          </a:p>
        </p:txBody>
      </p:sp>
      <p:pic>
        <p:nvPicPr>
          <p:cNvPr id="589" name="Google Shape;589;p87"/>
          <p:cNvPicPr preferRelativeResize="0"/>
          <p:nvPr/>
        </p:nvPicPr>
        <p:blipFill>
          <a:blip r:embed="rId3">
            <a:alphaModFix/>
          </a:blip>
          <a:stretch>
            <a:fillRect/>
          </a:stretch>
        </p:blipFill>
        <p:spPr>
          <a:xfrm>
            <a:off x="1971238" y="1032000"/>
            <a:ext cx="5201525" cy="5554625"/>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88"/>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Cuándo utilizar Triggers?</a:t>
            </a:r>
            <a:endParaRPr/>
          </a:p>
        </p:txBody>
      </p:sp>
      <p:sp>
        <p:nvSpPr>
          <p:cNvPr id="595" name="Google Shape;595;p88"/>
          <p:cNvSpPr txBox="1">
            <a:spLocks noGrp="1"/>
          </p:cNvSpPr>
          <p:nvPr>
            <p:ph type="body" idx="1"/>
          </p:nvPr>
        </p:nvSpPr>
        <p:spPr>
          <a:xfrm>
            <a:off x="457200" y="1081200"/>
            <a:ext cx="8229600" cy="5459400"/>
          </a:xfrm>
          <a:prstGeom prst="rect">
            <a:avLst/>
          </a:prstGeom>
        </p:spPr>
        <p:txBody>
          <a:bodyPr spcFirstLastPara="1" wrap="square" lIns="91425" tIns="91425" rIns="91425" bIns="91425" anchor="t" anchorCtr="0">
            <a:noAutofit/>
          </a:bodyPr>
          <a:lstStyle/>
          <a:p>
            <a:pPr marL="457200" marR="0" lvl="0" indent="-368300" algn="l" rtl="0">
              <a:lnSpc>
                <a:spcPct val="100000"/>
              </a:lnSpc>
              <a:spcBef>
                <a:spcPts val="600"/>
              </a:spcBef>
              <a:spcAft>
                <a:spcPts val="0"/>
              </a:spcAft>
              <a:buSzPts val="2200"/>
              <a:buChar char="➔"/>
            </a:pPr>
            <a:r>
              <a:rPr lang="en" sz="2200"/>
              <a:t>Debe preferirse utilizar CHECK constraints en vez de Triggers hasta donde sea posible.</a:t>
            </a:r>
            <a:endParaRPr sz="2200"/>
          </a:p>
          <a:p>
            <a:pPr marL="457200" marR="0" lvl="0" indent="0" algn="l" rtl="0">
              <a:lnSpc>
                <a:spcPct val="100000"/>
              </a:lnSpc>
              <a:spcBef>
                <a:spcPts val="600"/>
              </a:spcBef>
              <a:spcAft>
                <a:spcPts val="0"/>
              </a:spcAft>
              <a:buNone/>
            </a:pPr>
            <a:endParaRPr sz="2200"/>
          </a:p>
          <a:p>
            <a:pPr marL="457200" marR="0" lvl="0" indent="-368300" algn="l" rtl="0">
              <a:lnSpc>
                <a:spcPct val="100000"/>
              </a:lnSpc>
              <a:spcBef>
                <a:spcPts val="600"/>
              </a:spcBef>
              <a:spcAft>
                <a:spcPts val="0"/>
              </a:spcAft>
              <a:buSzPts val="2200"/>
              <a:buChar char="➔"/>
            </a:pPr>
            <a:r>
              <a:rPr lang="en" sz="2200"/>
              <a:t>Los Triggers pueden utilizarse en escenarios como los siguientes:</a:t>
            </a:r>
            <a:endParaRPr sz="2200"/>
          </a:p>
          <a:p>
            <a:pPr marL="914400" marR="0" lvl="1" indent="-368300" algn="l" rtl="0">
              <a:lnSpc>
                <a:spcPct val="100000"/>
              </a:lnSpc>
              <a:spcBef>
                <a:spcPts val="0"/>
              </a:spcBef>
              <a:spcAft>
                <a:spcPts val="0"/>
              </a:spcAft>
              <a:buSzPts val="2200"/>
              <a:buChar char="◆"/>
            </a:pPr>
            <a:r>
              <a:rPr lang="en" sz="2200"/>
              <a:t>La validación es más compleja de lo que permite un CHECK, UNIQUE o FOREIGN constraints.</a:t>
            </a:r>
            <a:endParaRPr sz="2200"/>
          </a:p>
          <a:p>
            <a:pPr marL="914400" marR="0" lvl="1" indent="-368300" algn="l" rtl="0">
              <a:lnSpc>
                <a:spcPct val="100000"/>
              </a:lnSpc>
              <a:spcBef>
                <a:spcPts val="0"/>
              </a:spcBef>
              <a:spcAft>
                <a:spcPts val="0"/>
              </a:spcAft>
              <a:buSzPts val="2200"/>
              <a:buChar char="◆"/>
            </a:pPr>
            <a:r>
              <a:rPr lang="en" sz="2200"/>
              <a:t>Se necesita considerar valores de columnas de otras tablas en la validación.</a:t>
            </a:r>
            <a:endParaRPr sz="2200"/>
          </a:p>
          <a:p>
            <a:pPr marL="914400" marR="0" lvl="1" indent="-368300" algn="l" rtl="0">
              <a:lnSpc>
                <a:spcPct val="100000"/>
              </a:lnSpc>
              <a:spcBef>
                <a:spcPts val="0"/>
              </a:spcBef>
              <a:spcAft>
                <a:spcPts val="0"/>
              </a:spcAft>
              <a:buSzPts val="2200"/>
              <a:buChar char="◆"/>
            </a:pPr>
            <a:r>
              <a:rPr lang="en" sz="2200"/>
              <a:t>Se necesita considerar el estado de la tabla antes y después de la sentencia.</a:t>
            </a:r>
            <a:endParaRPr sz="2200"/>
          </a:p>
          <a:p>
            <a:pPr marL="914400" marR="0" lvl="1" indent="-368300" algn="l" rtl="0">
              <a:lnSpc>
                <a:spcPct val="100000"/>
              </a:lnSpc>
              <a:spcBef>
                <a:spcPts val="0"/>
              </a:spcBef>
              <a:spcAft>
                <a:spcPts val="0"/>
              </a:spcAft>
              <a:buSzPts val="2200"/>
              <a:buChar char="◆"/>
            </a:pPr>
            <a:r>
              <a:rPr lang="en" sz="2200"/>
              <a:t>Se necesita cancelar el evento aplicado sobre la tabla.</a:t>
            </a:r>
            <a:endParaRPr sz="2200"/>
          </a:p>
          <a:p>
            <a:pPr marL="914400" marR="0" lvl="1" indent="-368300" algn="l" rtl="0">
              <a:lnSpc>
                <a:spcPct val="100000"/>
              </a:lnSpc>
              <a:spcBef>
                <a:spcPts val="0"/>
              </a:spcBef>
              <a:spcAft>
                <a:spcPts val="0"/>
              </a:spcAft>
              <a:buSzPts val="2200"/>
              <a:buChar char="◆"/>
            </a:pPr>
            <a:r>
              <a:rPr lang="en" sz="2200"/>
              <a:t>Se necesita reaccionar ante eventos.</a:t>
            </a:r>
            <a:endParaRPr sz="2200"/>
          </a:p>
          <a:p>
            <a:pPr marL="914400" marR="0" lvl="1" indent="-368300" algn="l" rtl="0">
              <a:lnSpc>
                <a:spcPct val="100000"/>
              </a:lnSpc>
              <a:spcBef>
                <a:spcPts val="0"/>
              </a:spcBef>
              <a:spcAft>
                <a:spcPts val="0"/>
              </a:spcAft>
              <a:buSzPts val="2200"/>
              <a:buChar char="◆"/>
            </a:pPr>
            <a:r>
              <a:rPr lang="en" sz="2200"/>
              <a:t>Se necesita forzar autorizaciones de seguridad complejas.</a:t>
            </a:r>
            <a:endParaRPr sz="2200"/>
          </a:p>
          <a:p>
            <a:pPr marL="914400" marR="0" lvl="1" indent="-368300" algn="l" rtl="0">
              <a:lnSpc>
                <a:spcPct val="100000"/>
              </a:lnSpc>
              <a:spcBef>
                <a:spcPts val="0"/>
              </a:spcBef>
              <a:spcAft>
                <a:spcPts val="0"/>
              </a:spcAft>
              <a:buSzPts val="2200"/>
              <a:buChar char="◆"/>
            </a:pPr>
            <a:r>
              <a:rPr lang="en" sz="2200"/>
              <a:t>Se necesita replicar datos.</a:t>
            </a:r>
            <a:endParaRPr sz="2200"/>
          </a:p>
          <a:p>
            <a:pPr marL="914400" marR="0" lvl="1" indent="-368300" algn="l" rtl="0">
              <a:lnSpc>
                <a:spcPct val="100000"/>
              </a:lnSpc>
              <a:spcBef>
                <a:spcPts val="0"/>
              </a:spcBef>
              <a:spcAft>
                <a:spcPts val="0"/>
              </a:spcAft>
              <a:buSzPts val="2200"/>
              <a:buChar char="◆"/>
            </a:pPr>
            <a:r>
              <a:rPr lang="en" sz="2200"/>
              <a:t>Se necesita auditar modificaciones de datos.</a:t>
            </a:r>
            <a:endParaRPr sz="220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Shape 593"/>
        <p:cNvGrpSpPr/>
        <p:nvPr/>
      </p:nvGrpSpPr>
      <p:grpSpPr>
        <a:xfrm>
          <a:off x="0" y="0"/>
          <a:ext cx="0" cy="0"/>
          <a:chOff x="0" y="0"/>
          <a:chExt cx="0" cy="0"/>
        </a:xfrm>
      </p:grpSpPr>
      <p:sp>
        <p:nvSpPr>
          <p:cNvPr id="594" name="Google Shape;594;p88"/>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Cuándo utilizar Triggers?</a:t>
            </a:r>
            <a:endParaRPr/>
          </a:p>
        </p:txBody>
      </p:sp>
      <p:sp>
        <p:nvSpPr>
          <p:cNvPr id="595" name="Google Shape;595;p88"/>
          <p:cNvSpPr txBox="1">
            <a:spLocks noGrp="1"/>
          </p:cNvSpPr>
          <p:nvPr>
            <p:ph type="body" idx="1"/>
          </p:nvPr>
        </p:nvSpPr>
        <p:spPr>
          <a:xfrm>
            <a:off x="457200" y="1081200"/>
            <a:ext cx="8229600" cy="5459400"/>
          </a:xfrm>
          <a:prstGeom prst="rect">
            <a:avLst/>
          </a:prstGeom>
        </p:spPr>
        <p:txBody>
          <a:bodyPr spcFirstLastPara="1" wrap="square" lIns="91425" tIns="91425" rIns="91425" bIns="91425" anchor="t" anchorCtr="0">
            <a:noAutofit/>
          </a:bodyPr>
          <a:lstStyle/>
          <a:p>
            <a:pPr marL="457200" marR="0" lvl="0" indent="-368300" algn="l" rtl="0">
              <a:lnSpc>
                <a:spcPct val="100000"/>
              </a:lnSpc>
              <a:spcBef>
                <a:spcPts val="600"/>
              </a:spcBef>
              <a:spcAft>
                <a:spcPts val="0"/>
              </a:spcAft>
              <a:buSzPts val="2200"/>
              <a:buChar char="➔"/>
            </a:pPr>
            <a:r>
              <a:rPr lang="en" sz="2200"/>
              <a:t>Debe preferirse utilizar CHECK constraints en vez de Triggers hasta donde sea posible.</a:t>
            </a:r>
            <a:endParaRPr sz="2200"/>
          </a:p>
          <a:p>
            <a:pPr marL="457200" marR="0" lvl="0" indent="0" algn="l" rtl="0">
              <a:lnSpc>
                <a:spcPct val="100000"/>
              </a:lnSpc>
              <a:spcBef>
                <a:spcPts val="600"/>
              </a:spcBef>
              <a:spcAft>
                <a:spcPts val="0"/>
              </a:spcAft>
              <a:buNone/>
            </a:pPr>
            <a:endParaRPr sz="2200"/>
          </a:p>
          <a:p>
            <a:pPr marL="457200" marR="0" lvl="0" indent="-368300" algn="l" rtl="0">
              <a:lnSpc>
                <a:spcPct val="100000"/>
              </a:lnSpc>
              <a:spcBef>
                <a:spcPts val="600"/>
              </a:spcBef>
              <a:spcAft>
                <a:spcPts val="0"/>
              </a:spcAft>
              <a:buSzPts val="2200"/>
              <a:buChar char="➔"/>
            </a:pPr>
            <a:r>
              <a:rPr lang="en" sz="2200"/>
              <a:t>Los Triggers pueden utilizarse en escenarios como los siguientes:</a:t>
            </a:r>
            <a:endParaRPr sz="2200"/>
          </a:p>
          <a:p>
            <a:pPr marL="914400" marR="0" lvl="1" indent="-368300" algn="l" rtl="0">
              <a:lnSpc>
                <a:spcPct val="100000"/>
              </a:lnSpc>
              <a:spcBef>
                <a:spcPts val="0"/>
              </a:spcBef>
              <a:spcAft>
                <a:spcPts val="0"/>
              </a:spcAft>
              <a:buSzPts val="2200"/>
              <a:buChar char="◆"/>
            </a:pPr>
            <a:r>
              <a:rPr lang="en" sz="2200"/>
              <a:t>La validación es más compleja de lo que permite un CHECK, UNIQUE o FOREIGN constraints.</a:t>
            </a:r>
            <a:endParaRPr sz="2200"/>
          </a:p>
          <a:p>
            <a:pPr marL="914400" marR="0" lvl="1" indent="-368300" algn="l" rtl="0">
              <a:lnSpc>
                <a:spcPct val="100000"/>
              </a:lnSpc>
              <a:spcBef>
                <a:spcPts val="0"/>
              </a:spcBef>
              <a:spcAft>
                <a:spcPts val="0"/>
              </a:spcAft>
              <a:buSzPts val="2200"/>
              <a:buChar char="◆"/>
            </a:pPr>
            <a:r>
              <a:rPr lang="en" sz="2200"/>
              <a:t>Se necesita considerar valores de columnas de otras tablas en la validación.</a:t>
            </a:r>
            <a:endParaRPr sz="2200"/>
          </a:p>
          <a:p>
            <a:pPr marL="914400" marR="0" lvl="1" indent="-368300" algn="l" rtl="0">
              <a:lnSpc>
                <a:spcPct val="100000"/>
              </a:lnSpc>
              <a:spcBef>
                <a:spcPts val="0"/>
              </a:spcBef>
              <a:spcAft>
                <a:spcPts val="0"/>
              </a:spcAft>
              <a:buSzPts val="2200"/>
              <a:buChar char="◆"/>
            </a:pPr>
            <a:r>
              <a:rPr lang="en" sz="2200"/>
              <a:t>Se necesita considerar el estado de la tabla antes y después de la sentencia.</a:t>
            </a:r>
            <a:endParaRPr sz="2200"/>
          </a:p>
          <a:p>
            <a:pPr marL="914400" marR="0" lvl="1" indent="-368300" algn="l" rtl="0">
              <a:lnSpc>
                <a:spcPct val="100000"/>
              </a:lnSpc>
              <a:spcBef>
                <a:spcPts val="0"/>
              </a:spcBef>
              <a:spcAft>
                <a:spcPts val="0"/>
              </a:spcAft>
              <a:buSzPts val="2200"/>
              <a:buChar char="◆"/>
            </a:pPr>
            <a:r>
              <a:rPr lang="en" sz="2200"/>
              <a:t>Se necesita cancelar el evento aplicado sobre la tabla.</a:t>
            </a:r>
            <a:endParaRPr sz="2200"/>
          </a:p>
          <a:p>
            <a:pPr marL="914400" marR="0" lvl="1" indent="-368300" algn="l" rtl="0">
              <a:lnSpc>
                <a:spcPct val="100000"/>
              </a:lnSpc>
              <a:spcBef>
                <a:spcPts val="0"/>
              </a:spcBef>
              <a:spcAft>
                <a:spcPts val="0"/>
              </a:spcAft>
              <a:buSzPts val="2200"/>
              <a:buChar char="◆"/>
            </a:pPr>
            <a:r>
              <a:rPr lang="en" sz="2200"/>
              <a:t>Se necesita reaccionar ante eventos.</a:t>
            </a:r>
            <a:endParaRPr sz="2200"/>
          </a:p>
          <a:p>
            <a:pPr marL="914400" marR="0" lvl="1" indent="-368300" algn="l" rtl="0">
              <a:lnSpc>
                <a:spcPct val="100000"/>
              </a:lnSpc>
              <a:spcBef>
                <a:spcPts val="0"/>
              </a:spcBef>
              <a:spcAft>
                <a:spcPts val="0"/>
              </a:spcAft>
              <a:buSzPts val="2200"/>
              <a:buChar char="◆"/>
            </a:pPr>
            <a:r>
              <a:rPr lang="en" sz="2200"/>
              <a:t>Se necesita forzar autorizaciones de seguridad complejas.</a:t>
            </a:r>
            <a:endParaRPr sz="2200"/>
          </a:p>
          <a:p>
            <a:pPr marL="914400" marR="0" lvl="1" indent="-368300" algn="l" rtl="0">
              <a:lnSpc>
                <a:spcPct val="100000"/>
              </a:lnSpc>
              <a:spcBef>
                <a:spcPts val="0"/>
              </a:spcBef>
              <a:spcAft>
                <a:spcPts val="0"/>
              </a:spcAft>
              <a:buSzPts val="2200"/>
              <a:buChar char="◆"/>
            </a:pPr>
            <a:r>
              <a:rPr lang="en" sz="2200"/>
              <a:t>Se necesita replicar datos.</a:t>
            </a:r>
            <a:endParaRPr sz="2200"/>
          </a:p>
          <a:p>
            <a:pPr marL="914400" marR="0" lvl="1" indent="-368300" algn="l" rtl="0">
              <a:lnSpc>
                <a:spcPct val="100000"/>
              </a:lnSpc>
              <a:spcBef>
                <a:spcPts val="0"/>
              </a:spcBef>
              <a:spcAft>
                <a:spcPts val="0"/>
              </a:spcAft>
              <a:buSzPts val="2200"/>
              <a:buChar char="◆"/>
            </a:pPr>
            <a:r>
              <a:rPr lang="en" sz="2200"/>
              <a:t>Se necesita auditar modificaciones de datos.</a:t>
            </a:r>
            <a:endParaRPr sz="2200"/>
          </a:p>
        </p:txBody>
      </p:sp>
      <p:sp>
        <p:nvSpPr>
          <p:cNvPr id="596" name="Google Shape;596;p88"/>
          <p:cNvSpPr/>
          <p:nvPr/>
        </p:nvSpPr>
        <p:spPr>
          <a:xfrm>
            <a:off x="2731400" y="1349575"/>
            <a:ext cx="3505500" cy="1094700"/>
          </a:xfrm>
          <a:prstGeom prst="wedgeRoundRectCallout">
            <a:avLst>
              <a:gd name="adj1" fmla="val -78456"/>
              <a:gd name="adj2" fmla="val -97651"/>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dirty="0">
                <a:solidFill>
                  <a:srgbClr val="FFFFFF"/>
                </a:solidFill>
                <a:latin typeface="Roboto Condensed"/>
                <a:ea typeface="Roboto Condensed"/>
                <a:cs typeface="Roboto Condensed"/>
                <a:sym typeface="Roboto Condensed"/>
              </a:rPr>
              <a:t>Regla general</a:t>
            </a:r>
            <a:endParaRPr sz="1800" b="1" dirty="0">
              <a:solidFill>
                <a:srgbClr val="FFFFFF"/>
              </a:solidFill>
              <a:latin typeface="Roboto Condensed"/>
              <a:ea typeface="Roboto Condensed"/>
              <a:cs typeface="Roboto Condensed"/>
              <a:sym typeface="Roboto Condensed"/>
            </a:endParaRPr>
          </a:p>
          <a:p>
            <a:pPr marL="0" lvl="0" indent="0" algn="ctr" rtl="0">
              <a:spcBef>
                <a:spcPts val="0"/>
              </a:spcBef>
              <a:spcAft>
                <a:spcPts val="0"/>
              </a:spcAft>
              <a:buNone/>
            </a:pPr>
            <a:r>
              <a:rPr lang="en" sz="1800" b="1" dirty="0">
                <a:solidFill>
                  <a:srgbClr val="FFFFFF"/>
                </a:solidFill>
                <a:latin typeface="Roboto Condensed"/>
                <a:ea typeface="Roboto Condensed"/>
                <a:cs typeface="Roboto Condensed"/>
                <a:sym typeface="Roboto Condensed"/>
              </a:rPr>
              <a:t>Utilice Triggers únicamente si es necesario</a:t>
            </a:r>
            <a:endParaRPr sz="1800" b="1" dirty="0">
              <a:solidFill>
                <a:srgbClr val="FFFFFF"/>
              </a:solidFill>
              <a:latin typeface="Roboto Condensed"/>
              <a:ea typeface="Roboto Condensed"/>
              <a:cs typeface="Roboto Condensed"/>
              <a:sym typeface="Roboto Condensed"/>
            </a:endParaRPr>
          </a:p>
        </p:txBody>
      </p:sp>
    </p:spTree>
    <p:extLst>
      <p:ext uri="{BB962C8B-B14F-4D97-AF65-F5344CB8AC3E}">
        <p14:creationId xmlns:p14="http://schemas.microsoft.com/office/powerpoint/2010/main" val="1487974944"/>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Shape 600"/>
        <p:cNvGrpSpPr/>
        <p:nvPr/>
      </p:nvGrpSpPr>
      <p:grpSpPr>
        <a:xfrm>
          <a:off x="0" y="0"/>
          <a:ext cx="0" cy="0"/>
          <a:chOff x="0" y="0"/>
          <a:chExt cx="0" cy="0"/>
        </a:xfrm>
      </p:grpSpPr>
      <p:sp>
        <p:nvSpPr>
          <p:cNvPr id="601" name="Google Shape;601;p89"/>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Triggers y Performance</a:t>
            </a:r>
            <a:endParaRPr/>
          </a:p>
        </p:txBody>
      </p:sp>
      <p:sp>
        <p:nvSpPr>
          <p:cNvPr id="602" name="Google Shape;602;p89"/>
          <p:cNvSpPr txBox="1">
            <a:spLocks noGrp="1"/>
          </p:cNvSpPr>
          <p:nvPr>
            <p:ph type="body" idx="1"/>
          </p:nvPr>
        </p:nvSpPr>
        <p:spPr>
          <a:xfrm>
            <a:off x="457200" y="1081200"/>
            <a:ext cx="8229600" cy="50730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Los triggers no tienen un mal desempeño per se.</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El mal desempeño puede ser ocasionados por el código que se ejecuta.</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Consideraciones:</a:t>
            </a:r>
            <a:endParaRPr/>
          </a:p>
          <a:p>
            <a:pPr marL="914400" marR="0" lvl="1" indent="-381000" algn="l" rtl="0">
              <a:lnSpc>
                <a:spcPct val="100000"/>
              </a:lnSpc>
              <a:spcBef>
                <a:spcPts val="0"/>
              </a:spcBef>
              <a:spcAft>
                <a:spcPts val="0"/>
              </a:spcAft>
              <a:buSzPts val="2400"/>
              <a:buChar char="◆"/>
            </a:pPr>
            <a:r>
              <a:rPr lang="en"/>
              <a:t>Deben ser escritos cuidadosamente y mantenerlos sencillos sin hacer tareas complejas (envío de emails).</a:t>
            </a:r>
            <a:endParaRPr/>
          </a:p>
          <a:p>
            <a:pPr marL="914400" marR="0" lvl="1" indent="-381000" algn="l" rtl="0">
              <a:lnSpc>
                <a:spcPct val="100000"/>
              </a:lnSpc>
              <a:spcBef>
                <a:spcPts val="0"/>
              </a:spcBef>
              <a:spcAft>
                <a:spcPts val="0"/>
              </a:spcAft>
              <a:buSzPts val="2400"/>
              <a:buChar char="◆"/>
            </a:pPr>
            <a:r>
              <a:rPr lang="en"/>
              <a:t>Evitar recorrer cursores.</a:t>
            </a:r>
            <a:endParaRPr/>
          </a:p>
          <a:p>
            <a:pPr marL="914400" marR="0" lvl="1" indent="-381000" algn="l" rtl="0">
              <a:lnSpc>
                <a:spcPct val="100000"/>
              </a:lnSpc>
              <a:spcBef>
                <a:spcPts val="0"/>
              </a:spcBef>
              <a:spcAft>
                <a:spcPts val="0"/>
              </a:spcAft>
              <a:buSzPts val="2400"/>
              <a:buChar char="◆"/>
            </a:pPr>
            <a:r>
              <a:rPr lang="en"/>
              <a:t>Evitar ejecutar muchas sentencias que involucren otra tablas.</a:t>
            </a:r>
            <a:endParaRPr/>
          </a:p>
          <a:p>
            <a:pPr marL="914400" marR="0" lvl="1" indent="-381000" algn="l" rtl="0">
              <a:lnSpc>
                <a:spcPct val="100000"/>
              </a:lnSpc>
              <a:spcBef>
                <a:spcPts val="0"/>
              </a:spcBef>
              <a:spcAft>
                <a:spcPts val="0"/>
              </a:spcAft>
              <a:buSzPts val="2400"/>
              <a:buChar char="◆"/>
            </a:pPr>
            <a:r>
              <a:rPr lang="en"/>
              <a:t>No retornar result sets desde un Trigger.</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Shape 606"/>
        <p:cNvGrpSpPr/>
        <p:nvPr/>
      </p:nvGrpSpPr>
      <p:grpSpPr>
        <a:xfrm>
          <a:off x="0" y="0"/>
          <a:ext cx="0" cy="0"/>
          <a:chOff x="0" y="0"/>
          <a:chExt cx="0" cy="0"/>
        </a:xfrm>
      </p:grpSpPr>
      <p:sp>
        <p:nvSpPr>
          <p:cNvPr id="607" name="Google Shape;607;p90"/>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Triggers y Performance</a:t>
            </a:r>
            <a:endParaRPr/>
          </a:p>
        </p:txBody>
      </p:sp>
      <p:sp>
        <p:nvSpPr>
          <p:cNvPr id="608" name="Google Shape;608;p90"/>
          <p:cNvSpPr txBox="1">
            <a:spLocks noGrp="1"/>
          </p:cNvSpPr>
          <p:nvPr>
            <p:ph type="body" idx="1"/>
          </p:nvPr>
        </p:nvSpPr>
        <p:spPr>
          <a:xfrm>
            <a:off x="457200" y="1081200"/>
            <a:ext cx="8229600" cy="50730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Los triggers no tienen un mal desempeño per se.</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El mal desempeño puede ser ocasionados por el código que se ejecuta.</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Consideraciones:</a:t>
            </a:r>
            <a:endParaRPr/>
          </a:p>
          <a:p>
            <a:pPr marL="914400" marR="0" lvl="1" indent="-381000" algn="l" rtl="0">
              <a:lnSpc>
                <a:spcPct val="100000"/>
              </a:lnSpc>
              <a:spcBef>
                <a:spcPts val="0"/>
              </a:spcBef>
              <a:spcAft>
                <a:spcPts val="0"/>
              </a:spcAft>
              <a:buSzPts val="2400"/>
              <a:buChar char="◆"/>
            </a:pPr>
            <a:r>
              <a:rPr lang="en"/>
              <a:t>Deben ser escritos cuidadosamente y mantenerlos sencillos sin hacer tareas complejas (envío de emails).</a:t>
            </a:r>
            <a:endParaRPr/>
          </a:p>
          <a:p>
            <a:pPr marL="914400" marR="0" lvl="1" indent="-381000" algn="l" rtl="0">
              <a:lnSpc>
                <a:spcPct val="100000"/>
              </a:lnSpc>
              <a:spcBef>
                <a:spcPts val="0"/>
              </a:spcBef>
              <a:spcAft>
                <a:spcPts val="0"/>
              </a:spcAft>
              <a:buSzPts val="2400"/>
              <a:buChar char="◆"/>
            </a:pPr>
            <a:r>
              <a:rPr lang="en"/>
              <a:t>Evitar recorrer cursores.</a:t>
            </a:r>
            <a:endParaRPr/>
          </a:p>
          <a:p>
            <a:pPr marL="914400" marR="0" lvl="1" indent="-381000" algn="l" rtl="0">
              <a:lnSpc>
                <a:spcPct val="100000"/>
              </a:lnSpc>
              <a:spcBef>
                <a:spcPts val="0"/>
              </a:spcBef>
              <a:spcAft>
                <a:spcPts val="0"/>
              </a:spcAft>
              <a:buSzPts val="2400"/>
              <a:buChar char="◆"/>
            </a:pPr>
            <a:r>
              <a:rPr lang="en"/>
              <a:t>Evitar ejecutar muchas sentencias que involucren otra tablas.</a:t>
            </a:r>
            <a:endParaRPr/>
          </a:p>
          <a:p>
            <a:pPr marL="914400" marR="0" lvl="1" indent="-381000" algn="l" rtl="0">
              <a:lnSpc>
                <a:spcPct val="100000"/>
              </a:lnSpc>
              <a:spcBef>
                <a:spcPts val="0"/>
              </a:spcBef>
              <a:spcAft>
                <a:spcPts val="0"/>
              </a:spcAft>
              <a:buSzPts val="2400"/>
              <a:buChar char="◆"/>
            </a:pPr>
            <a:r>
              <a:rPr lang="en"/>
              <a:t>No retornar result sets desde un Trigger.</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
        <p:nvSpPr>
          <p:cNvPr id="609" name="Google Shape;609;p90"/>
          <p:cNvSpPr/>
          <p:nvPr/>
        </p:nvSpPr>
        <p:spPr>
          <a:xfrm>
            <a:off x="5256575" y="199800"/>
            <a:ext cx="3505500" cy="1166400"/>
          </a:xfrm>
          <a:prstGeom prst="wedgeRoundRectCallout">
            <a:avLst>
              <a:gd name="adj1" fmla="val -86980"/>
              <a:gd name="adj2" fmla="val -11528"/>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Aparte del performance, los Triggers puede ser un reto a la hora de hacer mantenimiento o determinar la causa de un error</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Shape 613"/>
        <p:cNvGrpSpPr/>
        <p:nvPr/>
      </p:nvGrpSpPr>
      <p:grpSpPr>
        <a:xfrm>
          <a:off x="0" y="0"/>
          <a:ext cx="0" cy="0"/>
          <a:chOff x="0" y="0"/>
          <a:chExt cx="0" cy="0"/>
        </a:xfrm>
      </p:grpSpPr>
      <p:sp>
        <p:nvSpPr>
          <p:cNvPr id="614" name="Google Shape;614;p91"/>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Triggers y Performance</a:t>
            </a:r>
            <a:endParaRPr/>
          </a:p>
        </p:txBody>
      </p:sp>
      <p:sp>
        <p:nvSpPr>
          <p:cNvPr id="615" name="Google Shape;615;p91"/>
          <p:cNvSpPr txBox="1">
            <a:spLocks noGrp="1"/>
          </p:cNvSpPr>
          <p:nvPr>
            <p:ph type="body" idx="1"/>
          </p:nvPr>
        </p:nvSpPr>
        <p:spPr>
          <a:xfrm>
            <a:off x="457200" y="1081200"/>
            <a:ext cx="8229600" cy="5073000"/>
          </a:xfrm>
          <a:prstGeom prst="rect">
            <a:avLst/>
          </a:prstGeom>
        </p:spPr>
        <p:txBody>
          <a:bodyPr spcFirstLastPara="1" wrap="square" lIns="91425" tIns="91425" rIns="91425" bIns="91425" anchor="t" anchorCtr="0">
            <a:noAutofit/>
          </a:bodyPr>
          <a:lstStyle/>
          <a:p>
            <a:pPr marL="457200" marR="0" lvl="0" indent="-381000" algn="l" rtl="0">
              <a:lnSpc>
                <a:spcPct val="100000"/>
              </a:lnSpc>
              <a:spcBef>
                <a:spcPts val="600"/>
              </a:spcBef>
              <a:spcAft>
                <a:spcPts val="0"/>
              </a:spcAft>
              <a:buSzPts val="2400"/>
              <a:buChar char="➔"/>
            </a:pPr>
            <a:r>
              <a:rPr lang="en"/>
              <a:t>Los triggers no tienen un mal desempeño per se.</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El mal desempeño puede ser ocasionados por el código que se ejecuta.</a:t>
            </a:r>
            <a:endParaRPr/>
          </a:p>
          <a:p>
            <a:pPr marL="457200" marR="0" lvl="0" indent="0" algn="l" rtl="0">
              <a:lnSpc>
                <a:spcPct val="100000"/>
              </a:lnSpc>
              <a:spcBef>
                <a:spcPts val="600"/>
              </a:spcBef>
              <a:spcAft>
                <a:spcPts val="0"/>
              </a:spcAft>
              <a:buNone/>
            </a:pPr>
            <a:endParaRPr/>
          </a:p>
          <a:p>
            <a:pPr marL="457200" marR="0" lvl="0" indent="-381000" algn="l" rtl="0">
              <a:lnSpc>
                <a:spcPct val="100000"/>
              </a:lnSpc>
              <a:spcBef>
                <a:spcPts val="600"/>
              </a:spcBef>
              <a:spcAft>
                <a:spcPts val="0"/>
              </a:spcAft>
              <a:buSzPts val="2400"/>
              <a:buChar char="➔"/>
            </a:pPr>
            <a:r>
              <a:rPr lang="en"/>
              <a:t>Consideraciones:</a:t>
            </a:r>
            <a:endParaRPr/>
          </a:p>
          <a:p>
            <a:pPr marL="914400" marR="0" lvl="1" indent="-381000" algn="l" rtl="0">
              <a:lnSpc>
                <a:spcPct val="100000"/>
              </a:lnSpc>
              <a:spcBef>
                <a:spcPts val="0"/>
              </a:spcBef>
              <a:spcAft>
                <a:spcPts val="0"/>
              </a:spcAft>
              <a:buSzPts val="2400"/>
              <a:buChar char="◆"/>
            </a:pPr>
            <a:r>
              <a:rPr lang="en"/>
              <a:t>Deben ser escritos cuidadosamente y mantenerlos sencillos sin hacer tareas complejas (envío de emails).</a:t>
            </a:r>
            <a:endParaRPr/>
          </a:p>
          <a:p>
            <a:pPr marL="914400" marR="0" lvl="1" indent="-381000" algn="l" rtl="0">
              <a:lnSpc>
                <a:spcPct val="100000"/>
              </a:lnSpc>
              <a:spcBef>
                <a:spcPts val="0"/>
              </a:spcBef>
              <a:spcAft>
                <a:spcPts val="0"/>
              </a:spcAft>
              <a:buSzPts val="2400"/>
              <a:buChar char="◆"/>
            </a:pPr>
            <a:r>
              <a:rPr lang="en"/>
              <a:t>Evitar recorrer cursores.</a:t>
            </a:r>
            <a:endParaRPr/>
          </a:p>
          <a:p>
            <a:pPr marL="914400" marR="0" lvl="1" indent="-381000" algn="l" rtl="0">
              <a:lnSpc>
                <a:spcPct val="100000"/>
              </a:lnSpc>
              <a:spcBef>
                <a:spcPts val="0"/>
              </a:spcBef>
              <a:spcAft>
                <a:spcPts val="0"/>
              </a:spcAft>
              <a:buSzPts val="2400"/>
              <a:buChar char="◆"/>
            </a:pPr>
            <a:r>
              <a:rPr lang="en"/>
              <a:t>Evitar ejecutar muchas sentencias que involucren otra tablas.</a:t>
            </a:r>
            <a:endParaRPr/>
          </a:p>
          <a:p>
            <a:pPr marL="914400" marR="0" lvl="1" indent="-381000" algn="l" rtl="0">
              <a:lnSpc>
                <a:spcPct val="100000"/>
              </a:lnSpc>
              <a:spcBef>
                <a:spcPts val="0"/>
              </a:spcBef>
              <a:spcAft>
                <a:spcPts val="0"/>
              </a:spcAft>
              <a:buSzPts val="2400"/>
              <a:buChar char="◆"/>
            </a:pPr>
            <a:r>
              <a:rPr lang="en"/>
              <a:t>No retornar result sets desde un Trigger.</a:t>
            </a:r>
            <a:endParaRPr/>
          </a:p>
          <a:p>
            <a:pPr marL="0" marR="0" lvl="0" indent="0" algn="l" rtl="0">
              <a:lnSpc>
                <a:spcPct val="100000"/>
              </a:lnSpc>
              <a:spcBef>
                <a:spcPts val="600"/>
              </a:spcBef>
              <a:spcAft>
                <a:spcPts val="0"/>
              </a:spcAft>
              <a:buNone/>
            </a:pPr>
            <a:endParaRPr/>
          </a:p>
          <a:p>
            <a:pPr marL="0" marR="0" lvl="0" indent="0" algn="l" rtl="0">
              <a:lnSpc>
                <a:spcPct val="100000"/>
              </a:lnSpc>
              <a:spcBef>
                <a:spcPts val="600"/>
              </a:spcBef>
              <a:spcAft>
                <a:spcPts val="0"/>
              </a:spcAft>
              <a:buNone/>
            </a:pPr>
            <a:endParaRPr/>
          </a:p>
        </p:txBody>
      </p:sp>
      <p:sp>
        <p:nvSpPr>
          <p:cNvPr id="616" name="Google Shape;616;p91"/>
          <p:cNvSpPr/>
          <p:nvPr/>
        </p:nvSpPr>
        <p:spPr>
          <a:xfrm>
            <a:off x="5256575" y="199800"/>
            <a:ext cx="3505500" cy="1166400"/>
          </a:xfrm>
          <a:prstGeom prst="wedgeRoundRectCallout">
            <a:avLst>
              <a:gd name="adj1" fmla="val -86980"/>
              <a:gd name="adj2" fmla="val -11528"/>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Aparte del performance, los Triggers puede ser un reto a la hora de hacer mantenimiento o determinar la causa de un error</a:t>
            </a:r>
            <a:endParaRPr sz="1800" b="1">
              <a:solidFill>
                <a:srgbClr val="FFFFFF"/>
              </a:solidFill>
              <a:latin typeface="Roboto Condensed"/>
              <a:ea typeface="Roboto Condensed"/>
              <a:cs typeface="Roboto Condensed"/>
              <a:sym typeface="Roboto Condensed"/>
            </a:endParaRPr>
          </a:p>
        </p:txBody>
      </p:sp>
      <p:sp>
        <p:nvSpPr>
          <p:cNvPr id="617" name="Google Shape;617;p91"/>
          <p:cNvSpPr/>
          <p:nvPr/>
        </p:nvSpPr>
        <p:spPr>
          <a:xfrm>
            <a:off x="5256575" y="2118450"/>
            <a:ext cx="3505500" cy="1166400"/>
          </a:xfrm>
          <a:prstGeom prst="wedgeRoundRectCallout">
            <a:avLst>
              <a:gd name="adj1" fmla="val 33472"/>
              <a:gd name="adj2" fmla="val -120420"/>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Nadie se acuerda de aquel Trigger que hacía A y B cosas</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621"/>
        <p:cNvGrpSpPr/>
        <p:nvPr/>
      </p:nvGrpSpPr>
      <p:grpSpPr>
        <a:xfrm>
          <a:off x="0" y="0"/>
          <a:ext cx="0" cy="0"/>
          <a:chOff x="0" y="0"/>
          <a:chExt cx="0" cy="0"/>
        </a:xfrm>
      </p:grpSpPr>
      <p:sp>
        <p:nvSpPr>
          <p:cNvPr id="622" name="Google Shape;622;p92"/>
          <p:cNvSpPr txBox="1">
            <a:spLocks noGrp="1"/>
          </p:cNvSpPr>
          <p:nvPr>
            <p:ph type="ctrTitle"/>
          </p:nvPr>
        </p:nvSpPr>
        <p:spPr>
          <a:xfrm>
            <a:off x="292075" y="1154800"/>
            <a:ext cx="7543800" cy="9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solidFill>
                  <a:srgbClr val="F3F3F3"/>
                </a:solidFill>
                <a:latin typeface="Roboto Condensed"/>
                <a:ea typeface="Roboto Condensed"/>
                <a:cs typeface="Roboto Condensed"/>
                <a:sym typeface="Roboto Condensed"/>
              </a:rPr>
              <a:t>Store Procedures, Functions and Triggers</a:t>
            </a:r>
            <a:br>
              <a:rPr lang="en">
                <a:solidFill>
                  <a:srgbClr val="F3F3F3"/>
                </a:solidFill>
                <a:latin typeface="Roboto Condensed"/>
                <a:ea typeface="Roboto Condensed"/>
                <a:cs typeface="Roboto Condensed"/>
                <a:sym typeface="Roboto Condensed"/>
              </a:rPr>
            </a:br>
            <a:endParaRPr sz="1000">
              <a:solidFill>
                <a:srgbClr val="F3F3F3"/>
              </a:solidFill>
              <a:latin typeface="Roboto Condensed"/>
              <a:ea typeface="Roboto Condensed"/>
              <a:cs typeface="Roboto Condensed"/>
              <a:sym typeface="Roboto Condensed"/>
            </a:endParaRPr>
          </a:p>
        </p:txBody>
      </p:sp>
      <p:sp>
        <p:nvSpPr>
          <p:cNvPr id="623" name="Google Shape;623;p92"/>
          <p:cNvSpPr txBox="1">
            <a:spLocks noGrp="1"/>
          </p:cNvSpPr>
          <p:nvPr>
            <p:ph type="ctrTitle"/>
          </p:nvPr>
        </p:nvSpPr>
        <p:spPr>
          <a:xfrm>
            <a:off x="292075" y="1669600"/>
            <a:ext cx="7543800" cy="985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1800">
                <a:solidFill>
                  <a:srgbClr val="F3F3F3"/>
                </a:solidFill>
                <a:latin typeface="Roboto Condensed"/>
                <a:ea typeface="Roboto Condensed"/>
                <a:cs typeface="Roboto Condensed"/>
                <a:sym typeface="Roboto Condensed"/>
              </a:rPr>
              <a:t>CE3101 - Bases de Datos</a:t>
            </a:r>
            <a:br>
              <a:rPr lang="en" sz="1800">
                <a:solidFill>
                  <a:srgbClr val="F3F3F3"/>
                </a:solidFill>
                <a:latin typeface="Roboto Condensed"/>
                <a:ea typeface="Roboto Condensed"/>
                <a:cs typeface="Roboto Condensed"/>
                <a:sym typeface="Roboto Condensed"/>
              </a:rPr>
            </a:br>
            <a:endParaRPr sz="1800">
              <a:solidFill>
                <a:srgbClr val="F3F3F3"/>
              </a:solidFill>
              <a:latin typeface="Roboto Condensed"/>
              <a:ea typeface="Roboto Condensed"/>
              <a:cs typeface="Roboto Condensed"/>
              <a:sym typeface="Roboto Condensed"/>
            </a:endParaRPr>
          </a:p>
        </p:txBody>
      </p:sp>
      <p:pic>
        <p:nvPicPr>
          <p:cNvPr id="624" name="Google Shape;624;p92"/>
          <p:cNvPicPr preferRelativeResize="0"/>
          <p:nvPr/>
        </p:nvPicPr>
        <p:blipFill>
          <a:blip r:embed="rId3">
            <a:alphaModFix/>
          </a:blip>
          <a:stretch>
            <a:fillRect/>
          </a:stretch>
        </p:blipFill>
        <p:spPr>
          <a:xfrm>
            <a:off x="5508275" y="3176675"/>
            <a:ext cx="3213175" cy="32297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5"/>
          <p:cNvSpPr txBox="1">
            <a:spLocks noGrp="1"/>
          </p:cNvSpPr>
          <p:nvPr>
            <p:ph type="title"/>
          </p:nvPr>
        </p:nvSpPr>
        <p:spPr>
          <a:xfrm>
            <a:off x="204575" y="199799"/>
            <a:ext cx="8229600" cy="679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En un esquema tradicional</a:t>
            </a:r>
            <a:endParaRPr/>
          </a:p>
        </p:txBody>
      </p:sp>
      <p:pic>
        <p:nvPicPr>
          <p:cNvPr id="86" name="Google Shape;86;p15"/>
          <p:cNvPicPr preferRelativeResize="0"/>
          <p:nvPr/>
        </p:nvPicPr>
        <p:blipFill>
          <a:blip r:embed="rId3">
            <a:alphaModFix/>
          </a:blip>
          <a:stretch>
            <a:fillRect/>
          </a:stretch>
        </p:blipFill>
        <p:spPr>
          <a:xfrm>
            <a:off x="2200275" y="1702549"/>
            <a:ext cx="4743450" cy="3952875"/>
          </a:xfrm>
          <a:prstGeom prst="rect">
            <a:avLst/>
          </a:prstGeom>
          <a:noFill/>
          <a:ln>
            <a:noFill/>
          </a:ln>
        </p:spPr>
      </p:pic>
      <p:pic>
        <p:nvPicPr>
          <p:cNvPr id="87" name="Google Shape;87;p15"/>
          <p:cNvPicPr preferRelativeResize="0"/>
          <p:nvPr/>
        </p:nvPicPr>
        <p:blipFill>
          <a:blip r:embed="rId4">
            <a:alphaModFix/>
          </a:blip>
          <a:stretch>
            <a:fillRect/>
          </a:stretch>
        </p:blipFill>
        <p:spPr>
          <a:xfrm>
            <a:off x="204575" y="2292474"/>
            <a:ext cx="3048000" cy="876300"/>
          </a:xfrm>
          <a:prstGeom prst="rect">
            <a:avLst/>
          </a:prstGeom>
          <a:noFill/>
          <a:ln>
            <a:noFill/>
          </a:ln>
        </p:spPr>
      </p:pic>
      <p:pic>
        <p:nvPicPr>
          <p:cNvPr id="88" name="Google Shape;88;p15"/>
          <p:cNvPicPr preferRelativeResize="0"/>
          <p:nvPr/>
        </p:nvPicPr>
        <p:blipFill>
          <a:blip r:embed="rId4">
            <a:alphaModFix/>
          </a:blip>
          <a:stretch>
            <a:fillRect/>
          </a:stretch>
        </p:blipFill>
        <p:spPr>
          <a:xfrm>
            <a:off x="204575" y="3623424"/>
            <a:ext cx="3048000" cy="876300"/>
          </a:xfrm>
          <a:prstGeom prst="rect">
            <a:avLst/>
          </a:prstGeom>
          <a:noFill/>
          <a:ln>
            <a:noFill/>
          </a:ln>
        </p:spPr>
      </p:pic>
      <p:pic>
        <p:nvPicPr>
          <p:cNvPr id="89" name="Google Shape;89;p15"/>
          <p:cNvPicPr preferRelativeResize="0"/>
          <p:nvPr/>
        </p:nvPicPr>
        <p:blipFill>
          <a:blip r:embed="rId4">
            <a:alphaModFix/>
          </a:blip>
          <a:stretch>
            <a:fillRect/>
          </a:stretch>
        </p:blipFill>
        <p:spPr>
          <a:xfrm>
            <a:off x="204575" y="4954374"/>
            <a:ext cx="3048000" cy="876300"/>
          </a:xfrm>
          <a:prstGeom prst="rect">
            <a:avLst/>
          </a:prstGeom>
          <a:noFill/>
          <a:ln>
            <a:noFill/>
          </a:ln>
        </p:spPr>
      </p:pic>
      <p:sp>
        <p:nvSpPr>
          <p:cNvPr id="90" name="Google Shape;90;p15"/>
          <p:cNvSpPr/>
          <p:nvPr/>
        </p:nvSpPr>
        <p:spPr>
          <a:xfrm>
            <a:off x="4180150" y="879600"/>
            <a:ext cx="2276400" cy="1094700"/>
          </a:xfrm>
          <a:prstGeom prst="wedgeRoundRectCallout">
            <a:avLst>
              <a:gd name="adj1" fmla="val -113124"/>
              <a:gd name="adj2" fmla="val 49703"/>
              <a:gd name="adj3" fmla="val 0"/>
            </a:avLst>
          </a:prstGeom>
          <a:solidFill>
            <a:srgbClr val="000000"/>
          </a:solidFill>
          <a:ln w="19050" cap="flat" cmpd="sng">
            <a:solidFill>
              <a:srgbClr val="666666"/>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sz="1800" b="1">
                <a:solidFill>
                  <a:srgbClr val="FFFFFF"/>
                </a:solidFill>
                <a:latin typeface="Roboto Condensed"/>
                <a:ea typeface="Roboto Condensed"/>
                <a:cs typeface="Roboto Condensed"/>
                <a:sym typeface="Roboto Condensed"/>
              </a:rPr>
              <a:t>Cada aplicación crea el SQL, lo prepara y lo ejecuta</a:t>
            </a:r>
            <a:endParaRPr sz="1800" b="1">
              <a:solidFill>
                <a:srgbClr val="FFFFFF"/>
              </a:solidFill>
              <a:latin typeface="Roboto Condensed"/>
              <a:ea typeface="Roboto Condensed"/>
              <a:cs typeface="Roboto Condensed"/>
              <a:sym typeface="Roboto Condensed"/>
            </a:endParaRPr>
          </a:p>
        </p:txBody>
      </p:sp>
    </p:spTree>
  </p:cSld>
  <p:clrMapOvr>
    <a:masterClrMapping/>
  </p:clrMapOvr>
</p:sld>
</file>

<file path=ppt/theme/theme1.xml><?xml version="1.0" encoding="utf-8"?>
<a:theme xmlns:a="http://schemas.openxmlformats.org/drawingml/2006/main" name="Simple Light">
  <a:themeElements>
    <a:clrScheme name="Custom 347">
      <a:dk1>
        <a:srgbClr val="000000"/>
      </a:dk1>
      <a:lt1>
        <a:srgbClr val="FFFFFF"/>
      </a:lt1>
      <a:dk2>
        <a:srgbClr val="666666"/>
      </a:dk2>
      <a:lt2>
        <a:srgbClr val="CCCCCC"/>
      </a:lt2>
      <a:accent1>
        <a:srgbClr val="3A81BA"/>
      </a:accent1>
      <a:accent2>
        <a:srgbClr val="D89F39"/>
      </a:accent2>
      <a:accent3>
        <a:srgbClr val="8BAB42"/>
      </a:accent3>
      <a:accent4>
        <a:srgbClr val="57A7B5"/>
      </a:accent4>
      <a:accent5>
        <a:srgbClr val="8B81D2"/>
      </a:accent5>
      <a:accent6>
        <a:srgbClr val="963334"/>
      </a:accent6>
      <a:hlink>
        <a:srgbClr val="1155CC"/>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TotalTime>
  <Words>3353</Words>
  <Application>Microsoft Office PowerPoint</Application>
  <PresentationFormat>Presentación en pantalla (4:3)</PresentationFormat>
  <Paragraphs>432</Paragraphs>
  <Slides>86</Slides>
  <Notes>86</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86</vt:i4>
      </vt:variant>
    </vt:vector>
  </HeadingPairs>
  <TitlesOfParts>
    <vt:vector size="90" baseType="lpstr">
      <vt:lpstr>Roboto Condensed</vt:lpstr>
      <vt:lpstr>Arial</vt:lpstr>
      <vt:lpstr>Droid Sans</vt:lpstr>
      <vt:lpstr>Simple Light</vt:lpstr>
      <vt:lpstr>Store Procedures, Functions and Triggers </vt:lpstr>
      <vt:lpstr>Disclaimer / Descargo de Responsabilidad</vt:lpstr>
      <vt:lpstr>Motivación</vt:lpstr>
      <vt:lpstr>Introducción</vt:lpstr>
      <vt:lpstr>Introducción</vt:lpstr>
      <vt:lpstr>En un esquema tradicional</vt:lpstr>
      <vt:lpstr>En un esquema tradicional</vt:lpstr>
      <vt:lpstr>En un esquema tradicional</vt:lpstr>
      <vt:lpstr>En un esquema tradicional</vt:lpstr>
      <vt:lpstr>Utilizando Procedimientos Almacenados...</vt:lpstr>
      <vt:lpstr>Utilizando Procedimientos Almacenados...</vt:lpstr>
      <vt:lpstr>Utilizando Procedimientos Almacenados...</vt:lpstr>
      <vt:lpstr>Procedimientos Almacenados (Características)</vt:lpstr>
      <vt:lpstr>Por qué utilizar procedimientos almacenados?</vt:lpstr>
      <vt:lpstr>Por qué utilizar procedimientos almacenados?</vt:lpstr>
      <vt:lpstr>Por qué utilizar procedimientos almacenados?</vt:lpstr>
      <vt:lpstr>Por qué utilizar procedimientos almacenados?</vt:lpstr>
      <vt:lpstr>Por qué utilizar procedimientos almacenados?</vt:lpstr>
      <vt:lpstr>Por qué utilizar procedimientos almacenados?</vt:lpstr>
      <vt:lpstr>Por qué utilizar procedimientos almacenados?</vt:lpstr>
      <vt:lpstr>Por qué utilizar procedimientos almacenados?</vt:lpstr>
      <vt:lpstr>Por qué utilizar procedimientos almacenados?</vt:lpstr>
      <vt:lpstr>Por qué utilizar procedimientos almacenados?</vt:lpstr>
      <vt:lpstr>Por qué utilizar procedimientos almacenados?</vt:lpstr>
      <vt:lpstr>Por qué utilizar procedimientos almacenados?</vt:lpstr>
      <vt:lpstr>Por qué utilizar procedimientos almacenados?</vt:lpstr>
      <vt:lpstr>Por qué utilizar procedimientos almacenados?</vt:lpstr>
      <vt:lpstr>Por qué utilizar procedimientos almacenados?</vt:lpstr>
      <vt:lpstr>Por qué utilizar procedimientos almacenados?</vt:lpstr>
      <vt:lpstr>Por qué utilizar procedimientos almacenados?</vt:lpstr>
      <vt:lpstr>Por qué utilizar procedimientos almacenados?</vt:lpstr>
      <vt:lpstr>Por qué utilizar procedimientos almacenados?</vt:lpstr>
      <vt:lpstr>Por qué utilizar procedimientos almacenados?</vt:lpstr>
      <vt:lpstr>Por qué utilizar procedimientos almacenados?</vt:lpstr>
      <vt:lpstr>Por qué utilizar procedimientos almacenados?</vt:lpstr>
      <vt:lpstr>Por qué utilizar procedimientos almacenados?</vt:lpstr>
      <vt:lpstr>Por qué utilizar procedimientos almacenados?</vt:lpstr>
      <vt:lpstr>Por qué utilizar procedimientos almacenados?</vt:lpstr>
      <vt:lpstr>Por qué utilizar procedimientos almacenados?</vt:lpstr>
      <vt:lpstr>Por qué utilizar procedimientos almacenados?</vt:lpstr>
      <vt:lpstr>Tipos de Store Procedures</vt:lpstr>
      <vt:lpstr>Tipos de Store Procedures</vt:lpstr>
      <vt:lpstr>Tipos de Store Procedures</vt:lpstr>
      <vt:lpstr>Consideraciones al crear un procedimiento</vt:lpstr>
      <vt:lpstr>Consideraciones al crear un procedimiento</vt:lpstr>
      <vt:lpstr>Consideraciones al crear un procedimiento</vt:lpstr>
      <vt:lpstr>Consideraciones al crear un procedimiento</vt:lpstr>
      <vt:lpstr>Consideraciones al crear un procedimiento</vt:lpstr>
      <vt:lpstr>Consideraciones al crear un procedimiento</vt:lpstr>
      <vt:lpstr>Consideraciones al crear un procedimiento</vt:lpstr>
      <vt:lpstr>Consideraciones al crear un procedimiento</vt:lpstr>
      <vt:lpstr>Consideraciones al crear un procedimiento</vt:lpstr>
      <vt:lpstr>Funciones</vt:lpstr>
      <vt:lpstr>Funciones en el contexto de SQL</vt:lpstr>
      <vt:lpstr>Funciones </vt:lpstr>
      <vt:lpstr>Funciones (Ejemplos)</vt:lpstr>
      <vt:lpstr>Funciones (Ejemplos)</vt:lpstr>
      <vt:lpstr>Funciones (Ejemplos)</vt:lpstr>
      <vt:lpstr>Funciones (Ejemplos)</vt:lpstr>
      <vt:lpstr>Funciones (Ejemplos)</vt:lpstr>
      <vt:lpstr>Funciones (Ejemplos)</vt:lpstr>
      <vt:lpstr>Funciones (Ejemplos)</vt:lpstr>
      <vt:lpstr>Funciones (Ejemplos)</vt:lpstr>
      <vt:lpstr>Triggers</vt:lpstr>
      <vt:lpstr>Qué es un Trigger?</vt:lpstr>
      <vt:lpstr>Con cuáles eventos se puede asociar un Trigger?</vt:lpstr>
      <vt:lpstr>Triggers DDL</vt:lpstr>
      <vt:lpstr>Triggers DDL (Ejemplo)</vt:lpstr>
      <vt:lpstr>Triggers DML</vt:lpstr>
      <vt:lpstr>Triggers DML</vt:lpstr>
      <vt:lpstr>Triggers DML</vt:lpstr>
      <vt:lpstr>Triggers DML</vt:lpstr>
      <vt:lpstr>Triggers DML</vt:lpstr>
      <vt:lpstr>Triggers DML</vt:lpstr>
      <vt:lpstr>Triggers DML</vt:lpstr>
      <vt:lpstr>Triggers DML</vt:lpstr>
      <vt:lpstr>Triggers DML</vt:lpstr>
      <vt:lpstr>Trigger DML (Ejemplo)</vt:lpstr>
      <vt:lpstr>Trigger DML (Ejemplo)</vt:lpstr>
      <vt:lpstr>Trigger DML (Ejemplo)</vt:lpstr>
      <vt:lpstr>Cuándo utilizar Triggers?</vt:lpstr>
      <vt:lpstr>Cuándo utilizar Triggers?</vt:lpstr>
      <vt:lpstr>Triggers y Performance</vt:lpstr>
      <vt:lpstr>Triggers y Performance</vt:lpstr>
      <vt:lpstr>Triggers y Performance</vt:lpstr>
      <vt:lpstr>Store Procedures, Functions and Triggers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Store Procedures, Functions and Triggers </dc:title>
  <cp:lastModifiedBy>Rivera, Marco (Apps GD CR)</cp:lastModifiedBy>
  <cp:revision>3</cp:revision>
  <dcterms:modified xsi:type="dcterms:W3CDTF">2022-10-19T23:59:01Z</dcterms:modified>
</cp:coreProperties>
</file>