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3" r:id="rId11"/>
    <p:sldId id="262" r:id="rId12"/>
    <p:sldId id="264" r:id="rId13"/>
    <p:sldId id="265" r:id="rId14"/>
    <p:sldId id="267" r:id="rId15"/>
    <p:sldId id="266" r:id="rId16"/>
    <p:sldId id="26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3BD"/>
    <a:srgbClr val="409CD6"/>
    <a:srgbClr val="BDBDBD"/>
    <a:srgbClr val="EDEDE3"/>
    <a:srgbClr val="E4E4DC"/>
    <a:srgbClr val="D8D8D8"/>
    <a:srgbClr val="409CE0"/>
    <a:srgbClr val="686A71"/>
    <a:srgbClr val="0E4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5-06-11T17:25:55.942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33575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58425" y="0"/>
            <a:ext cx="1933575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15" y="3155160"/>
            <a:ext cx="6086475" cy="3457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995198"/>
            <a:ext cx="9144000" cy="864000"/>
          </a:xfrm>
        </p:spPr>
        <p:txBody>
          <a:bodyPr anchor="ctr">
            <a:normAutofit/>
          </a:bodyPr>
          <a:lstStyle>
            <a:lvl1pPr algn="ctr">
              <a:defRPr sz="5500" baseline="0">
                <a:solidFill>
                  <a:srgbClr val="409CD6"/>
                </a:solidFill>
                <a:latin typeface="Impact" panose="020B0806030902050204" pitchFamily="34" charset="0"/>
              </a:defRPr>
            </a:lvl1pPr>
          </a:lstStyle>
          <a:p>
            <a:r>
              <a:rPr lang="es-419" dirty="0" smtClean="0"/>
              <a:t>Haga clic para editar título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350294"/>
            <a:ext cx="9144000" cy="8048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700" baseline="0">
                <a:solidFill>
                  <a:srgbClr val="686A7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419" dirty="0" smtClean="0"/>
              <a:t>Haga clic para editar subtítulo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AC47-3FB3-4DFE-AD68-EB86198FEA3B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865D-3404-4E99-AAEB-560672165C59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84" y="2066646"/>
            <a:ext cx="5991225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2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bg>
      <p:bgPr>
        <a:solidFill>
          <a:srgbClr val="409C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994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EDEDE3"/>
                </a:solidFill>
                <a:latin typeface="Impact" panose="020B080603090205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5" y="0"/>
            <a:ext cx="3324225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 rot="17100000">
            <a:off x="7633380" y="2843135"/>
            <a:ext cx="6278631" cy="76977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600">
                <a:solidFill>
                  <a:srgbClr val="409CD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 rot="5400000">
            <a:off x="2545421" y="164176"/>
            <a:ext cx="4484955" cy="78994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3ECAC47-3FB3-4DFE-AD68-EB86198FEA3B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914865D-3404-4E99-AAEB-560672165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615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es">
    <p:bg>
      <p:bgPr>
        <a:solidFill>
          <a:srgbClr val="ED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52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7040000">
            <a:off x="-1284947" y="2651139"/>
            <a:ext cx="6235200" cy="1066523"/>
          </a:xfrm>
        </p:spPr>
        <p:txBody>
          <a:bodyPr>
            <a:normAutofit/>
          </a:bodyPr>
          <a:lstStyle>
            <a:lvl1pPr algn="ctr">
              <a:defRPr sz="4800">
                <a:solidFill>
                  <a:srgbClr val="EDEDE3"/>
                </a:solidFill>
                <a:latin typeface="Impact" panose="020B080603090205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50" y="0"/>
            <a:ext cx="268605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 rot="17040000">
            <a:off x="-2074" y="2823264"/>
            <a:ext cx="6048000" cy="104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600">
                <a:solidFill>
                  <a:srgbClr val="409CD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sz="quarter" idx="14"/>
          </p:nvPr>
        </p:nvSpPr>
        <p:spPr>
          <a:xfrm>
            <a:off x="5019675" y="1285875"/>
            <a:ext cx="5019675" cy="4314825"/>
          </a:xfrm>
        </p:spPr>
        <p:txBody>
          <a:bodyPr vert="eaVert"/>
          <a:lstStyle>
            <a:lvl1pPr marL="0" indent="0">
              <a:buFontTx/>
              <a:buNone/>
              <a:defRPr>
                <a:solidFill>
                  <a:srgbClr val="409CD6"/>
                </a:solidFill>
              </a:defRPr>
            </a:lvl1pPr>
            <a:lvl2pPr marL="457200" indent="0">
              <a:buFontTx/>
              <a:buNone/>
              <a:defRPr>
                <a:solidFill>
                  <a:srgbClr val="409CD6"/>
                </a:solidFill>
              </a:defRPr>
            </a:lvl2pPr>
            <a:lvl3pPr marL="914400" indent="0">
              <a:buFontTx/>
              <a:buNone/>
              <a:defRPr>
                <a:solidFill>
                  <a:srgbClr val="409CD6"/>
                </a:solidFill>
              </a:defRPr>
            </a:lvl3pPr>
            <a:lvl4pPr marL="1371600" indent="0">
              <a:buFontTx/>
              <a:buNone/>
              <a:defRPr>
                <a:solidFill>
                  <a:srgbClr val="409CD6"/>
                </a:solidFill>
              </a:defRPr>
            </a:lvl4pPr>
            <a:lvl5pPr marL="1828800" indent="0">
              <a:buFontTx/>
              <a:buNone/>
              <a:defRPr>
                <a:solidFill>
                  <a:srgbClr val="409CD6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7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1800"/>
            <a:ext cx="8532000" cy="57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5" y="0"/>
            <a:ext cx="33813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031"/>
            <a:ext cx="8445500" cy="1325563"/>
          </a:xfrm>
        </p:spPr>
        <p:txBody>
          <a:bodyPr>
            <a:normAutofit/>
          </a:bodyPr>
          <a:lstStyle>
            <a:lvl1pPr>
              <a:defRPr sz="5500">
                <a:solidFill>
                  <a:srgbClr val="409CD6"/>
                </a:solidFill>
                <a:latin typeface="Impact" panose="020B080603090205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45500" cy="4351338"/>
          </a:xfrm>
        </p:spPr>
        <p:txBody>
          <a:bodyPr>
            <a:normAutofit/>
          </a:bodyPr>
          <a:lstStyle>
            <a:lvl1pPr marL="0" indent="0">
              <a:buNone/>
              <a:defRPr sz="3700">
                <a:solidFill>
                  <a:srgbClr val="686A7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AC47-3FB3-4DFE-AD68-EB86198FEA3B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865D-3404-4E99-AAEB-560672165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22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rgbClr val="409C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5" y="0"/>
            <a:ext cx="33813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43900" cy="1325563"/>
          </a:xfrm>
        </p:spPr>
        <p:txBody>
          <a:bodyPr>
            <a:normAutofit/>
          </a:bodyPr>
          <a:lstStyle>
            <a:lvl1pPr>
              <a:defRPr sz="5500">
                <a:solidFill>
                  <a:srgbClr val="0E4051"/>
                </a:solidFill>
                <a:latin typeface="Impact" panose="020B080603090205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AC47-3FB3-4DFE-AD68-EB86198FEA3B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865D-3404-4E99-AAEB-560672165C5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38200" y="2098675"/>
            <a:ext cx="8343900" cy="3927475"/>
          </a:xfrm>
        </p:spPr>
        <p:txBody>
          <a:bodyPr>
            <a:normAutofit/>
          </a:bodyPr>
          <a:lstStyle>
            <a:lvl1pPr marL="0" indent="0">
              <a:buNone/>
              <a:defRPr sz="37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838200" y="1847706"/>
            <a:ext cx="8344800" cy="6494"/>
          </a:xfrm>
          <a:prstGeom prst="line">
            <a:avLst/>
          </a:prstGeom>
          <a:ln w="41275">
            <a:solidFill>
              <a:schemeClr val="bg1"/>
            </a:solidFill>
            <a:headEnd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7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2" y="1876037"/>
            <a:ext cx="6098400" cy="4978800"/>
          </a:xfrm>
          <a:prstGeom prst="rect">
            <a:avLst/>
          </a:prstGeom>
          <a:solidFill>
            <a:srgbClr val="4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 userDrawn="1"/>
        </p:nvSpPr>
        <p:spPr>
          <a:xfrm>
            <a:off x="6096003" y="1884506"/>
            <a:ext cx="6098400" cy="4978800"/>
          </a:xfrm>
          <a:prstGeom prst="rect">
            <a:avLst/>
          </a:prstGeom>
          <a:solidFill>
            <a:srgbClr val="EDE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347137" y="1955103"/>
            <a:ext cx="5400000" cy="4371426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700">
                <a:solidFill>
                  <a:srgbClr val="EDEDE3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404"/>
            <a:ext cx="12192000" cy="8251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299" y="2"/>
            <a:ext cx="7632000" cy="1786948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 algn="ctr">
              <a:defRPr sz="5500">
                <a:solidFill>
                  <a:srgbClr val="409CD6"/>
                </a:solidFill>
                <a:latin typeface="Impact" panose="020B080603090205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3156" y="1952241"/>
            <a:ext cx="5400000" cy="4370400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3700">
                <a:solidFill>
                  <a:srgbClr val="409CD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851" y="1915675"/>
            <a:ext cx="493370" cy="4939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441161"/>
            <a:ext cx="2095500" cy="9866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151" y="288632"/>
            <a:ext cx="2139372" cy="100728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3ECAC47-3FB3-4DFE-AD68-EB86198FEA3B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914865D-3404-4E99-AAEB-560672165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770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62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6096003" y="2646506"/>
            <a:ext cx="6098400" cy="4212000"/>
          </a:xfrm>
          <a:prstGeom prst="rect">
            <a:avLst/>
          </a:prstGeom>
          <a:solidFill>
            <a:srgbClr val="EDE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/>
          <p:cNvSpPr/>
          <p:nvPr userDrawn="1"/>
        </p:nvSpPr>
        <p:spPr>
          <a:xfrm>
            <a:off x="1306" y="2646975"/>
            <a:ext cx="6098400" cy="4212000"/>
          </a:xfrm>
          <a:prstGeom prst="rect">
            <a:avLst/>
          </a:prstGeom>
          <a:solidFill>
            <a:srgbClr val="4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-1" y="1800971"/>
            <a:ext cx="6102000" cy="846980"/>
          </a:xfrm>
          <a:prstGeom prst="rect">
            <a:avLst/>
          </a:prstGeom>
          <a:solidFill>
            <a:srgbClr val="15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/>
          <p:cNvSpPr/>
          <p:nvPr userDrawn="1"/>
        </p:nvSpPr>
        <p:spPr>
          <a:xfrm>
            <a:off x="6089120" y="1800970"/>
            <a:ext cx="6098400" cy="846980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392"/>
            <a:ext cx="12192000" cy="8251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242" y="1"/>
            <a:ext cx="7632000" cy="1409699"/>
          </a:xfrm>
        </p:spPr>
        <p:txBody>
          <a:bodyPr>
            <a:normAutofit/>
          </a:bodyPr>
          <a:lstStyle>
            <a:lvl1pPr algn="ctr">
              <a:defRPr sz="5500">
                <a:solidFill>
                  <a:srgbClr val="409CE0"/>
                </a:solidFill>
                <a:latin typeface="Impact" panose="020B080603090205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878" y="1801490"/>
            <a:ext cx="5400000" cy="835491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rgbClr val="EDEDE3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336" y="2657994"/>
            <a:ext cx="5400000" cy="375109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rgbClr val="EDEDE3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1656" y="1807296"/>
            <a:ext cx="5400000" cy="817970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rgbClr val="EDEDE3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8" y="1795833"/>
            <a:ext cx="476250" cy="5062167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AC47-3FB3-4DFE-AD68-EB86198FEA3B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865D-3404-4E99-AAEB-560672165C59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Content Placeholder 3"/>
          <p:cNvSpPr>
            <a:spLocks noGrp="1"/>
          </p:cNvSpPr>
          <p:nvPr>
            <p:ph sz="half" idx="13"/>
          </p:nvPr>
        </p:nvSpPr>
        <p:spPr>
          <a:xfrm>
            <a:off x="6462436" y="2648469"/>
            <a:ext cx="5400000" cy="375109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rgbClr val="409CD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355436"/>
            <a:ext cx="2095500" cy="98663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151" y="202907"/>
            <a:ext cx="2139372" cy="100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18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1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50" y="0"/>
            <a:ext cx="18478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263525"/>
            <a:ext cx="9067800" cy="1325563"/>
          </a:xfrm>
        </p:spPr>
        <p:txBody>
          <a:bodyPr>
            <a:normAutofit/>
          </a:bodyPr>
          <a:lstStyle>
            <a:lvl1pPr algn="ctr">
              <a:defRPr sz="5500">
                <a:solidFill>
                  <a:srgbClr val="409CD6"/>
                </a:solidFill>
                <a:latin typeface="Impact" panose="020B080603090205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AC47-3FB3-4DFE-AD68-EB86198FEA3B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865D-3404-4E99-AAEB-560672165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53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bg>
      <p:bgPr>
        <a:solidFill>
          <a:srgbClr val="BD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AC47-3FB3-4DFE-AD68-EB86198FEA3B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865D-3404-4E99-AAEB-560672165C59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837" y="0"/>
            <a:ext cx="2905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bg>
      <p:bgPr>
        <a:solidFill>
          <a:srgbClr val="ED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" y="2293030"/>
            <a:ext cx="4772025" cy="4564966"/>
          </a:xfrm>
          <a:prstGeom prst="rect">
            <a:avLst/>
          </a:prstGeom>
          <a:solidFill>
            <a:srgbClr val="409C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772025" cy="2293034"/>
          </a:xfrm>
          <a:prstGeom prst="rect">
            <a:avLst/>
          </a:prstGeom>
          <a:solidFill>
            <a:srgbClr val="1583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4438649" cy="2293033"/>
          </a:xfrm>
          <a:noFill/>
          <a:ln>
            <a:noFill/>
          </a:ln>
        </p:spPr>
        <p:txBody>
          <a:bodyPr anchor="ctr" anchorCtr="0">
            <a:normAutofit/>
          </a:bodyPr>
          <a:lstStyle>
            <a:lvl1pPr algn="ctr">
              <a:defRPr sz="5500">
                <a:solidFill>
                  <a:srgbClr val="EDEDE3"/>
                </a:solidFill>
                <a:latin typeface="Impact" panose="020B080603090205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05400" y="1"/>
            <a:ext cx="7086600" cy="6286499"/>
          </a:xfrm>
        </p:spPr>
        <p:txBody>
          <a:bodyPr>
            <a:normAutofit/>
          </a:bodyPr>
          <a:lstStyle>
            <a:lvl1pPr marL="0" indent="0">
              <a:buNone/>
              <a:defRPr sz="3700">
                <a:solidFill>
                  <a:srgbClr val="409CD6"/>
                </a:solidFill>
                <a:latin typeface="Century Gothic" panose="020B0502020202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419" sz="3700" dirty="0" smtClean="0">
                <a:latin typeface="Century Gothic" panose="020B0502020202020204" pitchFamily="34" charset="0"/>
              </a:rPr>
              <a:t>	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2303581"/>
            <a:ext cx="4438649" cy="398291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EDEDE3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AC47-3FB3-4DFE-AD68-EB86198FEA3B}" type="datetimeFigureOut">
              <a:rPr lang="pt-BR" smtClean="0"/>
              <a:t>11/06/2025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76211"/>
            <a:ext cx="514350" cy="6505575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865D-3404-4E99-AAEB-560672165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20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bg>
      <p:bgPr>
        <a:solidFill>
          <a:srgbClr val="ED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93030"/>
            <a:ext cx="4772025" cy="4564966"/>
          </a:xfrm>
          <a:prstGeom prst="rect">
            <a:avLst/>
          </a:prstGeom>
          <a:solidFill>
            <a:srgbClr val="409C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772025" cy="2293034"/>
          </a:xfrm>
          <a:prstGeom prst="rect">
            <a:avLst/>
          </a:prstGeom>
          <a:solidFill>
            <a:srgbClr val="1583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4410074" cy="2293033"/>
          </a:xfrm>
          <a:noFill/>
          <a:ln>
            <a:noFill/>
          </a:ln>
        </p:spPr>
        <p:txBody>
          <a:bodyPr anchor="ctr" anchorCtr="0">
            <a:normAutofit/>
          </a:bodyPr>
          <a:lstStyle>
            <a:lvl1pPr algn="ctr">
              <a:defRPr sz="5500">
                <a:solidFill>
                  <a:srgbClr val="EDEDE3"/>
                </a:solidFill>
                <a:latin typeface="Impact" panose="020B080603090205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2303585"/>
            <a:ext cx="4410076" cy="4041648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EDEDE3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AC47-3FB3-4DFE-AD68-EB86198FEA3B}" type="datetimeFigureOut">
              <a:rPr lang="pt-BR" smtClean="0"/>
              <a:t>11/06/2025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76211"/>
            <a:ext cx="514350" cy="6505575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133974" y="0"/>
            <a:ext cx="7058026" cy="6345233"/>
          </a:xfrm>
        </p:spPr>
        <p:txBody>
          <a:bodyPr anchor="t"/>
          <a:lstStyle>
            <a:lvl1pPr algn="ctr">
              <a:defRPr>
                <a:solidFill>
                  <a:srgbClr val="BDBDBD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914865D-3404-4E99-AAEB-560672165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51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CAC47-3FB3-4DFE-AD68-EB86198FEA3B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4865D-3404-4E99-AAEB-560672165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27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2" r:id="rId9"/>
    <p:sldLayoutId id="2147483661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5198"/>
            <a:ext cx="9144000" cy="864000"/>
          </a:xfrm>
        </p:spPr>
        <p:txBody>
          <a:bodyPr/>
          <a:lstStyle/>
          <a:p>
            <a:r>
              <a:rPr lang="es-MX" dirty="0" smtClean="0"/>
              <a:t>Haga clic para editar Título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Haga clic </a:t>
            </a:r>
            <a:r>
              <a:rPr lang="es-MX" dirty="0" smtClean="0"/>
              <a:t>par </a:t>
            </a:r>
            <a:r>
              <a:rPr lang="es-MX" dirty="0" smtClean="0"/>
              <a:t>editar </a:t>
            </a:r>
            <a:r>
              <a:rPr lang="es-MX" dirty="0"/>
              <a:t>s</a:t>
            </a:r>
            <a:r>
              <a:rPr lang="es-MX" dirty="0" smtClean="0"/>
              <a:t>ubtítulo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57" y="124012"/>
            <a:ext cx="9885486" cy="66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92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Patrimonio </a:t>
            </a:r>
            <a:r>
              <a:rPr lang="en-US" dirty="0" err="1" smtClean="0"/>
              <a:t>inmaterial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38201" y="1951892"/>
            <a:ext cx="7899400" cy="4551294"/>
          </a:xfrm>
        </p:spPr>
        <p:txBody>
          <a:bodyPr/>
          <a:lstStyle/>
          <a:p>
            <a:r>
              <a:rPr lang="es-ES" dirty="0">
                <a:latin typeface="Century Gothic" panose="020B0502020202020204" pitchFamily="34" charset="0"/>
              </a:rPr>
              <a:t>El patrimonio inmaterial </a:t>
            </a:r>
            <a:r>
              <a:rPr lang="es-ES" dirty="0" err="1">
                <a:latin typeface="Century Gothic" panose="020B0502020202020204" pitchFamily="34" charset="0"/>
              </a:rPr>
              <a:t>geominero</a:t>
            </a:r>
            <a:r>
              <a:rPr lang="es-ES" dirty="0">
                <a:latin typeface="Century Gothic" panose="020B0502020202020204" pitchFamily="34" charset="0"/>
              </a:rPr>
              <a:t> en Chile se refiere a los conocimientos, prácticas, técnicas y expresiones culturales que están vinculadas a la actividad minera, y que son transmitidos de generación en generación por las comunidades y grupos involucrados. 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5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Patrimonio </a:t>
            </a:r>
            <a:r>
              <a:rPr lang="en-US" dirty="0" err="1" smtClean="0"/>
              <a:t>inmaterial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336" y="2294792"/>
            <a:ext cx="5400000" cy="4114293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Ejemplos de patrimonio inmaterial </a:t>
            </a:r>
            <a:r>
              <a:rPr lang="es-ES" dirty="0" err="1"/>
              <a:t>geominero</a:t>
            </a:r>
            <a:r>
              <a:rPr lang="es-ES" dirty="0"/>
              <a:t> en Chile:</a:t>
            </a:r>
          </a:p>
          <a:p>
            <a:r>
              <a:rPr lang="es-ES" dirty="0"/>
              <a:t>La cultura de las comunidades mineras en la Cordillera de los </a:t>
            </a:r>
            <a:r>
              <a:rPr lang="es-ES" dirty="0" smtClean="0"/>
              <a:t>Andes: Con </a:t>
            </a:r>
            <a:r>
              <a:rPr lang="es-ES" dirty="0"/>
              <a:t>sus conocimientos sobre la explotación de minerales y sus tradiciones </a:t>
            </a:r>
            <a:endParaRPr lang="es-ES" dirty="0" smtClean="0"/>
          </a:p>
          <a:p>
            <a:r>
              <a:rPr lang="es-ES" dirty="0" smtClean="0"/>
              <a:t>Las </a:t>
            </a:r>
            <a:r>
              <a:rPr lang="es-ES" dirty="0"/>
              <a:t>leyendas y mitos relacionados con la </a:t>
            </a:r>
            <a:r>
              <a:rPr lang="es-ES" dirty="0" smtClean="0"/>
              <a:t>minería: Que </a:t>
            </a:r>
            <a:r>
              <a:rPr lang="es-ES" dirty="0"/>
              <a:t>reflejan la experiencia de los mineros y su relación con la tierra y los minerales.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>
          <a:xfrm>
            <a:off x="6462436" y="2159173"/>
            <a:ext cx="5400000" cy="4240387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En resumen, el patrimonio inmaterial </a:t>
            </a:r>
            <a:r>
              <a:rPr lang="es-ES" dirty="0" err="1"/>
              <a:t>geominero</a:t>
            </a:r>
            <a:r>
              <a:rPr lang="es-ES" dirty="0"/>
              <a:t> en Chile es un conjunto de conocimientos, prácticas y expresiones culturales que son fundamentales para la identidad y la historia de las comunidades mineras, y que merecen ser reconocidos y salvaguardados.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7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Patrimonio familiar </a:t>
            </a:r>
            <a:endParaRPr lang="en-US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sz="quarter" idx="14"/>
          </p:nvPr>
        </p:nvSpPr>
        <p:spPr>
          <a:xfrm rot="16200000">
            <a:off x="3885771" y="151970"/>
            <a:ext cx="5019675" cy="6582634"/>
          </a:xfrm>
        </p:spPr>
        <p:txBody>
          <a:bodyPr/>
          <a:lstStyle/>
          <a:p>
            <a:r>
              <a:rPr lang="es-ES" dirty="0">
                <a:latin typeface="Century Gothic" panose="020B0502020202020204" pitchFamily="34" charset="0"/>
              </a:rPr>
              <a:t>se refiere a un conjunto de bienes, principalmente inmuebles y activos mineros, que una familia ha acumulado a través de generaciones y que son vitales para su subsistencia y bienestar. Incluye tanto la propiedad de tierras, minas y explotaciones mineras, como los activos financieros y las inversiones relacionadas con la industria minera. 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4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Patrimonio familiar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336" y="2294792"/>
            <a:ext cx="5400000" cy="4114293"/>
          </a:xfrm>
        </p:spPr>
        <p:txBody>
          <a:bodyPr>
            <a:normAutofit/>
          </a:bodyPr>
          <a:lstStyle/>
          <a:p>
            <a:r>
              <a:rPr lang="es-ES" dirty="0"/>
              <a:t>Subsistencia:</a:t>
            </a:r>
          </a:p>
          <a:p>
            <a:r>
              <a:rPr lang="es-ES" dirty="0"/>
              <a:t>El patrimonio minero es a menudo la base económica de la familia, proporcionando ingresos, empleos y un estilo de vida para sus miembros. 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>
          <a:xfrm>
            <a:off x="6462436" y="2159173"/>
            <a:ext cx="5400000" cy="4240387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Ejemplos de Patrimonio Familiar </a:t>
            </a:r>
            <a:r>
              <a:rPr lang="es-ES" dirty="0" err="1"/>
              <a:t>Geominero</a:t>
            </a:r>
            <a:r>
              <a:rPr lang="es-ES" dirty="0"/>
              <a:t>:</a:t>
            </a:r>
          </a:p>
          <a:p>
            <a:r>
              <a:rPr lang="es-ES" dirty="0"/>
              <a:t>Minas y </a:t>
            </a:r>
            <a:r>
              <a:rPr lang="es-ES" dirty="0" smtClean="0"/>
              <a:t>Concesiones: Una </a:t>
            </a:r>
            <a:r>
              <a:rPr lang="es-ES" dirty="0"/>
              <a:t>familia puede poseer derechos de explotación de una mina o concesión minera. </a:t>
            </a:r>
            <a:endParaRPr lang="es-ES" dirty="0" smtClean="0"/>
          </a:p>
          <a:p>
            <a:r>
              <a:rPr lang="es-ES" dirty="0"/>
              <a:t>Activos </a:t>
            </a:r>
            <a:r>
              <a:rPr lang="es-ES" dirty="0" smtClean="0"/>
              <a:t>Financieros: Una </a:t>
            </a:r>
            <a:r>
              <a:rPr lang="es-ES" dirty="0"/>
              <a:t>familia puede haber invertido en acciones o participaciones de empresas mineras.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9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Patrimonio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El patrimonio </a:t>
            </a:r>
            <a:r>
              <a:rPr lang="es-ES" sz="3200" dirty="0" err="1"/>
              <a:t>geominero</a:t>
            </a:r>
            <a:r>
              <a:rPr lang="es-ES" sz="3200" dirty="0"/>
              <a:t>, también conocido como patrimonio minero, se refiere al conjunto de bienes geológicos (formaciones, estructuras, minerales, etc.) y mineros (explotaciones, infraestructura, documentos, etc.) que son considerados de interés histórico, cultural y/o científico y que merecen ser protegidos y conservados para las generaciones futuras.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817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el patrimonio </a:t>
            </a:r>
            <a:r>
              <a:rPr lang="es-ES" dirty="0" err="1"/>
              <a:t>geominero</a:t>
            </a:r>
            <a:r>
              <a:rPr lang="es-ES" dirty="0"/>
              <a:t> es el legado común que nos permite entender la historia de nuestro </a:t>
            </a:r>
            <a:r>
              <a:rPr lang="es-ES" dirty="0" smtClean="0"/>
              <a:t>país, </a:t>
            </a:r>
            <a:r>
              <a:rPr lang="es-ES" dirty="0"/>
              <a:t>la evolución de la Tierra y las actividades humanas relacionadas con la explotación de recursos minerales, merecedor de nuestra atención y protección.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patrimonio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El patrimonio </a:t>
            </a:r>
            <a:r>
              <a:rPr lang="es-ES" dirty="0" err="1"/>
              <a:t>geominero</a:t>
            </a:r>
            <a:r>
              <a:rPr lang="es-ES" dirty="0"/>
              <a:t> es una parte importante del patrimonio natural y del patrimonio cultural, y debe ser valorado y preservado como un recurso invaluable para la sociedad.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0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Patrimonio cultural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El patrimonio cultural </a:t>
            </a:r>
            <a:r>
              <a:rPr lang="es-ES" dirty="0" err="1"/>
              <a:t>geominero</a:t>
            </a:r>
            <a:r>
              <a:rPr lang="es-ES" dirty="0"/>
              <a:t> se define como el conjunto de bienes, tanto materiales como inmateriales, asociados a la actividad minera que poseen valor histórico, cultural o social para un grupo social. Incluye vestigios de la actividad minera del pasado (estructuras, instalaciones, herramientas, etc.), así como prácticas, conocimientos y tradiciones relacionadas con la extracción y procesamiento de minerales.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Patrimonio cultural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336" y="2294792"/>
            <a:ext cx="5400000" cy="4114293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Importancia:</a:t>
            </a:r>
          </a:p>
          <a:p>
            <a:r>
              <a:rPr lang="es-ES" dirty="0"/>
              <a:t>El patrimonio cultural </a:t>
            </a:r>
            <a:r>
              <a:rPr lang="es-ES" dirty="0" err="1"/>
              <a:t>geominero</a:t>
            </a:r>
            <a:r>
              <a:rPr lang="es-ES" dirty="0"/>
              <a:t> es importante porque:</a:t>
            </a:r>
          </a:p>
          <a:p>
            <a:r>
              <a:rPr lang="es-ES" dirty="0"/>
              <a:t>Refleja la historia de la actividad minera y su impacto en las comunidades. </a:t>
            </a:r>
          </a:p>
          <a:p>
            <a:r>
              <a:rPr lang="es-ES" dirty="0"/>
              <a:t>Representa un testimonio de la relación entre los seres humanos y los recursos naturales. </a:t>
            </a:r>
          </a:p>
          <a:p>
            <a:r>
              <a:rPr lang="es-ES" dirty="0"/>
              <a:t>Tiene un valor cultural y social para las comunidades mineras, contribuyendo a su identidad y cohesión. </a:t>
            </a:r>
          </a:p>
          <a:p>
            <a:r>
              <a:rPr lang="es-ES" dirty="0"/>
              <a:t>Puede ser un recurso turístico que impulsa el desarrollo local.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>
          <a:xfrm>
            <a:off x="6462436" y="2159173"/>
            <a:ext cx="5400000" cy="4240387"/>
          </a:xfrm>
        </p:spPr>
        <p:txBody>
          <a:bodyPr>
            <a:normAutofit lnSpcReduction="10000"/>
          </a:bodyPr>
          <a:lstStyle/>
          <a:p>
            <a:r>
              <a:rPr lang="es-ES" dirty="0" err="1"/>
              <a:t>P</a:t>
            </a:r>
            <a:r>
              <a:rPr lang="es-ES" dirty="0" err="1" smtClean="0"/>
              <a:t>otección</a:t>
            </a:r>
            <a:r>
              <a:rPr lang="es-ES" dirty="0" smtClean="0"/>
              <a:t> </a:t>
            </a:r>
            <a:r>
              <a:rPr lang="es-ES" dirty="0"/>
              <a:t>y conservación:</a:t>
            </a:r>
          </a:p>
          <a:p>
            <a:r>
              <a:rPr lang="es-ES" dirty="0"/>
              <a:t>La protección del patrimonio cultural </a:t>
            </a:r>
            <a:r>
              <a:rPr lang="es-ES" dirty="0" err="1"/>
              <a:t>geominero</a:t>
            </a:r>
            <a:r>
              <a:rPr lang="es-ES" dirty="0"/>
              <a:t> es importante para preservar la memoria de la actividad minera, salvaguardar la cultura de las comunidades mineras, y promover el desarrollo sostenible.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7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Patrimonio natural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85850" y="1733550"/>
            <a:ext cx="9696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Century Gothic" panose="020B0502020202020204" pitchFamily="34" charset="0"/>
              </a:rPr>
              <a:t>El patrimonio natural </a:t>
            </a:r>
            <a:r>
              <a:rPr lang="es-ES" sz="2800" dirty="0" err="1">
                <a:latin typeface="Century Gothic" panose="020B0502020202020204" pitchFamily="34" charset="0"/>
              </a:rPr>
              <a:t>geominero</a:t>
            </a:r>
            <a:r>
              <a:rPr lang="es-ES" sz="2800" dirty="0">
                <a:latin typeface="Century Gothic" panose="020B0502020202020204" pitchFamily="34" charset="0"/>
              </a:rPr>
              <a:t> en Chile</a:t>
            </a:r>
            <a:r>
              <a:rPr lang="es-ES" sz="2800" dirty="0" smtClean="0">
                <a:latin typeface="Century Gothic" panose="020B0502020202020204" pitchFamily="34" charset="0"/>
              </a:rPr>
              <a:t>, comprende </a:t>
            </a:r>
            <a:r>
              <a:rPr lang="es-ES" sz="2800" dirty="0">
                <a:latin typeface="Century Gothic" panose="020B0502020202020204" pitchFamily="34" charset="0"/>
              </a:rPr>
              <a:t>áreas, sitios o elementos naturales que poseen valor estético, científico, histórico o cultural debido a sus características geológicas. Estos pueden incluir </a:t>
            </a:r>
            <a:r>
              <a:rPr lang="es-ES" sz="2800" dirty="0" err="1">
                <a:latin typeface="Century Gothic" panose="020B0502020202020204" pitchFamily="34" charset="0"/>
              </a:rPr>
              <a:t>geositios</a:t>
            </a:r>
            <a:r>
              <a:rPr lang="es-ES" sz="2800" dirty="0">
                <a:latin typeface="Century Gothic" panose="020B0502020202020204" pitchFamily="34" charset="0"/>
              </a:rPr>
              <a:t>, formaciones geológicas, procesos geológicos, y áreas con biodiversidad relevante, todos ellos considerados importantes para la historia de la Tierra, la investigación científica y la conservación de la naturaleza</a:t>
            </a:r>
            <a:r>
              <a:rPr lang="es-ES" sz="2800" dirty="0"/>
              <a:t>. 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967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Patrimonio natural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Ejemplos de Patrimonio Natural </a:t>
            </a:r>
            <a:r>
              <a:rPr lang="es-ES" dirty="0" err="1"/>
              <a:t>Geominero</a:t>
            </a:r>
            <a:r>
              <a:rPr lang="es-ES" dirty="0"/>
              <a:t> en Chile:</a:t>
            </a:r>
          </a:p>
          <a:p>
            <a:r>
              <a:rPr lang="es-ES" dirty="0"/>
              <a:t>Patagonia:</a:t>
            </a:r>
          </a:p>
          <a:p>
            <a:r>
              <a:rPr lang="es-ES" dirty="0"/>
              <a:t>Sus glaciares, fiordos, y paisajes montañosos son ejemplos de la historia geológica y la belleza natural de la región.</a:t>
            </a:r>
          </a:p>
          <a:p>
            <a:r>
              <a:rPr lang="es-ES" dirty="0"/>
              <a:t>Desierto de Atacama:</a:t>
            </a:r>
          </a:p>
          <a:p>
            <a:r>
              <a:rPr lang="es-ES" dirty="0"/>
              <a:t>Sus formaciones rocosas, salares, y paisajes lunares son ejemplos de la geología única de la región.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Conservación:</a:t>
            </a:r>
          </a:p>
          <a:p>
            <a:r>
              <a:rPr lang="es-ES" dirty="0"/>
              <a:t>La protección del patrimonio geológico es fundamental para preservar la biodiversidad, los ecosistemas, y los recursos naturales del país.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1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7963" y="539995"/>
            <a:ext cx="955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rgbClr val="1583BD"/>
                </a:solidFill>
                <a:latin typeface="Impact" panose="020B0806030902050204" pitchFamily="34" charset="0"/>
              </a:rPr>
              <a:t>Patrimonio</a:t>
            </a:r>
            <a:r>
              <a:rPr lang="es-ES" sz="5400" dirty="0" smtClean="0">
                <a:latin typeface="Impact" panose="020B0806030902050204" pitchFamily="34" charset="0"/>
              </a:rPr>
              <a:t> </a:t>
            </a:r>
            <a:r>
              <a:rPr lang="es-ES" sz="5400" dirty="0" smtClean="0">
                <a:solidFill>
                  <a:srgbClr val="1583BD"/>
                </a:solidFill>
                <a:latin typeface="Impact" panose="020B0806030902050204" pitchFamily="34" charset="0"/>
              </a:rPr>
              <a:t>material</a:t>
            </a:r>
            <a:r>
              <a:rPr lang="es-ES" sz="5400" dirty="0" smtClean="0">
                <a:latin typeface="Impact" panose="020B0806030902050204" pitchFamily="34" charset="0"/>
              </a:rPr>
              <a:t> </a:t>
            </a:r>
            <a:endParaRPr lang="es-CL" sz="5400" dirty="0">
              <a:latin typeface="Impact" panose="020B080603090205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56138" y="1709508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Century Gothic" panose="020B0502020202020204" pitchFamily="34" charset="0"/>
              </a:rPr>
              <a:t>El patrimonio material </a:t>
            </a:r>
            <a:r>
              <a:rPr lang="es-ES" sz="3200" dirty="0" err="1">
                <a:latin typeface="Century Gothic" panose="020B0502020202020204" pitchFamily="34" charset="0"/>
              </a:rPr>
              <a:t>geominero</a:t>
            </a:r>
            <a:r>
              <a:rPr lang="es-ES" sz="3200" dirty="0">
                <a:latin typeface="Century Gothic" panose="020B0502020202020204" pitchFamily="34" charset="0"/>
              </a:rPr>
              <a:t> en Chile, también conocido como patrimonio geológico, se refiere a los elementos geológicos que tienen valor por su importancia científica, histórica o cultural. Estos pueden ser </a:t>
            </a:r>
            <a:r>
              <a:rPr lang="es-ES" sz="3200" dirty="0" err="1">
                <a:latin typeface="Century Gothic" panose="020B0502020202020204" pitchFamily="34" charset="0"/>
              </a:rPr>
              <a:t>geositios</a:t>
            </a:r>
            <a:r>
              <a:rPr lang="es-ES" sz="3200" dirty="0">
                <a:latin typeface="Century Gothic" panose="020B0502020202020204" pitchFamily="34" charset="0"/>
              </a:rPr>
              <a:t>, como afloramientos de rocas, estructuras geológicas, o vestigios de la actividad minera. </a:t>
            </a:r>
          </a:p>
        </p:txBody>
      </p:sp>
    </p:spTree>
    <p:extLst>
      <p:ext uri="{BB962C8B-B14F-4D97-AF65-F5344CB8AC3E}">
        <p14:creationId xmlns:p14="http://schemas.microsoft.com/office/powerpoint/2010/main" val="335807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Patrimonio material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Patrimonio minero inmueble:</a:t>
            </a:r>
          </a:p>
          <a:p>
            <a:r>
              <a:rPr lang="es-ES" dirty="0"/>
              <a:t>Incluye edificios mineros, instalaciones, túneles y otros elementos relacionados con la historia de la minería, como asentamientos mineros históricos. 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5063636" y="117693"/>
            <a:ext cx="705802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Century Gothic" panose="020B0502020202020204" pitchFamily="34" charset="0"/>
              </a:rPr>
              <a:t>Ejemplos en Chile:</a:t>
            </a:r>
          </a:p>
          <a:p>
            <a:endParaRPr lang="es-ES" sz="3600" dirty="0" smtClean="0">
              <a:latin typeface="Century Gothic" panose="020B0502020202020204" pitchFamily="34" charset="0"/>
            </a:endParaRPr>
          </a:p>
          <a:p>
            <a:r>
              <a:rPr lang="es-ES" sz="3600" dirty="0" smtClean="0">
                <a:latin typeface="Century Gothic" panose="020B0502020202020204" pitchFamily="34" charset="0"/>
              </a:rPr>
              <a:t>El </a:t>
            </a:r>
            <a:r>
              <a:rPr lang="es-ES" sz="3600" dirty="0">
                <a:latin typeface="Century Gothic" panose="020B0502020202020204" pitchFamily="34" charset="0"/>
              </a:rPr>
              <a:t>Cerro San Lorenzo, un lugar con gran actividad minera a lo largo de la historia. </a:t>
            </a:r>
          </a:p>
          <a:p>
            <a:endParaRPr lang="es-ES" sz="3600" dirty="0" smtClean="0">
              <a:latin typeface="Century Gothic" panose="020B0502020202020204" pitchFamily="34" charset="0"/>
            </a:endParaRPr>
          </a:p>
          <a:p>
            <a:r>
              <a:rPr lang="es-ES" sz="3600" dirty="0" smtClean="0">
                <a:latin typeface="Century Gothic" panose="020B0502020202020204" pitchFamily="34" charset="0"/>
              </a:rPr>
              <a:t>El </a:t>
            </a:r>
            <a:r>
              <a:rPr lang="es-ES" sz="3600" dirty="0">
                <a:latin typeface="Century Gothic" panose="020B0502020202020204" pitchFamily="34" charset="0"/>
              </a:rPr>
              <a:t>antiguo pueblo de El Salvador, ahora una zona típica y monumento histórico, que conserva la memoria de la actividad minera en la zona. </a:t>
            </a:r>
            <a:endParaRPr lang="es-CL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083695"/>
      </p:ext>
    </p:extLst>
  </p:cSld>
  <p:clrMapOvr>
    <a:masterClrMapping/>
  </p:clrMapOvr>
</p:sld>
</file>

<file path=ppt/theme/theme1.xml><?xml version="1.0" encoding="utf-8"?>
<a:theme xmlns:a="http://schemas.openxmlformats.org/drawingml/2006/main" name="ID6 Desing Slides_V2_Academic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6 Desing Slides_V2_Academic_new.potx" id="{C1B3168B-05A8-4570-B318-7657C6367D39}" vid="{21528EBE-39FA-40BF-9E5F-19947BB39A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40e8ec9-c0d5-46bf-ada4-d85cb00858d0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033B31DA58764B9C95249EE3674570" ma:contentTypeVersion="3" ma:contentTypeDescription="Create a new document." ma:contentTypeScope="" ma:versionID="95dc898934bc55d44f916a4c37f6ed9f">
  <xsd:schema xmlns:xsd="http://www.w3.org/2001/XMLSchema" xmlns:xs="http://www.w3.org/2001/XMLSchema" xmlns:p="http://schemas.microsoft.com/office/2006/metadata/properties" xmlns:ns2="f40e8ec9-c0d5-46bf-ada4-d85cb00858d0" xmlns:ns3="904e2ea1-c14c-483b-89ef-f6b2df6ba23c" targetNamespace="http://schemas.microsoft.com/office/2006/metadata/properties" ma:root="true" ma:fieldsID="b2e5cbfe1fc3ad2df5ba46ab37a879c3" ns2:_="" ns3:_="">
    <xsd:import namespace="f40e8ec9-c0d5-46bf-ada4-d85cb00858d0"/>
    <xsd:import namespace="904e2ea1-c14c-483b-89ef-f6b2df6ba23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e8ec9-c0d5-46bf-ada4-d85cb00858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4e2ea1-c14c-483b-89ef-f6b2df6ba23c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D35EF2-E4D3-45A5-A809-AAE0D5262E07}">
  <ds:schemaRefs>
    <ds:schemaRef ds:uri="http://schemas.microsoft.com/office/2006/metadata/properties"/>
    <ds:schemaRef ds:uri="http://schemas.microsoft.com/office/infopath/2007/PartnerControls"/>
    <ds:schemaRef ds:uri="f40e8ec9-c0d5-46bf-ada4-d85cb00858d0"/>
  </ds:schemaRefs>
</ds:datastoreItem>
</file>

<file path=customXml/itemProps2.xml><?xml version="1.0" encoding="utf-8"?>
<ds:datastoreItem xmlns:ds="http://schemas.openxmlformats.org/officeDocument/2006/customXml" ds:itemID="{2904A305-55F1-45EA-873A-A216D23945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0e8ec9-c0d5-46bf-ada4-d85cb00858d0"/>
    <ds:schemaRef ds:uri="904e2ea1-c14c-483b-89ef-f6b2df6ba2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E518D3-B828-4715-8C7D-EAC0A6D02C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académica (diseño de lápices y cuadernos)</Template>
  <TotalTime>0</TotalTime>
  <Words>872</Words>
  <Application>Microsoft Office PowerPoint</Application>
  <PresentationFormat>Panorámica</PresentationFormat>
  <Paragraphs>53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Impact</vt:lpstr>
      <vt:lpstr>ID6 Desing Slides_V2_Academic_1</vt:lpstr>
      <vt:lpstr>Haga clic para editar Título</vt:lpstr>
      <vt:lpstr>Patrimonio </vt:lpstr>
      <vt:lpstr>patrimonio</vt:lpstr>
      <vt:lpstr>Patrimonio cultural</vt:lpstr>
      <vt:lpstr>Patrimonio cultural</vt:lpstr>
      <vt:lpstr>Patrimonio natural</vt:lpstr>
      <vt:lpstr>Patrimonio natural</vt:lpstr>
      <vt:lpstr>Presentación de PowerPoint</vt:lpstr>
      <vt:lpstr>Patrimonio material </vt:lpstr>
      <vt:lpstr>Patrimonio inmaterial </vt:lpstr>
      <vt:lpstr>Patrimonio inmaterial </vt:lpstr>
      <vt:lpstr>Patrimonio familiar </vt:lpstr>
      <vt:lpstr>Patrimonio familiar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2025-06-11T21:09:20Z</dcterms:created>
  <dcterms:modified xsi:type="dcterms:W3CDTF">2025-06-11T21:49:39Z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0x0101000A033B31DA58764B9C95249EE3674570</vt:lpwstr>
  </property>
</Properties>
</file>