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51127025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56" autoAdjust="0"/>
  </p:normalViewPr>
  <p:slideViewPr>
    <p:cSldViewPr>
      <p:cViewPr>
        <p:scale>
          <a:sx n="30" d="100"/>
          <a:sy n="30" d="100"/>
        </p:scale>
        <p:origin x="-654" y="6648"/>
      </p:cViewPr>
      <p:guideLst>
        <p:guide orient="horz" pos="16103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0270" y="15882520"/>
            <a:ext cx="24483060" cy="109591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20540" y="28971982"/>
            <a:ext cx="20162520" cy="130657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3226" y="13977095"/>
            <a:ext cx="20412551" cy="29773207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35568" y="13977095"/>
            <a:ext cx="60767595" cy="29773207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5286" y="32853852"/>
            <a:ext cx="24483060" cy="10154395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75286" y="21669819"/>
            <a:ext cx="24483060" cy="11184033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35570" y="81424526"/>
            <a:ext cx="40590072" cy="230284641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05700" y="81424526"/>
            <a:ext cx="40590075" cy="230284641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80" y="2047452"/>
            <a:ext cx="25923240" cy="852117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0180" y="11444409"/>
            <a:ext cx="12726592" cy="476948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40180" y="16213895"/>
            <a:ext cx="12726592" cy="29457218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4631831" y="11444409"/>
            <a:ext cx="12731591" cy="476948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4631831" y="16213895"/>
            <a:ext cx="12731591" cy="29457218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82" y="2035613"/>
            <a:ext cx="9476186" cy="8663190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61408" y="2035617"/>
            <a:ext cx="16102013" cy="43635499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40182" y="10698808"/>
            <a:ext cx="9476186" cy="34972309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07" y="35788918"/>
            <a:ext cx="17282160" cy="4225084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645707" y="4568294"/>
            <a:ext cx="17282160" cy="30676215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645707" y="40014002"/>
            <a:ext cx="17282160" cy="600032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180" y="2047452"/>
            <a:ext cx="25923240" cy="852117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0180" y="11929644"/>
            <a:ext cx="25923240" cy="33741473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440180" y="47387181"/>
            <a:ext cx="6720840" cy="2722041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98623-A52F-478E-81FA-068A419E8996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841230" y="47387181"/>
            <a:ext cx="9121140" cy="2722041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0642580" y="47387181"/>
            <a:ext cx="6720840" cy="2722041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F900-7325-4A9B-A777-3DFDBDD8F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00019" y="26355600"/>
            <a:ext cx="27101776" cy="6480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720000" rIns="720000" bIns="720000" rtlCol="0" anchor="ctr"/>
          <a:lstStyle/>
          <a:p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CLyrics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m_lrc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CUSLT 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m_uslt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CID3 m_id3;</a:t>
            </a:r>
          </a:p>
          <a:p>
            <a:endParaRPr lang="en-US" altLang="ko-KR" sz="3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 *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uData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(BYTE*)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(100000);</a:t>
            </a:r>
          </a:p>
          <a:p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uLen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ko-KR" sz="3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m_uslt.Lyrics2USLT(</a:t>
            </a:r>
            <a:r>
              <a:rPr lang="en-US" altLang="ko-KR" sz="3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uData</a:t>
            </a:r>
            <a:r>
              <a:rPr lang="en-US" altLang="ko-KR" sz="3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3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uLen</a:t>
            </a:r>
            <a:r>
              <a:rPr lang="en-US" altLang="ko-KR" sz="3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m_lrc.l_lrc</a:t>
            </a:r>
            <a:r>
              <a:rPr lang="en-US" altLang="ko-KR" sz="3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m_lrc.l_time</a:t>
            </a:r>
            <a:r>
              <a:rPr lang="en-US" altLang="ko-KR" sz="3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m_lrc.l_cnt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	</a:t>
            </a:r>
            <a:r>
              <a:rPr lang="en-US" altLang="ko-KR" sz="3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3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가사 </a:t>
            </a:r>
            <a:r>
              <a:rPr lang="en-US" altLang="ko-KR" sz="3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-&gt; USLT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m_id3.setRawData(“USLT”, 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uData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uLen</a:t>
            </a:r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m_id3.updateID3Data();				</a:t>
            </a:r>
            <a:r>
              <a:rPr lang="en-US" altLang="ko-KR" sz="3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USLT -&gt; ID3</a:t>
            </a:r>
            <a:endParaRPr lang="ko-KR" altLang="en-US" sz="3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894" y="358775"/>
            <a:ext cx="13505355" cy="1569660"/>
          </a:xfrm>
          <a:prstGeom prst="rect">
            <a:avLst/>
          </a:prstGeom>
          <a:gradFill>
            <a:gsLst>
              <a:gs pos="0">
                <a:srgbClr val="FC9FCB">
                  <a:alpha val="49000"/>
                </a:srgbClr>
              </a:gs>
              <a:gs pos="13000">
                <a:srgbClr val="F8B049">
                  <a:alpha val="47000"/>
                </a:srgbClr>
              </a:gs>
              <a:gs pos="21001">
                <a:srgbClr val="F8B049">
                  <a:alpha val="31000"/>
                </a:srgbClr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>
                  <a:alpha val="43000"/>
                </a:srgbClr>
              </a:gs>
              <a:gs pos="82001">
                <a:srgbClr val="B43E85">
                  <a:alpha val="43000"/>
                </a:srgbClr>
              </a:gs>
              <a:gs pos="100000">
                <a:srgbClr val="F8B049">
                  <a:alpha val="45000"/>
                </a:srgbClr>
              </a:gs>
            </a:gsLst>
            <a:lin ang="10800000" scaled="0"/>
          </a:gradFill>
          <a:ln>
            <a:noFill/>
          </a:ln>
          <a:effectLst>
            <a:softEdge rad="381000"/>
          </a:effectLst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P</a:t>
            </a:r>
            <a:r>
              <a:rPr lang="en-US" altLang="ko-KR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ROBLEM APPROACH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84731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84731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008312" y="2283089"/>
            <a:ext cx="17930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 indent="-536575">
              <a:buFont typeface="Wingdings" pitchFamily="2" charset="2"/>
              <a:buChar char="§"/>
            </a:pPr>
            <a:r>
              <a:rPr lang="ko-KR" altLang="en-US" sz="4000" b="1" dirty="0" smtClean="0">
                <a:latin typeface="Garamond" pitchFamily="18" charset="0"/>
              </a:rPr>
              <a:t>연구 목표</a:t>
            </a:r>
            <a:endParaRPr lang="en-US" altLang="ko-KR" sz="3500" dirty="0" smtClean="0">
              <a:latin typeface="Garamond" pitchFamily="18" charset="0"/>
            </a:endParaRPr>
          </a:p>
          <a:p>
            <a:pPr marL="977900" indent="-441325">
              <a:buFont typeface="Arial" pitchFamily="34" charset="0"/>
              <a:buChar char="•"/>
            </a:pPr>
            <a:r>
              <a:rPr lang="en-US" altLang="ko-KR" sz="3500" dirty="0" smtClean="0">
                <a:latin typeface="Garamond" pitchFamily="18" charset="0"/>
              </a:rPr>
              <a:t>ID3 </a:t>
            </a:r>
            <a:r>
              <a:rPr lang="ko-KR" altLang="en-US" sz="3500" dirty="0" smtClean="0">
                <a:latin typeface="Garamond" pitchFamily="18" charset="0"/>
              </a:rPr>
              <a:t>태그 구조 파악 및 입출력이 가능한 라이브러리 작성</a:t>
            </a:r>
            <a:endParaRPr lang="en-US" altLang="ko-KR" sz="3500" dirty="0" smtClean="0">
              <a:latin typeface="Garamond" pitchFamily="18" charset="0"/>
            </a:endParaRPr>
          </a:p>
          <a:p>
            <a:pPr marL="977900" indent="-441325">
              <a:buFont typeface="Arial" pitchFamily="34" charset="0"/>
              <a:buChar char="•"/>
            </a:pPr>
            <a:r>
              <a:rPr lang="en-US" altLang="ko-KR" sz="3500" dirty="0" smtClean="0">
                <a:latin typeface="Garamond" pitchFamily="18" charset="0"/>
              </a:rPr>
              <a:t>USLT </a:t>
            </a:r>
            <a:r>
              <a:rPr lang="ko-KR" altLang="en-US" sz="3500" dirty="0" smtClean="0">
                <a:latin typeface="Garamond" pitchFamily="18" charset="0"/>
              </a:rPr>
              <a:t>프레임 구조 파악 및 가사 입출력이 가능한 라이브러리 작성</a:t>
            </a:r>
            <a:endParaRPr lang="en-US" altLang="ko-KR" sz="3500" dirty="0" smtClean="0">
              <a:latin typeface="Garamond" pitchFamily="18" charset="0"/>
            </a:endParaRPr>
          </a:p>
          <a:p>
            <a:pPr marL="977900" indent="-441325">
              <a:buFont typeface="Arial" pitchFamily="34" charset="0"/>
              <a:buChar char="•"/>
            </a:pPr>
            <a:r>
              <a:rPr lang="ko-KR" altLang="en-US" sz="3500" dirty="0" smtClean="0">
                <a:latin typeface="Garamond" pitchFamily="18" charset="0"/>
              </a:rPr>
              <a:t>가사 및 앨범아트 등의 부가적 정보를 얻어올 인터넷 프로토콜</a:t>
            </a:r>
            <a:r>
              <a:rPr lang="en-US" altLang="ko-KR" sz="3500" dirty="0" smtClean="0">
                <a:latin typeface="Garamond" pitchFamily="18" charset="0"/>
              </a:rPr>
              <a:t>, </a:t>
            </a:r>
            <a:r>
              <a:rPr lang="ko-KR" altLang="en-US" sz="3500" dirty="0" err="1" smtClean="0">
                <a:latin typeface="Garamond" pitchFamily="18" charset="0"/>
              </a:rPr>
              <a:t>파싱</a:t>
            </a:r>
            <a:r>
              <a:rPr lang="ko-KR" altLang="en-US" sz="3500" dirty="0" smtClean="0">
                <a:latin typeface="Garamond" pitchFamily="18" charset="0"/>
              </a:rPr>
              <a:t> 엔진 작성</a:t>
            </a:r>
            <a:endParaRPr lang="en-US" altLang="ko-KR" sz="3500" dirty="0" smtClean="0">
              <a:latin typeface="Garamond" pitchFamily="18" charset="0"/>
            </a:endParaRPr>
          </a:p>
          <a:p>
            <a:pPr marL="977900" indent="-441325">
              <a:buFont typeface="Arial" pitchFamily="34" charset="0"/>
              <a:buChar char="•"/>
            </a:pPr>
            <a:endParaRPr lang="en-US" altLang="ko-KR" sz="3500" dirty="0" smtClean="0">
              <a:latin typeface="Garamond" pitchFamily="18" charset="0"/>
            </a:endParaRPr>
          </a:p>
        </p:txBody>
      </p:sp>
      <p:pic>
        <p:nvPicPr>
          <p:cNvPr id="2" name="Picture 2" descr="E:\작성문서\KISEF\f0008826_47d9e4df0ab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38339" b="37938"/>
          <a:stretch/>
        </p:blipFill>
        <p:spPr bwMode="auto">
          <a:xfrm>
            <a:off x="1229203" y="5490877"/>
            <a:ext cx="26638093" cy="106707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254000">
            <a:bevelT w="50800" h="16510"/>
            <a:contourClr>
              <a:srgbClr val="C0C0C0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>
            <a:off x="1042894" y="16592427"/>
            <a:ext cx="2159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>
                    <a:lumMod val="50000"/>
                  </a:schemeClr>
                </a:solidFill>
              </a:rPr>
              <a:t>Image From : </a:t>
            </a:r>
            <a:r>
              <a:rPr lang="en-US" altLang="ko-KR" sz="2800" i="1" dirty="0">
                <a:solidFill>
                  <a:schemeClr val="bg1">
                    <a:lumMod val="50000"/>
                  </a:schemeClr>
                </a:solidFill>
              </a:rPr>
              <a:t>http://dialup.egloos.com/152001</a:t>
            </a:r>
            <a:endParaRPr lang="ko-KR" alt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946416" y="4770797"/>
            <a:ext cx="7438432" cy="1080120"/>
          </a:xfrm>
          <a:prstGeom prst="roundRect">
            <a:avLst>
              <a:gd name="adj" fmla="val 42940"/>
            </a:avLst>
          </a:prstGeom>
          <a:ln w="1524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ID3 </a:t>
            </a:r>
            <a:r>
              <a:rPr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태그 구조</a:t>
            </a:r>
            <a:endParaRPr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2241560" y="6265368"/>
            <a:ext cx="15476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ID3 Tag Structure (id3.org)</a:t>
            </a:r>
            <a:r>
              <a:rPr lang="ko-KR" altLang="en-US" sz="3200" dirty="0" smtClean="0"/>
              <a:t>의 공식 구조를 기반으로 직접 라이브러리를 작성하였다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ID3 </a:t>
            </a:r>
            <a:r>
              <a:rPr lang="ko-KR" altLang="en-US" sz="3200" dirty="0" smtClean="0"/>
              <a:t>태그는 </a:t>
            </a:r>
            <a:r>
              <a:rPr lang="en-US" altLang="ko-KR" sz="3200" dirty="0" smtClean="0"/>
              <a:t>ID3v1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ID3v2</a:t>
            </a:r>
            <a:r>
              <a:rPr lang="ko-KR" altLang="en-US" sz="3200" dirty="0" smtClean="0"/>
              <a:t>로 나뉘어지며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현재 </a:t>
            </a:r>
            <a:r>
              <a:rPr lang="en-US" altLang="ko-KR" sz="3200" dirty="0" smtClean="0"/>
              <a:t>ID3v2</a:t>
            </a:r>
            <a:r>
              <a:rPr lang="ko-KR" altLang="en-US" sz="3200" dirty="0" smtClean="0"/>
              <a:t>가 주로 쓰인다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7270482" y="13538176"/>
            <a:ext cx="9675832" cy="2475856"/>
          </a:xfrm>
          <a:prstGeom prst="roundRect">
            <a:avLst>
              <a:gd name="adj" fmla="val 5122"/>
            </a:avLst>
          </a:prstGeom>
          <a:solidFill>
            <a:schemeClr val="bg1">
              <a:lumMod val="95000"/>
              <a:alpha val="20000"/>
            </a:schemeClr>
          </a:solidFill>
          <a:ln w="254000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1839026" y="15173599"/>
            <a:ext cx="15448097" cy="4629273"/>
          </a:xfrm>
          <a:prstGeom prst="roundRect">
            <a:avLst>
              <a:gd name="adj" fmla="val 5122"/>
            </a:avLst>
          </a:prstGeom>
          <a:solidFill>
            <a:schemeClr val="bg1">
              <a:lumMod val="95000"/>
              <a:alpha val="20000"/>
            </a:schemeClr>
          </a:solidFill>
          <a:ln w="254000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093793" y="16775686"/>
            <a:ext cx="21581075" cy="4755378"/>
          </a:xfrm>
          <a:prstGeom prst="roundRect">
            <a:avLst>
              <a:gd name="adj" fmla="val 5122"/>
            </a:avLst>
          </a:prstGeom>
          <a:solidFill>
            <a:schemeClr val="bg1">
              <a:lumMod val="95000"/>
              <a:alpha val="50000"/>
            </a:schemeClr>
          </a:solidFill>
          <a:ln w="25400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2894" y="18021836"/>
            <a:ext cx="26958901" cy="7685692"/>
            <a:chOff x="1042894" y="18381876"/>
            <a:chExt cx="26958901" cy="7685692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042894" y="18993710"/>
              <a:ext cx="26958901" cy="7073858"/>
            </a:xfrm>
            <a:prstGeom prst="roundRect">
              <a:avLst>
                <a:gd name="adj" fmla="val 5122"/>
              </a:avLst>
            </a:prstGeom>
            <a:solidFill>
              <a:schemeClr val="bg1">
                <a:lumMod val="95000"/>
              </a:schemeClr>
            </a:solidFill>
            <a:ln w="254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12368" y="19226808"/>
              <a:ext cx="258724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ID3 Tag Frame</a:t>
              </a:r>
              <a:r>
                <a:rPr lang="ko-KR" altLang="en-US" sz="3200" dirty="0" smtClean="0"/>
                <a:t>의 일부로서</a:t>
              </a:r>
              <a:r>
                <a:rPr lang="en-US" altLang="ko-KR" sz="3200" dirty="0" smtClean="0"/>
                <a:t>, </a:t>
              </a:r>
              <a:r>
                <a:rPr lang="ko-KR" altLang="en-US" sz="3200" dirty="0" smtClean="0"/>
                <a:t>가사 데이터가 들어있는 프레임이다</a:t>
              </a:r>
              <a:r>
                <a:rPr lang="en-US" altLang="ko-KR" sz="3200" dirty="0" smtClean="0"/>
                <a:t>.</a:t>
              </a:r>
            </a:p>
            <a:p>
              <a:r>
                <a:rPr lang="ko-KR" altLang="en-US" sz="3200" dirty="0" smtClean="0"/>
                <a:t>재미있는 점은</a:t>
              </a:r>
              <a:r>
                <a:rPr lang="en-US" altLang="ko-KR" sz="3200" dirty="0" smtClean="0"/>
                <a:t>, </a:t>
              </a:r>
              <a:r>
                <a:rPr lang="ko-KR" altLang="en-US" sz="3200" dirty="0" smtClean="0"/>
                <a:t>이 </a:t>
              </a:r>
              <a:r>
                <a:rPr lang="en-US" altLang="ko-KR" sz="3200" dirty="0" smtClean="0"/>
                <a:t>USLT </a:t>
              </a:r>
              <a:r>
                <a:rPr lang="ko-KR" altLang="en-US" sz="3200" dirty="0" smtClean="0"/>
                <a:t>프레임의 구조가 삼성</a:t>
              </a:r>
              <a:r>
                <a:rPr lang="en-US" altLang="ko-KR" sz="3200" dirty="0" smtClean="0"/>
                <a:t>/</a:t>
              </a:r>
              <a:r>
                <a:rPr lang="en-US" altLang="ko-KR" sz="3200" dirty="0" err="1" smtClean="0"/>
                <a:t>Iriver</a:t>
              </a:r>
              <a:r>
                <a:rPr lang="en-US" altLang="ko-KR" sz="3200" dirty="0" smtClean="0"/>
                <a:t>/COWON </a:t>
              </a:r>
              <a:r>
                <a:rPr lang="ko-KR" altLang="en-US" sz="3200" dirty="0" smtClean="0"/>
                <a:t>등의 </a:t>
              </a:r>
              <a:r>
                <a:rPr lang="en-US" altLang="ko-KR" sz="3200" dirty="0" smtClean="0"/>
                <a:t>MP3P</a:t>
              </a:r>
              <a:r>
                <a:rPr lang="ko-KR" altLang="en-US" sz="3200" dirty="0" smtClean="0"/>
                <a:t>의 가사 데이터에서 모두 비슷한 구조를 보여주고 있다는 것이었다</a:t>
              </a:r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258000" y="20981268"/>
              <a:ext cx="5783934" cy="648072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</a:rPr>
                <a:t>USLT 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프레임 헤더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258000" y="21629340"/>
              <a:ext cx="5783934" cy="648072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3200" dirty="0" err="1" smtClean="0">
                  <a:solidFill>
                    <a:schemeClr val="tx1"/>
                  </a:solidFill>
                </a:rPr>
                <a:t>식별자</a:t>
              </a:r>
              <a:r>
                <a:rPr lang="ko-KR" altLang="en-US" sz="3200" dirty="0" smtClean="0">
                  <a:solidFill>
                    <a:schemeClr val="tx1"/>
                  </a:solidFill>
                </a:rPr>
                <a:t> 및 정보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)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7258000" y="22912535"/>
              <a:ext cx="5783934" cy="648072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3200" dirty="0" err="1" smtClean="0">
                  <a:solidFill>
                    <a:schemeClr val="tx1"/>
                  </a:solidFill>
                </a:rPr>
                <a:t>식별자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)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7258000" y="23591788"/>
              <a:ext cx="5783934" cy="648072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</a:rPr>
                <a:t>시간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258000" y="24256611"/>
              <a:ext cx="5783934" cy="648072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</a:rPr>
                <a:t>길이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258000" y="24904683"/>
              <a:ext cx="5783934" cy="648072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</a:rPr>
                <a:t>내용 </a:t>
              </a:r>
              <a:r>
                <a:rPr lang="en-US" altLang="ko-KR" sz="3200" dirty="0" smtClean="0">
                  <a:solidFill>
                    <a:schemeClr val="tx1"/>
                  </a:solidFill>
                </a:rPr>
                <a:t>(UTF16)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1" name="왼쪽 중괄호 60"/>
            <p:cNvSpPr/>
            <p:nvPr/>
          </p:nvSpPr>
          <p:spPr>
            <a:xfrm>
              <a:off x="6093793" y="22891700"/>
              <a:ext cx="786062" cy="25998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43354" y="23915824"/>
              <a:ext cx="12894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/>
                <a:t>반</a:t>
              </a:r>
              <a:r>
                <a:rPr lang="ko-KR" altLang="en-US" sz="3600" dirty="0"/>
                <a:t>복</a:t>
              </a: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>
              <a:off x="13473106" y="23236571"/>
              <a:ext cx="35759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7270481" y="22925484"/>
              <a:ext cx="4560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08 00 AC (3 Bytes)</a:t>
              </a:r>
              <a:endParaRPr lang="ko-KR" altLang="en-US" sz="3600" dirty="0"/>
            </a:p>
          </p:txBody>
        </p:sp>
        <p:cxnSp>
          <p:nvCxnSpPr>
            <p:cNvPr id="158" name="직선 화살표 연결선 157"/>
            <p:cNvCxnSpPr/>
            <p:nvPr/>
          </p:nvCxnSpPr>
          <p:spPr>
            <a:xfrm>
              <a:off x="13473106" y="23915824"/>
              <a:ext cx="35745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7270481" y="23645564"/>
              <a:ext cx="4560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4Bytes</a:t>
              </a:r>
              <a:endParaRPr lang="ko-KR" altLang="en-US" sz="3600" dirty="0"/>
            </a:p>
          </p:txBody>
        </p:sp>
        <p:cxnSp>
          <p:nvCxnSpPr>
            <p:cNvPr id="160" name="직선 화살표 연결선 159"/>
            <p:cNvCxnSpPr/>
            <p:nvPr/>
          </p:nvCxnSpPr>
          <p:spPr>
            <a:xfrm>
              <a:off x="13473106" y="24580647"/>
              <a:ext cx="35745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17270481" y="24247738"/>
              <a:ext cx="4560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2Bytes (short)</a:t>
              </a:r>
              <a:endParaRPr lang="ko-KR" altLang="en-US" sz="3600" dirty="0"/>
            </a:p>
          </p:txBody>
        </p:sp>
        <p:sp>
          <p:nvSpPr>
            <p:cNvPr id="164" name="왼쪽 중괄호 163"/>
            <p:cNvSpPr/>
            <p:nvPr/>
          </p:nvSpPr>
          <p:spPr>
            <a:xfrm>
              <a:off x="4112578" y="20984655"/>
              <a:ext cx="393031" cy="5454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왼쪽 중괄호 166"/>
            <p:cNvSpPr/>
            <p:nvPr/>
          </p:nvSpPr>
          <p:spPr>
            <a:xfrm>
              <a:off x="4115456" y="21701348"/>
              <a:ext cx="421248" cy="38621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50716" y="23236571"/>
              <a:ext cx="12894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MP3 Data</a:t>
              </a:r>
              <a:endParaRPr lang="ko-KR" altLang="en-US" sz="2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50717" y="20929897"/>
              <a:ext cx="14618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MP3 Header</a:t>
              </a:r>
              <a:endParaRPr lang="ko-KR" altLang="en-US" sz="2400" dirty="0"/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9946416" y="18381876"/>
              <a:ext cx="7438432" cy="1080120"/>
            </a:xfrm>
            <a:prstGeom prst="roundRect">
              <a:avLst>
                <a:gd name="adj" fmla="val 42940"/>
              </a:avLst>
            </a:prstGeom>
            <a:ln w="1524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USLT </a:t>
              </a:r>
              <a:r>
                <a:rPr lang="ko-KR" alt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프레임 구조</a:t>
              </a:r>
              <a:endPara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2" name="왼쪽 중괄호 41"/>
          <p:cNvSpPr/>
          <p:nvPr/>
        </p:nvSpPr>
        <p:spPr>
          <a:xfrm>
            <a:off x="20378464" y="13538176"/>
            <a:ext cx="504056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42" idx="1"/>
          </p:cNvCxnSpPr>
          <p:nvPr/>
        </p:nvCxnSpPr>
        <p:spPr>
          <a:xfrm flipH="1">
            <a:off x="14684210" y="14006228"/>
            <a:ext cx="5694254" cy="4015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1512368" y="26067568"/>
            <a:ext cx="3168506" cy="76724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88100" y="26067568"/>
            <a:ext cx="211134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구현 </a:t>
            </a:r>
            <a:r>
              <a:rPr lang="en-US" altLang="ko-KR" sz="45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(Implementation)</a:t>
            </a:r>
            <a:endParaRPr lang="ko-KR" altLang="en-US" sz="45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00019" y="44529107"/>
            <a:ext cx="27101776" cy="51226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720000" rIns="720000" bIns="720000" rtlCol="0" anchor="ctr"/>
          <a:lstStyle/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CMD5Maker maker</a:t>
            </a:r>
            <a:r>
              <a:rPr lang="en-US" altLang="ko-KR" sz="3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3600" dirty="0" err="1" smtClean="0">
                <a:latin typeface="Consolas" pitchFamily="49" charset="0"/>
                <a:cs typeface="Consolas" pitchFamily="49" charset="0"/>
              </a:rPr>
              <a:t>CLyrics</a:t>
            </a:r>
            <a:r>
              <a:rPr lang="en-US" altLang="ko-KR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3600" dirty="0" err="1" smtClean="0">
                <a:latin typeface="Consolas" pitchFamily="49" charset="0"/>
                <a:cs typeface="Consolas" pitchFamily="49" charset="0"/>
              </a:rPr>
              <a:t>m_lrc</a:t>
            </a:r>
            <a:r>
              <a:rPr lang="en-US" altLang="ko-KR" sz="3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3600" dirty="0" err="1" smtClean="0">
                <a:latin typeface="Consolas" pitchFamily="49" charset="0"/>
                <a:cs typeface="Consolas" pitchFamily="49" charset="0"/>
              </a:rPr>
              <a:t>CString</a:t>
            </a:r>
            <a:r>
              <a:rPr lang="en-US" altLang="ko-KR" sz="3600" dirty="0" smtClean="0">
                <a:latin typeface="Consolas" pitchFamily="49" charset="0"/>
                <a:cs typeface="Consolas" pitchFamily="49" charset="0"/>
              </a:rPr>
              <a:t> MD5Hash;</a:t>
            </a:r>
          </a:p>
          <a:p>
            <a:r>
              <a:rPr lang="en-US" altLang="ko-KR" sz="3600" dirty="0" smtClean="0">
                <a:latin typeface="Consolas" pitchFamily="49" charset="0"/>
                <a:cs typeface="Consolas" pitchFamily="49" charset="0"/>
              </a:rPr>
              <a:t>maker.makeMD5AdvanceW(L“sample.mp3”, </a:t>
            </a:r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MD5Hash, offset, </a:t>
            </a:r>
            <a:r>
              <a:rPr lang="en-US" altLang="ko-KR" sz="36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3600" dirty="0" smtClean="0">
                <a:latin typeface="Consolas" pitchFamily="49" charset="0"/>
                <a:cs typeface="Consolas" pitchFamily="49" charset="0"/>
              </a:rPr>
              <a:t>);   </a:t>
            </a:r>
            <a:r>
              <a:rPr lang="en-US" altLang="ko-KR" sz="3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MD5 </a:t>
            </a:r>
            <a:r>
              <a:rPr lang="ko-KR" altLang="en-US" sz="3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해시 생성</a:t>
            </a:r>
            <a:endParaRPr lang="en-US" altLang="ko-KR" sz="36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36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600" dirty="0" err="1" smtClean="0">
                <a:latin typeface="Consolas" pitchFamily="49" charset="0"/>
                <a:cs typeface="Consolas" pitchFamily="49" charset="0"/>
              </a:rPr>
              <a:t>m_lrc.getLRCFromNet</a:t>
            </a:r>
            <a:r>
              <a:rPr lang="en-US" altLang="ko-KR" sz="3600" dirty="0" smtClean="0">
                <a:latin typeface="Consolas" pitchFamily="49" charset="0"/>
                <a:cs typeface="Consolas" pitchFamily="49" charset="0"/>
              </a:rPr>
              <a:t>(MD5Hash);		          </a:t>
            </a:r>
            <a:r>
              <a:rPr lang="en-US" altLang="ko-KR" sz="3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MD5 </a:t>
            </a:r>
            <a:r>
              <a:rPr lang="ko-KR" altLang="en-US" sz="3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해시 키를 통해 가사를 가져온다</a:t>
            </a:r>
            <a:endParaRPr lang="en-US" altLang="ko-KR" sz="3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오른쪽 화살표 172"/>
          <p:cNvSpPr/>
          <p:nvPr/>
        </p:nvSpPr>
        <p:spPr>
          <a:xfrm>
            <a:off x="1512368" y="44241075"/>
            <a:ext cx="3168506" cy="76724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88100" y="44241075"/>
            <a:ext cx="211134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구현 </a:t>
            </a:r>
            <a:r>
              <a:rPr lang="en-US" altLang="ko-KR" sz="45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(Implementation)</a:t>
            </a:r>
            <a:endParaRPr lang="ko-KR" altLang="en-US" sz="45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08395" y="35860656"/>
            <a:ext cx="26958901" cy="7613918"/>
            <a:chOff x="908395" y="33878821"/>
            <a:chExt cx="26958901" cy="7613918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908395" y="34418881"/>
              <a:ext cx="26958901" cy="7073858"/>
            </a:xfrm>
            <a:prstGeom prst="roundRect">
              <a:avLst>
                <a:gd name="adj" fmla="val 5122"/>
              </a:avLst>
            </a:prstGeom>
            <a:solidFill>
              <a:schemeClr val="bg1">
                <a:lumMod val="95000"/>
              </a:schemeClr>
            </a:solidFill>
            <a:ln w="254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12368" y="34723753"/>
              <a:ext cx="25872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 smtClean="0"/>
                <a:t>SmartSniff</a:t>
              </a:r>
              <a:r>
                <a:rPr lang="en-US" altLang="ko-KR" sz="3200" dirty="0" smtClean="0"/>
                <a:t> </a:t>
              </a:r>
              <a:r>
                <a:rPr lang="ko-KR" altLang="en-US" sz="3200" dirty="0" smtClean="0"/>
                <a:t>프로그램을 이용하여 </a:t>
              </a:r>
              <a:r>
                <a:rPr lang="ko-KR" altLang="en-US" sz="3200" dirty="0" err="1" smtClean="0"/>
                <a:t>패킷을</a:t>
              </a:r>
              <a:r>
                <a:rPr lang="ko-KR" altLang="en-US" sz="3200" dirty="0" smtClean="0"/>
                <a:t> 분석하였다</a:t>
              </a:r>
              <a:r>
                <a:rPr lang="en-US" altLang="ko-KR" sz="3200" dirty="0" smtClean="0"/>
                <a:t>.</a:t>
              </a: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19946416" y="33878821"/>
              <a:ext cx="7438432" cy="1080120"/>
            </a:xfrm>
            <a:prstGeom prst="roundRect">
              <a:avLst>
                <a:gd name="adj" fmla="val 42940"/>
              </a:avLst>
            </a:prstGeom>
            <a:ln w="1524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가사 데이터 취득</a:t>
              </a:r>
              <a:endPara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17" name="Picture 2" descr="E:\작성문서\KISEF\server__43037_zoo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00" b="96500" l="4798" r="8989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2120" y="35543843"/>
              <a:ext cx="5029200" cy="5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오른쪽 화살표 17"/>
            <p:cNvSpPr/>
            <p:nvPr/>
          </p:nvSpPr>
          <p:spPr>
            <a:xfrm>
              <a:off x="10149967" y="37156800"/>
              <a:ext cx="1689059" cy="14401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오른쪽 화살표 165"/>
            <p:cNvSpPr/>
            <p:nvPr/>
          </p:nvSpPr>
          <p:spPr>
            <a:xfrm>
              <a:off x="16686807" y="37156800"/>
              <a:ext cx="1689059" cy="14401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2368" y="36026152"/>
              <a:ext cx="846141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GET /</a:t>
              </a:r>
              <a:r>
                <a:rPr lang="en-US" altLang="ko-KR" sz="2400" dirty="0" err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cgi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-bin/</a:t>
              </a:r>
              <a:r>
                <a:rPr lang="en-US" altLang="ko-KR" sz="2400" dirty="0" err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lyrics.cgi?cmd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ko-KR" sz="2400" dirty="0" err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find_get_lyrics&amp;hkey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=00022AD71435&amp;file_key=</a:t>
              </a:r>
              <a:r>
                <a:rPr lang="en-US" altLang="ko-KR" sz="2400" b="1" u="sng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cc1a6a961eaa01d7edb143d179d7ddac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&amp;file_name=Radiohead%20-%20Creep.MP3&amp;title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=&amp;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artist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=&amp;</a:t>
              </a:r>
              <a:r>
                <a:rPr lang="en-US" altLang="ko-KR" sz="2400" dirty="0" err="1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album&amp;duration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=&amp;size=4713741&amp;sub_key=dc25b001839f1ef9746b&amp;from=</a:t>
              </a:r>
              <a:r>
                <a:rPr lang="en-US" altLang="ko-KR" sz="2400" dirty="0" err="1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gomaudio_local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HTTP/1.1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User-Agent: </a:t>
              </a:r>
              <a:r>
                <a:rPr lang="en-US" altLang="ko-KR" sz="2400" dirty="0" err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GomAudio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1, 9, 8, 0590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Connection: close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Host: newlyrics.gomtv.com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Cache-Control: 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no-cache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8822673" y="36026152"/>
              <a:ext cx="846141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HTTP/1.1 200 OK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Date: Sat, 23 Jan 2010 14:44:16 GMT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Server: Apache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Connection: close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Transfer-Encoding: chunked</a:t>
              </a: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Content-Type: 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</a:rPr>
                <a:t>text/html</a:t>
              </a:r>
            </a:p>
            <a:p>
              <a:endParaRPr lang="en-US" altLang="ko-KR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(... 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생략 </a:t>
              </a:r>
              <a:r>
                <a:rPr lang="en-US" altLang="ko-KR" sz="2400" dirty="0" smtClean="0">
                  <a:solidFill>
                    <a:schemeClr val="bg1">
                      <a:lumMod val="50000"/>
                    </a:schemeClr>
                  </a:solidFill>
                </a:rPr>
                <a:t>...)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0488149" y="40882052"/>
              <a:ext cx="812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i="1" dirty="0" smtClean="0">
                  <a:solidFill>
                    <a:schemeClr val="bg1">
                      <a:lumMod val="50000"/>
                    </a:schemeClr>
                  </a:solidFill>
                </a:rPr>
                <a:t>Image From : </a:t>
              </a:r>
              <a:r>
                <a:rPr lang="en-US" altLang="ko-KR" sz="2800" i="1" dirty="0">
                  <a:solidFill>
                    <a:schemeClr val="bg1">
                      <a:lumMod val="50000"/>
                    </a:schemeClr>
                  </a:solidFill>
                </a:rPr>
                <a:t>http://www.vpn1euro.com/</a:t>
              </a:r>
              <a:endParaRPr lang="ko-KR" altLang="en-US" sz="2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488149" y="40181136"/>
              <a:ext cx="81202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b="1" dirty="0" smtClean="0">
                  <a:solidFill>
                    <a:schemeClr val="bg1">
                      <a:lumMod val="50000"/>
                    </a:schemeClr>
                  </a:solidFill>
                </a:rPr>
                <a:t>Server</a:t>
              </a:r>
              <a:endParaRPr lang="ko-KR" altLang="en-US" sz="35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6879855" y="37156800"/>
              <a:ext cx="1257249" cy="2285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79855" y="39596361"/>
              <a:ext cx="5783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/>
                <a:t>파일의 </a:t>
              </a:r>
              <a:r>
                <a:rPr lang="en-US" altLang="ko-KR" sz="3200" dirty="0" smtClean="0"/>
                <a:t>MD5</a:t>
              </a:r>
              <a:r>
                <a:rPr lang="ko-KR" altLang="en-US" sz="3200" dirty="0" smtClean="0"/>
                <a:t> </a:t>
              </a:r>
              <a:r>
                <a:rPr lang="ko-KR" altLang="en-US" sz="3200" dirty="0" err="1" smtClean="0"/>
                <a:t>해시키</a:t>
              </a:r>
              <a:endParaRPr lang="en-US" altLang="ko-KR" sz="3200" dirty="0" smtClean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42895" y="32899617"/>
            <a:ext cx="26824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 smtClean="0"/>
              <a:t>MP3P</a:t>
            </a:r>
            <a:r>
              <a:rPr lang="ko-KR" altLang="en-US" sz="3200" dirty="0" smtClean="0"/>
              <a:t>의 종류에 따라 데이터나 문자열의 길이가 너무 길면 크면 튕기거나 제대로 읽어내지 못하는 경우가 발생한다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그래서 그 부분을 처리하여 적당히 잘라내는 코드를 내부에 처리해 놓았다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이는 타 </a:t>
            </a:r>
            <a:r>
              <a:rPr lang="ko-KR" altLang="en-US" sz="3200" dirty="0" err="1" smtClean="0"/>
              <a:t>가사마킹</a:t>
            </a:r>
            <a:r>
              <a:rPr lang="ko-KR" altLang="en-US" sz="3200" dirty="0" smtClean="0"/>
              <a:t> 프로그램에서는 구현되지 않은 기능이다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1042895" y="49651803"/>
            <a:ext cx="26824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 smtClean="0"/>
              <a:t>ID3 </a:t>
            </a:r>
            <a:r>
              <a:rPr lang="ko-KR" altLang="en-US" sz="3200" dirty="0" smtClean="0"/>
              <a:t>태그가 손상되는 경우가 있다 해도 파일 데이터의 </a:t>
            </a:r>
            <a:r>
              <a:rPr lang="en-US" altLang="ko-KR" sz="3200" dirty="0" smtClean="0"/>
              <a:t>MD5 </a:t>
            </a:r>
            <a:r>
              <a:rPr lang="ko-KR" altLang="en-US" sz="3200" dirty="0" err="1" smtClean="0"/>
              <a:t>해시값으로</a:t>
            </a:r>
            <a:r>
              <a:rPr lang="ko-KR" altLang="en-US" sz="3200" dirty="0" smtClean="0"/>
              <a:t> 가사를 가져올 수 있기 때문에 그만큼 가사를 가져올 수 있는 가능성이 높아진다</a:t>
            </a:r>
            <a:r>
              <a:rPr lang="en-US" altLang="ko-KR" sz="3200" dirty="0" smtClean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08312" y="34241199"/>
            <a:ext cx="26831899" cy="936104"/>
            <a:chOff x="1008312" y="34241199"/>
            <a:chExt cx="26831899" cy="936104"/>
          </a:xfrm>
        </p:grpSpPr>
        <p:sp>
          <p:nvSpPr>
            <p:cNvPr id="8" name="한쪽 모서리가 잘린 사각형 7"/>
            <p:cNvSpPr/>
            <p:nvPr/>
          </p:nvSpPr>
          <p:spPr>
            <a:xfrm>
              <a:off x="1008312" y="34241199"/>
              <a:ext cx="4581426" cy="936104"/>
            </a:xfrm>
            <a:prstGeom prst="snip1Rect">
              <a:avLst>
                <a:gd name="adj" fmla="val 196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Remove Empty Line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62" name="한쪽 모서리가 잘린 사각형 61"/>
            <p:cNvSpPr/>
            <p:nvPr/>
          </p:nvSpPr>
          <p:spPr>
            <a:xfrm>
              <a:off x="6840961" y="34241199"/>
              <a:ext cx="4327104" cy="936104"/>
            </a:xfrm>
            <a:prstGeom prst="snip1Rect">
              <a:avLst>
                <a:gd name="adj" fmla="val 196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HTML Char Escape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760841" y="34469277"/>
              <a:ext cx="1021655" cy="70802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한쪽 모서리가 잘린 사각형 62"/>
            <p:cNvSpPr/>
            <p:nvPr/>
          </p:nvSpPr>
          <p:spPr>
            <a:xfrm>
              <a:off x="12445855" y="34241199"/>
              <a:ext cx="3736897" cy="936104"/>
            </a:xfrm>
            <a:prstGeom prst="snip1Rect">
              <a:avLst>
                <a:gd name="adj" fmla="val 196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Multi Line Proc.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64" name="오른쪽 화살표 63"/>
            <p:cNvSpPr/>
            <p:nvPr/>
          </p:nvSpPr>
          <p:spPr>
            <a:xfrm>
              <a:off x="11334971" y="34469277"/>
              <a:ext cx="1021655" cy="70802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한쪽 모서리가 잘린 사각형 64"/>
            <p:cNvSpPr/>
            <p:nvPr/>
          </p:nvSpPr>
          <p:spPr>
            <a:xfrm>
              <a:off x="17426137" y="34241199"/>
              <a:ext cx="4581426" cy="936104"/>
            </a:xfrm>
            <a:prstGeom prst="snip1Rect">
              <a:avLst>
                <a:gd name="adj" fmla="val 196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Overflow, </a:t>
              </a:r>
              <a:r>
                <a:rPr lang="en-US" altLang="ko-KR" sz="3500" dirty="0" err="1" smtClean="0">
                  <a:solidFill>
                    <a:schemeClr val="tx1"/>
                  </a:solidFill>
                </a:rPr>
                <a:t>wordwrap</a:t>
              </a:r>
              <a:r>
                <a:rPr lang="en-US" altLang="ko-KR" sz="3500" dirty="0" smtClean="0">
                  <a:solidFill>
                    <a:schemeClr val="tx1"/>
                  </a:solidFill>
                </a:rPr>
                <a:t> cutting </a:t>
              </a:r>
              <a:r>
                <a:rPr lang="en-US" altLang="ko-KR" sz="3500" dirty="0" err="1" smtClean="0">
                  <a:solidFill>
                    <a:schemeClr val="tx1"/>
                  </a:solidFill>
                </a:rPr>
                <a:t>proc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66" name="오른쪽 화살표 65"/>
            <p:cNvSpPr/>
            <p:nvPr/>
          </p:nvSpPr>
          <p:spPr>
            <a:xfrm>
              <a:off x="16380275" y="34469277"/>
              <a:ext cx="1021655" cy="70802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한쪽 모서리가 잘린 사각형 66"/>
            <p:cNvSpPr/>
            <p:nvPr/>
          </p:nvSpPr>
          <p:spPr>
            <a:xfrm>
              <a:off x="23258785" y="34241199"/>
              <a:ext cx="4581426" cy="936104"/>
            </a:xfrm>
            <a:prstGeom prst="snip1Rect">
              <a:avLst>
                <a:gd name="adj" fmla="val 196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err="1" smtClean="0">
                  <a:solidFill>
                    <a:schemeClr val="tx1"/>
                  </a:solidFill>
                </a:rPr>
                <a:t>Autotime</a:t>
              </a:r>
              <a:r>
                <a:rPr lang="en-US" altLang="ko-KR" sz="3500" dirty="0" smtClean="0">
                  <a:solidFill>
                    <a:schemeClr val="tx1"/>
                  </a:solidFill>
                </a:rPr>
                <a:t> proc.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68" name="오른쪽 화살표 67"/>
            <p:cNvSpPr/>
            <p:nvPr/>
          </p:nvSpPr>
          <p:spPr>
            <a:xfrm>
              <a:off x="22178665" y="34469277"/>
              <a:ext cx="1021655" cy="70802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361</Words>
  <Application>Microsoft Office PowerPoint</Application>
  <PresentationFormat>사용자 지정</PresentationFormat>
  <Paragraphs>68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Korean Minjok Leadership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Dongyoung Kim</dc:creator>
  <cp:lastModifiedBy>kuna</cp:lastModifiedBy>
  <cp:revision>278</cp:revision>
  <dcterms:created xsi:type="dcterms:W3CDTF">2008-05-06T06:58:11Z</dcterms:created>
  <dcterms:modified xsi:type="dcterms:W3CDTF">2011-01-23T13:07:31Z</dcterms:modified>
</cp:coreProperties>
</file>