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6202025" cy="51127025"/>
  <p:notesSz cx="6858000" cy="9144000"/>
  <p:defaultTextStyle>
    <a:defPPr>
      <a:defRPr lang="ko-KR"/>
    </a:defPPr>
    <a:lvl1pPr marL="0" algn="l" defTabSz="3600450" rtl="0" eaLnBrk="1" latinLnBrk="1" hangingPunct="1">
      <a:defRPr sz="7100" kern="1200">
        <a:solidFill>
          <a:schemeClr val="tx1"/>
        </a:solidFill>
        <a:latin typeface="+mn-lt"/>
        <a:ea typeface="+mn-ea"/>
        <a:cs typeface="+mn-cs"/>
      </a:defRPr>
    </a:lvl1pPr>
    <a:lvl2pPr marL="1800225" algn="l" defTabSz="3600450" rtl="0" eaLnBrk="1" latinLnBrk="1" hangingPunct="1">
      <a:defRPr sz="7100" kern="1200">
        <a:solidFill>
          <a:schemeClr val="tx1"/>
        </a:solidFill>
        <a:latin typeface="+mn-lt"/>
        <a:ea typeface="+mn-ea"/>
        <a:cs typeface="+mn-cs"/>
      </a:defRPr>
    </a:lvl2pPr>
    <a:lvl3pPr marL="3600450" algn="l" defTabSz="3600450" rtl="0" eaLnBrk="1" latinLnBrk="1" hangingPunct="1">
      <a:defRPr sz="7100" kern="1200">
        <a:solidFill>
          <a:schemeClr val="tx1"/>
        </a:solidFill>
        <a:latin typeface="+mn-lt"/>
        <a:ea typeface="+mn-ea"/>
        <a:cs typeface="+mn-cs"/>
      </a:defRPr>
    </a:lvl3pPr>
    <a:lvl4pPr marL="5400675" algn="l" defTabSz="3600450" rtl="0" eaLnBrk="1" latinLnBrk="1" hangingPunct="1">
      <a:defRPr sz="7100" kern="1200">
        <a:solidFill>
          <a:schemeClr val="tx1"/>
        </a:solidFill>
        <a:latin typeface="+mn-lt"/>
        <a:ea typeface="+mn-ea"/>
        <a:cs typeface="+mn-cs"/>
      </a:defRPr>
    </a:lvl4pPr>
    <a:lvl5pPr marL="7200900" algn="l" defTabSz="3600450" rtl="0" eaLnBrk="1" latinLnBrk="1" hangingPunct="1">
      <a:defRPr sz="7100" kern="1200">
        <a:solidFill>
          <a:schemeClr val="tx1"/>
        </a:solidFill>
        <a:latin typeface="+mn-lt"/>
        <a:ea typeface="+mn-ea"/>
        <a:cs typeface="+mn-cs"/>
      </a:defRPr>
    </a:lvl5pPr>
    <a:lvl6pPr marL="9001125" algn="l" defTabSz="3600450" rtl="0" eaLnBrk="1" latinLnBrk="1" hangingPunct="1">
      <a:defRPr sz="7100" kern="1200">
        <a:solidFill>
          <a:schemeClr val="tx1"/>
        </a:solidFill>
        <a:latin typeface="+mn-lt"/>
        <a:ea typeface="+mn-ea"/>
        <a:cs typeface="+mn-cs"/>
      </a:defRPr>
    </a:lvl6pPr>
    <a:lvl7pPr marL="10801350" algn="l" defTabSz="3600450" rtl="0" eaLnBrk="1" latinLnBrk="1" hangingPunct="1">
      <a:defRPr sz="7100" kern="1200">
        <a:solidFill>
          <a:schemeClr val="tx1"/>
        </a:solidFill>
        <a:latin typeface="+mn-lt"/>
        <a:ea typeface="+mn-ea"/>
        <a:cs typeface="+mn-cs"/>
      </a:defRPr>
    </a:lvl7pPr>
    <a:lvl8pPr marL="12601575" algn="l" defTabSz="3600450" rtl="0" eaLnBrk="1" latinLnBrk="1" hangingPunct="1">
      <a:defRPr sz="7100" kern="1200">
        <a:solidFill>
          <a:schemeClr val="tx1"/>
        </a:solidFill>
        <a:latin typeface="+mn-lt"/>
        <a:ea typeface="+mn-ea"/>
        <a:cs typeface="+mn-cs"/>
      </a:defRPr>
    </a:lvl8pPr>
    <a:lvl9pPr marL="14401800" algn="l" defTabSz="3600450" rtl="0" eaLnBrk="1" latinLnBrk="1" hangingPunct="1">
      <a:defRPr sz="7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5353"/>
    <a:srgbClr val="525252"/>
    <a:srgbClr val="515151"/>
    <a:srgbClr val="565656"/>
    <a:srgbClr val="4F4F4F"/>
    <a:srgbClr val="5C5C5C"/>
    <a:srgbClr val="4D4D4D"/>
    <a:srgbClr val="5F5F5F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-1698" y="492"/>
      </p:cViewPr>
      <p:guideLst>
        <p:guide orient="horz" pos="16103"/>
        <p:guide pos="51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Marking Success Percentage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Emodio</c:v>
                </c:pt>
                <c:pt idx="1">
                  <c:v>MP3 Lyrics Master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36</c:v>
                </c:pt>
                <c:pt idx="1">
                  <c:v>82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5750912"/>
        <c:axId val="105752448"/>
      </c:barChart>
      <c:catAx>
        <c:axId val="105750912"/>
        <c:scaling>
          <c:orientation val="minMax"/>
        </c:scaling>
        <c:delete val="0"/>
        <c:axPos val="b"/>
        <c:majorTickMark val="out"/>
        <c:minorTickMark val="none"/>
        <c:tickLblPos val="nextTo"/>
        <c:crossAx val="105752448"/>
        <c:crosses val="autoZero"/>
        <c:auto val="1"/>
        <c:lblAlgn val="ctr"/>
        <c:lblOffset val="100"/>
        <c:noMultiLvlLbl val="0"/>
      </c:catAx>
      <c:valAx>
        <c:axId val="1057524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575091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5152" y="15882520"/>
            <a:ext cx="13771721" cy="1095917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30304" y="28971982"/>
            <a:ext cx="11341418" cy="130657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00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00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200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0011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80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601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401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A27A4-082C-408A-AF22-599960809865}" type="datetimeFigureOut">
              <a:rPr lang="ko-KR" altLang="en-US" smtClean="0"/>
              <a:pPr/>
              <a:t>2011-01-23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428C2-1591-47DB-B389-4DBC7EE881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A27A4-082C-408A-AF22-599960809865}" type="datetimeFigureOut">
              <a:rPr lang="ko-KR" altLang="en-US" smtClean="0"/>
              <a:pPr/>
              <a:t>2011-01-23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428C2-1591-47DB-B389-4DBC7EE881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20815104" y="13977095"/>
            <a:ext cx="6458307" cy="29773207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434555" y="13977095"/>
            <a:ext cx="19110514" cy="29773207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A27A4-082C-408A-AF22-599960809865}" type="datetimeFigureOut">
              <a:rPr lang="ko-KR" altLang="en-US" smtClean="0"/>
              <a:pPr/>
              <a:t>2011-01-23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428C2-1591-47DB-B389-4DBC7EE881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A27A4-082C-408A-AF22-599960809865}" type="datetimeFigureOut">
              <a:rPr lang="ko-KR" altLang="en-US" smtClean="0"/>
              <a:pPr/>
              <a:t>2011-01-23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428C2-1591-47DB-B389-4DBC7EE881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79850" y="32853852"/>
            <a:ext cx="13771721" cy="10154395"/>
          </a:xfrm>
        </p:spPr>
        <p:txBody>
          <a:bodyPr anchor="t"/>
          <a:lstStyle>
            <a:lvl1pPr algn="l">
              <a:defRPr sz="158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79850" y="21669819"/>
            <a:ext cx="13771721" cy="11184033"/>
          </a:xfrm>
        </p:spPr>
        <p:txBody>
          <a:bodyPr anchor="b"/>
          <a:lstStyle>
            <a:lvl1pPr marL="0" indent="0">
              <a:buNone/>
              <a:defRPr sz="7900">
                <a:solidFill>
                  <a:schemeClr val="tx1">
                    <a:tint val="75000"/>
                  </a:schemeClr>
                </a:solidFill>
              </a:defRPr>
            </a:lvl1pPr>
            <a:lvl2pPr marL="1800225" indent="0">
              <a:buNone/>
              <a:defRPr sz="7100">
                <a:solidFill>
                  <a:schemeClr val="tx1">
                    <a:tint val="75000"/>
                  </a:schemeClr>
                </a:solidFill>
              </a:defRPr>
            </a:lvl2pPr>
            <a:lvl3pPr marL="360045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3pPr>
            <a:lvl4pPr marL="5400675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4pPr>
            <a:lvl5pPr marL="7200900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5pPr>
            <a:lvl6pPr marL="9001125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6pPr>
            <a:lvl7pPr marL="10801350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7pPr>
            <a:lvl8pPr marL="12601575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8pPr>
            <a:lvl9pPr marL="14401800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A27A4-082C-408A-AF22-599960809865}" type="datetimeFigureOut">
              <a:rPr lang="ko-KR" altLang="en-US" smtClean="0"/>
              <a:pPr/>
              <a:t>2011-01-23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428C2-1591-47DB-B389-4DBC7EE881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4556" y="81424526"/>
            <a:ext cx="12784411" cy="230284642"/>
          </a:xfrm>
        </p:spPr>
        <p:txBody>
          <a:bodyPr/>
          <a:lstStyle>
            <a:lvl1pPr>
              <a:defRPr sz="11000"/>
            </a:lvl1pPr>
            <a:lvl2pPr>
              <a:defRPr sz="9500"/>
            </a:lvl2pPr>
            <a:lvl3pPr>
              <a:defRPr sz="79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4489001" y="81424526"/>
            <a:ext cx="12784409" cy="230284642"/>
          </a:xfrm>
        </p:spPr>
        <p:txBody>
          <a:bodyPr/>
          <a:lstStyle>
            <a:lvl1pPr>
              <a:defRPr sz="11000"/>
            </a:lvl1pPr>
            <a:lvl2pPr>
              <a:defRPr sz="9500"/>
            </a:lvl2pPr>
            <a:lvl3pPr>
              <a:defRPr sz="79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A27A4-082C-408A-AF22-599960809865}" type="datetimeFigureOut">
              <a:rPr lang="ko-KR" altLang="en-US" smtClean="0"/>
              <a:pPr/>
              <a:t>2011-01-23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428C2-1591-47DB-B389-4DBC7EE881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0101" y="2047451"/>
            <a:ext cx="14581823" cy="8521171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0101" y="11444410"/>
            <a:ext cx="7158708" cy="4769485"/>
          </a:xfrm>
        </p:spPr>
        <p:txBody>
          <a:bodyPr anchor="b"/>
          <a:lstStyle>
            <a:lvl1pPr marL="0" indent="0">
              <a:buNone/>
              <a:defRPr sz="9500" b="1"/>
            </a:lvl1pPr>
            <a:lvl2pPr marL="1800225" indent="0">
              <a:buNone/>
              <a:defRPr sz="7900" b="1"/>
            </a:lvl2pPr>
            <a:lvl3pPr marL="3600450" indent="0">
              <a:buNone/>
              <a:defRPr sz="7100" b="1"/>
            </a:lvl3pPr>
            <a:lvl4pPr marL="5400675" indent="0">
              <a:buNone/>
              <a:defRPr sz="6300" b="1"/>
            </a:lvl4pPr>
            <a:lvl5pPr marL="7200900" indent="0">
              <a:buNone/>
              <a:defRPr sz="6300" b="1"/>
            </a:lvl5pPr>
            <a:lvl6pPr marL="9001125" indent="0">
              <a:buNone/>
              <a:defRPr sz="6300" b="1"/>
            </a:lvl6pPr>
            <a:lvl7pPr marL="10801350" indent="0">
              <a:buNone/>
              <a:defRPr sz="6300" b="1"/>
            </a:lvl7pPr>
            <a:lvl8pPr marL="12601575" indent="0">
              <a:buNone/>
              <a:defRPr sz="6300" b="1"/>
            </a:lvl8pPr>
            <a:lvl9pPr marL="14401800" indent="0">
              <a:buNone/>
              <a:defRPr sz="63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10101" y="16213896"/>
            <a:ext cx="7158708" cy="29457218"/>
          </a:xfrm>
        </p:spPr>
        <p:txBody>
          <a:bodyPr/>
          <a:lstStyle>
            <a:lvl1pPr>
              <a:defRPr sz="9500"/>
            </a:lvl1pPr>
            <a:lvl2pPr>
              <a:defRPr sz="7900"/>
            </a:lvl2pPr>
            <a:lvl3pPr>
              <a:defRPr sz="7100"/>
            </a:lvl3pPr>
            <a:lvl4pPr>
              <a:defRPr sz="6300"/>
            </a:lvl4pPr>
            <a:lvl5pPr>
              <a:defRPr sz="6300"/>
            </a:lvl5pPr>
            <a:lvl6pPr>
              <a:defRPr sz="6300"/>
            </a:lvl6pPr>
            <a:lvl7pPr>
              <a:defRPr sz="6300"/>
            </a:lvl7pPr>
            <a:lvl8pPr>
              <a:defRPr sz="6300"/>
            </a:lvl8pPr>
            <a:lvl9pPr>
              <a:defRPr sz="6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8230405" y="11444410"/>
            <a:ext cx="7161520" cy="4769485"/>
          </a:xfrm>
        </p:spPr>
        <p:txBody>
          <a:bodyPr anchor="b"/>
          <a:lstStyle>
            <a:lvl1pPr marL="0" indent="0">
              <a:buNone/>
              <a:defRPr sz="9500" b="1"/>
            </a:lvl1pPr>
            <a:lvl2pPr marL="1800225" indent="0">
              <a:buNone/>
              <a:defRPr sz="7900" b="1"/>
            </a:lvl2pPr>
            <a:lvl3pPr marL="3600450" indent="0">
              <a:buNone/>
              <a:defRPr sz="7100" b="1"/>
            </a:lvl3pPr>
            <a:lvl4pPr marL="5400675" indent="0">
              <a:buNone/>
              <a:defRPr sz="6300" b="1"/>
            </a:lvl4pPr>
            <a:lvl5pPr marL="7200900" indent="0">
              <a:buNone/>
              <a:defRPr sz="6300" b="1"/>
            </a:lvl5pPr>
            <a:lvl6pPr marL="9001125" indent="0">
              <a:buNone/>
              <a:defRPr sz="6300" b="1"/>
            </a:lvl6pPr>
            <a:lvl7pPr marL="10801350" indent="0">
              <a:buNone/>
              <a:defRPr sz="6300" b="1"/>
            </a:lvl7pPr>
            <a:lvl8pPr marL="12601575" indent="0">
              <a:buNone/>
              <a:defRPr sz="6300" b="1"/>
            </a:lvl8pPr>
            <a:lvl9pPr marL="14401800" indent="0">
              <a:buNone/>
              <a:defRPr sz="63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8230405" y="16213896"/>
            <a:ext cx="7161520" cy="29457218"/>
          </a:xfrm>
        </p:spPr>
        <p:txBody>
          <a:bodyPr/>
          <a:lstStyle>
            <a:lvl1pPr>
              <a:defRPr sz="9500"/>
            </a:lvl1pPr>
            <a:lvl2pPr>
              <a:defRPr sz="7900"/>
            </a:lvl2pPr>
            <a:lvl3pPr>
              <a:defRPr sz="7100"/>
            </a:lvl3pPr>
            <a:lvl4pPr>
              <a:defRPr sz="6300"/>
            </a:lvl4pPr>
            <a:lvl5pPr>
              <a:defRPr sz="6300"/>
            </a:lvl5pPr>
            <a:lvl6pPr>
              <a:defRPr sz="6300"/>
            </a:lvl6pPr>
            <a:lvl7pPr>
              <a:defRPr sz="6300"/>
            </a:lvl7pPr>
            <a:lvl8pPr>
              <a:defRPr sz="6300"/>
            </a:lvl8pPr>
            <a:lvl9pPr>
              <a:defRPr sz="6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A27A4-082C-408A-AF22-599960809865}" type="datetimeFigureOut">
              <a:rPr lang="ko-KR" altLang="en-US" smtClean="0"/>
              <a:pPr/>
              <a:t>2011-01-23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428C2-1591-47DB-B389-4DBC7EE881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A27A4-082C-408A-AF22-599960809865}" type="datetimeFigureOut">
              <a:rPr lang="ko-KR" altLang="en-US" smtClean="0"/>
              <a:pPr/>
              <a:t>2011-01-23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428C2-1591-47DB-B389-4DBC7EE881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A27A4-082C-408A-AF22-599960809865}" type="datetimeFigureOut">
              <a:rPr lang="ko-KR" altLang="en-US" smtClean="0"/>
              <a:pPr/>
              <a:t>2011-01-23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428C2-1591-47DB-B389-4DBC7EE881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0103" y="2035614"/>
            <a:ext cx="5330355" cy="8663190"/>
          </a:xfrm>
        </p:spPr>
        <p:txBody>
          <a:bodyPr anchor="b"/>
          <a:lstStyle>
            <a:lvl1pPr algn="l">
              <a:defRPr sz="79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34542" y="2035618"/>
            <a:ext cx="9057382" cy="43635499"/>
          </a:xfrm>
        </p:spPr>
        <p:txBody>
          <a:bodyPr/>
          <a:lstStyle>
            <a:lvl1pPr>
              <a:defRPr sz="12600"/>
            </a:lvl1pPr>
            <a:lvl2pPr>
              <a:defRPr sz="11000"/>
            </a:lvl2pPr>
            <a:lvl3pPr>
              <a:defRPr sz="9500"/>
            </a:lvl3pPr>
            <a:lvl4pPr>
              <a:defRPr sz="7900"/>
            </a:lvl4pPr>
            <a:lvl5pPr>
              <a:defRPr sz="7900"/>
            </a:lvl5pPr>
            <a:lvl6pPr>
              <a:defRPr sz="7900"/>
            </a:lvl6pPr>
            <a:lvl7pPr>
              <a:defRPr sz="7900"/>
            </a:lvl7pPr>
            <a:lvl8pPr>
              <a:defRPr sz="7900"/>
            </a:lvl8pPr>
            <a:lvl9pPr>
              <a:defRPr sz="7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0103" y="10698808"/>
            <a:ext cx="5330355" cy="34972309"/>
          </a:xfrm>
        </p:spPr>
        <p:txBody>
          <a:bodyPr/>
          <a:lstStyle>
            <a:lvl1pPr marL="0" indent="0">
              <a:buNone/>
              <a:defRPr sz="5500"/>
            </a:lvl1pPr>
            <a:lvl2pPr marL="1800225" indent="0">
              <a:buNone/>
              <a:defRPr sz="4700"/>
            </a:lvl2pPr>
            <a:lvl3pPr marL="3600450" indent="0">
              <a:buNone/>
              <a:defRPr sz="3900"/>
            </a:lvl3pPr>
            <a:lvl4pPr marL="5400675" indent="0">
              <a:buNone/>
              <a:defRPr sz="3500"/>
            </a:lvl4pPr>
            <a:lvl5pPr marL="7200900" indent="0">
              <a:buNone/>
              <a:defRPr sz="3500"/>
            </a:lvl5pPr>
            <a:lvl6pPr marL="9001125" indent="0">
              <a:buNone/>
              <a:defRPr sz="3500"/>
            </a:lvl6pPr>
            <a:lvl7pPr marL="10801350" indent="0">
              <a:buNone/>
              <a:defRPr sz="3500"/>
            </a:lvl7pPr>
            <a:lvl8pPr marL="12601575" indent="0">
              <a:buNone/>
              <a:defRPr sz="3500"/>
            </a:lvl8pPr>
            <a:lvl9pPr marL="14401800" indent="0">
              <a:buNone/>
              <a:defRPr sz="3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A27A4-082C-408A-AF22-599960809865}" type="datetimeFigureOut">
              <a:rPr lang="ko-KR" altLang="en-US" smtClean="0"/>
              <a:pPr/>
              <a:t>2011-01-23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428C2-1591-47DB-B389-4DBC7EE881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75711" y="35788918"/>
            <a:ext cx="9721215" cy="4225084"/>
          </a:xfrm>
        </p:spPr>
        <p:txBody>
          <a:bodyPr anchor="b"/>
          <a:lstStyle>
            <a:lvl1pPr algn="l">
              <a:defRPr sz="79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175711" y="4568294"/>
            <a:ext cx="9721215" cy="30676215"/>
          </a:xfrm>
        </p:spPr>
        <p:txBody>
          <a:bodyPr/>
          <a:lstStyle>
            <a:lvl1pPr marL="0" indent="0">
              <a:buNone/>
              <a:defRPr sz="12600"/>
            </a:lvl1pPr>
            <a:lvl2pPr marL="1800225" indent="0">
              <a:buNone/>
              <a:defRPr sz="11000"/>
            </a:lvl2pPr>
            <a:lvl3pPr marL="3600450" indent="0">
              <a:buNone/>
              <a:defRPr sz="9500"/>
            </a:lvl3pPr>
            <a:lvl4pPr marL="5400675" indent="0">
              <a:buNone/>
              <a:defRPr sz="7900"/>
            </a:lvl4pPr>
            <a:lvl5pPr marL="7200900" indent="0">
              <a:buNone/>
              <a:defRPr sz="7900"/>
            </a:lvl5pPr>
            <a:lvl6pPr marL="9001125" indent="0">
              <a:buNone/>
              <a:defRPr sz="7900"/>
            </a:lvl6pPr>
            <a:lvl7pPr marL="10801350" indent="0">
              <a:buNone/>
              <a:defRPr sz="7900"/>
            </a:lvl7pPr>
            <a:lvl8pPr marL="12601575" indent="0">
              <a:buNone/>
              <a:defRPr sz="7900"/>
            </a:lvl8pPr>
            <a:lvl9pPr marL="14401800" indent="0">
              <a:buNone/>
              <a:defRPr sz="79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175711" y="40014002"/>
            <a:ext cx="9721215" cy="6000321"/>
          </a:xfrm>
        </p:spPr>
        <p:txBody>
          <a:bodyPr/>
          <a:lstStyle>
            <a:lvl1pPr marL="0" indent="0">
              <a:buNone/>
              <a:defRPr sz="5500"/>
            </a:lvl1pPr>
            <a:lvl2pPr marL="1800225" indent="0">
              <a:buNone/>
              <a:defRPr sz="4700"/>
            </a:lvl2pPr>
            <a:lvl3pPr marL="3600450" indent="0">
              <a:buNone/>
              <a:defRPr sz="3900"/>
            </a:lvl3pPr>
            <a:lvl4pPr marL="5400675" indent="0">
              <a:buNone/>
              <a:defRPr sz="3500"/>
            </a:lvl4pPr>
            <a:lvl5pPr marL="7200900" indent="0">
              <a:buNone/>
              <a:defRPr sz="3500"/>
            </a:lvl5pPr>
            <a:lvl6pPr marL="9001125" indent="0">
              <a:buNone/>
              <a:defRPr sz="3500"/>
            </a:lvl6pPr>
            <a:lvl7pPr marL="10801350" indent="0">
              <a:buNone/>
              <a:defRPr sz="3500"/>
            </a:lvl7pPr>
            <a:lvl8pPr marL="12601575" indent="0">
              <a:buNone/>
              <a:defRPr sz="3500"/>
            </a:lvl8pPr>
            <a:lvl9pPr marL="14401800" indent="0">
              <a:buNone/>
              <a:defRPr sz="3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A27A4-082C-408A-AF22-599960809865}" type="datetimeFigureOut">
              <a:rPr lang="ko-KR" altLang="en-US" smtClean="0"/>
              <a:pPr/>
              <a:t>2011-01-23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428C2-1591-47DB-B389-4DBC7EE881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10101" y="2047451"/>
            <a:ext cx="14581823" cy="8521171"/>
          </a:xfrm>
          <a:prstGeom prst="rect">
            <a:avLst/>
          </a:prstGeom>
        </p:spPr>
        <p:txBody>
          <a:bodyPr vert="horz" lIns="360045" tIns="180023" rIns="360045" bIns="180023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0101" y="11929644"/>
            <a:ext cx="14581823" cy="33741473"/>
          </a:xfrm>
          <a:prstGeom prst="rect">
            <a:avLst/>
          </a:prstGeom>
        </p:spPr>
        <p:txBody>
          <a:bodyPr vert="horz" lIns="360045" tIns="180023" rIns="360045" bIns="180023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10102" y="47387182"/>
            <a:ext cx="3780473" cy="2722041"/>
          </a:xfrm>
          <a:prstGeom prst="rect">
            <a:avLst/>
          </a:prstGeom>
        </p:spPr>
        <p:txBody>
          <a:bodyPr vert="horz" lIns="360045" tIns="180023" rIns="360045" bIns="180023" rtlCol="0" anchor="ctr"/>
          <a:lstStyle>
            <a:lvl1pPr algn="l">
              <a:defRPr sz="4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A27A4-082C-408A-AF22-599960809865}" type="datetimeFigureOut">
              <a:rPr lang="ko-KR" altLang="en-US" smtClean="0"/>
              <a:pPr/>
              <a:t>2011-01-23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535692" y="47387182"/>
            <a:ext cx="5130641" cy="2722041"/>
          </a:xfrm>
          <a:prstGeom prst="rect">
            <a:avLst/>
          </a:prstGeom>
        </p:spPr>
        <p:txBody>
          <a:bodyPr vert="horz" lIns="360045" tIns="180023" rIns="360045" bIns="180023" rtlCol="0" anchor="ctr"/>
          <a:lstStyle>
            <a:lvl1pPr algn="ctr">
              <a:defRPr sz="4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611453" y="47387182"/>
            <a:ext cx="3780473" cy="2722041"/>
          </a:xfrm>
          <a:prstGeom prst="rect">
            <a:avLst/>
          </a:prstGeom>
        </p:spPr>
        <p:txBody>
          <a:bodyPr vert="horz" lIns="360045" tIns="180023" rIns="360045" bIns="180023" rtlCol="0" anchor="ctr"/>
          <a:lstStyle>
            <a:lvl1pPr algn="r">
              <a:defRPr sz="4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428C2-1591-47DB-B389-4DBC7EE881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00450" rtl="0" eaLnBrk="1" latinLnBrk="1" hangingPunct="1">
        <a:spcBef>
          <a:spcPct val="0"/>
        </a:spcBef>
        <a:buNone/>
        <a:defRPr sz="17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69" indent="-1350169" algn="l" defTabSz="3600450" rtl="0" eaLnBrk="1" latinLnBrk="1" hangingPunct="1">
        <a:spcBef>
          <a:spcPct val="20000"/>
        </a:spcBef>
        <a:buFont typeface="Arial" pitchFamily="34" charset="0"/>
        <a:buChar char="•"/>
        <a:defRPr sz="12600" kern="1200">
          <a:solidFill>
            <a:schemeClr val="tx1"/>
          </a:solidFill>
          <a:latin typeface="+mn-lt"/>
          <a:ea typeface="+mn-ea"/>
          <a:cs typeface="+mn-cs"/>
        </a:defRPr>
      </a:lvl1pPr>
      <a:lvl2pPr marL="2925366" indent="-1125141" algn="l" defTabSz="3600450" rtl="0" eaLnBrk="1" latinLnBrk="1" hangingPunct="1">
        <a:spcBef>
          <a:spcPct val="20000"/>
        </a:spcBef>
        <a:buFont typeface="Arial" pitchFamily="34" charset="0"/>
        <a:buChar char="–"/>
        <a:defRPr sz="11000" kern="1200">
          <a:solidFill>
            <a:schemeClr val="tx1"/>
          </a:solidFill>
          <a:latin typeface="+mn-lt"/>
          <a:ea typeface="+mn-ea"/>
          <a:cs typeface="+mn-cs"/>
        </a:defRPr>
      </a:lvl2pPr>
      <a:lvl3pPr marL="4500563" indent="-900113" algn="l" defTabSz="3600450" rtl="0" eaLnBrk="1" latinLnBrk="1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3pPr>
      <a:lvl4pPr marL="6300788" indent="-900113" algn="l" defTabSz="3600450" rtl="0" eaLnBrk="1" latinLnBrk="1" hangingPunct="1">
        <a:spcBef>
          <a:spcPct val="20000"/>
        </a:spcBef>
        <a:buFont typeface="Arial" pitchFamily="34" charset="0"/>
        <a:buChar char="–"/>
        <a:defRPr sz="7900" kern="1200">
          <a:solidFill>
            <a:schemeClr val="tx1"/>
          </a:solidFill>
          <a:latin typeface="+mn-lt"/>
          <a:ea typeface="+mn-ea"/>
          <a:cs typeface="+mn-cs"/>
        </a:defRPr>
      </a:lvl4pPr>
      <a:lvl5pPr marL="8101013" indent="-900113" algn="l" defTabSz="3600450" rtl="0" eaLnBrk="1" latinLnBrk="1" hangingPunct="1">
        <a:spcBef>
          <a:spcPct val="20000"/>
        </a:spcBef>
        <a:buFont typeface="Arial" pitchFamily="34" charset="0"/>
        <a:buChar char="»"/>
        <a:defRPr sz="7900" kern="1200">
          <a:solidFill>
            <a:schemeClr val="tx1"/>
          </a:solidFill>
          <a:latin typeface="+mn-lt"/>
          <a:ea typeface="+mn-ea"/>
          <a:cs typeface="+mn-cs"/>
        </a:defRPr>
      </a:lvl5pPr>
      <a:lvl6pPr marL="9901238" indent="-900113" algn="l" defTabSz="3600450" rtl="0" eaLnBrk="1" latinLnBrk="1" hangingPunct="1">
        <a:spcBef>
          <a:spcPct val="20000"/>
        </a:spcBef>
        <a:buFont typeface="Arial" pitchFamily="34" charset="0"/>
        <a:buChar char="•"/>
        <a:defRPr sz="7900" kern="1200">
          <a:solidFill>
            <a:schemeClr val="tx1"/>
          </a:solidFill>
          <a:latin typeface="+mn-lt"/>
          <a:ea typeface="+mn-ea"/>
          <a:cs typeface="+mn-cs"/>
        </a:defRPr>
      </a:lvl6pPr>
      <a:lvl7pPr marL="11701463" indent="-900113" algn="l" defTabSz="3600450" rtl="0" eaLnBrk="1" latinLnBrk="1" hangingPunct="1">
        <a:spcBef>
          <a:spcPct val="20000"/>
        </a:spcBef>
        <a:buFont typeface="Arial" pitchFamily="34" charset="0"/>
        <a:buChar char="•"/>
        <a:defRPr sz="790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88" indent="-900113" algn="l" defTabSz="3600450" rtl="0" eaLnBrk="1" latinLnBrk="1" hangingPunct="1">
        <a:spcBef>
          <a:spcPct val="20000"/>
        </a:spcBef>
        <a:buFont typeface="Arial" pitchFamily="34" charset="0"/>
        <a:buChar char="•"/>
        <a:defRPr sz="7900" kern="1200">
          <a:solidFill>
            <a:schemeClr val="tx1"/>
          </a:solidFill>
          <a:latin typeface="+mn-lt"/>
          <a:ea typeface="+mn-ea"/>
          <a:cs typeface="+mn-cs"/>
        </a:defRPr>
      </a:lvl8pPr>
      <a:lvl9pPr marL="15301913" indent="-900113" algn="l" defTabSz="3600450" rtl="0" eaLnBrk="1" latinLnBrk="1" hangingPunct="1">
        <a:spcBef>
          <a:spcPct val="20000"/>
        </a:spcBef>
        <a:buFont typeface="Arial" pitchFamily="34" charset="0"/>
        <a:buChar char="•"/>
        <a:defRPr sz="7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3600450" rtl="0" eaLnBrk="1" latinLnBrk="1" hangingPunct="1">
        <a:defRPr sz="71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225" algn="l" defTabSz="3600450" rtl="0" eaLnBrk="1" latinLnBrk="1" hangingPunct="1">
        <a:defRPr sz="71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450" algn="l" defTabSz="3600450" rtl="0" eaLnBrk="1" latinLnBrk="1" hangingPunct="1">
        <a:defRPr sz="71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675" algn="l" defTabSz="3600450" rtl="0" eaLnBrk="1" latinLnBrk="1" hangingPunct="1">
        <a:defRPr sz="71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900" algn="l" defTabSz="3600450" rtl="0" eaLnBrk="1" latinLnBrk="1" hangingPunct="1">
        <a:defRPr sz="7100" kern="1200">
          <a:solidFill>
            <a:schemeClr val="tx1"/>
          </a:solidFill>
          <a:latin typeface="+mn-lt"/>
          <a:ea typeface="+mn-ea"/>
          <a:cs typeface="+mn-cs"/>
        </a:defRPr>
      </a:lvl5pPr>
      <a:lvl6pPr marL="9001125" algn="l" defTabSz="3600450" rtl="0" eaLnBrk="1" latinLnBrk="1" hangingPunct="1">
        <a:defRPr sz="71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1350" algn="l" defTabSz="3600450" rtl="0" eaLnBrk="1" latinLnBrk="1" hangingPunct="1">
        <a:defRPr sz="7100" kern="1200">
          <a:solidFill>
            <a:schemeClr val="tx1"/>
          </a:solidFill>
          <a:latin typeface="+mn-lt"/>
          <a:ea typeface="+mn-ea"/>
          <a:cs typeface="+mn-cs"/>
        </a:defRPr>
      </a:lvl7pPr>
      <a:lvl8pPr marL="12601575" algn="l" defTabSz="3600450" rtl="0" eaLnBrk="1" latinLnBrk="1" hangingPunct="1">
        <a:defRPr sz="7100" kern="1200">
          <a:solidFill>
            <a:schemeClr val="tx1"/>
          </a:solidFill>
          <a:latin typeface="+mn-lt"/>
          <a:ea typeface="+mn-ea"/>
          <a:cs typeface="+mn-cs"/>
        </a:defRPr>
      </a:lvl8pPr>
      <a:lvl9pPr marL="14401800" algn="l" defTabSz="3600450" rtl="0" eaLnBrk="1" latinLnBrk="1" hangingPunct="1">
        <a:defRPr sz="7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671460" y="36508728"/>
            <a:ext cx="15001980" cy="104336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536575" lvl="0" indent="-536575">
              <a:buFont typeface="Wingdings" pitchFamily="2" charset="2"/>
              <a:buChar char="§"/>
            </a:pPr>
            <a:r>
              <a:rPr lang="ko-KR" altLang="en-US" sz="3500" b="1" dirty="0" smtClean="0">
                <a:latin typeface="Garamond" pitchFamily="18" charset="0"/>
              </a:rPr>
              <a:t>결</a:t>
            </a:r>
            <a:r>
              <a:rPr lang="ko-KR" altLang="en-US" sz="3500" b="1" dirty="0">
                <a:latin typeface="Garamond" pitchFamily="18" charset="0"/>
              </a:rPr>
              <a:t>과</a:t>
            </a:r>
            <a:endParaRPr lang="en-US" altLang="ko-KR" sz="3500" b="1" dirty="0" smtClean="0">
              <a:latin typeface="Garamond" pitchFamily="18" charset="0"/>
            </a:endParaRPr>
          </a:p>
          <a:p>
            <a:pPr marL="969963" lvl="0" indent="-339725">
              <a:buFont typeface="Arial" pitchFamily="34" charset="0"/>
              <a:buChar char="•"/>
            </a:pPr>
            <a:r>
              <a:rPr lang="ko-KR" altLang="en-US" sz="3600" dirty="0" smtClean="0">
                <a:latin typeface="Garamond" pitchFamily="18" charset="0"/>
              </a:rPr>
              <a:t>두 자료의 조합</a:t>
            </a:r>
            <a:r>
              <a:rPr lang="en-US" altLang="ko-KR" sz="3600" dirty="0" smtClean="0">
                <a:latin typeface="Garamond" pitchFamily="18" charset="0"/>
              </a:rPr>
              <a:t>(</a:t>
            </a:r>
            <a:r>
              <a:rPr lang="ko-KR" altLang="en-US" sz="3600" dirty="0" smtClean="0">
                <a:latin typeface="Garamond" pitchFamily="18" charset="0"/>
              </a:rPr>
              <a:t>웹 가사</a:t>
            </a:r>
            <a:r>
              <a:rPr lang="en-US" altLang="ko-KR" sz="3600" dirty="0" smtClean="0">
                <a:latin typeface="Garamond" pitchFamily="18" charset="0"/>
              </a:rPr>
              <a:t>+MP3P</a:t>
            </a:r>
            <a:r>
              <a:rPr lang="ko-KR" altLang="en-US" sz="3600" dirty="0" smtClean="0">
                <a:latin typeface="Garamond" pitchFamily="18" charset="0"/>
              </a:rPr>
              <a:t>의 가사기능</a:t>
            </a:r>
            <a:r>
              <a:rPr lang="en-US" altLang="ko-KR" sz="3600" dirty="0" smtClean="0">
                <a:latin typeface="Garamond" pitchFamily="18" charset="0"/>
              </a:rPr>
              <a:t>)</a:t>
            </a:r>
            <a:r>
              <a:rPr lang="ko-KR" altLang="en-US" sz="3600" dirty="0" smtClean="0">
                <a:latin typeface="Garamond" pitchFamily="18" charset="0"/>
              </a:rPr>
              <a:t>으로 충분한 </a:t>
            </a:r>
            <a:r>
              <a:rPr lang="ko-KR" altLang="en-US" sz="3600" dirty="0" smtClean="0">
                <a:latin typeface="Garamond" pitchFamily="18" charset="0"/>
              </a:rPr>
              <a:t>편리성과 향상된 성능 </a:t>
            </a:r>
            <a:r>
              <a:rPr lang="ko-KR" altLang="en-US" sz="3600" dirty="0" smtClean="0">
                <a:latin typeface="Garamond" pitchFamily="18" charset="0"/>
              </a:rPr>
              <a:t>얻을 수 있었다는 것을 확인하였다</a:t>
            </a:r>
            <a:r>
              <a:rPr lang="en-US" altLang="ko-KR" sz="3600" dirty="0" smtClean="0">
                <a:latin typeface="Garamond" pitchFamily="18" charset="0"/>
              </a:rPr>
              <a:t>.</a:t>
            </a:r>
          </a:p>
          <a:p>
            <a:pPr marL="969963" lvl="0" indent="-339725">
              <a:buFont typeface="Arial" pitchFamily="34" charset="0"/>
              <a:buChar char="•"/>
            </a:pPr>
            <a:r>
              <a:rPr lang="ko-KR" altLang="en-US" sz="3600" dirty="0" smtClean="0">
                <a:latin typeface="Garamond" pitchFamily="18" charset="0"/>
              </a:rPr>
              <a:t>기존의 가사 </a:t>
            </a:r>
            <a:r>
              <a:rPr lang="ko-KR" altLang="en-US" sz="3600" dirty="0" err="1" smtClean="0">
                <a:latin typeface="Garamond" pitchFamily="18" charset="0"/>
              </a:rPr>
              <a:t>마킹</a:t>
            </a:r>
            <a:r>
              <a:rPr lang="ko-KR" altLang="en-US" sz="3600" dirty="0" smtClean="0">
                <a:latin typeface="Garamond" pitchFamily="18" charset="0"/>
              </a:rPr>
              <a:t> 프로그램보다 더 나은 기능의 프로그램을 제작할 수 있었다</a:t>
            </a:r>
            <a:r>
              <a:rPr lang="en-US" altLang="ko-KR" sz="3600" dirty="0" smtClean="0">
                <a:latin typeface="Garamond" pitchFamily="18" charset="0"/>
              </a:rPr>
              <a:t>.</a:t>
            </a:r>
            <a:endParaRPr lang="en-US" altLang="ko-KR" sz="3600" dirty="0" smtClean="0">
              <a:latin typeface="Garamond" pitchFamily="18" charset="0"/>
            </a:endParaRPr>
          </a:p>
          <a:p>
            <a:pPr marL="969963" lvl="0" indent="-339725">
              <a:buFont typeface="Arial" pitchFamily="34" charset="0"/>
              <a:buChar char="•"/>
            </a:pPr>
            <a:r>
              <a:rPr lang="en-US" altLang="ko-KR" sz="3600" dirty="0" smtClean="0">
                <a:latin typeface="Garamond" pitchFamily="18" charset="0"/>
              </a:rPr>
              <a:t>C++ </a:t>
            </a:r>
            <a:r>
              <a:rPr lang="ko-KR" altLang="en-US" sz="3600" dirty="0" smtClean="0">
                <a:latin typeface="Garamond" pitchFamily="18" charset="0"/>
              </a:rPr>
              <a:t>형식의 </a:t>
            </a:r>
            <a:r>
              <a:rPr lang="en-US" altLang="ko-KR" sz="3600" dirty="0" smtClean="0">
                <a:latin typeface="Garamond" pitchFamily="18" charset="0"/>
              </a:rPr>
              <a:t>ID3 </a:t>
            </a:r>
            <a:r>
              <a:rPr lang="ko-KR" altLang="en-US" sz="3600" dirty="0" smtClean="0">
                <a:latin typeface="Garamond" pitchFamily="18" charset="0"/>
              </a:rPr>
              <a:t>태그 입출력 소스와 </a:t>
            </a:r>
            <a:r>
              <a:rPr lang="en-US" altLang="ko-KR" sz="3600" dirty="0" smtClean="0">
                <a:latin typeface="Garamond" pitchFamily="18" charset="0"/>
              </a:rPr>
              <a:t>USLT </a:t>
            </a:r>
            <a:r>
              <a:rPr lang="ko-KR" altLang="en-US" sz="3600" dirty="0" smtClean="0">
                <a:latin typeface="Garamond" pitchFamily="18" charset="0"/>
              </a:rPr>
              <a:t>프레임의 가사 입출력 라이브러리를 </a:t>
            </a:r>
            <a:r>
              <a:rPr lang="ko-KR" altLang="en-US" sz="3600" dirty="0" err="1" smtClean="0">
                <a:latin typeface="Garamond" pitchFamily="18" charset="0"/>
              </a:rPr>
              <a:t>만듦으로서</a:t>
            </a:r>
            <a:r>
              <a:rPr lang="ko-KR" altLang="en-US" sz="3600" dirty="0" smtClean="0">
                <a:latin typeface="Garamond" pitchFamily="18" charset="0"/>
              </a:rPr>
              <a:t> 이를 기반으로 더욱 다양한 프로그램을 할 수 있었다</a:t>
            </a:r>
            <a:r>
              <a:rPr lang="en-US" altLang="ko-KR" sz="3600" dirty="0" smtClean="0">
                <a:latin typeface="Garamond" pitchFamily="18" charset="0"/>
              </a:rPr>
              <a:t>.</a:t>
            </a:r>
          </a:p>
          <a:p>
            <a:pPr marL="630238" lvl="0"/>
            <a:endParaRPr lang="en-US" altLang="ko-KR" sz="3500" dirty="0" smtClean="0">
              <a:latin typeface="Garamond" pitchFamily="18" charset="0"/>
            </a:endParaRPr>
          </a:p>
          <a:p>
            <a:pPr marL="536575" lvl="0" indent="-536575">
              <a:buFont typeface="Wingdings" pitchFamily="2" charset="2"/>
              <a:buChar char="§"/>
            </a:pPr>
            <a:r>
              <a:rPr lang="ko-KR" altLang="en-US" sz="3500" b="1" dirty="0" smtClean="0">
                <a:latin typeface="Garamond" pitchFamily="18" charset="0"/>
              </a:rPr>
              <a:t>개선점</a:t>
            </a:r>
            <a:r>
              <a:rPr lang="en-US" altLang="ko-KR" sz="3500" b="1" dirty="0" smtClean="0">
                <a:latin typeface="Garamond" pitchFamily="18" charset="0"/>
              </a:rPr>
              <a:t>/</a:t>
            </a:r>
            <a:r>
              <a:rPr lang="ko-KR" altLang="en-US" sz="3500" b="1" dirty="0" smtClean="0">
                <a:latin typeface="Garamond" pitchFamily="18" charset="0"/>
              </a:rPr>
              <a:t>향후 계획</a:t>
            </a:r>
            <a:endParaRPr lang="en-US" altLang="ko-KR" sz="3500" b="1" dirty="0" smtClean="0">
              <a:latin typeface="Garamond" pitchFamily="18" charset="0"/>
            </a:endParaRPr>
          </a:p>
          <a:p>
            <a:pPr marL="969963" lvl="0" indent="-339725">
              <a:buFont typeface="Arial" pitchFamily="34" charset="0"/>
              <a:buChar char="•"/>
            </a:pPr>
            <a:r>
              <a:rPr lang="ko-KR" altLang="en-US" sz="3500" dirty="0" smtClean="0">
                <a:latin typeface="Garamond" pitchFamily="18" charset="0"/>
              </a:rPr>
              <a:t>더 많은 가사 공급자와 </a:t>
            </a:r>
            <a:r>
              <a:rPr lang="en-US" altLang="ko-KR" sz="3500" dirty="0" smtClean="0">
                <a:latin typeface="Garamond" pitchFamily="18" charset="0"/>
              </a:rPr>
              <a:t>MP3P</a:t>
            </a:r>
            <a:r>
              <a:rPr lang="ko-KR" altLang="en-US" sz="3500" dirty="0" smtClean="0">
                <a:latin typeface="Garamond" pitchFamily="18" charset="0"/>
              </a:rPr>
              <a:t>와의 연결을 하면 좋을 것이라고 생각한다</a:t>
            </a:r>
            <a:r>
              <a:rPr lang="en-US" altLang="ko-KR" sz="3500" dirty="0" smtClean="0">
                <a:latin typeface="Garamond" pitchFamily="18" charset="0"/>
              </a:rPr>
              <a:t>.</a:t>
            </a:r>
            <a:endParaRPr lang="en-US" altLang="ko-KR" sz="3500" dirty="0" smtClean="0">
              <a:latin typeface="Garamond" pitchFamily="18" charset="0"/>
            </a:endParaRPr>
          </a:p>
          <a:p>
            <a:pPr marL="969963" lvl="0" indent="-339725">
              <a:buFont typeface="Arial" pitchFamily="34" charset="0"/>
              <a:buChar char="•"/>
            </a:pPr>
            <a:r>
              <a:rPr lang="ko-KR" altLang="en-US" sz="3500" dirty="0" smtClean="0">
                <a:latin typeface="Garamond" pitchFamily="18" charset="0"/>
              </a:rPr>
              <a:t>가사 </a:t>
            </a:r>
            <a:r>
              <a:rPr lang="ko-KR" altLang="en-US" sz="3500" dirty="0" smtClean="0">
                <a:latin typeface="Garamond" pitchFamily="18" charset="0"/>
              </a:rPr>
              <a:t>편집기능의 보강이 필요하다</a:t>
            </a:r>
            <a:r>
              <a:rPr lang="en-US" altLang="ko-KR" sz="3500" dirty="0" smtClean="0">
                <a:latin typeface="Garamond" pitchFamily="18" charset="0"/>
              </a:rPr>
              <a:t>. </a:t>
            </a:r>
            <a:endParaRPr lang="en-US" altLang="ko-KR" sz="3500" dirty="0" smtClean="0">
              <a:latin typeface="Garamond" pitchFamily="18" charset="0"/>
            </a:endParaRPr>
          </a:p>
          <a:p>
            <a:pPr marL="969963" lvl="0" indent="-339725">
              <a:buFont typeface="Arial" pitchFamily="34" charset="0"/>
              <a:buChar char="•"/>
            </a:pPr>
            <a:r>
              <a:rPr lang="en-US" altLang="ko-KR" sz="3500" dirty="0" smtClean="0">
                <a:latin typeface="Garamond" pitchFamily="18" charset="0"/>
              </a:rPr>
              <a:t>MP3 </a:t>
            </a:r>
            <a:r>
              <a:rPr lang="ko-KR" altLang="en-US" sz="3500" dirty="0" err="1" smtClean="0">
                <a:latin typeface="Garamond" pitchFamily="18" charset="0"/>
              </a:rPr>
              <a:t>확장자</a:t>
            </a:r>
            <a:r>
              <a:rPr lang="ko-KR" altLang="en-US" sz="3500" dirty="0" smtClean="0">
                <a:latin typeface="Garamond" pitchFamily="18" charset="0"/>
              </a:rPr>
              <a:t> 이외의 </a:t>
            </a:r>
            <a:r>
              <a:rPr lang="en-US" altLang="ko-KR" sz="3500" dirty="0" smtClean="0">
                <a:latin typeface="Garamond" pitchFamily="18" charset="0"/>
              </a:rPr>
              <a:t>wma, </a:t>
            </a:r>
            <a:r>
              <a:rPr lang="en-US" altLang="ko-KR" sz="3500" dirty="0" err="1" smtClean="0">
                <a:latin typeface="Garamond" pitchFamily="18" charset="0"/>
              </a:rPr>
              <a:t>ogg</a:t>
            </a:r>
            <a:r>
              <a:rPr lang="en-US" altLang="ko-KR" sz="3500" dirty="0" smtClean="0">
                <a:latin typeface="Garamond" pitchFamily="18" charset="0"/>
              </a:rPr>
              <a:t> </a:t>
            </a:r>
            <a:r>
              <a:rPr lang="ko-KR" altLang="en-US" sz="3500" dirty="0" err="1" smtClean="0">
                <a:latin typeface="Garamond" pitchFamily="18" charset="0"/>
              </a:rPr>
              <a:t>확장자에</a:t>
            </a:r>
            <a:r>
              <a:rPr lang="ko-KR" altLang="en-US" sz="3500" dirty="0" smtClean="0">
                <a:latin typeface="Garamond" pitchFamily="18" charset="0"/>
              </a:rPr>
              <a:t> 대해서도 지원이 필요하다</a:t>
            </a:r>
            <a:r>
              <a:rPr lang="en-US" altLang="ko-KR" sz="3500" dirty="0" smtClean="0">
                <a:latin typeface="Garamond" pitchFamily="18" charset="0"/>
              </a:rPr>
              <a:t>.</a:t>
            </a:r>
          </a:p>
          <a:p>
            <a:pPr marL="969963" lvl="0" indent="-339725">
              <a:buFont typeface="Arial" pitchFamily="34" charset="0"/>
              <a:buChar char="•"/>
            </a:pPr>
            <a:r>
              <a:rPr lang="en-US" altLang="ko-KR" sz="3500" dirty="0" smtClean="0">
                <a:latin typeface="Garamond" pitchFamily="18" charset="0"/>
              </a:rPr>
              <a:t>ID3 </a:t>
            </a:r>
            <a:r>
              <a:rPr lang="ko-KR" altLang="en-US" sz="3500" dirty="0" smtClean="0">
                <a:latin typeface="Garamond" pitchFamily="18" charset="0"/>
              </a:rPr>
              <a:t>태그 입출력에 대한 좀 더 강력한 예외처리</a:t>
            </a:r>
            <a:r>
              <a:rPr lang="en-US" altLang="ko-KR" sz="3500" dirty="0" smtClean="0">
                <a:latin typeface="Garamond" pitchFamily="18" charset="0"/>
              </a:rPr>
              <a:t>/</a:t>
            </a:r>
            <a:r>
              <a:rPr lang="ko-KR" altLang="en-US" sz="3500" dirty="0" smtClean="0">
                <a:latin typeface="Garamond" pitchFamily="18" charset="0"/>
              </a:rPr>
              <a:t>안정화가 필요하다</a:t>
            </a:r>
            <a:r>
              <a:rPr lang="en-US" altLang="ko-KR" sz="3500" dirty="0" smtClean="0">
                <a:latin typeface="Garamond" pitchFamily="18" charset="0"/>
              </a:rPr>
              <a:t>.</a:t>
            </a:r>
          </a:p>
          <a:p>
            <a:pPr marL="969963" lvl="0" indent="-339725">
              <a:buFont typeface="Arial" pitchFamily="34" charset="0"/>
              <a:buChar char="•"/>
            </a:pPr>
            <a:r>
              <a:rPr lang="en-US" altLang="ko-KR" sz="3500" dirty="0" smtClean="0">
                <a:latin typeface="Garamond" pitchFamily="18" charset="0"/>
              </a:rPr>
              <a:t>USLT </a:t>
            </a:r>
            <a:r>
              <a:rPr lang="ko-KR" altLang="en-US" sz="3500" dirty="0" smtClean="0">
                <a:latin typeface="Garamond" pitchFamily="18" charset="0"/>
              </a:rPr>
              <a:t>프레임 입출력이 아직 완벽하게 해당 기기의 </a:t>
            </a:r>
            <a:r>
              <a:rPr lang="ko-KR" altLang="en-US" sz="3500" dirty="0" err="1" smtClean="0">
                <a:latin typeface="Garamond" pitchFamily="18" charset="0"/>
              </a:rPr>
              <a:t>가사마킹</a:t>
            </a:r>
            <a:r>
              <a:rPr lang="ko-KR" altLang="en-US" sz="3500" dirty="0" smtClean="0">
                <a:latin typeface="Garamond" pitchFamily="18" charset="0"/>
              </a:rPr>
              <a:t> 프로그램과 호환되고 있지 않다</a:t>
            </a:r>
            <a:r>
              <a:rPr lang="en-US" altLang="ko-KR" sz="3500" dirty="0" smtClean="0">
                <a:latin typeface="Garamond" pitchFamily="18" charset="0"/>
              </a:rPr>
              <a:t>.</a:t>
            </a:r>
          </a:p>
          <a:p>
            <a:pPr marL="969963" lvl="0" indent="-339725">
              <a:buFont typeface="Arial" pitchFamily="34" charset="0"/>
              <a:buChar char="•"/>
            </a:pPr>
            <a:r>
              <a:rPr lang="ko-KR" altLang="en-US" sz="3500" dirty="0" smtClean="0">
                <a:latin typeface="Garamond" pitchFamily="18" charset="0"/>
              </a:rPr>
              <a:t>가사를 제공하는 서버를 자체적으로 서비스하지 못했다</a:t>
            </a:r>
            <a:r>
              <a:rPr lang="en-US" altLang="ko-KR" sz="3500" dirty="0" smtClean="0">
                <a:latin typeface="Garamond" pitchFamily="18" charset="0"/>
              </a:rPr>
              <a:t>.</a:t>
            </a:r>
          </a:p>
          <a:p>
            <a:pPr marL="969963" lvl="0" indent="-339725">
              <a:buFont typeface="Arial" pitchFamily="34" charset="0"/>
              <a:buChar char="•"/>
            </a:pPr>
            <a:r>
              <a:rPr lang="ko-KR" altLang="en-US" sz="3500" dirty="0" smtClean="0">
                <a:latin typeface="Garamond" pitchFamily="18" charset="0"/>
              </a:rPr>
              <a:t>태그 편집기로서의 기능을 떠나서 내부 </a:t>
            </a:r>
            <a:r>
              <a:rPr lang="ko-KR" altLang="en-US" sz="3500" dirty="0" err="1" smtClean="0">
                <a:latin typeface="Garamond" pitchFamily="18" charset="0"/>
              </a:rPr>
              <a:t>음원</a:t>
            </a:r>
            <a:r>
              <a:rPr lang="ko-KR" altLang="en-US" sz="3500" dirty="0" smtClean="0">
                <a:latin typeface="Garamond" pitchFamily="18" charset="0"/>
              </a:rPr>
              <a:t> 데이터를 분석하여 좀 더 다양한 서비스를 제공할 수 있는 프로그램을 만들면 좋았을 것 같다</a:t>
            </a:r>
            <a:r>
              <a:rPr lang="en-US" altLang="ko-KR" sz="3500" dirty="0" smtClean="0">
                <a:latin typeface="Garamond" pitchFamily="18" charset="0"/>
              </a:rPr>
              <a:t>.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6202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16202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1042894" y="358775"/>
            <a:ext cx="13505355" cy="1569660"/>
          </a:xfrm>
          <a:prstGeom prst="rect">
            <a:avLst/>
          </a:prstGeom>
          <a:gradFill>
            <a:gsLst>
              <a:gs pos="0">
                <a:srgbClr val="FC9FCB">
                  <a:alpha val="49000"/>
                </a:srgbClr>
              </a:gs>
              <a:gs pos="13000">
                <a:srgbClr val="F8B049">
                  <a:alpha val="47000"/>
                </a:srgbClr>
              </a:gs>
              <a:gs pos="21001">
                <a:srgbClr val="F8B049">
                  <a:alpha val="31000"/>
                </a:srgbClr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>
                  <a:alpha val="43000"/>
                </a:srgbClr>
              </a:gs>
              <a:gs pos="82001">
                <a:srgbClr val="B43E85">
                  <a:alpha val="43000"/>
                </a:srgbClr>
              </a:gs>
              <a:gs pos="100000">
                <a:srgbClr val="F8B049">
                  <a:alpha val="45000"/>
                </a:srgbClr>
              </a:gs>
            </a:gsLst>
            <a:lin ang="10800000" scaled="0"/>
          </a:gradFill>
          <a:ln>
            <a:noFill/>
          </a:ln>
          <a:effectLst>
            <a:softEdge rad="381000"/>
          </a:effectLst>
        </p:spPr>
        <p:txBody>
          <a:bodyPr wrap="square" rtlCol="0">
            <a:spAutoFit/>
          </a:bodyPr>
          <a:lstStyle/>
          <a:p>
            <a:r>
              <a:rPr lang="en-US" altLang="ko-KR" sz="9600" b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+mj-lt"/>
              </a:rPr>
              <a:t>P</a:t>
            </a:r>
            <a:r>
              <a:rPr lang="en-US" altLang="ko-KR" sz="7200" b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+mj-lt"/>
              </a:rPr>
              <a:t>ROGRAM’s </a:t>
            </a:r>
            <a:r>
              <a:rPr lang="en-US" altLang="ko-KR" sz="7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+mj-lt"/>
              </a:rPr>
              <a:t>STRUCTURE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042894" y="15119542"/>
            <a:ext cx="13505355" cy="1569660"/>
          </a:xfrm>
          <a:prstGeom prst="rect">
            <a:avLst/>
          </a:prstGeom>
          <a:gradFill>
            <a:gsLst>
              <a:gs pos="0">
                <a:srgbClr val="FC9FCB">
                  <a:alpha val="49000"/>
                </a:srgbClr>
              </a:gs>
              <a:gs pos="13000">
                <a:srgbClr val="F8B049">
                  <a:alpha val="47000"/>
                </a:srgbClr>
              </a:gs>
              <a:gs pos="21001">
                <a:srgbClr val="F8B049">
                  <a:alpha val="31000"/>
                </a:srgbClr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>
                  <a:alpha val="43000"/>
                </a:srgbClr>
              </a:gs>
              <a:gs pos="82001">
                <a:srgbClr val="B43E85">
                  <a:alpha val="43000"/>
                </a:srgbClr>
              </a:gs>
              <a:gs pos="100000">
                <a:srgbClr val="F8B049">
                  <a:alpha val="45000"/>
                </a:srgbClr>
              </a:gs>
            </a:gsLst>
            <a:lin ang="10800000" scaled="0"/>
          </a:gradFill>
          <a:ln>
            <a:noFill/>
          </a:ln>
          <a:effectLst>
            <a:softEdge rad="381000"/>
          </a:effectLst>
        </p:spPr>
        <p:txBody>
          <a:bodyPr wrap="square" rtlCol="0">
            <a:spAutoFit/>
          </a:bodyPr>
          <a:lstStyle/>
          <a:p>
            <a:r>
              <a:rPr lang="en-US" altLang="ko-KR" sz="9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+mj-lt"/>
              </a:rPr>
              <a:t>T</a:t>
            </a:r>
            <a:r>
              <a:rPr lang="en-US" altLang="ko-KR" sz="7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+mj-lt"/>
              </a:rPr>
              <a:t>EST AND RESULT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1042894" y="2304928"/>
            <a:ext cx="14186910" cy="10369152"/>
          </a:xfrm>
          <a:prstGeom prst="roundRect">
            <a:avLst>
              <a:gd name="adj" fmla="val 5636"/>
            </a:avLst>
          </a:prstGeom>
          <a:solidFill>
            <a:schemeClr val="bg1">
              <a:lumMod val="95000"/>
            </a:schemeClr>
          </a:solidFill>
          <a:ln w="1016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한쪽 모서리가 잘린 사각형 2"/>
          <p:cNvSpPr/>
          <p:nvPr/>
        </p:nvSpPr>
        <p:spPr>
          <a:xfrm>
            <a:off x="1803068" y="2977296"/>
            <a:ext cx="2880320" cy="864096"/>
          </a:xfrm>
          <a:prstGeom prst="snip1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CID3</a:t>
            </a:r>
            <a:endParaRPr lang="ko-KR" altLang="en-US" sz="3600" dirty="0"/>
          </a:p>
        </p:txBody>
      </p:sp>
      <p:sp>
        <p:nvSpPr>
          <p:cNvPr id="70" name="한쪽 모서리가 잘린 사각형 69"/>
          <p:cNvSpPr/>
          <p:nvPr/>
        </p:nvSpPr>
        <p:spPr>
          <a:xfrm>
            <a:off x="4356596" y="4465168"/>
            <a:ext cx="2880320" cy="864096"/>
          </a:xfrm>
          <a:prstGeom prst="snip1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err="1" smtClean="0"/>
              <a:t>CLyrics</a:t>
            </a:r>
            <a:endParaRPr lang="ko-KR" altLang="en-US" sz="3600" dirty="0"/>
          </a:p>
        </p:txBody>
      </p:sp>
      <p:sp>
        <p:nvSpPr>
          <p:cNvPr id="5" name="아래쪽 화살표 4"/>
          <p:cNvSpPr/>
          <p:nvPr/>
        </p:nvSpPr>
        <p:spPr>
          <a:xfrm>
            <a:off x="2950824" y="3961112"/>
            <a:ext cx="541676" cy="6840760"/>
          </a:xfrm>
          <a:prstGeom prst="downArrow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H="1" flipV="1">
            <a:off x="5508724" y="3409344"/>
            <a:ext cx="4752528" cy="10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405268" y="3097016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Id3.ReadMP3File();</a:t>
            </a:r>
            <a:endParaRPr lang="ko-KR" altLang="en-US" sz="3600" dirty="0"/>
          </a:p>
        </p:txBody>
      </p:sp>
      <p:sp>
        <p:nvSpPr>
          <p:cNvPr id="71" name="아래쪽 화살표 70"/>
          <p:cNvSpPr/>
          <p:nvPr/>
        </p:nvSpPr>
        <p:spPr>
          <a:xfrm>
            <a:off x="5525918" y="5545288"/>
            <a:ext cx="541676" cy="1836204"/>
          </a:xfrm>
          <a:prstGeom prst="downArrow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한쪽 모서리가 잘린 사각형 71"/>
          <p:cNvSpPr/>
          <p:nvPr/>
        </p:nvSpPr>
        <p:spPr>
          <a:xfrm>
            <a:off x="4356596" y="7523683"/>
            <a:ext cx="2880320" cy="864096"/>
          </a:xfrm>
          <a:prstGeom prst="snip1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CUSLT</a:t>
            </a:r>
            <a:endParaRPr lang="ko-KR" altLang="en-US" sz="3600" dirty="0"/>
          </a:p>
        </p:txBody>
      </p:sp>
      <p:sp>
        <p:nvSpPr>
          <p:cNvPr id="75" name="TextBox 74"/>
          <p:cNvSpPr txBox="1"/>
          <p:nvPr/>
        </p:nvSpPr>
        <p:spPr>
          <a:xfrm>
            <a:off x="10405268" y="5617296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/>
              <a:t>Lrc.getLRC</a:t>
            </a:r>
            <a:r>
              <a:rPr lang="en-US" altLang="ko-KR" sz="3600" dirty="0" smtClean="0"/>
              <a:t>();</a:t>
            </a:r>
            <a:endParaRPr lang="ko-KR" altLang="en-US" sz="3600" dirty="0"/>
          </a:p>
        </p:txBody>
      </p:sp>
      <p:cxnSp>
        <p:nvCxnSpPr>
          <p:cNvPr id="76" name="직선 화살표 연결선 75"/>
          <p:cNvCxnSpPr/>
          <p:nvPr/>
        </p:nvCxnSpPr>
        <p:spPr>
          <a:xfrm flipH="1" flipV="1">
            <a:off x="6732290" y="5923760"/>
            <a:ext cx="352896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524948" y="7633520"/>
            <a:ext cx="6157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uslt.Lyrics2USLT(</a:t>
            </a:r>
            <a:r>
              <a:rPr lang="en-US" altLang="ko-KR" sz="3600" dirty="0" err="1" smtClean="0"/>
              <a:t>Clyrics</a:t>
            </a:r>
            <a:r>
              <a:rPr lang="en-US" altLang="ko-KR" sz="3600" dirty="0" smtClean="0"/>
              <a:t>, …)</a:t>
            </a:r>
            <a:endParaRPr lang="ko-KR" altLang="en-US" sz="3600" dirty="0"/>
          </a:p>
        </p:txBody>
      </p:sp>
      <p:sp>
        <p:nvSpPr>
          <p:cNvPr id="83" name="TextBox 82"/>
          <p:cNvSpPr txBox="1"/>
          <p:nvPr/>
        </p:nvSpPr>
        <p:spPr>
          <a:xfrm>
            <a:off x="3890043" y="9559518"/>
            <a:ext cx="6823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Id3.setRawData(“USLT”, </a:t>
            </a:r>
            <a:r>
              <a:rPr lang="en-US" altLang="ko-KR" sz="3600" dirty="0" err="1" smtClean="0"/>
              <a:t>uData</a:t>
            </a:r>
            <a:r>
              <a:rPr lang="en-US" altLang="ko-KR" sz="3600" dirty="0" smtClean="0"/>
              <a:t>);</a:t>
            </a:r>
          </a:p>
          <a:p>
            <a:r>
              <a:rPr lang="en-US" altLang="ko-KR" sz="3600" dirty="0" smtClean="0"/>
              <a:t>Id3.UpdateID3Data();</a:t>
            </a:r>
            <a:endParaRPr lang="ko-KR" altLang="en-US" sz="3600" dirty="0"/>
          </a:p>
        </p:txBody>
      </p:sp>
      <p:cxnSp>
        <p:nvCxnSpPr>
          <p:cNvPr id="80" name="직선 화살표 연결선 79"/>
          <p:cNvCxnSpPr>
            <a:stCxn id="72" idx="1"/>
          </p:cNvCxnSpPr>
          <p:nvPr/>
        </p:nvCxnSpPr>
        <p:spPr>
          <a:xfrm flipH="1">
            <a:off x="3852540" y="8387779"/>
            <a:ext cx="1944216" cy="8299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한쪽 모서리가 잘린 사각형 86"/>
          <p:cNvSpPr/>
          <p:nvPr/>
        </p:nvSpPr>
        <p:spPr>
          <a:xfrm>
            <a:off x="1781502" y="11305928"/>
            <a:ext cx="6103486" cy="864096"/>
          </a:xfrm>
          <a:prstGeom prst="snip1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New MP3 File with Lyrics</a:t>
            </a:r>
            <a:endParaRPr lang="ko-KR" altLang="en-US" sz="3600" dirty="0"/>
          </a:p>
        </p:txBody>
      </p:sp>
      <p:sp>
        <p:nvSpPr>
          <p:cNvPr id="84" name="TextBox 83"/>
          <p:cNvSpPr txBox="1"/>
          <p:nvPr/>
        </p:nvSpPr>
        <p:spPr>
          <a:xfrm>
            <a:off x="1042894" y="16968990"/>
            <a:ext cx="14186910" cy="1514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4200" b="1" dirty="0" smtClean="0"/>
              <a:t>가사 </a:t>
            </a:r>
            <a:r>
              <a:rPr lang="ko-KR" altLang="en-US" sz="4200" b="1" dirty="0" err="1" smtClean="0"/>
              <a:t>마킹의</a:t>
            </a:r>
            <a:r>
              <a:rPr lang="ko-KR" altLang="en-US" sz="4200" b="1" dirty="0" smtClean="0"/>
              <a:t> 효율성 </a:t>
            </a:r>
            <a:r>
              <a:rPr lang="en-US" altLang="ko-KR" sz="4200" b="1" dirty="0" smtClean="0"/>
              <a:t>– 148</a:t>
            </a:r>
            <a:r>
              <a:rPr lang="ko-KR" altLang="en-US" sz="4200" b="1" dirty="0" smtClean="0"/>
              <a:t>개의 파일 무작위 선정</a:t>
            </a:r>
            <a:r>
              <a:rPr lang="en-US" altLang="ko-KR" sz="4200" b="1" dirty="0" smtClean="0"/>
              <a:t>, </a:t>
            </a:r>
            <a:r>
              <a:rPr lang="ko-KR" altLang="en-US" sz="4200" b="1" dirty="0" smtClean="0"/>
              <a:t>테스트 결과</a:t>
            </a:r>
            <a:endParaRPr lang="en-US" altLang="ko-KR" sz="1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altLang="ko-KR" sz="3500" dirty="0" err="1" smtClean="0"/>
              <a:t>Emodio</a:t>
            </a:r>
            <a:r>
              <a:rPr lang="en-US" altLang="ko-KR" sz="3500" dirty="0" smtClean="0"/>
              <a:t> </a:t>
            </a:r>
            <a:r>
              <a:rPr lang="ko-KR" altLang="en-US" sz="3500" dirty="0" smtClean="0"/>
              <a:t>내장 기본 </a:t>
            </a:r>
            <a:r>
              <a:rPr lang="ko-KR" altLang="en-US" sz="3500" dirty="0" err="1" smtClean="0"/>
              <a:t>가사마킹</a:t>
            </a:r>
            <a:r>
              <a:rPr lang="ko-KR" altLang="en-US" sz="3500" dirty="0" smtClean="0"/>
              <a:t> 결과 </a:t>
            </a:r>
            <a:r>
              <a:rPr lang="en-US" altLang="ko-KR" sz="3500" dirty="0" smtClean="0"/>
              <a:t>: 54</a:t>
            </a:r>
            <a:r>
              <a:rPr lang="ko-KR" altLang="en-US" sz="3500" dirty="0" smtClean="0"/>
              <a:t>개 성공</a:t>
            </a:r>
            <a:r>
              <a:rPr lang="en-US" altLang="ko-KR" sz="3500" dirty="0" smtClean="0"/>
              <a:t>, 94</a:t>
            </a:r>
            <a:r>
              <a:rPr lang="ko-KR" altLang="en-US" sz="3500" dirty="0" smtClean="0"/>
              <a:t>개 실패 </a:t>
            </a:r>
            <a:r>
              <a:rPr lang="en-US" altLang="ko-KR" sz="3500" dirty="0" smtClean="0"/>
              <a:t>(36%)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ko-KR" sz="3500" dirty="0" smtClean="0"/>
              <a:t>MP3 Lyrics Master : 122 </a:t>
            </a:r>
            <a:r>
              <a:rPr lang="ko-KR" altLang="en-US" sz="3500" dirty="0" smtClean="0"/>
              <a:t>성공</a:t>
            </a:r>
            <a:r>
              <a:rPr lang="en-US" altLang="ko-KR" sz="3500" dirty="0" smtClean="0"/>
              <a:t>, 26</a:t>
            </a:r>
            <a:r>
              <a:rPr lang="ko-KR" altLang="en-US" sz="3500" dirty="0" smtClean="0"/>
              <a:t>개 실패 </a:t>
            </a:r>
            <a:r>
              <a:rPr lang="en-US" altLang="ko-KR" sz="3500" dirty="0" smtClean="0"/>
              <a:t>(82%)</a:t>
            </a:r>
          </a:p>
          <a:p>
            <a:endParaRPr lang="en-US" altLang="ko-KR" sz="3500" dirty="0" smtClean="0"/>
          </a:p>
          <a:p>
            <a:endParaRPr lang="en-US" altLang="ko-KR" sz="3500" dirty="0"/>
          </a:p>
          <a:p>
            <a:endParaRPr lang="en-US" altLang="ko-KR" sz="3500" dirty="0" smtClean="0"/>
          </a:p>
          <a:p>
            <a:endParaRPr lang="en-US" altLang="ko-KR" sz="3500" dirty="0"/>
          </a:p>
          <a:p>
            <a:endParaRPr lang="en-US" altLang="ko-KR" sz="3500" dirty="0" smtClean="0"/>
          </a:p>
          <a:p>
            <a:endParaRPr lang="en-US" altLang="ko-KR" sz="3500" dirty="0"/>
          </a:p>
          <a:p>
            <a:endParaRPr lang="en-US" altLang="ko-KR" sz="3500" dirty="0" smtClean="0"/>
          </a:p>
          <a:p>
            <a:endParaRPr lang="en-US" altLang="ko-KR" sz="3500" dirty="0"/>
          </a:p>
          <a:p>
            <a:endParaRPr lang="en-US" altLang="ko-KR" sz="3500" dirty="0" smtClean="0"/>
          </a:p>
          <a:p>
            <a:endParaRPr lang="en-US" altLang="ko-KR" sz="3500" dirty="0"/>
          </a:p>
          <a:p>
            <a:endParaRPr lang="en-US" altLang="ko-KR" sz="3500" dirty="0" smtClean="0"/>
          </a:p>
          <a:p>
            <a:endParaRPr lang="en-US" altLang="ko-KR" sz="3500" dirty="0"/>
          </a:p>
          <a:p>
            <a:endParaRPr lang="en-US" altLang="ko-KR" sz="3500" dirty="0" smtClean="0"/>
          </a:p>
          <a:p>
            <a:endParaRPr lang="en-US" altLang="ko-KR" sz="3500" dirty="0"/>
          </a:p>
          <a:p>
            <a:endParaRPr lang="en-US" altLang="ko-KR" sz="3500" dirty="0" smtClean="0"/>
          </a:p>
          <a:p>
            <a:endParaRPr lang="en-US" altLang="ko-KR" sz="3500" dirty="0"/>
          </a:p>
          <a:p>
            <a:endParaRPr lang="en-US" altLang="ko-KR" sz="3500" dirty="0" smtClean="0"/>
          </a:p>
          <a:p>
            <a:endParaRPr lang="en-US" altLang="ko-KR" sz="3500" dirty="0" smtClean="0"/>
          </a:p>
          <a:p>
            <a:endParaRPr lang="en-US" altLang="ko-KR" sz="3500" dirty="0"/>
          </a:p>
          <a:p>
            <a:r>
              <a:rPr lang="en-US" altLang="ko-KR" sz="4200" b="1" dirty="0" smtClean="0"/>
              <a:t>2. </a:t>
            </a:r>
            <a:r>
              <a:rPr lang="ko-KR" altLang="en-US" sz="4200" b="1" dirty="0" err="1" smtClean="0"/>
              <a:t>마킹된</a:t>
            </a:r>
            <a:r>
              <a:rPr lang="ko-KR" altLang="en-US" sz="4200" b="1" dirty="0" smtClean="0"/>
              <a:t> 가사의 유효성</a:t>
            </a:r>
            <a:endParaRPr lang="en-US" altLang="ko-KR" sz="4200" b="1" dirty="0"/>
          </a:p>
          <a:p>
            <a:endParaRPr lang="en-US" altLang="ko-KR" sz="1200" b="1" dirty="0" smtClean="0"/>
          </a:p>
          <a:p>
            <a:r>
              <a:rPr lang="ko-KR" altLang="en-US" sz="3500" dirty="0" smtClean="0"/>
              <a:t>지원되는 기종의 가사는 해당 기업의 가사 편집 유틸리티에서</a:t>
            </a:r>
            <a:r>
              <a:rPr lang="en-US" altLang="ko-KR" sz="3500" dirty="0"/>
              <a:t> </a:t>
            </a:r>
            <a:r>
              <a:rPr lang="ko-KR" altLang="en-US" sz="3500" dirty="0" smtClean="0"/>
              <a:t>성공적으로 </a:t>
            </a:r>
            <a:r>
              <a:rPr lang="ko-KR" altLang="en-US" sz="3500" dirty="0" err="1" smtClean="0"/>
              <a:t>읽어들였으며</a:t>
            </a:r>
            <a:r>
              <a:rPr lang="en-US" altLang="ko-KR" sz="3500" dirty="0" smtClean="0"/>
              <a:t>, YEPP-P2 MP3P </a:t>
            </a:r>
            <a:r>
              <a:rPr lang="ko-KR" altLang="en-US" sz="3500" dirty="0" smtClean="0"/>
              <a:t>기기를 대상으로 확인한 결과 성공적으로 가사가 나오고 있음을 확인할 수 있었다</a:t>
            </a:r>
            <a:r>
              <a:rPr lang="en-US" altLang="ko-KR" sz="3500" dirty="0" smtClean="0"/>
              <a:t>.</a:t>
            </a:r>
            <a:endParaRPr lang="en-US" altLang="ko-KR" sz="3500" dirty="0"/>
          </a:p>
        </p:txBody>
      </p:sp>
      <p:graphicFrame>
        <p:nvGraphicFramePr>
          <p:cNvPr id="85" name="차트 84"/>
          <p:cNvGraphicFramePr/>
          <p:nvPr>
            <p:extLst>
              <p:ext uri="{D42A27DB-BD31-4B8C-83A1-F6EECF244321}">
                <p14:modId xmlns:p14="http://schemas.microsoft.com/office/powerpoint/2010/main" val="3456614699"/>
              </p:ext>
            </p:extLst>
          </p:nvPr>
        </p:nvGraphicFramePr>
        <p:xfrm>
          <a:off x="1074452" y="20213775"/>
          <a:ext cx="14155352" cy="8208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1042894" y="34435012"/>
            <a:ext cx="13505355" cy="1569660"/>
          </a:xfrm>
          <a:prstGeom prst="rect">
            <a:avLst/>
          </a:prstGeom>
          <a:gradFill>
            <a:gsLst>
              <a:gs pos="0">
                <a:srgbClr val="FC9FCB">
                  <a:alpha val="49000"/>
                </a:srgbClr>
              </a:gs>
              <a:gs pos="13000">
                <a:srgbClr val="F8B049">
                  <a:alpha val="47000"/>
                </a:srgbClr>
              </a:gs>
              <a:gs pos="21001">
                <a:srgbClr val="F8B049">
                  <a:alpha val="31000"/>
                </a:srgbClr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>
                  <a:alpha val="43000"/>
                </a:srgbClr>
              </a:gs>
              <a:gs pos="82001">
                <a:srgbClr val="B43E85">
                  <a:alpha val="43000"/>
                </a:srgbClr>
              </a:gs>
              <a:gs pos="100000">
                <a:srgbClr val="F8B049">
                  <a:alpha val="45000"/>
                </a:srgbClr>
              </a:gs>
            </a:gsLst>
            <a:lin ang="10800000" scaled="0"/>
          </a:gradFill>
          <a:ln>
            <a:noFill/>
          </a:ln>
          <a:effectLst>
            <a:softEdge rad="381000"/>
          </a:effectLst>
        </p:spPr>
        <p:txBody>
          <a:bodyPr wrap="square" rtlCol="0">
            <a:spAutoFit/>
          </a:bodyPr>
          <a:lstStyle/>
          <a:p>
            <a:r>
              <a:rPr lang="en-US" altLang="ko-KR" sz="9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+mj-lt"/>
              </a:rPr>
              <a:t>C</a:t>
            </a:r>
            <a:r>
              <a:rPr lang="en-US" altLang="ko-KR" sz="7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+mj-lt"/>
              </a:rPr>
              <a:t>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</TotalTime>
  <Words>245</Words>
  <Application>Microsoft Office PowerPoint</Application>
  <PresentationFormat>사용자 지정</PresentationFormat>
  <Paragraphs>51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Korean Minjok Leadership Academy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Dongyoung Kim</dc:creator>
  <cp:lastModifiedBy>kuna</cp:lastModifiedBy>
  <cp:revision>139</cp:revision>
  <dcterms:created xsi:type="dcterms:W3CDTF">2008-05-06T07:11:05Z</dcterms:created>
  <dcterms:modified xsi:type="dcterms:W3CDTF">2011-01-23T12:40:39Z</dcterms:modified>
</cp:coreProperties>
</file>