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96" r:id="rId11"/>
    <p:sldId id="266" r:id="rId12"/>
    <p:sldId id="267" r:id="rId13"/>
    <p:sldId id="268" r:id="rId14"/>
    <p:sldId id="269" r:id="rId15"/>
    <p:sldId id="270" r:id="rId16"/>
    <p:sldId id="271" r:id="rId17"/>
    <p:sldId id="272" r:id="rId18"/>
    <p:sldId id="273" r:id="rId19"/>
    <p:sldId id="295" r:id="rId20"/>
    <p:sldId id="301" r:id="rId21"/>
    <p:sldId id="302" r:id="rId22"/>
    <p:sldId id="303" r:id="rId23"/>
    <p:sldId id="304" r:id="rId24"/>
    <p:sldId id="297" r:id="rId25"/>
    <p:sldId id="298" r:id="rId26"/>
    <p:sldId id="299" r:id="rId27"/>
    <p:sldId id="305" r:id="rId28"/>
    <p:sldId id="306" r:id="rId29"/>
    <p:sldId id="300" r:id="rId30"/>
    <p:sldId id="290" r:id="rId31"/>
    <p:sldId id="292" r:id="rId32"/>
    <p:sldId id="291" r:id="rId33"/>
    <p:sldId id="293" r:id="rId34"/>
    <p:sldId id="29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CE3B4-6369-F2FE-3ED7-8FC2D1C131F1}" v="121" dt="2023-09-25T17:02:38.123"/>
    <p1510:client id="{3A657473-36BE-5826-C7CE-C26566F0E593}" v="244" dt="2023-11-23T14:34:03.820"/>
    <p1510:client id="{3BCCFB73-D171-6F81-CD98-FDC6B830C405}" v="47" dt="2022-10-19T13:34:17.118"/>
    <p1510:client id="{5039D9B8-132A-C5BF-725D-1F59BB11391D}" v="782" dt="2023-09-25T17:40:09.615"/>
    <p1510:client id="{5B2C29F4-4BFB-2A83-B3A9-9CDE70106846}" v="1" dt="2023-11-21T16:43:55.086"/>
    <p1510:client id="{70782220-D687-8771-E746-AB51C34E8F56}" v="863" dt="2023-09-25T16:56:09.691"/>
    <p1510:client id="{77AFF794-178E-56F0-BF70-6F01353F16F3}" v="112" dt="2023-09-25T17:35:15.659"/>
    <p1510:client id="{79C44838-0080-2B26-F756-5BFB2546AB61}" v="4" dt="2023-10-05T14:05:58.284"/>
    <p1510:client id="{92BE3056-3B77-B20B-1687-D8307CD4A09D}" v="2" dt="2023-09-11T07:35:20.610"/>
    <p1510:client id="{9C3B5EBB-0140-B104-3E0B-9AB4EA7F2C1D}" v="3" dt="2023-11-24T04:40:19.246"/>
    <p1510:client id="{A0E7515B-9273-CE1A-AEFE-B8C9067CC553}" v="2" dt="2023-09-17T16:23:41.442"/>
    <p1510:client id="{B66D1A95-5299-FA90-12CE-AF9E3EC3E5FA}" v="1370" dt="2023-09-25T16:52:38.770"/>
    <p1510:client id="{C4845CC7-A0CE-6469-E0C2-67B50E5893AE}" v="124" dt="2023-11-20T17:05:50.887"/>
    <p1510:client id="{D10C3696-3418-250A-175A-76EDA134461C}" v="172" dt="2023-09-26T07:15:26.626"/>
    <p1510:client id="{F4F02B1E-037B-2E5C-2F1C-4E284B5AEE05}" v="1628" dt="2023-09-25T13:43:45.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philanthropy.com/article/Online-Donations-Grew" TargetMode="External"/><Relationship Id="rId2" Type="http://schemas.openxmlformats.org/officeDocument/2006/relationships/hyperlink" Target="https://patents.google.com/patent/US20040181468A1/en"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hyperlink" Target="https://patents.google.com/patent/US20020116214A1/en" TargetMode="External"/><Relationship Id="rId2" Type="http://schemas.openxmlformats.org/officeDocument/2006/relationships/hyperlink" Target="https://journals.sagepub.com/doi/abs/10.1177/0275074006294390"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06" y="1447800"/>
            <a:ext cx="8956013" cy="1470025"/>
          </a:xfrm>
        </p:spPr>
        <p:txBody>
          <a:bodyPr vert="horz" lIns="91440" tIns="45720" rIns="91440" bIns="45720" rtlCol="0" anchor="ctr">
            <a:normAutofit fontScale="90000"/>
          </a:bodyPr>
          <a:lstStyle/>
          <a:p>
            <a:pPr algn="l"/>
            <a:br>
              <a:rPr lang="en-US" dirty="0"/>
            </a:br>
            <a:r>
              <a:rPr lang="en-US" dirty="0"/>
              <a:t>                </a:t>
            </a:r>
            <a:r>
              <a:rPr lang="en-US" sz="2800" b="1" dirty="0"/>
              <a:t>Online Charity Management System</a:t>
            </a:r>
            <a:br>
              <a:rPr lang="en-US" dirty="0"/>
            </a:br>
            <a:r>
              <a:rPr lang="en-US" dirty="0"/>
              <a:t>                      </a:t>
            </a:r>
            <a:r>
              <a:rPr lang="en-US" sz="2400" dirty="0"/>
              <a:t>Major Project KCS 753/ 7</a:t>
            </a:r>
            <a:r>
              <a:rPr lang="en-US" sz="2400" baseline="30000" dirty="0"/>
              <a:t>th</a:t>
            </a:r>
            <a:r>
              <a:rPr lang="en-US" sz="2400" dirty="0"/>
              <a:t> Sem</a:t>
            </a:r>
            <a:endParaRPr lang="en-US" dirty="0">
              <a:ea typeface="Calibri"/>
              <a:cs typeface="Calibri"/>
            </a:endParaRPr>
          </a:p>
        </p:txBody>
      </p:sp>
      <p:sp>
        <p:nvSpPr>
          <p:cNvPr id="3" name="Subtitle 2"/>
          <p:cNvSpPr>
            <a:spLocks noGrp="1"/>
          </p:cNvSpPr>
          <p:nvPr>
            <p:ph type="subTitle" idx="1"/>
          </p:nvPr>
        </p:nvSpPr>
        <p:spPr>
          <a:xfrm>
            <a:off x="762000" y="3886200"/>
            <a:ext cx="4086726" cy="1752600"/>
          </a:xfrm>
        </p:spPr>
        <p:txBody>
          <a:bodyPr vert="horz" lIns="91440" tIns="45720" rIns="91440" bIns="45720" rtlCol="0" anchor="t">
            <a:normAutofit fontScale="55000" lnSpcReduction="20000"/>
          </a:bodyPr>
          <a:lstStyle/>
          <a:p>
            <a:r>
              <a:rPr lang="en-US" sz="4000" b="1" dirty="0">
                <a:solidFill>
                  <a:schemeClr val="tx1"/>
                </a:solidFill>
              </a:rPr>
              <a:t>STUDENT NAME:</a:t>
            </a:r>
          </a:p>
          <a:p>
            <a:pPr algn="l"/>
            <a:r>
              <a:rPr lang="en-US" dirty="0">
                <a:solidFill>
                  <a:schemeClr val="tx1"/>
                </a:solidFill>
              </a:rPr>
              <a:t>1.Kunal Srivastava(2000320120099)</a:t>
            </a:r>
            <a:endParaRPr lang="en-US" dirty="0">
              <a:solidFill>
                <a:schemeClr val="tx1"/>
              </a:solidFill>
              <a:ea typeface="Calibri"/>
              <a:cs typeface="Calibri"/>
            </a:endParaRPr>
          </a:p>
          <a:p>
            <a:pPr algn="l"/>
            <a:r>
              <a:rPr lang="en-US" dirty="0">
                <a:solidFill>
                  <a:schemeClr val="tx1"/>
                </a:solidFill>
              </a:rPr>
              <a:t>2.Kapil Panwar(2000320120093)</a:t>
            </a:r>
            <a:endParaRPr lang="en-US" dirty="0">
              <a:solidFill>
                <a:schemeClr val="tx1"/>
              </a:solidFill>
              <a:ea typeface="Calibri"/>
              <a:cs typeface="Calibri"/>
            </a:endParaRPr>
          </a:p>
          <a:p>
            <a:pPr algn="l"/>
            <a:r>
              <a:rPr lang="en-US" dirty="0">
                <a:solidFill>
                  <a:schemeClr val="tx1"/>
                </a:solidFill>
              </a:rPr>
              <a:t>3.Himanshu </a:t>
            </a:r>
            <a:r>
              <a:rPr lang="en-US" dirty="0" err="1">
                <a:solidFill>
                  <a:schemeClr val="tx1"/>
                </a:solidFill>
              </a:rPr>
              <a:t>Sikarwar</a:t>
            </a:r>
            <a:r>
              <a:rPr lang="en-US" dirty="0">
                <a:solidFill>
                  <a:schemeClr val="tx1"/>
                </a:solidFill>
              </a:rPr>
              <a:t>(2000320120085)</a:t>
            </a:r>
            <a:endParaRPr lang="en-US" dirty="0">
              <a:solidFill>
                <a:schemeClr val="tx1"/>
              </a:solidFill>
              <a:ea typeface="Calibri"/>
              <a:cs typeface="Calibri"/>
            </a:endParaRPr>
          </a:p>
          <a:p>
            <a:pPr algn="l"/>
            <a:r>
              <a:rPr lang="en-US" dirty="0">
                <a:solidFill>
                  <a:schemeClr val="tx1"/>
                </a:solidFill>
                <a:ea typeface="Calibri"/>
                <a:cs typeface="Calibri"/>
              </a:rPr>
              <a:t>4.Mradul Pratap(2000320120111)</a:t>
            </a:r>
          </a:p>
          <a:p>
            <a:endParaRPr lang="en-US" dirty="0">
              <a:solidFill>
                <a:schemeClr val="tx1"/>
              </a:solidFill>
              <a:ea typeface="Calibri"/>
              <a:cs typeface="Calibri"/>
            </a:endParaRPr>
          </a:p>
        </p:txBody>
      </p:sp>
      <p:sp>
        <p:nvSpPr>
          <p:cNvPr id="4" name="Subtitle 2"/>
          <p:cNvSpPr txBox="1">
            <a:spLocks/>
          </p:cNvSpPr>
          <p:nvPr/>
        </p:nvSpPr>
        <p:spPr>
          <a:xfrm>
            <a:off x="5410200" y="3810000"/>
            <a:ext cx="2961356" cy="17526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effectLst/>
                <a:uLnTx/>
                <a:uFillTx/>
                <a:latin typeface="+mn-lt"/>
                <a:ea typeface="+mn-ea"/>
                <a:cs typeface="+mn-cs"/>
              </a:rPr>
              <a:t>SUPERVISOR</a:t>
            </a:r>
            <a:r>
              <a:rPr kumimoji="0" lang="en-US" sz="2200" b="1" i="0" u="none" strike="noStrike" kern="1200" cap="none" spc="0" normalizeH="0" noProof="0" dirty="0">
                <a:ln>
                  <a:noFill/>
                </a:ln>
                <a:effectLst/>
                <a:uLnTx/>
                <a:uFillTx/>
                <a:latin typeface="+mn-lt"/>
                <a:ea typeface="+mn-ea"/>
                <a:cs typeface="+mn-cs"/>
              </a:rPr>
              <a:t> NAME</a:t>
            </a:r>
            <a:r>
              <a:rPr kumimoji="0" lang="en-US" sz="2200" b="1" i="0" u="none" strike="noStrike" kern="1200" cap="none" spc="0" normalizeH="0" baseline="0" noProof="0" dirty="0">
                <a:ln>
                  <a:noFill/>
                </a:ln>
                <a:effectLst/>
                <a:uLnTx/>
                <a:uFillTx/>
                <a:latin typeface="+mn-lt"/>
                <a:ea typeface="+mn-ea"/>
                <a:cs typeface="+mn-cs"/>
              </a:rPr>
              <a:t>:</a:t>
            </a:r>
          </a:p>
          <a:p>
            <a:pPr algn="ctr">
              <a:defRPr/>
            </a:pPr>
            <a:r>
              <a:rPr lang="en-US" sz="2000" dirty="0">
                <a:ea typeface="+mn-lt"/>
                <a:cs typeface="+mn-lt"/>
              </a:rPr>
              <a:t>Dr. Neha Gupta</a:t>
            </a:r>
            <a:endParaRPr lang="en-US" dirty="0"/>
          </a:p>
          <a:p>
            <a:pPr algn="ctr">
              <a:spcBef>
                <a:spcPct val="20000"/>
              </a:spcBef>
              <a:defRPr/>
            </a:pPr>
            <a:r>
              <a:rPr lang="en-US" sz="1600" dirty="0">
                <a:ea typeface="Calibri"/>
                <a:cs typeface="Calibri"/>
              </a:rPr>
              <a:t>CS Department</a:t>
            </a:r>
            <a:endParaRPr lang="en-US" sz="1600" b="0" i="0" u="none" strike="noStrike" kern="1200" cap="none" spc="0" normalizeH="0" baseline="0" noProof="0" dirty="0">
              <a:ln>
                <a:noFill/>
              </a:ln>
              <a:effectLst/>
              <a:uLnTx/>
              <a:uFillTx/>
              <a:latin typeface="+mn-lt"/>
              <a:ea typeface="Calibri"/>
              <a:cs typeface="Calibri"/>
            </a:endParaRPr>
          </a:p>
        </p:txBody>
      </p:sp>
      <p:pic>
        <p:nvPicPr>
          <p:cNvPr id="5" name="Picture 4" descr="images.jpg"/>
          <p:cNvPicPr>
            <a:picLocks noChangeAspect="1"/>
          </p:cNvPicPr>
          <p:nvPr/>
        </p:nvPicPr>
        <p:blipFill>
          <a:blip r:embed="rId2"/>
          <a:stretch>
            <a:fillRect/>
          </a:stretch>
        </p:blipFill>
        <p:spPr>
          <a:xfrm>
            <a:off x="7620000" y="304800"/>
            <a:ext cx="1266825" cy="1266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A3BE-514D-6213-5FBC-80AE07478450}"/>
              </a:ext>
            </a:extLst>
          </p:cNvPr>
          <p:cNvSpPr>
            <a:spLocks noGrp="1"/>
          </p:cNvSpPr>
          <p:nvPr>
            <p:ph type="title"/>
          </p:nvPr>
        </p:nvSpPr>
        <p:spPr/>
        <p:txBody>
          <a:bodyPr/>
          <a:lstStyle/>
          <a:p>
            <a:pPr algn="l"/>
            <a:r>
              <a:rPr lang="en-US">
                <a:ea typeface="Calibri"/>
                <a:cs typeface="Calibri"/>
              </a:rPr>
              <a:t>LITERATURE REVIEW</a:t>
            </a:r>
          </a:p>
        </p:txBody>
      </p:sp>
      <p:graphicFrame>
        <p:nvGraphicFramePr>
          <p:cNvPr id="5" name="Content Placeholder 4">
            <a:extLst>
              <a:ext uri="{FF2B5EF4-FFF2-40B4-BE49-F238E27FC236}">
                <a16:creationId xmlns:a16="http://schemas.microsoft.com/office/drawing/2014/main" id="{2BECC2AD-EADC-1A4A-D3A5-CF68225762C7}"/>
              </a:ext>
            </a:extLst>
          </p:cNvPr>
          <p:cNvGraphicFramePr>
            <a:graphicFrameLocks noGrp="1"/>
          </p:cNvGraphicFramePr>
          <p:nvPr>
            <p:ph idx="1"/>
            <p:extLst>
              <p:ext uri="{D42A27DB-BD31-4B8C-83A1-F6EECF244321}">
                <p14:modId xmlns:p14="http://schemas.microsoft.com/office/powerpoint/2010/main" val="127800358"/>
              </p:ext>
            </p:extLst>
          </p:nvPr>
        </p:nvGraphicFramePr>
        <p:xfrm>
          <a:off x="457200" y="1600200"/>
          <a:ext cx="8229600" cy="46329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3874474990"/>
                    </a:ext>
                  </a:extLst>
                </a:gridCol>
              </a:tblGrid>
              <a:tr h="281835">
                <a:tc>
                  <a:txBody>
                    <a:bodyPr/>
                    <a:lstStyle/>
                    <a:p>
                      <a:pPr algn="l" rtl="0" fontAlgn="base"/>
                      <a:r>
                        <a:rPr lang="en-US" sz="1800" b="1" i="0" err="1">
                          <a:solidFill>
                            <a:srgbClr val="FFFFFF"/>
                          </a:solidFill>
                          <a:effectLst/>
                          <a:latin typeface="Calibri"/>
                        </a:rPr>
                        <a:t>S.No</a:t>
                      </a:r>
                      <a:r>
                        <a:rPr lang="en-US" sz="1800" b="1" i="0">
                          <a:solidFill>
                            <a:srgbClr val="FFFFFF"/>
                          </a:solidFill>
                          <a:effectLst/>
                          <a:latin typeface="Calibri"/>
                        </a:rPr>
                        <a:t> : 6</a:t>
                      </a:r>
                      <a:endParaRPr lang="en-US" b="1" i="0">
                        <a:solidFill>
                          <a:srgbClr val="FFFFFF"/>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3867286425"/>
                  </a:ext>
                </a:extLst>
              </a:tr>
              <a:tr h="281835">
                <a:tc>
                  <a:txBody>
                    <a:bodyPr/>
                    <a:lstStyle/>
                    <a:p>
                      <a:pPr algn="l" rtl="0" fontAlgn="base"/>
                      <a:r>
                        <a:rPr lang="en-US" sz="1800" b="0" i="0">
                          <a:solidFill>
                            <a:srgbClr val="000000"/>
                          </a:solidFill>
                          <a:effectLst/>
                          <a:latin typeface="Calibri"/>
                        </a:rPr>
                        <a:t>TITLE : </a:t>
                      </a:r>
                      <a:r>
                        <a:rPr lang="en-US" sz="1600" b="0" i="0" u="none" strike="noStrike">
                          <a:solidFill>
                            <a:srgbClr val="121212"/>
                          </a:solidFill>
                          <a:effectLst/>
                          <a:latin typeface="Calibri"/>
                        </a:rPr>
                        <a:t>High Rating Recent Preferences Based Recommendation  System</a:t>
                      </a:r>
                      <a:r>
                        <a:rPr lang="en-US" sz="1600" b="0" i="0">
                          <a:solidFill>
                            <a:srgbClr val="121212"/>
                          </a:solidFill>
                          <a:effectLst/>
                          <a:latin typeface="Calibri"/>
                        </a:rPr>
                        <a:t>​</a:t>
                      </a:r>
                      <a:endParaRPr lang="en-US" b="0" i="0">
                        <a:solidFill>
                          <a:srgbClr val="000000"/>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78337462"/>
                  </a:ext>
                </a:extLst>
              </a:tr>
              <a:tr h="281835">
                <a:tc>
                  <a:txBody>
                    <a:bodyPr/>
                    <a:lstStyle/>
                    <a:p>
                      <a:pPr algn="l" rtl="0" fontAlgn="base"/>
                      <a:r>
                        <a:rPr lang="en-US" sz="1800" b="0" i="0">
                          <a:solidFill>
                            <a:srgbClr val="000000"/>
                          </a:solidFill>
                          <a:effectLst/>
                          <a:latin typeface="Calibri"/>
                        </a:rPr>
                        <a:t>AUTHORS : </a:t>
                      </a:r>
                      <a:r>
                        <a:rPr lang="en-US" sz="1600" b="0" i="0" u="none" strike="noStrike">
                          <a:solidFill>
                            <a:srgbClr val="000000"/>
                          </a:solidFill>
                          <a:effectLst/>
                          <a:latin typeface="Calibri"/>
                        </a:rPr>
                        <a:t>Sanjeev </a:t>
                      </a:r>
                      <a:r>
                        <a:rPr lang="en-US" sz="1600" b="0" i="0" u="none" strike="noStrike" err="1">
                          <a:solidFill>
                            <a:srgbClr val="000000"/>
                          </a:solidFill>
                          <a:effectLst/>
                          <a:latin typeface="Calibri"/>
                        </a:rPr>
                        <a:t>Dhawana</a:t>
                      </a:r>
                      <a:r>
                        <a:rPr lang="en-US" sz="1600" b="0" i="0" u="none" strike="noStrike">
                          <a:solidFill>
                            <a:srgbClr val="000000"/>
                          </a:solidFill>
                          <a:effectLst/>
                          <a:latin typeface="Calibri"/>
                        </a:rPr>
                        <a:t> , Kulvinder </a:t>
                      </a:r>
                      <a:r>
                        <a:rPr lang="en-US" sz="1600" b="0" i="0" u="none" strike="noStrike" err="1">
                          <a:solidFill>
                            <a:srgbClr val="000000"/>
                          </a:solidFill>
                          <a:effectLst/>
                          <a:latin typeface="Calibri"/>
                        </a:rPr>
                        <a:t>Singhb</a:t>
                      </a:r>
                      <a:r>
                        <a:rPr lang="en-US" sz="1600" b="0" i="0" u="none" strike="noStrike">
                          <a:solidFill>
                            <a:srgbClr val="000000"/>
                          </a:solidFill>
                          <a:effectLst/>
                          <a:latin typeface="Calibri"/>
                        </a:rPr>
                        <a:t> , Jyoti</a:t>
                      </a:r>
                      <a:r>
                        <a:rPr lang="en-US" sz="1600" b="0" i="0">
                          <a:solidFill>
                            <a:srgbClr val="000000"/>
                          </a:solidFill>
                          <a:effectLst/>
                          <a:latin typeface="Calibri"/>
                        </a:rPr>
                        <a:t>​</a:t>
                      </a:r>
                      <a:endParaRPr lang="en-US" b="0" i="0">
                        <a:solidFill>
                          <a:srgbClr val="000000"/>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006566754"/>
                  </a:ext>
                </a:extLst>
              </a:tr>
              <a:tr h="281835">
                <a:tc>
                  <a:txBody>
                    <a:bodyPr/>
                    <a:lstStyle/>
                    <a:p>
                      <a:pPr algn="l" rtl="0" fontAlgn="base"/>
                      <a:r>
                        <a:rPr lang="en-US" sz="1800" b="0" i="0">
                          <a:solidFill>
                            <a:srgbClr val="000000"/>
                          </a:solidFill>
                          <a:effectLst/>
                          <a:latin typeface="Calibri"/>
                        </a:rPr>
                        <a:t>Year of Publication : </a:t>
                      </a:r>
                      <a:r>
                        <a:rPr lang="en-US" sz="1600" b="0" i="0" u="none" strike="noStrike">
                          <a:solidFill>
                            <a:srgbClr val="000000"/>
                          </a:solidFill>
                          <a:effectLst/>
                          <a:latin typeface="Calibri"/>
                        </a:rPr>
                        <a:t>2017</a:t>
                      </a:r>
                      <a:r>
                        <a:rPr lang="en-US" sz="1600" b="0" i="0">
                          <a:solidFill>
                            <a:srgbClr val="000000"/>
                          </a:solidFill>
                          <a:effectLst/>
                          <a:latin typeface="Calibri"/>
                        </a:rPr>
                        <a:t>​</a:t>
                      </a:r>
                      <a:endParaRPr lang="en-US" b="0" i="0">
                        <a:solidFill>
                          <a:srgbClr val="000000"/>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755354784"/>
                  </a:ext>
                </a:extLst>
              </a:tr>
              <a:tr h="281835">
                <a:tc>
                  <a:txBody>
                    <a:bodyPr/>
                    <a:lstStyle/>
                    <a:p>
                      <a:pPr algn="l" rtl="0" fontAlgn="base"/>
                      <a:r>
                        <a:rPr lang="en-US" sz="1800" b="0" i="0">
                          <a:solidFill>
                            <a:srgbClr val="000000"/>
                          </a:solidFill>
                          <a:effectLst/>
                          <a:latin typeface="Calibri"/>
                        </a:rPr>
                        <a:t>Journal/Conference/Book Chapter Name: </a:t>
                      </a:r>
                      <a:r>
                        <a:rPr lang="en-US" sz="1600" b="0" i="0" u="none" strike="noStrike">
                          <a:solidFill>
                            <a:srgbClr val="000000"/>
                          </a:solidFill>
                          <a:effectLst/>
                          <a:latin typeface="Calibri"/>
                        </a:rPr>
                        <a:t>Procedia Computer Science</a:t>
                      </a:r>
                      <a:r>
                        <a:rPr lang="en-US" sz="1600" b="0" i="0">
                          <a:solidFill>
                            <a:srgbClr val="000000"/>
                          </a:solidFill>
                          <a:effectLst/>
                          <a:latin typeface="Calibri"/>
                        </a:rPr>
                        <a:t>​</a:t>
                      </a:r>
                      <a:endParaRPr lang="en-US" b="0" i="0">
                        <a:solidFill>
                          <a:srgbClr val="000000"/>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727212603"/>
                  </a:ext>
                </a:extLst>
              </a:tr>
              <a:tr h="281835">
                <a:tc>
                  <a:txBody>
                    <a:bodyPr/>
                    <a:lstStyle/>
                    <a:p>
                      <a:pPr algn="l" rtl="0" fontAlgn="base"/>
                      <a:r>
                        <a:rPr lang="en-US" sz="1800" b="0" i="0">
                          <a:solidFill>
                            <a:srgbClr val="000000"/>
                          </a:solidFill>
                          <a:effectLst/>
                          <a:latin typeface="Calibri"/>
                        </a:rPr>
                        <a:t>Technology / Algorithm Used :​ </a:t>
                      </a:r>
                      <a:r>
                        <a:rPr lang="en-US" sz="1600" b="0" i="0">
                          <a:solidFill>
                            <a:srgbClr val="000000"/>
                          </a:solidFill>
                          <a:effectLst/>
                          <a:latin typeface="Calibri"/>
                        </a:rPr>
                        <a:t>Machine learning</a:t>
                      </a: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4272814518"/>
                  </a:ext>
                </a:extLst>
              </a:tr>
              <a:tr h="281835">
                <a:tc>
                  <a:txBody>
                    <a:bodyPr/>
                    <a:lstStyle/>
                    <a:p>
                      <a:pPr algn="l" rtl="0" fontAlgn="base"/>
                      <a:r>
                        <a:rPr lang="en-US" sz="1800" b="0" i="0">
                          <a:solidFill>
                            <a:srgbClr val="000000"/>
                          </a:solidFill>
                          <a:effectLst/>
                          <a:latin typeface="Calibri"/>
                        </a:rPr>
                        <a:t>Summary : </a:t>
                      </a:r>
                      <a:r>
                        <a:rPr lang="en-US" sz="1600" b="0" i="0" u="none" strike="noStrike">
                          <a:solidFill>
                            <a:srgbClr val="000000"/>
                          </a:solidFill>
                          <a:effectLst/>
                          <a:latin typeface="Times New Roman"/>
                        </a:rPr>
                        <a:t>The main objective of this research is to build a collaborative filtering recommender system that is able to compute the item-to item similarity between any two movies using three different similarity measures: Pearson similarity, Cosine based similarity and Euclidean distance measure. The main goal is to integrate all three measures in a single system. This system generated high rated recommendations only, i.e. the movies which are rated greater than equal to three will be recommended to users to improve the quality of recommendations. </a:t>
                      </a:r>
                      <a:r>
                        <a:rPr lang="en-US" sz="1600" b="0" i="0">
                          <a:solidFill>
                            <a:srgbClr val="000000"/>
                          </a:solidFill>
                          <a:effectLst/>
                          <a:latin typeface="Times New Roman"/>
                        </a:rPr>
                        <a:t>​</a:t>
                      </a:r>
                      <a:endParaRPr lang="en-US" b="0" i="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297322863"/>
                  </a:ext>
                </a:extLst>
              </a:tr>
              <a:tr h="281835">
                <a:tc>
                  <a:txBody>
                    <a:bodyPr/>
                    <a:lstStyle/>
                    <a:p>
                      <a:pPr algn="l" rtl="0" fontAlgn="base"/>
                      <a:r>
                        <a:rPr lang="en-US" sz="1800" b="0" i="0">
                          <a:solidFill>
                            <a:srgbClr val="000000"/>
                          </a:solidFill>
                          <a:effectLst/>
                          <a:latin typeface="Calibri"/>
                        </a:rPr>
                        <a:t>Gap : </a:t>
                      </a:r>
                      <a:r>
                        <a:rPr lang="en-US" sz="1600" b="0" i="0" u="none" strike="noStrike">
                          <a:solidFill>
                            <a:srgbClr val="000000"/>
                          </a:solidFill>
                          <a:effectLst/>
                          <a:latin typeface="Times New Roman"/>
                        </a:rPr>
                        <a:t>The performance can be enhanced by distributing the recommender algorithm over multi-core, multi-thread online systems. One can directly implement the technique in distributed manner on Apache Spark or Mahout.</a:t>
                      </a:r>
                      <a:r>
                        <a:rPr lang="en-US" sz="1600" b="0" i="0">
                          <a:solidFill>
                            <a:srgbClr val="000000"/>
                          </a:solidFill>
                          <a:effectLst/>
                          <a:latin typeface="Times New Roman"/>
                        </a:rPr>
                        <a:t>​</a:t>
                      </a:r>
                      <a:endParaRPr lang="en-US" b="0" i="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150253071"/>
                  </a:ext>
                </a:extLst>
              </a:tr>
            </a:tbl>
          </a:graphicData>
        </a:graphic>
      </p:graphicFrame>
    </p:spTree>
    <p:extLst>
      <p:ext uri="{BB962C8B-B14F-4D97-AF65-F5344CB8AC3E}">
        <p14:creationId xmlns:p14="http://schemas.microsoft.com/office/powerpoint/2010/main" val="183248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3664413843"/>
              </p:ext>
            </p:extLst>
          </p:nvPr>
        </p:nvGraphicFramePr>
        <p:xfrm>
          <a:off x="829690" y="1758014"/>
          <a:ext cx="7627750" cy="4522466"/>
        </p:xfrm>
        <a:graphic>
          <a:graphicData uri="http://schemas.openxmlformats.org/drawingml/2006/table">
            <a:tbl>
              <a:tblPr firstRow="1" bandRow="1">
                <a:tableStyleId>{5C22544A-7EE6-4342-B048-85BDC9FD1C3A}</a:tableStyleId>
              </a:tblPr>
              <a:tblGrid>
                <a:gridCol w="7627750">
                  <a:extLst>
                    <a:ext uri="{9D8B030D-6E8A-4147-A177-3AD203B41FA5}">
                      <a16:colId xmlns:a16="http://schemas.microsoft.com/office/drawing/2014/main" val="20000"/>
                    </a:ext>
                  </a:extLst>
                </a:gridCol>
              </a:tblGrid>
              <a:tr h="486215">
                <a:tc>
                  <a:txBody>
                    <a:bodyPr/>
                    <a:lstStyle/>
                    <a:p>
                      <a:r>
                        <a:rPr lang="en-US" err="1"/>
                        <a:t>S.No</a:t>
                      </a:r>
                      <a:r>
                        <a:rPr lang="en-US"/>
                        <a:t> : 7</a:t>
                      </a:r>
                    </a:p>
                  </a:txBody>
                  <a:tcPr/>
                </a:tc>
                <a:extLst>
                  <a:ext uri="{0D108BD9-81ED-4DB2-BD59-A6C34878D82A}">
                    <a16:rowId xmlns:a16="http://schemas.microsoft.com/office/drawing/2014/main" val="10000"/>
                  </a:ext>
                </a:extLst>
              </a:tr>
              <a:tr h="486215">
                <a:tc>
                  <a:txBody>
                    <a:bodyPr/>
                    <a:lstStyle/>
                    <a:p>
                      <a:pPr lvl="0" algn="l">
                        <a:lnSpc>
                          <a:spcPct val="100000"/>
                        </a:lnSpc>
                        <a:spcBef>
                          <a:spcPts val="0"/>
                        </a:spcBef>
                        <a:spcAft>
                          <a:spcPts val="0"/>
                        </a:spcAft>
                      </a:pPr>
                      <a:r>
                        <a:rPr lang="en-US" dirty="0"/>
                        <a:t>TITLE :</a:t>
                      </a:r>
                      <a:r>
                        <a:rPr lang="en-US" sz="1400" dirty="0"/>
                        <a:t>Dropout: A Simple Way to Prevent Neural Networks from Overfitting</a:t>
                      </a:r>
                      <a:endParaRPr lang="en-US" sz="1400" dirty="0">
                        <a:latin typeface="Calibri"/>
                      </a:endParaRPr>
                    </a:p>
                  </a:txBody>
                  <a:tcPr/>
                </a:tc>
                <a:extLst>
                  <a:ext uri="{0D108BD9-81ED-4DB2-BD59-A6C34878D82A}">
                    <a16:rowId xmlns:a16="http://schemas.microsoft.com/office/drawing/2014/main" val="10001"/>
                  </a:ext>
                </a:extLst>
              </a:tr>
              <a:tr h="486215">
                <a:tc>
                  <a:txBody>
                    <a:bodyPr/>
                    <a:lstStyle/>
                    <a:p>
                      <a:pPr lvl="0" algn="l">
                        <a:lnSpc>
                          <a:spcPct val="100000"/>
                        </a:lnSpc>
                        <a:spcBef>
                          <a:spcPts val="0"/>
                        </a:spcBef>
                        <a:spcAft>
                          <a:spcPts val="0"/>
                        </a:spcAft>
                      </a:pPr>
                      <a:r>
                        <a:rPr lang="en-US" dirty="0"/>
                        <a:t>AUTHORS : </a:t>
                      </a:r>
                      <a:r>
                        <a:rPr lang="en-US" sz="1600" dirty="0"/>
                        <a:t>Nitish Srivastava, Geoffrey Hinton, Alex </a:t>
                      </a:r>
                      <a:r>
                        <a:rPr lang="en-US" sz="1600" dirty="0" err="1"/>
                        <a:t>Krizhevsky</a:t>
                      </a:r>
                      <a:r>
                        <a:rPr lang="en-US" sz="1600" dirty="0"/>
                        <a:t>, et al. </a:t>
                      </a:r>
                      <a:endParaRPr lang="en-US" sz="1600" dirty="0">
                        <a:latin typeface="Calibri"/>
                      </a:endParaRPr>
                    </a:p>
                  </a:txBody>
                  <a:tcPr/>
                </a:tc>
                <a:extLst>
                  <a:ext uri="{0D108BD9-81ED-4DB2-BD59-A6C34878D82A}">
                    <a16:rowId xmlns:a16="http://schemas.microsoft.com/office/drawing/2014/main" val="10002"/>
                  </a:ext>
                </a:extLst>
              </a:tr>
              <a:tr h="486215">
                <a:tc>
                  <a:txBody>
                    <a:bodyPr/>
                    <a:lstStyle/>
                    <a:p>
                      <a:r>
                        <a:rPr lang="en-US"/>
                        <a:t>Year of</a:t>
                      </a:r>
                      <a:r>
                        <a:rPr lang="en-US" baseline="0"/>
                        <a:t> Publication : </a:t>
                      </a:r>
                      <a:r>
                        <a:rPr lang="en-US" sz="1600" b="0" i="0" u="none" strike="noStrike" baseline="0" noProof="0">
                          <a:solidFill>
                            <a:srgbClr val="000000"/>
                          </a:solidFill>
                          <a:latin typeface="Times New Roman"/>
                        </a:rPr>
                        <a:t>2020</a:t>
                      </a:r>
                      <a:endParaRPr lang="en-US" sz="1600"/>
                    </a:p>
                  </a:txBody>
                  <a:tcPr/>
                </a:tc>
                <a:extLst>
                  <a:ext uri="{0D108BD9-81ED-4DB2-BD59-A6C34878D82A}">
                    <a16:rowId xmlns:a16="http://schemas.microsoft.com/office/drawing/2014/main" val="10003"/>
                  </a:ext>
                </a:extLst>
              </a:tr>
              <a:tr h="486215">
                <a:tc>
                  <a:txBody>
                    <a:bodyPr/>
                    <a:lstStyle/>
                    <a:p>
                      <a:pPr lvl="0" algn="l">
                        <a:lnSpc>
                          <a:spcPct val="100000"/>
                        </a:lnSpc>
                        <a:spcBef>
                          <a:spcPts val="0"/>
                        </a:spcBef>
                        <a:spcAft>
                          <a:spcPts val="0"/>
                        </a:spcAft>
                      </a:pPr>
                      <a:r>
                        <a:rPr lang="en-US" dirty="0"/>
                        <a:t>Journal/Conference</a:t>
                      </a:r>
                      <a:r>
                        <a:rPr lang="en-US" baseline="0" dirty="0"/>
                        <a:t>/Book Chapter Name: </a:t>
                      </a:r>
                      <a:r>
                        <a:rPr lang="en-US" sz="1600" b="0" i="0" u="none" strike="noStrike" baseline="0" noProof="0" dirty="0">
                          <a:solidFill>
                            <a:srgbClr val="000000"/>
                          </a:solidFill>
                          <a:latin typeface="Calibri"/>
                        </a:rPr>
                        <a:t>Neural Network</a:t>
                      </a:r>
                      <a:endParaRPr lang="en-US" sz="1600" dirty="0">
                        <a:latin typeface="Calibri"/>
                      </a:endParaRPr>
                    </a:p>
                  </a:txBody>
                  <a:tcPr/>
                </a:tc>
                <a:extLst>
                  <a:ext uri="{0D108BD9-81ED-4DB2-BD59-A6C34878D82A}">
                    <a16:rowId xmlns:a16="http://schemas.microsoft.com/office/drawing/2014/main" val="10004"/>
                  </a:ext>
                </a:extLst>
              </a:tr>
              <a:tr h="486215">
                <a:tc>
                  <a:txBody>
                    <a:bodyPr/>
                    <a:lstStyle/>
                    <a:p>
                      <a:pPr lvl="0" algn="l">
                        <a:lnSpc>
                          <a:spcPct val="100000"/>
                        </a:lnSpc>
                        <a:spcBef>
                          <a:spcPts val="0"/>
                        </a:spcBef>
                        <a:spcAft>
                          <a:spcPts val="0"/>
                        </a:spcAft>
                        <a:buNone/>
                      </a:pPr>
                      <a:r>
                        <a:rPr lang="en-US" sz="1800" b="0" i="0" u="none" strike="noStrike" noProof="0">
                          <a:solidFill>
                            <a:srgbClr val="000000"/>
                          </a:solidFill>
                          <a:latin typeface="Calibri"/>
                        </a:rPr>
                        <a:t>Technology / Algorithm Used : </a:t>
                      </a:r>
                      <a:r>
                        <a:rPr lang="en-US" sz="1600" b="0" i="0" u="none" strike="noStrike" noProof="0">
                          <a:solidFill>
                            <a:srgbClr val="000000"/>
                          </a:solidFill>
                          <a:latin typeface="Calibri"/>
                        </a:rPr>
                        <a:t>Content based and collaborative filtering</a:t>
                      </a:r>
                    </a:p>
                  </a:txBody>
                  <a:tcPr/>
                </a:tc>
                <a:extLst>
                  <a:ext uri="{0D108BD9-81ED-4DB2-BD59-A6C34878D82A}">
                    <a16:rowId xmlns:a16="http://schemas.microsoft.com/office/drawing/2014/main" val="10005"/>
                  </a:ext>
                </a:extLst>
              </a:tr>
              <a:tr h="1118961">
                <a:tc>
                  <a:txBody>
                    <a:bodyPr/>
                    <a:lstStyle/>
                    <a:p>
                      <a:pPr lvl="0" algn="l">
                        <a:lnSpc>
                          <a:spcPct val="100000"/>
                        </a:lnSpc>
                        <a:spcBef>
                          <a:spcPts val="0"/>
                        </a:spcBef>
                        <a:spcAft>
                          <a:spcPts val="0"/>
                        </a:spcAft>
                      </a:pPr>
                      <a:r>
                        <a:rPr lang="en-US" dirty="0"/>
                        <a:t>Summary</a:t>
                      </a:r>
                      <a:r>
                        <a:rPr lang="en-US" baseline="0" dirty="0"/>
                        <a:t> : </a:t>
                      </a:r>
                      <a:r>
                        <a:rPr lang="en-US" sz="1600" dirty="0"/>
                        <a:t>Dropout is a widely-used regularization technique to prevent overfitting in neural networks. It has been applied to improve the generalization capabilities of digit recognition models.</a:t>
                      </a:r>
                      <a:r>
                        <a:rPr lang="en-US" sz="1600" b="0" i="0" u="none" strike="noStrike" baseline="0" noProof="0" dirty="0">
                          <a:solidFill>
                            <a:srgbClr val="000000"/>
                          </a:solidFill>
                          <a:latin typeface="Calibri"/>
                        </a:rPr>
                        <a:t> </a:t>
                      </a:r>
                      <a:endParaRPr lang="en-US" sz="1300" b="0" i="0" u="none" strike="noStrike" baseline="0" noProof="0" dirty="0">
                        <a:solidFill>
                          <a:srgbClr val="000000"/>
                        </a:solidFill>
                        <a:latin typeface="Times New Roman"/>
                      </a:endParaRPr>
                    </a:p>
                  </a:txBody>
                  <a:tcPr/>
                </a:tc>
                <a:extLst>
                  <a:ext uri="{0D108BD9-81ED-4DB2-BD59-A6C34878D82A}">
                    <a16:rowId xmlns:a16="http://schemas.microsoft.com/office/drawing/2014/main" val="10006"/>
                  </a:ext>
                </a:extLst>
              </a:tr>
              <a:tr h="486215">
                <a:tc>
                  <a:txBody>
                    <a:bodyPr/>
                    <a:lstStyle/>
                    <a:p>
                      <a:pPr lvl="0" algn="just">
                        <a:lnSpc>
                          <a:spcPct val="100000"/>
                        </a:lnSpc>
                        <a:spcBef>
                          <a:spcPts val="0"/>
                        </a:spcBef>
                        <a:spcAft>
                          <a:spcPts val="0"/>
                        </a:spcAft>
                      </a:pPr>
                      <a:r>
                        <a:rPr lang="en-US" dirty="0"/>
                        <a:t>Gap</a:t>
                      </a:r>
                      <a:r>
                        <a:rPr lang="en-US" baseline="0" dirty="0"/>
                        <a:t> : </a:t>
                      </a:r>
                      <a:r>
                        <a:rPr lang="en-US" sz="1600" b="0" i="0" u="none" strike="noStrike" baseline="0" noProof="0" dirty="0">
                          <a:solidFill>
                            <a:srgbClr val="000000"/>
                          </a:solidFill>
                          <a:latin typeface="Calibri"/>
                        </a:rPr>
                        <a:t>Here more importance is given to rating characteristics than various properties.</a:t>
                      </a:r>
                      <a:r>
                        <a:rPr lang="en-US" sz="1300" b="0" i="0" u="none" strike="noStrike" baseline="0" noProof="0" dirty="0">
                          <a:solidFill>
                            <a:srgbClr val="000000"/>
                          </a:solidFill>
                          <a:latin typeface="Times New Roman"/>
                        </a:rPr>
                        <a:t> </a:t>
                      </a:r>
                      <a:endParaRPr lang="en-US" dirty="0"/>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2842011326"/>
              </p:ext>
            </p:extLst>
          </p:nvPr>
        </p:nvGraphicFramePr>
        <p:xfrm>
          <a:off x="719451" y="1717400"/>
          <a:ext cx="7975875" cy="4286357"/>
        </p:xfrm>
        <a:graphic>
          <a:graphicData uri="http://schemas.openxmlformats.org/drawingml/2006/table">
            <a:tbl>
              <a:tblPr firstRow="1" bandRow="1">
                <a:tableStyleId>{5C22544A-7EE6-4342-B048-85BDC9FD1C3A}</a:tableStyleId>
              </a:tblPr>
              <a:tblGrid>
                <a:gridCol w="7975875">
                  <a:extLst>
                    <a:ext uri="{9D8B030D-6E8A-4147-A177-3AD203B41FA5}">
                      <a16:colId xmlns:a16="http://schemas.microsoft.com/office/drawing/2014/main" val="20000"/>
                    </a:ext>
                  </a:extLst>
                </a:gridCol>
              </a:tblGrid>
              <a:tr h="465631">
                <a:tc>
                  <a:txBody>
                    <a:bodyPr/>
                    <a:lstStyle/>
                    <a:p>
                      <a:r>
                        <a:rPr lang="en-US" err="1"/>
                        <a:t>S.No</a:t>
                      </a:r>
                      <a:r>
                        <a:rPr lang="en-US"/>
                        <a:t> : 8</a:t>
                      </a:r>
                    </a:p>
                  </a:txBody>
                  <a:tcPr/>
                </a:tc>
                <a:extLst>
                  <a:ext uri="{0D108BD9-81ED-4DB2-BD59-A6C34878D82A}">
                    <a16:rowId xmlns:a16="http://schemas.microsoft.com/office/drawing/2014/main" val="10000"/>
                  </a:ext>
                </a:extLst>
              </a:tr>
              <a:tr h="465631">
                <a:tc>
                  <a:txBody>
                    <a:bodyPr/>
                    <a:lstStyle/>
                    <a:p>
                      <a:r>
                        <a:rPr lang="en-US" dirty="0"/>
                        <a:t>TITLE :</a:t>
                      </a:r>
                      <a:r>
                        <a:rPr lang="en-US" sz="1600" dirty="0"/>
                        <a:t>SVM and Kernels on the Generalized RBF Networks for </a:t>
                      </a:r>
                      <a:r>
                        <a:rPr lang="en-US" sz="1600" dirty="0" err="1"/>
                        <a:t>DigitRecognition</a:t>
                      </a:r>
                      <a:r>
                        <a:rPr lang="en-US" sz="1600" dirty="0"/>
                        <a:t>"</a:t>
                      </a:r>
                      <a:endParaRPr lang="en-US" sz="1600" dirty="0">
                        <a:latin typeface="Calibri"/>
                      </a:endParaRPr>
                    </a:p>
                  </a:txBody>
                  <a:tcPr/>
                </a:tc>
                <a:extLst>
                  <a:ext uri="{0D108BD9-81ED-4DB2-BD59-A6C34878D82A}">
                    <a16:rowId xmlns:a16="http://schemas.microsoft.com/office/drawing/2014/main" val="10001"/>
                  </a:ext>
                </a:extLst>
              </a:tr>
              <a:tr h="465631">
                <a:tc>
                  <a:txBody>
                    <a:bodyPr/>
                    <a:lstStyle/>
                    <a:p>
                      <a:r>
                        <a:rPr lang="en-US" dirty="0"/>
                        <a:t>AUTHORS : </a:t>
                      </a:r>
                      <a:r>
                        <a:rPr lang="en-US" sz="1600" dirty="0"/>
                        <a:t>Peng-</a:t>
                      </a:r>
                      <a:r>
                        <a:rPr lang="en-US" sz="1600" dirty="0" err="1"/>
                        <a:t>Yeng</a:t>
                      </a:r>
                      <a:r>
                        <a:rPr lang="en-US" sz="1600" dirty="0"/>
                        <a:t> Yin and Chia-Hua Ho</a:t>
                      </a:r>
                      <a:endParaRPr lang="en-US" sz="1600" b="0" i="0" u="none" strike="noStrike" noProof="0" dirty="0">
                        <a:solidFill>
                          <a:srgbClr val="000000"/>
                        </a:solidFill>
                        <a:latin typeface="Calibri"/>
                      </a:endParaRPr>
                    </a:p>
                  </a:txBody>
                  <a:tcPr/>
                </a:tc>
                <a:extLst>
                  <a:ext uri="{0D108BD9-81ED-4DB2-BD59-A6C34878D82A}">
                    <a16:rowId xmlns:a16="http://schemas.microsoft.com/office/drawing/2014/main" val="10002"/>
                  </a:ext>
                </a:extLst>
              </a:tr>
              <a:tr h="465631">
                <a:tc>
                  <a:txBody>
                    <a:bodyPr/>
                    <a:lstStyle/>
                    <a:p>
                      <a:pPr lvl="0" algn="l">
                        <a:lnSpc>
                          <a:spcPct val="100000"/>
                        </a:lnSpc>
                        <a:spcBef>
                          <a:spcPts val="0"/>
                        </a:spcBef>
                        <a:spcAft>
                          <a:spcPts val="0"/>
                        </a:spcAft>
                      </a:pPr>
                      <a:r>
                        <a:rPr lang="en-US" dirty="0"/>
                        <a:t>Year of</a:t>
                      </a:r>
                      <a:r>
                        <a:rPr lang="en-US" baseline="0" dirty="0"/>
                        <a:t> Publication :</a:t>
                      </a:r>
                      <a:r>
                        <a:rPr lang="en-US" sz="1600" b="0" i="0" u="none" strike="noStrike" baseline="0" noProof="0" dirty="0">
                          <a:solidFill>
                            <a:srgbClr val="000000"/>
                          </a:solidFill>
                          <a:latin typeface="Calibri"/>
                        </a:rPr>
                        <a:t>2019</a:t>
                      </a:r>
                      <a:endParaRPr lang="en-US" sz="1600" dirty="0">
                        <a:latin typeface="Calibri"/>
                      </a:endParaRPr>
                    </a:p>
                  </a:txBody>
                  <a:tcPr/>
                </a:tc>
                <a:extLst>
                  <a:ext uri="{0D108BD9-81ED-4DB2-BD59-A6C34878D82A}">
                    <a16:rowId xmlns:a16="http://schemas.microsoft.com/office/drawing/2014/main" val="10003"/>
                  </a:ext>
                </a:extLst>
              </a:tr>
              <a:tr h="465631">
                <a:tc>
                  <a:txBody>
                    <a:bodyPr/>
                    <a:lstStyle/>
                    <a:p>
                      <a:r>
                        <a:rPr lang="en-US"/>
                        <a:t>Journal/Conference</a:t>
                      </a:r>
                      <a:r>
                        <a:rPr lang="en-US" baseline="0"/>
                        <a:t>/Book Chapter Name: </a:t>
                      </a:r>
                      <a:r>
                        <a:rPr lang="en-US" sz="1600" b="0" i="0" u="none" strike="noStrike" baseline="0" noProof="0">
                          <a:solidFill>
                            <a:srgbClr val="222222"/>
                          </a:solidFill>
                          <a:latin typeface="Calibri"/>
                        </a:rPr>
                        <a:t>Journal of Information Processing</a:t>
                      </a:r>
                      <a:endParaRPr lang="en-US" sz="1600">
                        <a:latin typeface="Calibri"/>
                      </a:endParaRPr>
                    </a:p>
                  </a:txBody>
                  <a:tcPr/>
                </a:tc>
                <a:extLst>
                  <a:ext uri="{0D108BD9-81ED-4DB2-BD59-A6C34878D82A}">
                    <a16:rowId xmlns:a16="http://schemas.microsoft.com/office/drawing/2014/main" val="10004"/>
                  </a:ext>
                </a:extLst>
              </a:tr>
              <a:tr h="465631">
                <a:tc>
                  <a:txBody>
                    <a:bodyPr/>
                    <a:lstStyle/>
                    <a:p>
                      <a:r>
                        <a:rPr lang="en-US" dirty="0"/>
                        <a:t>Technology / Algorithm Used :</a:t>
                      </a:r>
                      <a:r>
                        <a:rPr lang="en-US" sz="1600" dirty="0"/>
                        <a:t> Radial basis function</a:t>
                      </a:r>
                    </a:p>
                  </a:txBody>
                  <a:tcPr/>
                </a:tc>
                <a:extLst>
                  <a:ext uri="{0D108BD9-81ED-4DB2-BD59-A6C34878D82A}">
                    <a16:rowId xmlns:a16="http://schemas.microsoft.com/office/drawing/2014/main" val="10005"/>
                  </a:ext>
                </a:extLst>
              </a:tr>
              <a:tr h="727150">
                <a:tc>
                  <a:txBody>
                    <a:bodyPr/>
                    <a:lstStyle/>
                    <a:p>
                      <a:r>
                        <a:rPr lang="en-US" dirty="0"/>
                        <a:t>Summary</a:t>
                      </a:r>
                      <a:r>
                        <a:rPr lang="en-US" baseline="0" dirty="0"/>
                        <a:t> : </a:t>
                      </a:r>
                      <a:r>
                        <a:rPr lang="en-US" sz="1400" dirty="0"/>
                        <a:t>This paper explores the use of Support Vector Machines (SVMs) with radial basis function (RBF) kernels for digit recognition, providing an alternative approach to deep learning methods</a:t>
                      </a:r>
                      <a:r>
                        <a:rPr lang="en-US" sz="1300" b="0" i="0" u="none" strike="noStrike" baseline="0" noProof="0" dirty="0">
                          <a:solidFill>
                            <a:srgbClr val="000000"/>
                          </a:solidFill>
                          <a:latin typeface="Times New Roman"/>
                        </a:rPr>
                        <a:t>. </a:t>
                      </a:r>
                      <a:endParaRPr lang="en-US" dirty="0"/>
                    </a:p>
                  </a:txBody>
                  <a:tcPr/>
                </a:tc>
                <a:extLst>
                  <a:ext uri="{0D108BD9-81ED-4DB2-BD59-A6C34878D82A}">
                    <a16:rowId xmlns:a16="http://schemas.microsoft.com/office/drawing/2014/main" val="10006"/>
                  </a:ext>
                </a:extLst>
              </a:tr>
              <a:tr h="765421">
                <a:tc>
                  <a:txBody>
                    <a:bodyPr/>
                    <a:lstStyle/>
                    <a:p>
                      <a:pPr lvl="0" algn="just">
                        <a:lnSpc>
                          <a:spcPct val="100000"/>
                        </a:lnSpc>
                        <a:spcBef>
                          <a:spcPts val="0"/>
                        </a:spcBef>
                        <a:spcAft>
                          <a:spcPts val="0"/>
                        </a:spcAft>
                      </a:pPr>
                      <a:r>
                        <a:rPr lang="en-US" dirty="0"/>
                        <a:t>Gap</a:t>
                      </a:r>
                      <a:r>
                        <a:rPr lang="en-US" baseline="0" dirty="0"/>
                        <a:t> : </a:t>
                      </a:r>
                      <a:r>
                        <a:rPr lang="en-US" sz="1600" b="0" i="0" u="none" strike="noStrike" baseline="0" noProof="0" dirty="0">
                          <a:solidFill>
                            <a:srgbClr val="000000"/>
                          </a:solidFill>
                          <a:latin typeface="Calibri"/>
                        </a:rPr>
                        <a:t>The implementation processed in this paper using R programming took a very long time. Therefore, we propose to reduce the experiment time. </a:t>
                      </a:r>
                      <a:endParaRPr lang="en-US" sz="1600" dirty="0">
                        <a:latin typeface="Calibri"/>
                      </a:endParaRP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877175" y="152400"/>
            <a:ext cx="1266825" cy="1266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3554146095"/>
              </p:ext>
            </p:extLst>
          </p:nvPr>
        </p:nvGraphicFramePr>
        <p:xfrm>
          <a:off x="597609" y="1711598"/>
          <a:ext cx="8015204" cy="4175760"/>
        </p:xfrm>
        <a:graphic>
          <a:graphicData uri="http://schemas.openxmlformats.org/drawingml/2006/table">
            <a:tbl>
              <a:tblPr firstRow="1" bandRow="1">
                <a:tableStyleId>{5C22544A-7EE6-4342-B048-85BDC9FD1C3A}</a:tableStyleId>
              </a:tblPr>
              <a:tblGrid>
                <a:gridCol w="8015204">
                  <a:extLst>
                    <a:ext uri="{9D8B030D-6E8A-4147-A177-3AD203B41FA5}">
                      <a16:colId xmlns:a16="http://schemas.microsoft.com/office/drawing/2014/main" val="20000"/>
                    </a:ext>
                  </a:extLst>
                </a:gridCol>
              </a:tblGrid>
              <a:tr h="370840">
                <a:tc>
                  <a:txBody>
                    <a:bodyPr/>
                    <a:lstStyle/>
                    <a:p>
                      <a:r>
                        <a:rPr lang="en-US" err="1"/>
                        <a:t>S.No</a:t>
                      </a:r>
                      <a:r>
                        <a:rPr lang="en-US"/>
                        <a:t> : 9</a:t>
                      </a:r>
                    </a:p>
                  </a:txBody>
                  <a:tcPr/>
                </a:tc>
                <a:extLst>
                  <a:ext uri="{0D108BD9-81ED-4DB2-BD59-A6C34878D82A}">
                    <a16:rowId xmlns:a16="http://schemas.microsoft.com/office/drawing/2014/main" val="10000"/>
                  </a:ext>
                </a:extLst>
              </a:tr>
              <a:tr h="370840">
                <a:tc>
                  <a:txBody>
                    <a:bodyPr/>
                    <a:lstStyle/>
                    <a:p>
                      <a:pPr lvl="0" algn="l">
                        <a:lnSpc>
                          <a:spcPct val="100000"/>
                        </a:lnSpc>
                        <a:spcBef>
                          <a:spcPts val="0"/>
                        </a:spcBef>
                        <a:spcAft>
                          <a:spcPts val="0"/>
                        </a:spcAft>
                      </a:pPr>
                      <a:r>
                        <a:rPr lang="en-US"/>
                        <a:t>TITLE : </a:t>
                      </a:r>
                      <a:r>
                        <a:rPr lang="en-US" sz="1600" b="0" i="0" u="none" strike="noStrike" noProof="0">
                          <a:solidFill>
                            <a:srgbClr val="121212"/>
                          </a:solidFill>
                          <a:latin typeface="Calibri"/>
                        </a:rPr>
                        <a:t>Implementation of online product recommendation system using collaborative filtering</a:t>
                      </a:r>
                    </a:p>
                  </a:txBody>
                  <a:tcPr/>
                </a:tc>
                <a:extLst>
                  <a:ext uri="{0D108BD9-81ED-4DB2-BD59-A6C34878D82A}">
                    <a16:rowId xmlns:a16="http://schemas.microsoft.com/office/drawing/2014/main" val="10001"/>
                  </a:ext>
                </a:extLst>
              </a:tr>
              <a:tr h="370840">
                <a:tc>
                  <a:txBody>
                    <a:bodyPr/>
                    <a:lstStyle/>
                    <a:p>
                      <a:r>
                        <a:rPr lang="en-US"/>
                        <a:t>AUTHORS : </a:t>
                      </a:r>
                      <a:r>
                        <a:rPr lang="en-US" sz="1600" b="0" i="0" u="none" strike="noStrike" noProof="0">
                          <a:solidFill>
                            <a:srgbClr val="000000"/>
                          </a:solidFill>
                          <a:latin typeface="Calibri"/>
                        </a:rPr>
                        <a:t>Shivani Patel and Pooja </a:t>
                      </a:r>
                      <a:r>
                        <a:rPr lang="en-US" sz="1600" b="0" i="0" u="none" strike="noStrike" noProof="0" err="1">
                          <a:solidFill>
                            <a:srgbClr val="000000"/>
                          </a:solidFill>
                          <a:latin typeface="Calibri"/>
                        </a:rPr>
                        <a:t>Songadkar</a:t>
                      </a:r>
                      <a:endParaRPr lang="en-US" sz="1600" err="1">
                        <a:latin typeface="Calibri"/>
                      </a:endParaRPr>
                    </a:p>
                  </a:txBody>
                  <a:tcPr/>
                </a:tc>
                <a:extLst>
                  <a:ext uri="{0D108BD9-81ED-4DB2-BD59-A6C34878D82A}">
                    <a16:rowId xmlns:a16="http://schemas.microsoft.com/office/drawing/2014/main" val="10002"/>
                  </a:ext>
                </a:extLst>
              </a:tr>
              <a:tr h="370840">
                <a:tc>
                  <a:txBody>
                    <a:bodyPr/>
                    <a:lstStyle/>
                    <a:p>
                      <a:r>
                        <a:rPr lang="en-US"/>
                        <a:t>Year of</a:t>
                      </a:r>
                      <a:r>
                        <a:rPr lang="en-US" baseline="0"/>
                        <a:t> Publication : </a:t>
                      </a:r>
                      <a:r>
                        <a:rPr lang="en-US" sz="1600" b="0" i="0" u="none" strike="noStrike" baseline="0" noProof="0">
                          <a:solidFill>
                            <a:srgbClr val="000000"/>
                          </a:solidFill>
                          <a:latin typeface="Calibri"/>
                        </a:rPr>
                        <a:t>2019</a:t>
                      </a:r>
                      <a:endParaRPr lang="en-US" sz="1600">
                        <a:latin typeface="Calibri"/>
                      </a:endParaRPr>
                    </a:p>
                  </a:txBody>
                  <a:tcPr/>
                </a:tc>
                <a:extLst>
                  <a:ext uri="{0D108BD9-81ED-4DB2-BD59-A6C34878D82A}">
                    <a16:rowId xmlns:a16="http://schemas.microsoft.com/office/drawing/2014/main" val="10003"/>
                  </a:ext>
                </a:extLst>
              </a:tr>
              <a:tr h="370840">
                <a:tc>
                  <a:txBody>
                    <a:bodyPr/>
                    <a:lstStyle/>
                    <a:p>
                      <a:pPr lvl="0" algn="l">
                        <a:lnSpc>
                          <a:spcPct val="100000"/>
                        </a:lnSpc>
                        <a:spcBef>
                          <a:spcPts val="0"/>
                        </a:spcBef>
                        <a:spcAft>
                          <a:spcPts val="0"/>
                        </a:spcAft>
                      </a:pPr>
                      <a:r>
                        <a:rPr lang="en-US"/>
                        <a:t>Journal/Conference</a:t>
                      </a:r>
                      <a:r>
                        <a:rPr lang="en-US" baseline="0"/>
                        <a:t>/Book Chapter Name: </a:t>
                      </a:r>
                      <a:r>
                        <a:rPr lang="en-US" sz="1600" b="0" i="0" u="none" strike="noStrike" baseline="0" noProof="0">
                          <a:solidFill>
                            <a:srgbClr val="000000"/>
                          </a:solidFill>
                          <a:latin typeface="Calibri"/>
                        </a:rPr>
                        <a:t>International Journal of Advanced Research</a:t>
                      </a:r>
                      <a:endParaRPr lang="en-US" sz="1600">
                        <a:latin typeface="Calibri"/>
                      </a:endParaRPr>
                    </a:p>
                  </a:txBody>
                  <a:tcPr/>
                </a:tc>
                <a:extLst>
                  <a:ext uri="{0D108BD9-81ED-4DB2-BD59-A6C34878D82A}">
                    <a16:rowId xmlns:a16="http://schemas.microsoft.com/office/drawing/2014/main" val="10004"/>
                  </a:ext>
                </a:extLst>
              </a:tr>
              <a:tr h="370840">
                <a:tc>
                  <a:txBody>
                    <a:bodyPr/>
                    <a:lstStyle/>
                    <a:p>
                      <a:r>
                        <a:rPr lang="en-US"/>
                        <a:t>Technology / Algorithm Used : </a:t>
                      </a:r>
                      <a:r>
                        <a:rPr lang="en-US" sz="1600"/>
                        <a:t>Machine Learning</a:t>
                      </a:r>
                      <a:endParaRPr lang="en-US" sz="1600" err="1"/>
                    </a:p>
                  </a:txBody>
                  <a:tcPr/>
                </a:tc>
                <a:extLst>
                  <a:ext uri="{0D108BD9-81ED-4DB2-BD59-A6C34878D82A}">
                    <a16:rowId xmlns:a16="http://schemas.microsoft.com/office/drawing/2014/main" val="10005"/>
                  </a:ext>
                </a:extLst>
              </a:tr>
              <a:tr h="370840">
                <a:tc>
                  <a:txBody>
                    <a:bodyPr/>
                    <a:lstStyle/>
                    <a:p>
                      <a:r>
                        <a:rPr lang="en-US"/>
                        <a:t>Summary</a:t>
                      </a:r>
                      <a:r>
                        <a:rPr lang="en-US" baseline="0"/>
                        <a:t> :</a:t>
                      </a:r>
                      <a:r>
                        <a:rPr lang="en-US" sz="1600" b="0" i="0" u="none" strike="noStrike" baseline="0" noProof="0">
                          <a:solidFill>
                            <a:srgbClr val="000000"/>
                          </a:solidFill>
                          <a:latin typeface="Calibri"/>
                        </a:rPr>
                        <a:t>The proposed system uses a combination of collaborative filtering and content based recommendation system also known as personality based approach. CB uses principal component analysis for dimensionality reduction similar to UV decomposition for UV matrix. The main ideology behind using a hybrid system is to use all the available data optimally.</a:t>
                      </a:r>
                    </a:p>
                  </a:txBody>
                  <a:tcPr/>
                </a:tc>
                <a:extLst>
                  <a:ext uri="{0D108BD9-81ED-4DB2-BD59-A6C34878D82A}">
                    <a16:rowId xmlns:a16="http://schemas.microsoft.com/office/drawing/2014/main" val="10006"/>
                  </a:ext>
                </a:extLst>
              </a:tr>
              <a:tr h="370840">
                <a:tc>
                  <a:txBody>
                    <a:bodyPr/>
                    <a:lstStyle/>
                    <a:p>
                      <a:r>
                        <a:rPr lang="en-US"/>
                        <a:t>Gap : </a:t>
                      </a:r>
                      <a:r>
                        <a:rPr lang="en-US" sz="1600" b="0" i="0" u="none" strike="noStrike" noProof="0">
                          <a:solidFill>
                            <a:srgbClr val="000000"/>
                          </a:solidFill>
                          <a:latin typeface="Calibri"/>
                        </a:rPr>
                        <a:t>In this, web applications are developed and web services in particular suffer from producing recommendations of innumerable items to millions of users. The time and computational power can restrain the performance of even the best hybrid systems available.</a:t>
                      </a:r>
                      <a:endParaRPr lang="en-US" sz="1600">
                        <a:latin typeface="Calibri"/>
                      </a:endParaRP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152400"/>
            <a:ext cx="1266825" cy="1266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2051160292"/>
              </p:ext>
            </p:extLst>
          </p:nvPr>
        </p:nvGraphicFramePr>
        <p:xfrm>
          <a:off x="754263" y="1850846"/>
          <a:ext cx="7813417" cy="4381509"/>
        </p:xfrm>
        <a:graphic>
          <a:graphicData uri="http://schemas.openxmlformats.org/drawingml/2006/table">
            <a:tbl>
              <a:tblPr firstRow="1" bandRow="1">
                <a:tableStyleId>{5C22544A-7EE6-4342-B048-85BDC9FD1C3A}</a:tableStyleId>
              </a:tblPr>
              <a:tblGrid>
                <a:gridCol w="7813417">
                  <a:extLst>
                    <a:ext uri="{9D8B030D-6E8A-4147-A177-3AD203B41FA5}">
                      <a16:colId xmlns:a16="http://schemas.microsoft.com/office/drawing/2014/main" val="20000"/>
                    </a:ext>
                  </a:extLst>
                </a:gridCol>
              </a:tblGrid>
              <a:tr h="427036">
                <a:tc>
                  <a:txBody>
                    <a:bodyPr/>
                    <a:lstStyle/>
                    <a:p>
                      <a:r>
                        <a:rPr lang="en-US" err="1">
                          <a:latin typeface="Calibri"/>
                        </a:rPr>
                        <a:t>S.No</a:t>
                      </a:r>
                      <a:r>
                        <a:rPr lang="en-US">
                          <a:latin typeface="Calibri"/>
                        </a:rPr>
                        <a:t> : 10</a:t>
                      </a:r>
                    </a:p>
                  </a:txBody>
                  <a:tcPr/>
                </a:tc>
                <a:extLst>
                  <a:ext uri="{0D108BD9-81ED-4DB2-BD59-A6C34878D82A}">
                    <a16:rowId xmlns:a16="http://schemas.microsoft.com/office/drawing/2014/main" val="10000"/>
                  </a:ext>
                </a:extLst>
              </a:tr>
              <a:tr h="427036">
                <a:tc>
                  <a:txBody>
                    <a:bodyPr/>
                    <a:lstStyle/>
                    <a:p>
                      <a:r>
                        <a:rPr lang="en-US" dirty="0" err="1">
                          <a:latin typeface="Calibri"/>
                        </a:rPr>
                        <a:t>TITLE:</a:t>
                      </a:r>
                      <a:r>
                        <a:rPr lang="en-US" sz="1400" dirty="0" err="1"/>
                        <a:t>Handwritten</a:t>
                      </a:r>
                      <a:r>
                        <a:rPr lang="en-US" sz="1400" dirty="0"/>
                        <a:t> Digit Recognition with a Committee of Recurrent Neural Nets</a:t>
                      </a:r>
                      <a:endParaRPr lang="en-US" sz="1400" b="0" dirty="0">
                        <a:latin typeface="Calibri"/>
                      </a:endParaRPr>
                    </a:p>
                  </a:txBody>
                  <a:tcPr/>
                </a:tc>
                <a:extLst>
                  <a:ext uri="{0D108BD9-81ED-4DB2-BD59-A6C34878D82A}">
                    <a16:rowId xmlns:a16="http://schemas.microsoft.com/office/drawing/2014/main" val="10001"/>
                  </a:ext>
                </a:extLst>
              </a:tr>
              <a:tr h="427036">
                <a:tc>
                  <a:txBody>
                    <a:bodyPr/>
                    <a:lstStyle/>
                    <a:p>
                      <a:r>
                        <a:rPr lang="en-US" dirty="0">
                          <a:latin typeface="Calibri"/>
                        </a:rPr>
                        <a:t>AUTHORS : </a:t>
                      </a:r>
                      <a:r>
                        <a:rPr lang="en-US" sz="1400" dirty="0" err="1"/>
                        <a:t>Raia</a:t>
                      </a:r>
                      <a:r>
                        <a:rPr lang="en-US" sz="1400" dirty="0"/>
                        <a:t> Hadsell, Sumit Chopra, and Yann LeCun</a:t>
                      </a:r>
                      <a:endParaRPr lang="en-US" sz="1400" dirty="0">
                        <a:latin typeface="Calibri"/>
                      </a:endParaRPr>
                    </a:p>
                  </a:txBody>
                  <a:tcPr/>
                </a:tc>
                <a:extLst>
                  <a:ext uri="{0D108BD9-81ED-4DB2-BD59-A6C34878D82A}">
                    <a16:rowId xmlns:a16="http://schemas.microsoft.com/office/drawing/2014/main" val="10002"/>
                  </a:ext>
                </a:extLst>
              </a:tr>
              <a:tr h="427036">
                <a:tc>
                  <a:txBody>
                    <a:bodyPr/>
                    <a:lstStyle/>
                    <a:p>
                      <a:r>
                        <a:rPr lang="en-US" dirty="0">
                          <a:latin typeface="Calibri"/>
                        </a:rPr>
                        <a:t>Year of</a:t>
                      </a:r>
                      <a:r>
                        <a:rPr lang="en-US" baseline="0" dirty="0">
                          <a:latin typeface="Calibri"/>
                        </a:rPr>
                        <a:t> Publication : </a:t>
                      </a:r>
                      <a:r>
                        <a:rPr lang="en-US" sz="1400" b="0" i="0" u="none" strike="noStrike" baseline="0" noProof="0" dirty="0">
                          <a:solidFill>
                            <a:srgbClr val="000000"/>
                          </a:solidFill>
                          <a:latin typeface="Calibri"/>
                        </a:rPr>
                        <a:t>2018</a:t>
                      </a:r>
                      <a:endParaRPr lang="en-US" sz="1400" dirty="0">
                        <a:latin typeface="Calibri"/>
                      </a:endParaRPr>
                    </a:p>
                  </a:txBody>
                  <a:tcPr/>
                </a:tc>
                <a:extLst>
                  <a:ext uri="{0D108BD9-81ED-4DB2-BD59-A6C34878D82A}">
                    <a16:rowId xmlns:a16="http://schemas.microsoft.com/office/drawing/2014/main" val="10003"/>
                  </a:ext>
                </a:extLst>
              </a:tr>
              <a:tr h="666879">
                <a:tc>
                  <a:txBody>
                    <a:bodyPr/>
                    <a:lstStyle/>
                    <a:p>
                      <a:pPr lvl="0" algn="l">
                        <a:lnSpc>
                          <a:spcPct val="100000"/>
                        </a:lnSpc>
                        <a:spcBef>
                          <a:spcPts val="0"/>
                        </a:spcBef>
                        <a:spcAft>
                          <a:spcPts val="0"/>
                        </a:spcAft>
                      </a:pPr>
                      <a:r>
                        <a:rPr lang="en-US">
                          <a:latin typeface="Calibri"/>
                        </a:rPr>
                        <a:t>Journal/Conference</a:t>
                      </a:r>
                      <a:r>
                        <a:rPr lang="en-US" baseline="0">
                          <a:latin typeface="Calibri"/>
                        </a:rPr>
                        <a:t>/Book Chapter Name: </a:t>
                      </a:r>
                      <a:r>
                        <a:rPr lang="en-US" sz="1400" b="0" i="0" u="none" strike="noStrike" baseline="0" noProof="0">
                          <a:solidFill>
                            <a:srgbClr val="000000"/>
                          </a:solidFill>
                          <a:latin typeface="Calibri"/>
                        </a:rPr>
                        <a:t>International Journal for Research Trends and Innovation</a:t>
                      </a:r>
                      <a:endParaRPr lang="en-US" sz="1400">
                        <a:latin typeface="Calibri"/>
                      </a:endParaRPr>
                    </a:p>
                  </a:txBody>
                  <a:tcPr/>
                </a:tc>
                <a:extLst>
                  <a:ext uri="{0D108BD9-81ED-4DB2-BD59-A6C34878D82A}">
                    <a16:rowId xmlns:a16="http://schemas.microsoft.com/office/drawing/2014/main" val="10004"/>
                  </a:ext>
                </a:extLst>
              </a:tr>
              <a:tr h="427036">
                <a:tc>
                  <a:txBody>
                    <a:bodyPr/>
                    <a:lstStyle/>
                    <a:p>
                      <a:r>
                        <a:rPr lang="en-US" dirty="0">
                          <a:latin typeface="Calibri"/>
                        </a:rPr>
                        <a:t>Technology / Algorithm Used : </a:t>
                      </a:r>
                      <a:r>
                        <a:rPr lang="en-US" sz="1400" dirty="0">
                          <a:latin typeface="Calibri"/>
                        </a:rPr>
                        <a:t>demographic filtering, RNNs</a:t>
                      </a:r>
                    </a:p>
                  </a:txBody>
                  <a:tcPr/>
                </a:tc>
                <a:extLst>
                  <a:ext uri="{0D108BD9-81ED-4DB2-BD59-A6C34878D82A}">
                    <a16:rowId xmlns:a16="http://schemas.microsoft.com/office/drawing/2014/main" val="10005"/>
                  </a:ext>
                </a:extLst>
              </a:tr>
              <a:tr h="666879">
                <a:tc>
                  <a:txBody>
                    <a:bodyPr/>
                    <a:lstStyle/>
                    <a:p>
                      <a:r>
                        <a:rPr lang="en-US" dirty="0">
                          <a:latin typeface="Calibri"/>
                        </a:rPr>
                        <a:t>Summary :</a:t>
                      </a:r>
                      <a:r>
                        <a:rPr lang="en-US" sz="1400" dirty="0"/>
                        <a:t>This paper introduced the concept of using a committee of recurrent neural networks (RNNs) for digit recognition, highlighting the benefits of ensemble learning</a:t>
                      </a:r>
                      <a:r>
                        <a:rPr lang="en-US" sz="1400" b="0" i="0" u="none" strike="noStrike" noProof="0" dirty="0">
                          <a:solidFill>
                            <a:srgbClr val="000000"/>
                          </a:solidFill>
                          <a:latin typeface="Calibri"/>
                        </a:rPr>
                        <a:t>.</a:t>
                      </a:r>
                    </a:p>
                  </a:txBody>
                  <a:tcPr/>
                </a:tc>
                <a:extLst>
                  <a:ext uri="{0D108BD9-81ED-4DB2-BD59-A6C34878D82A}">
                    <a16:rowId xmlns:a16="http://schemas.microsoft.com/office/drawing/2014/main" val="10006"/>
                  </a:ext>
                </a:extLst>
              </a:tr>
              <a:tr h="912571">
                <a:tc>
                  <a:txBody>
                    <a:bodyPr/>
                    <a:lstStyle/>
                    <a:p>
                      <a:r>
                        <a:rPr lang="en-US" dirty="0">
                          <a:latin typeface="Calibri"/>
                        </a:rPr>
                        <a:t>Gap :</a:t>
                      </a:r>
                      <a:r>
                        <a:rPr lang="en-US" sz="1400" b="0" i="0" u="none" strike="noStrike" noProof="0" dirty="0">
                          <a:solidFill>
                            <a:srgbClr val="000000"/>
                          </a:solidFill>
                          <a:latin typeface="Calibri"/>
                        </a:rPr>
                        <a:t>The memory capacity should be increased so that the system loads the data and its rating for a longer period without any data loss and We can increase the precision and make our recommendation more relative and personalized.</a:t>
                      </a:r>
                      <a:endParaRPr lang="en-US" sz="1400" dirty="0">
                        <a:latin typeface="Calibri"/>
                      </a:endParaRP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304800"/>
            <a:ext cx="1266825" cy="1266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3957662485"/>
              </p:ext>
            </p:extLst>
          </p:nvPr>
        </p:nvGraphicFramePr>
        <p:xfrm>
          <a:off x="800680" y="1827638"/>
          <a:ext cx="7693500" cy="4296433"/>
        </p:xfrm>
        <a:graphic>
          <a:graphicData uri="http://schemas.openxmlformats.org/drawingml/2006/table">
            <a:tbl>
              <a:tblPr firstRow="1" bandRow="1">
                <a:tableStyleId>{5C22544A-7EE6-4342-B048-85BDC9FD1C3A}</a:tableStyleId>
              </a:tblPr>
              <a:tblGrid>
                <a:gridCol w="7693500">
                  <a:extLst>
                    <a:ext uri="{9D8B030D-6E8A-4147-A177-3AD203B41FA5}">
                      <a16:colId xmlns:a16="http://schemas.microsoft.com/office/drawing/2014/main" val="20000"/>
                    </a:ext>
                  </a:extLst>
                </a:gridCol>
              </a:tblGrid>
              <a:tr h="396510">
                <a:tc>
                  <a:txBody>
                    <a:bodyPr/>
                    <a:lstStyle/>
                    <a:p>
                      <a:r>
                        <a:rPr lang="en-US" err="1">
                          <a:latin typeface="Calibri"/>
                        </a:rPr>
                        <a:t>S.No</a:t>
                      </a:r>
                      <a:r>
                        <a:rPr lang="en-US">
                          <a:latin typeface="Calibri"/>
                        </a:rPr>
                        <a:t> : 11</a:t>
                      </a:r>
                    </a:p>
                  </a:txBody>
                  <a:tcPr/>
                </a:tc>
                <a:extLst>
                  <a:ext uri="{0D108BD9-81ED-4DB2-BD59-A6C34878D82A}">
                    <a16:rowId xmlns:a16="http://schemas.microsoft.com/office/drawing/2014/main" val="10000"/>
                  </a:ext>
                </a:extLst>
              </a:tr>
              <a:tr h="619208">
                <a:tc>
                  <a:txBody>
                    <a:bodyPr/>
                    <a:lstStyle/>
                    <a:p>
                      <a:r>
                        <a:rPr lang="en-US" dirty="0">
                          <a:latin typeface="Calibri"/>
                        </a:rPr>
                        <a:t>TITLE : </a:t>
                      </a:r>
                      <a:r>
                        <a:rPr lang="en-US" sz="1400" dirty="0"/>
                        <a:t>Enhancing the Performance of Convolutional Neural Networks on Quality Handwritten Digit Recognition through Data Augmentation</a:t>
                      </a:r>
                      <a:endParaRPr lang="en-US" sz="1400" dirty="0">
                        <a:latin typeface="Calibri"/>
                      </a:endParaRPr>
                    </a:p>
                  </a:txBody>
                  <a:tcPr/>
                </a:tc>
                <a:extLst>
                  <a:ext uri="{0D108BD9-81ED-4DB2-BD59-A6C34878D82A}">
                    <a16:rowId xmlns:a16="http://schemas.microsoft.com/office/drawing/2014/main" val="10001"/>
                  </a:ext>
                </a:extLst>
              </a:tr>
              <a:tr h="396510">
                <a:tc>
                  <a:txBody>
                    <a:bodyPr/>
                    <a:lstStyle/>
                    <a:p>
                      <a:r>
                        <a:rPr lang="en-US" dirty="0">
                          <a:latin typeface="Calibri"/>
                        </a:rPr>
                        <a:t>AUTHORS : </a:t>
                      </a:r>
                      <a:r>
                        <a:rPr lang="en-US" sz="1400" dirty="0"/>
                        <a:t>Jyoti Sinha, A. G. Ramakrishnan, and Surekha </a:t>
                      </a:r>
                      <a:r>
                        <a:rPr lang="en-US" sz="1400" dirty="0" err="1"/>
                        <a:t>Bhanot</a:t>
                      </a:r>
                      <a:endParaRPr lang="en-US" sz="1400" dirty="0">
                        <a:latin typeface="Calibri"/>
                      </a:endParaRPr>
                    </a:p>
                  </a:txBody>
                  <a:tcPr/>
                </a:tc>
                <a:extLst>
                  <a:ext uri="{0D108BD9-81ED-4DB2-BD59-A6C34878D82A}">
                    <a16:rowId xmlns:a16="http://schemas.microsoft.com/office/drawing/2014/main" val="10002"/>
                  </a:ext>
                </a:extLst>
              </a:tr>
              <a:tr h="396510">
                <a:tc>
                  <a:txBody>
                    <a:bodyPr/>
                    <a:lstStyle/>
                    <a:p>
                      <a:pPr lvl="0" algn="l">
                        <a:lnSpc>
                          <a:spcPct val="100000"/>
                        </a:lnSpc>
                        <a:spcBef>
                          <a:spcPts val="0"/>
                        </a:spcBef>
                        <a:spcAft>
                          <a:spcPts val="0"/>
                        </a:spcAft>
                      </a:pPr>
                      <a:r>
                        <a:rPr lang="en-US">
                          <a:latin typeface="Calibri"/>
                        </a:rPr>
                        <a:t>Year of</a:t>
                      </a:r>
                      <a:r>
                        <a:rPr lang="en-US" baseline="0">
                          <a:latin typeface="Calibri"/>
                        </a:rPr>
                        <a:t> Publication :</a:t>
                      </a:r>
                      <a:r>
                        <a:rPr lang="en-US" sz="1400" b="0" i="0" u="none" strike="noStrike" baseline="0" noProof="0">
                          <a:solidFill>
                            <a:srgbClr val="000000"/>
                          </a:solidFill>
                          <a:latin typeface="Calibri"/>
                        </a:rPr>
                        <a:t>2019</a:t>
                      </a:r>
                      <a:endParaRPr lang="en-US" sz="1400">
                        <a:latin typeface="Calibri"/>
                      </a:endParaRPr>
                    </a:p>
                  </a:txBody>
                  <a:tcPr/>
                </a:tc>
                <a:extLst>
                  <a:ext uri="{0D108BD9-81ED-4DB2-BD59-A6C34878D82A}">
                    <a16:rowId xmlns:a16="http://schemas.microsoft.com/office/drawing/2014/main" val="10003"/>
                  </a:ext>
                </a:extLst>
              </a:tr>
              <a:tr h="396510">
                <a:tc>
                  <a:txBody>
                    <a:bodyPr/>
                    <a:lstStyle/>
                    <a:p>
                      <a:r>
                        <a:rPr lang="en-US">
                          <a:latin typeface="Calibri"/>
                        </a:rPr>
                        <a:t>Journal/Conference</a:t>
                      </a:r>
                      <a:r>
                        <a:rPr lang="en-US" baseline="0">
                          <a:latin typeface="Calibri"/>
                        </a:rPr>
                        <a:t>/Book Chapter Name: </a:t>
                      </a:r>
                      <a:r>
                        <a:rPr lang="en-US" sz="1400" b="0" i="0" u="none" strike="noStrike" baseline="0" noProof="0">
                          <a:solidFill>
                            <a:srgbClr val="000000"/>
                          </a:solidFill>
                          <a:latin typeface="Calibri"/>
                        </a:rPr>
                        <a:t>IJRIE</a:t>
                      </a:r>
                      <a:endParaRPr lang="en-US" sz="1400">
                        <a:latin typeface="Calibri"/>
                      </a:endParaRPr>
                    </a:p>
                  </a:txBody>
                  <a:tcPr/>
                </a:tc>
                <a:extLst>
                  <a:ext uri="{0D108BD9-81ED-4DB2-BD59-A6C34878D82A}">
                    <a16:rowId xmlns:a16="http://schemas.microsoft.com/office/drawing/2014/main" val="10004"/>
                  </a:ext>
                </a:extLst>
              </a:tr>
              <a:tr h="396510">
                <a:tc>
                  <a:txBody>
                    <a:bodyPr/>
                    <a:lstStyle/>
                    <a:p>
                      <a:r>
                        <a:rPr lang="en-US">
                          <a:latin typeface="Calibri"/>
                        </a:rPr>
                        <a:t>Technology / Algorithm Used : </a:t>
                      </a:r>
                      <a:r>
                        <a:rPr lang="en-US" sz="1400">
                          <a:latin typeface="Calibri"/>
                        </a:rPr>
                        <a:t>genre correlation, content based filtering</a:t>
                      </a:r>
                    </a:p>
                  </a:txBody>
                  <a:tcPr/>
                </a:tc>
                <a:extLst>
                  <a:ext uri="{0D108BD9-81ED-4DB2-BD59-A6C34878D82A}">
                    <a16:rowId xmlns:a16="http://schemas.microsoft.com/office/drawing/2014/main" val="10005"/>
                  </a:ext>
                </a:extLst>
              </a:tr>
              <a:tr h="619208">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Calibri"/>
                        </a:rPr>
                        <a:t>Summary</a:t>
                      </a:r>
                      <a:r>
                        <a:rPr lang="en-US" baseline="0" dirty="0">
                          <a:latin typeface="Calibri"/>
                        </a:rPr>
                        <a:t> :</a:t>
                      </a:r>
                      <a:r>
                        <a:rPr lang="en-US" sz="1400" dirty="0"/>
                        <a:t>Data augmentation techniques, such as rotation and translation, were discussed in this paper to improve the robustness of CNN-based digit recognition models.</a:t>
                      </a:r>
                      <a:endParaRPr lang="en-US" sz="1400" dirty="0">
                        <a:latin typeface="Calibri"/>
                      </a:endParaRPr>
                    </a:p>
                  </a:txBody>
                  <a:tcPr/>
                </a:tc>
                <a:extLst>
                  <a:ext uri="{0D108BD9-81ED-4DB2-BD59-A6C34878D82A}">
                    <a16:rowId xmlns:a16="http://schemas.microsoft.com/office/drawing/2014/main" val="10006"/>
                  </a:ext>
                </a:extLst>
              </a:tr>
              <a:tr h="1075467">
                <a:tc>
                  <a:txBody>
                    <a:bodyPr/>
                    <a:lstStyle/>
                    <a:p>
                      <a:r>
                        <a:rPr lang="en-US" dirty="0">
                          <a:latin typeface="Calibri"/>
                        </a:rPr>
                        <a:t>Gap :</a:t>
                      </a:r>
                      <a:r>
                        <a:rPr lang="en-US" sz="1400" b="0" i="0" u="none" strike="noStrike" noProof="0" dirty="0">
                          <a:solidFill>
                            <a:srgbClr val="000000"/>
                          </a:solidFill>
                          <a:latin typeface="Calibri"/>
                        </a:rPr>
                        <a:t>The user data is always useful in recommender systems. It needs to  collect more user data and add a user dislike movie list. Input of dislike movie list into the recommender system as well and generate scores that will be added to previous result. By this way we can improve the result of recommender system</a:t>
                      </a:r>
                      <a:endParaRPr lang="en-US" sz="1400" dirty="0">
                        <a:latin typeface="Calibri"/>
                      </a:endParaRP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152400"/>
            <a:ext cx="1266825" cy="1266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1208214567"/>
              </p:ext>
            </p:extLst>
          </p:nvPr>
        </p:nvGraphicFramePr>
        <p:xfrm>
          <a:off x="812284" y="1827639"/>
          <a:ext cx="7674167" cy="4023360"/>
        </p:xfrm>
        <a:graphic>
          <a:graphicData uri="http://schemas.openxmlformats.org/drawingml/2006/table">
            <a:tbl>
              <a:tblPr firstRow="1" bandRow="1">
                <a:tableStyleId>{5C22544A-7EE6-4342-B048-85BDC9FD1C3A}</a:tableStyleId>
              </a:tblPr>
              <a:tblGrid>
                <a:gridCol w="7674167">
                  <a:extLst>
                    <a:ext uri="{9D8B030D-6E8A-4147-A177-3AD203B41FA5}">
                      <a16:colId xmlns:a16="http://schemas.microsoft.com/office/drawing/2014/main" val="20000"/>
                    </a:ext>
                  </a:extLst>
                </a:gridCol>
              </a:tblGrid>
              <a:tr h="370840">
                <a:tc>
                  <a:txBody>
                    <a:bodyPr/>
                    <a:lstStyle/>
                    <a:p>
                      <a:r>
                        <a:rPr lang="en-US" err="1">
                          <a:latin typeface="Calibri"/>
                        </a:rPr>
                        <a:t>S.No</a:t>
                      </a:r>
                      <a:r>
                        <a:rPr lang="en-US">
                          <a:latin typeface="Calibri"/>
                        </a:rPr>
                        <a:t> : 12</a:t>
                      </a:r>
                    </a:p>
                  </a:txBody>
                  <a:tcPr/>
                </a:tc>
                <a:extLst>
                  <a:ext uri="{0D108BD9-81ED-4DB2-BD59-A6C34878D82A}">
                    <a16:rowId xmlns:a16="http://schemas.microsoft.com/office/drawing/2014/main" val="10000"/>
                  </a:ext>
                </a:extLst>
              </a:tr>
              <a:tr h="370840">
                <a:tc>
                  <a:txBody>
                    <a:bodyPr/>
                    <a:lstStyle/>
                    <a:p>
                      <a:r>
                        <a:rPr lang="en-US" dirty="0">
                          <a:latin typeface="Calibri"/>
                        </a:rPr>
                        <a:t>TITLE: </a:t>
                      </a:r>
                      <a:r>
                        <a:rPr lang="en-US" sz="1400" b="0" i="0" u="none" strike="noStrike" noProof="0" dirty="0">
                          <a:solidFill>
                            <a:srgbClr val="121212"/>
                          </a:solidFill>
                          <a:latin typeface="Calibri"/>
                        </a:rPr>
                        <a:t>Personalized web based application </a:t>
                      </a:r>
                      <a:endParaRPr lang="en-US" dirty="0">
                        <a:latin typeface="Calibri"/>
                      </a:endParaRPr>
                    </a:p>
                  </a:txBody>
                  <a:tcPr/>
                </a:tc>
                <a:extLst>
                  <a:ext uri="{0D108BD9-81ED-4DB2-BD59-A6C34878D82A}">
                    <a16:rowId xmlns:a16="http://schemas.microsoft.com/office/drawing/2014/main" val="10001"/>
                  </a:ext>
                </a:extLst>
              </a:tr>
              <a:tr h="370840">
                <a:tc>
                  <a:txBody>
                    <a:bodyPr/>
                    <a:lstStyle/>
                    <a:p>
                      <a:pPr lvl="0" algn="l">
                        <a:lnSpc>
                          <a:spcPct val="100000"/>
                        </a:lnSpc>
                        <a:spcBef>
                          <a:spcPts val="0"/>
                        </a:spcBef>
                        <a:spcAft>
                          <a:spcPts val="0"/>
                        </a:spcAft>
                      </a:pPr>
                      <a:r>
                        <a:rPr lang="en-US">
                          <a:latin typeface="Calibri"/>
                        </a:rPr>
                        <a:t>AUTHORS : </a:t>
                      </a:r>
                      <a:r>
                        <a:rPr lang="en-US" sz="1300" b="0" i="0" u="none" strike="noStrike" noProof="0">
                          <a:solidFill>
                            <a:srgbClr val="000000"/>
                          </a:solidFill>
                          <a:latin typeface="Calibri"/>
                        </a:rPr>
                        <a:t> </a:t>
                      </a:r>
                      <a:r>
                        <a:rPr lang="en-US" sz="1400" b="0" i="0" u="none" strike="noStrike" noProof="0">
                          <a:solidFill>
                            <a:srgbClr val="000000"/>
                          </a:solidFill>
                          <a:latin typeface="Calibri"/>
                        </a:rPr>
                        <a:t>Killian </a:t>
                      </a:r>
                      <a:r>
                        <a:rPr lang="en-US" sz="1400" b="0" i="0" u="none" strike="noStrike" noProof="0" err="1">
                          <a:solidFill>
                            <a:srgbClr val="000000"/>
                          </a:solidFill>
                          <a:latin typeface="Calibri"/>
                        </a:rPr>
                        <a:t>Duay</a:t>
                      </a:r>
                      <a:endParaRPr lang="en-US" sz="1400">
                        <a:latin typeface="Calibri"/>
                      </a:endParaRPr>
                    </a:p>
                  </a:txBody>
                  <a:tcPr/>
                </a:tc>
                <a:extLst>
                  <a:ext uri="{0D108BD9-81ED-4DB2-BD59-A6C34878D82A}">
                    <a16:rowId xmlns:a16="http://schemas.microsoft.com/office/drawing/2014/main" val="10002"/>
                  </a:ext>
                </a:extLst>
              </a:tr>
              <a:tr h="370840">
                <a:tc>
                  <a:txBody>
                    <a:bodyPr/>
                    <a:lstStyle/>
                    <a:p>
                      <a:r>
                        <a:rPr lang="en-US">
                          <a:latin typeface="Calibri"/>
                        </a:rPr>
                        <a:t>Year of</a:t>
                      </a:r>
                      <a:r>
                        <a:rPr lang="en-US" baseline="0">
                          <a:latin typeface="Calibri"/>
                        </a:rPr>
                        <a:t> Publication :</a:t>
                      </a:r>
                      <a:r>
                        <a:rPr lang="en-US" sz="1400" b="0" i="0" u="none" strike="noStrike" baseline="0" noProof="0">
                          <a:solidFill>
                            <a:srgbClr val="000000"/>
                          </a:solidFill>
                          <a:latin typeface="Calibri"/>
                        </a:rPr>
                        <a:t>2019</a:t>
                      </a:r>
                      <a:endParaRPr lang="en-US" sz="1400">
                        <a:latin typeface="Calibri"/>
                      </a:endParaRPr>
                    </a:p>
                  </a:txBody>
                  <a:tcPr/>
                </a:tc>
                <a:extLst>
                  <a:ext uri="{0D108BD9-81ED-4DB2-BD59-A6C34878D82A}">
                    <a16:rowId xmlns:a16="http://schemas.microsoft.com/office/drawing/2014/main" val="10003"/>
                  </a:ext>
                </a:extLst>
              </a:tr>
              <a:tr h="370840">
                <a:tc>
                  <a:txBody>
                    <a:bodyPr/>
                    <a:lstStyle/>
                    <a:p>
                      <a:r>
                        <a:rPr lang="en-US">
                          <a:latin typeface="Calibri"/>
                        </a:rPr>
                        <a:t>Journal/Conference</a:t>
                      </a:r>
                      <a:r>
                        <a:rPr lang="en-US" baseline="0">
                          <a:latin typeface="Calibri"/>
                        </a:rPr>
                        <a:t>/Book Chapter Name: </a:t>
                      </a:r>
                      <a:r>
                        <a:rPr lang="en-US" sz="1400" b="0" i="0" u="none" strike="noStrike" baseline="0" noProof="0">
                          <a:solidFill>
                            <a:srgbClr val="000000"/>
                          </a:solidFill>
                          <a:latin typeface="Calibri"/>
                        </a:rPr>
                        <a:t>IJRASET</a:t>
                      </a:r>
                      <a:endParaRPr lang="en-US" sz="1400" b="0">
                        <a:latin typeface="Calibri"/>
                      </a:endParaRPr>
                    </a:p>
                  </a:txBody>
                  <a:tcPr/>
                </a:tc>
                <a:extLst>
                  <a:ext uri="{0D108BD9-81ED-4DB2-BD59-A6C34878D82A}">
                    <a16:rowId xmlns:a16="http://schemas.microsoft.com/office/drawing/2014/main" val="10004"/>
                  </a:ext>
                </a:extLst>
              </a:tr>
              <a:tr h="370840">
                <a:tc>
                  <a:txBody>
                    <a:bodyPr/>
                    <a:lstStyle/>
                    <a:p>
                      <a:r>
                        <a:rPr lang="en-US">
                          <a:latin typeface="Calibri"/>
                        </a:rPr>
                        <a:t>Technology / Algorithm Used : </a:t>
                      </a:r>
                      <a:r>
                        <a:rPr lang="en-US" sz="1400">
                          <a:latin typeface="Calibri"/>
                        </a:rPr>
                        <a:t>React JS , TMDB</a:t>
                      </a:r>
                    </a:p>
                  </a:txBody>
                  <a:tcPr/>
                </a:tc>
                <a:extLst>
                  <a:ext uri="{0D108BD9-81ED-4DB2-BD59-A6C34878D82A}">
                    <a16:rowId xmlns:a16="http://schemas.microsoft.com/office/drawing/2014/main" val="10005"/>
                  </a:ext>
                </a:extLst>
              </a:tr>
              <a:tr h="370840">
                <a:tc>
                  <a:txBody>
                    <a:bodyPr/>
                    <a:lstStyle/>
                    <a:p>
                      <a:pPr marL="0" marR="0" lvl="0" indent="0" algn="l" rtl="0" eaLnBrk="1" fontAlgn="auto" latinLnBrk="0" hangingPunct="1">
                        <a:lnSpc>
                          <a:spcPct val="100000"/>
                        </a:lnSpc>
                        <a:spcBef>
                          <a:spcPts val="0"/>
                        </a:spcBef>
                        <a:spcAft>
                          <a:spcPts val="0"/>
                        </a:spcAft>
                        <a:buClrTx/>
                        <a:buSzTx/>
                        <a:buFontTx/>
                        <a:buNone/>
                      </a:pPr>
                      <a:r>
                        <a:rPr lang="en-US">
                          <a:latin typeface="Calibri"/>
                        </a:rPr>
                        <a:t>Summary</a:t>
                      </a:r>
                      <a:r>
                        <a:rPr lang="en-US" baseline="0">
                          <a:latin typeface="Calibri"/>
                        </a:rPr>
                        <a:t> : </a:t>
                      </a:r>
                      <a:r>
                        <a:rPr lang="en-US" sz="1400" baseline="0">
                          <a:latin typeface="Calibri"/>
                        </a:rPr>
                        <a:t> The </a:t>
                      </a:r>
                      <a:r>
                        <a:rPr lang="en-US" sz="1400" b="0" i="0" u="none" strike="noStrike" baseline="0" noProof="0">
                          <a:solidFill>
                            <a:srgbClr val="000000"/>
                          </a:solidFill>
                          <a:latin typeface="Calibri"/>
                        </a:rPr>
                        <a:t>paper focuses how to build the whole architecture that allows users to log in to the application, search for movies, add them to their profile and get recommendations. The whole architecture contains a backend, a frontend, a database and several Application Programming Interfaces (APIs). Each part of this architecture could be implemented in different ways and the selected technologies should be presented to recommend the content of user choice.</a:t>
                      </a:r>
                      <a:endParaRPr lang="en-US" sz="1300" b="0" i="0" u="none" strike="noStrike" baseline="0" noProof="0">
                        <a:solidFill>
                          <a:srgbClr val="000000"/>
                        </a:solidFill>
                        <a:latin typeface="Calibri"/>
                      </a:endParaRPr>
                    </a:p>
                  </a:txBody>
                  <a:tcPr/>
                </a:tc>
                <a:extLst>
                  <a:ext uri="{0D108BD9-81ED-4DB2-BD59-A6C34878D82A}">
                    <a16:rowId xmlns:a16="http://schemas.microsoft.com/office/drawing/2014/main" val="10006"/>
                  </a:ext>
                </a:extLst>
              </a:tr>
              <a:tr h="370840">
                <a:tc>
                  <a:txBody>
                    <a:bodyPr/>
                    <a:lstStyle/>
                    <a:p>
                      <a:r>
                        <a:rPr lang="en-US" dirty="0">
                          <a:latin typeface="Calibri"/>
                        </a:rPr>
                        <a:t>Gap : </a:t>
                      </a:r>
                      <a:r>
                        <a:rPr lang="en-US" sz="1400" dirty="0">
                          <a:latin typeface="Calibri"/>
                        </a:rPr>
                        <a:t>The main challenge is to integrate the recommendation system with the web application and the database used is not updated regularly.</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2173834056"/>
              </p:ext>
            </p:extLst>
          </p:nvPr>
        </p:nvGraphicFramePr>
        <p:xfrm>
          <a:off x="765867" y="1682589"/>
          <a:ext cx="7739908" cy="4871720"/>
        </p:xfrm>
        <a:graphic>
          <a:graphicData uri="http://schemas.openxmlformats.org/drawingml/2006/table">
            <a:tbl>
              <a:tblPr firstRow="1" bandRow="1">
                <a:tableStyleId>{5C22544A-7EE6-4342-B048-85BDC9FD1C3A}</a:tableStyleId>
              </a:tblPr>
              <a:tblGrid>
                <a:gridCol w="7739908">
                  <a:extLst>
                    <a:ext uri="{9D8B030D-6E8A-4147-A177-3AD203B41FA5}">
                      <a16:colId xmlns:a16="http://schemas.microsoft.com/office/drawing/2014/main" val="20000"/>
                    </a:ext>
                  </a:extLst>
                </a:gridCol>
              </a:tblGrid>
              <a:tr h="370840">
                <a:tc>
                  <a:txBody>
                    <a:bodyPr/>
                    <a:lstStyle/>
                    <a:p>
                      <a:r>
                        <a:rPr lang="en-US" err="1">
                          <a:latin typeface="Calibri"/>
                        </a:rPr>
                        <a:t>S.No</a:t>
                      </a:r>
                      <a:r>
                        <a:rPr lang="en-US">
                          <a:latin typeface="Calibri"/>
                        </a:rPr>
                        <a:t> : 13</a:t>
                      </a:r>
                    </a:p>
                  </a:txBody>
                  <a:tcPr/>
                </a:tc>
                <a:extLst>
                  <a:ext uri="{0D108BD9-81ED-4DB2-BD59-A6C34878D82A}">
                    <a16:rowId xmlns:a16="http://schemas.microsoft.com/office/drawing/2014/main" val="10000"/>
                  </a:ext>
                </a:extLst>
              </a:tr>
              <a:tr h="370840">
                <a:tc>
                  <a:txBody>
                    <a:bodyPr/>
                    <a:lstStyle/>
                    <a:p>
                      <a:r>
                        <a:rPr lang="en-US" dirty="0">
                          <a:latin typeface="Calibri"/>
                        </a:rPr>
                        <a:t>TITLE: </a:t>
                      </a:r>
                      <a:r>
                        <a:rPr lang="en-US" sz="1400" b="0" i="0" u="none" strike="noStrike" noProof="0" dirty="0">
                          <a:solidFill>
                            <a:srgbClr val="121212"/>
                          </a:solidFill>
                          <a:latin typeface="Calibri"/>
                        </a:rPr>
                        <a:t>The Recommender System: Operations Research </a:t>
                      </a:r>
                      <a:endParaRPr lang="en-US" sz="1400" dirty="0">
                        <a:latin typeface="Calibri"/>
                      </a:endParaRPr>
                    </a:p>
                  </a:txBody>
                  <a:tcPr/>
                </a:tc>
                <a:extLst>
                  <a:ext uri="{0D108BD9-81ED-4DB2-BD59-A6C34878D82A}">
                    <a16:rowId xmlns:a16="http://schemas.microsoft.com/office/drawing/2014/main" val="10001"/>
                  </a:ext>
                </a:extLst>
              </a:tr>
              <a:tr h="370840">
                <a:tc>
                  <a:txBody>
                    <a:bodyPr/>
                    <a:lstStyle/>
                    <a:p>
                      <a:r>
                        <a:rPr lang="en-US">
                          <a:latin typeface="Calibri"/>
                        </a:rPr>
                        <a:t>AUTHORS :</a:t>
                      </a:r>
                      <a:r>
                        <a:rPr lang="en-US" sz="1400" b="0" i="0" u="none" strike="noStrike" noProof="0" err="1">
                          <a:solidFill>
                            <a:srgbClr val="000000"/>
                          </a:solidFill>
                          <a:latin typeface="Calibri"/>
                        </a:rPr>
                        <a:t>SAnoushka</a:t>
                      </a:r>
                      <a:r>
                        <a:rPr lang="en-US" sz="1400" b="0" i="0" u="none" strike="noStrike" noProof="0">
                          <a:solidFill>
                            <a:srgbClr val="000000"/>
                          </a:solidFill>
                          <a:latin typeface="Calibri"/>
                        </a:rPr>
                        <a:t> Shah , Ansh Rathod , Arnav Jain , Aryan Chopra</a:t>
                      </a:r>
                      <a:endParaRPr lang="en-US" sz="1400">
                        <a:latin typeface="Calibri"/>
                      </a:endParaRPr>
                    </a:p>
                  </a:txBody>
                  <a:tcPr/>
                </a:tc>
                <a:extLst>
                  <a:ext uri="{0D108BD9-81ED-4DB2-BD59-A6C34878D82A}">
                    <a16:rowId xmlns:a16="http://schemas.microsoft.com/office/drawing/2014/main" val="10002"/>
                  </a:ext>
                </a:extLst>
              </a:tr>
              <a:tr h="370840">
                <a:tc>
                  <a:txBody>
                    <a:bodyPr/>
                    <a:lstStyle/>
                    <a:p>
                      <a:r>
                        <a:rPr lang="en-US">
                          <a:latin typeface="Calibri"/>
                        </a:rPr>
                        <a:t>Year of</a:t>
                      </a:r>
                      <a:r>
                        <a:rPr lang="en-US" baseline="0">
                          <a:latin typeface="Calibri"/>
                        </a:rPr>
                        <a:t> Publication :</a:t>
                      </a:r>
                      <a:r>
                        <a:rPr lang="en-US" sz="1400" b="0" i="0" u="none" strike="noStrike" baseline="0" noProof="0">
                          <a:solidFill>
                            <a:srgbClr val="000000"/>
                          </a:solidFill>
                          <a:latin typeface="Calibri"/>
                        </a:rPr>
                        <a:t>2021</a:t>
                      </a:r>
                      <a:endParaRPr lang="en-US" sz="1400">
                        <a:latin typeface="Calibri"/>
                      </a:endParaRPr>
                    </a:p>
                  </a:txBody>
                  <a:tcPr/>
                </a:tc>
                <a:extLst>
                  <a:ext uri="{0D108BD9-81ED-4DB2-BD59-A6C34878D82A}">
                    <a16:rowId xmlns:a16="http://schemas.microsoft.com/office/drawing/2014/main" val="10003"/>
                  </a:ext>
                </a:extLst>
              </a:tr>
              <a:tr h="370840">
                <a:tc>
                  <a:txBody>
                    <a:bodyPr/>
                    <a:lstStyle/>
                    <a:p>
                      <a:pPr lvl="0" algn="l">
                        <a:lnSpc>
                          <a:spcPct val="100000"/>
                        </a:lnSpc>
                        <a:spcBef>
                          <a:spcPts val="0"/>
                        </a:spcBef>
                        <a:spcAft>
                          <a:spcPts val="0"/>
                        </a:spcAft>
                      </a:pPr>
                      <a:r>
                        <a:rPr lang="en-US">
                          <a:latin typeface="Calibri"/>
                        </a:rPr>
                        <a:t>Journal/Conference</a:t>
                      </a:r>
                      <a:r>
                        <a:rPr lang="en-US" baseline="0">
                          <a:latin typeface="Calibri"/>
                        </a:rPr>
                        <a:t>/Book Chapter Name: </a:t>
                      </a:r>
                      <a:r>
                        <a:rPr lang="en-US" sz="1400" b="0" i="0" u="none" strike="noStrike" baseline="0" noProof="0">
                          <a:solidFill>
                            <a:srgbClr val="000000"/>
                          </a:solidFill>
                          <a:latin typeface="Calibri"/>
                        </a:rPr>
                        <a:t>International Journal of All Research Education and Scientific Methods</a:t>
                      </a:r>
                      <a:endParaRPr lang="en-US" sz="1400">
                        <a:latin typeface="Calibri"/>
                      </a:endParaRPr>
                    </a:p>
                  </a:txBody>
                  <a:tcPr/>
                </a:tc>
                <a:extLst>
                  <a:ext uri="{0D108BD9-81ED-4DB2-BD59-A6C34878D82A}">
                    <a16:rowId xmlns:a16="http://schemas.microsoft.com/office/drawing/2014/main" val="10004"/>
                  </a:ext>
                </a:extLst>
              </a:tr>
              <a:tr h="370840">
                <a:tc>
                  <a:txBody>
                    <a:bodyPr/>
                    <a:lstStyle/>
                    <a:p>
                      <a:r>
                        <a:rPr lang="en-US">
                          <a:latin typeface="Calibri"/>
                        </a:rPr>
                        <a:t>Technology / Algorithm Used : </a:t>
                      </a:r>
                      <a:r>
                        <a:rPr lang="en-US" sz="1400">
                          <a:latin typeface="Calibri"/>
                        </a:rPr>
                        <a:t>Hungarian Assignment method</a:t>
                      </a:r>
                    </a:p>
                  </a:txBody>
                  <a:tcPr/>
                </a:tc>
                <a:extLst>
                  <a:ext uri="{0D108BD9-81ED-4DB2-BD59-A6C34878D82A}">
                    <a16:rowId xmlns:a16="http://schemas.microsoft.com/office/drawing/2014/main" val="10005"/>
                  </a:ext>
                </a:extLst>
              </a:tr>
              <a:tr h="370840">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Calibri"/>
                        </a:rPr>
                        <a:t>Summary</a:t>
                      </a:r>
                      <a:r>
                        <a:rPr lang="en-US" baseline="0" dirty="0">
                          <a:latin typeface="Calibri"/>
                        </a:rPr>
                        <a:t> :</a:t>
                      </a:r>
                      <a:r>
                        <a:rPr lang="en-US" sz="1400" b="0" i="0" u="none" strike="noStrike" baseline="0" noProof="0" dirty="0">
                          <a:solidFill>
                            <a:srgbClr val="000000"/>
                          </a:solidFill>
                          <a:latin typeface="Calibri"/>
                        </a:rPr>
                        <a:t>This paper highlights the challenge faced by platforms in recommending diverse and appropriate content to users despite advanced recommender systems. It proposes a unique recommender system based on users' genre preferences and viewing history, using the Hungarian Assignment method from operations research .The paper suggests future enhancements like user surveys and continuous updates to adapt to changing viewer preferences, ultimately aiming to improve the  experience.</a:t>
                      </a:r>
                    </a:p>
                  </a:txBody>
                  <a:tcPr/>
                </a:tc>
                <a:extLst>
                  <a:ext uri="{0D108BD9-81ED-4DB2-BD59-A6C34878D82A}">
                    <a16:rowId xmlns:a16="http://schemas.microsoft.com/office/drawing/2014/main" val="10006"/>
                  </a:ext>
                </a:extLst>
              </a:tr>
              <a:tr h="370840">
                <a:tc>
                  <a:txBody>
                    <a:bodyPr/>
                    <a:lstStyle/>
                    <a:p>
                      <a:r>
                        <a:rPr lang="en-US" dirty="0">
                          <a:latin typeface="Calibri"/>
                        </a:rPr>
                        <a:t>Gap :</a:t>
                      </a:r>
                      <a:r>
                        <a:rPr lang="en-US" sz="1400" b="0" i="0" u="none" strike="noStrike" noProof="0" dirty="0">
                          <a:solidFill>
                            <a:srgbClr val="000000"/>
                          </a:solidFill>
                          <a:latin typeface="Calibri"/>
                        </a:rPr>
                        <a:t>The randomly generated numbers to solve assignment problem could be a limitation to the efficiency of the recommender system. The proposed method cannot recommend latest movies. The system does not account for shifts in the user's preferences over time unless there is a collection of new data and a repetition of the process</a:t>
                      </a:r>
                      <a:endParaRPr lang="en-US" sz="1400" dirty="0">
                        <a:latin typeface="Calibri"/>
                      </a:endParaRP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228600"/>
            <a:ext cx="1266825" cy="1266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3694330561"/>
              </p:ext>
            </p:extLst>
          </p:nvPr>
        </p:nvGraphicFramePr>
        <p:xfrm>
          <a:off x="783274" y="1758015"/>
          <a:ext cx="7674167" cy="4658360"/>
        </p:xfrm>
        <a:graphic>
          <a:graphicData uri="http://schemas.openxmlformats.org/drawingml/2006/table">
            <a:tbl>
              <a:tblPr firstRow="1" bandRow="1">
                <a:tableStyleId>{5C22544A-7EE6-4342-B048-85BDC9FD1C3A}</a:tableStyleId>
              </a:tblPr>
              <a:tblGrid>
                <a:gridCol w="7674167">
                  <a:extLst>
                    <a:ext uri="{9D8B030D-6E8A-4147-A177-3AD203B41FA5}">
                      <a16:colId xmlns:a16="http://schemas.microsoft.com/office/drawing/2014/main" val="20000"/>
                    </a:ext>
                  </a:extLst>
                </a:gridCol>
              </a:tblGrid>
              <a:tr h="370840">
                <a:tc>
                  <a:txBody>
                    <a:bodyPr/>
                    <a:lstStyle/>
                    <a:p>
                      <a:r>
                        <a:rPr lang="en-US" err="1">
                          <a:latin typeface="Calibri"/>
                        </a:rPr>
                        <a:t>S.No</a:t>
                      </a:r>
                      <a:r>
                        <a:rPr lang="en-US">
                          <a:latin typeface="Calibri"/>
                        </a:rPr>
                        <a:t> : 14</a:t>
                      </a:r>
                      <a:endParaRPr lang="en-US"/>
                    </a:p>
                  </a:txBody>
                  <a:tcPr/>
                </a:tc>
                <a:extLst>
                  <a:ext uri="{0D108BD9-81ED-4DB2-BD59-A6C34878D82A}">
                    <a16:rowId xmlns:a16="http://schemas.microsoft.com/office/drawing/2014/main" val="10000"/>
                  </a:ext>
                </a:extLst>
              </a:tr>
              <a:tr h="370840">
                <a:tc>
                  <a:txBody>
                    <a:bodyPr/>
                    <a:lstStyle/>
                    <a:p>
                      <a:r>
                        <a:rPr lang="en-US">
                          <a:latin typeface="Calibri"/>
                        </a:rPr>
                        <a:t>TITLE: </a:t>
                      </a:r>
                      <a:r>
                        <a:rPr lang="en-US" sz="1400" b="0" i="0" u="none" strike="noStrike" noProof="0">
                          <a:solidFill>
                            <a:srgbClr val="121212"/>
                          </a:solidFill>
                          <a:latin typeface="Calibri"/>
                        </a:rPr>
                        <a:t>Content Recommendation System</a:t>
                      </a:r>
                      <a:endParaRPr lang="en-US" sz="1400">
                        <a:latin typeface="Calibri"/>
                      </a:endParaRPr>
                    </a:p>
                  </a:txBody>
                  <a:tcPr/>
                </a:tc>
                <a:extLst>
                  <a:ext uri="{0D108BD9-81ED-4DB2-BD59-A6C34878D82A}">
                    <a16:rowId xmlns:a16="http://schemas.microsoft.com/office/drawing/2014/main" val="10001"/>
                  </a:ext>
                </a:extLst>
              </a:tr>
              <a:tr h="370840">
                <a:tc>
                  <a:txBody>
                    <a:bodyPr/>
                    <a:lstStyle/>
                    <a:p>
                      <a:pPr lvl="0" algn="l">
                        <a:lnSpc>
                          <a:spcPct val="100000"/>
                        </a:lnSpc>
                        <a:spcBef>
                          <a:spcPts val="0"/>
                        </a:spcBef>
                        <a:spcAft>
                          <a:spcPts val="0"/>
                        </a:spcAft>
                      </a:pPr>
                      <a:r>
                        <a:rPr lang="en-US">
                          <a:latin typeface="Calibri"/>
                        </a:rPr>
                        <a:t>AUTHORS :</a:t>
                      </a:r>
                      <a:r>
                        <a:rPr lang="en-US" sz="1400" b="0" i="0" u="none" strike="noStrike" noProof="0">
                          <a:solidFill>
                            <a:srgbClr val="000000"/>
                          </a:solidFill>
                          <a:latin typeface="Calibri"/>
                        </a:rPr>
                        <a:t>Ayush Mishra, </a:t>
                      </a:r>
                      <a:r>
                        <a:rPr lang="en-US" sz="1400" b="0" i="0" u="none" strike="noStrike" noProof="0" err="1">
                          <a:solidFill>
                            <a:srgbClr val="000000"/>
                          </a:solidFill>
                          <a:latin typeface="Calibri"/>
                        </a:rPr>
                        <a:t>Malhaar</a:t>
                      </a:r>
                      <a:r>
                        <a:rPr lang="en-US" sz="1400" b="0" i="0" u="none" strike="noStrike" noProof="0">
                          <a:solidFill>
                            <a:srgbClr val="000000"/>
                          </a:solidFill>
                          <a:latin typeface="Calibri"/>
                        </a:rPr>
                        <a:t> </a:t>
                      </a:r>
                      <a:r>
                        <a:rPr lang="en-US" sz="1400" b="0" i="0" u="none" strike="noStrike" noProof="0" err="1">
                          <a:solidFill>
                            <a:srgbClr val="000000"/>
                          </a:solidFill>
                          <a:latin typeface="Calibri"/>
                        </a:rPr>
                        <a:t>Waghela</a:t>
                      </a:r>
                      <a:r>
                        <a:rPr lang="en-US" sz="1400" b="0" i="0" u="none" strike="noStrike" noProof="0">
                          <a:solidFill>
                            <a:srgbClr val="000000"/>
                          </a:solidFill>
                          <a:latin typeface="Calibri"/>
                        </a:rPr>
                        <a:t>, Madhavi </a:t>
                      </a:r>
                      <a:r>
                        <a:rPr lang="en-US" sz="1400" b="0" i="0" u="none" strike="noStrike" noProof="0" err="1">
                          <a:solidFill>
                            <a:srgbClr val="000000"/>
                          </a:solidFill>
                          <a:latin typeface="Calibri"/>
                        </a:rPr>
                        <a:t>Gavade</a:t>
                      </a:r>
                      <a:r>
                        <a:rPr lang="en-US" sz="1400" b="0" i="0" u="none" strike="noStrike" noProof="0">
                          <a:solidFill>
                            <a:srgbClr val="000000"/>
                          </a:solidFill>
                          <a:latin typeface="Calibri"/>
                        </a:rPr>
                        <a:t>,  Asst Prof. Odilia Gonsalves</a:t>
                      </a:r>
                      <a:endParaRPr lang="en-US" sz="1400">
                        <a:latin typeface="Calibri"/>
                      </a:endParaRPr>
                    </a:p>
                  </a:txBody>
                  <a:tcPr/>
                </a:tc>
                <a:extLst>
                  <a:ext uri="{0D108BD9-81ED-4DB2-BD59-A6C34878D82A}">
                    <a16:rowId xmlns:a16="http://schemas.microsoft.com/office/drawing/2014/main" val="10002"/>
                  </a:ext>
                </a:extLst>
              </a:tr>
              <a:tr h="370840">
                <a:tc>
                  <a:txBody>
                    <a:bodyPr/>
                    <a:lstStyle/>
                    <a:p>
                      <a:r>
                        <a:rPr lang="en-US">
                          <a:latin typeface="Calibri"/>
                        </a:rPr>
                        <a:t>Year of</a:t>
                      </a:r>
                      <a:r>
                        <a:rPr lang="en-US" baseline="0">
                          <a:latin typeface="Calibri"/>
                        </a:rPr>
                        <a:t> Publication : </a:t>
                      </a:r>
                      <a:r>
                        <a:rPr lang="en-US" sz="1400" b="0" i="0" u="none" strike="noStrike" baseline="0" noProof="0">
                          <a:solidFill>
                            <a:srgbClr val="000000"/>
                          </a:solidFill>
                          <a:latin typeface="Calibri"/>
                        </a:rPr>
                        <a:t>2021</a:t>
                      </a:r>
                      <a:endParaRPr lang="en-US" sz="1400">
                        <a:latin typeface="Calibri"/>
                      </a:endParaRPr>
                    </a:p>
                  </a:txBody>
                  <a:tcPr/>
                </a:tc>
                <a:extLst>
                  <a:ext uri="{0D108BD9-81ED-4DB2-BD59-A6C34878D82A}">
                    <a16:rowId xmlns:a16="http://schemas.microsoft.com/office/drawing/2014/main" val="10003"/>
                  </a:ext>
                </a:extLst>
              </a:tr>
              <a:tr h="370840">
                <a:tc>
                  <a:txBody>
                    <a:bodyPr/>
                    <a:lstStyle/>
                    <a:p>
                      <a:pPr lvl="0" algn="l">
                        <a:lnSpc>
                          <a:spcPct val="100000"/>
                        </a:lnSpc>
                        <a:spcBef>
                          <a:spcPts val="0"/>
                        </a:spcBef>
                        <a:spcAft>
                          <a:spcPts val="0"/>
                        </a:spcAft>
                      </a:pPr>
                      <a:r>
                        <a:rPr lang="en-US">
                          <a:latin typeface="Calibri"/>
                        </a:rPr>
                        <a:t>Journal/Conference</a:t>
                      </a:r>
                      <a:r>
                        <a:rPr lang="en-US" baseline="0">
                          <a:latin typeface="Calibri"/>
                        </a:rPr>
                        <a:t>/Book Chapter Name: </a:t>
                      </a:r>
                      <a:r>
                        <a:rPr lang="en-US" sz="1400" b="0" i="0" u="none" strike="noStrike" baseline="0" noProof="0">
                          <a:solidFill>
                            <a:srgbClr val="000000"/>
                          </a:solidFill>
                          <a:latin typeface="Calibri"/>
                        </a:rPr>
                        <a:t>International Research Journal of Engineering and Technology</a:t>
                      </a:r>
                      <a:endParaRPr lang="en-US" sz="1400">
                        <a:latin typeface="Calibri"/>
                      </a:endParaRPr>
                    </a:p>
                  </a:txBody>
                  <a:tcPr/>
                </a:tc>
                <a:extLst>
                  <a:ext uri="{0D108BD9-81ED-4DB2-BD59-A6C34878D82A}">
                    <a16:rowId xmlns:a16="http://schemas.microsoft.com/office/drawing/2014/main" val="10004"/>
                  </a:ext>
                </a:extLst>
              </a:tr>
              <a:tr h="370840">
                <a:tc>
                  <a:txBody>
                    <a:bodyPr/>
                    <a:lstStyle/>
                    <a:p>
                      <a:r>
                        <a:rPr lang="en-US">
                          <a:latin typeface="Calibri"/>
                        </a:rPr>
                        <a:t>Technology / Algorithm Used : </a:t>
                      </a:r>
                      <a:r>
                        <a:rPr lang="en-US" sz="1400">
                          <a:latin typeface="Calibri"/>
                        </a:rPr>
                        <a:t>Content and collaborative filtering</a:t>
                      </a:r>
                      <a:endParaRPr lang="en-US"/>
                    </a:p>
                  </a:txBody>
                  <a:tcPr/>
                </a:tc>
                <a:extLst>
                  <a:ext uri="{0D108BD9-81ED-4DB2-BD59-A6C34878D82A}">
                    <a16:rowId xmlns:a16="http://schemas.microsoft.com/office/drawing/2014/main" val="10005"/>
                  </a:ext>
                </a:extLst>
              </a:tr>
              <a:tr h="370840">
                <a:tc>
                  <a:txBody>
                    <a:bodyPr/>
                    <a:lstStyle/>
                    <a:p>
                      <a:pPr marL="0" marR="0" lvl="0" indent="0" algn="l" rtl="0" eaLnBrk="1" fontAlgn="auto" latinLnBrk="0" hangingPunct="1">
                        <a:lnSpc>
                          <a:spcPct val="100000"/>
                        </a:lnSpc>
                        <a:spcBef>
                          <a:spcPts val="0"/>
                        </a:spcBef>
                        <a:spcAft>
                          <a:spcPts val="0"/>
                        </a:spcAft>
                        <a:buClrTx/>
                        <a:buSzTx/>
                        <a:buFontTx/>
                        <a:buNone/>
                      </a:pPr>
                      <a:r>
                        <a:rPr lang="en-US">
                          <a:latin typeface="Calibri"/>
                        </a:rPr>
                        <a:t>Summary</a:t>
                      </a:r>
                      <a:r>
                        <a:rPr lang="en-US" baseline="0">
                          <a:latin typeface="Calibri"/>
                        </a:rPr>
                        <a:t> : </a:t>
                      </a:r>
                      <a:r>
                        <a:rPr lang="en-US" sz="1400" b="0" i="0" u="none" strike="noStrike" baseline="0" noProof="0">
                          <a:solidFill>
                            <a:srgbClr val="000000"/>
                          </a:solidFill>
                          <a:latin typeface="Calibri"/>
                        </a:rPr>
                        <a:t>This paper highlights the recommendation of content using content as well as collaborative filtering .The proposed system is effective in providing much more accurate and fast results. The system proves to be time-saving and requires less maintenance. This system is useful and easy to use and has a very attractive user interface so many users will surely give try to this. Many users like to watch regional languages movies, So they can watch that by getting a recommendation system</a:t>
                      </a:r>
                      <a:endParaRPr lang="en-US" sz="1400">
                        <a:latin typeface="Calibri"/>
                      </a:endParaRPr>
                    </a:p>
                  </a:txBody>
                  <a:tcPr/>
                </a:tc>
                <a:extLst>
                  <a:ext uri="{0D108BD9-81ED-4DB2-BD59-A6C34878D82A}">
                    <a16:rowId xmlns:a16="http://schemas.microsoft.com/office/drawing/2014/main" val="10006"/>
                  </a:ext>
                </a:extLst>
              </a:tr>
              <a:tr h="370840">
                <a:tc>
                  <a:txBody>
                    <a:bodyPr/>
                    <a:lstStyle/>
                    <a:p>
                      <a:r>
                        <a:rPr lang="en-US">
                          <a:latin typeface="Calibri"/>
                        </a:rPr>
                        <a:t>Gap : </a:t>
                      </a:r>
                      <a:r>
                        <a:rPr lang="en-US" sz="1300" b="0" i="0" u="none" strike="noStrike" noProof="0">
                          <a:solidFill>
                            <a:srgbClr val="000000"/>
                          </a:solidFill>
                          <a:latin typeface="Calibri"/>
                        </a:rPr>
                        <a:t> </a:t>
                      </a:r>
                      <a:r>
                        <a:rPr lang="en-US" sz="1400" b="0" i="0" u="none" strike="noStrike" noProof="0">
                          <a:solidFill>
                            <a:srgbClr val="000000"/>
                          </a:solidFill>
                          <a:latin typeface="Calibri"/>
                        </a:rPr>
                        <a:t>Collaborative filtering systems suffer from the 'sparsity' and 'new user' problems also cannot handle new movies while content based filtering </a:t>
                      </a:r>
                      <a:r>
                        <a:rPr lang="en-US" sz="1400" b="0" i="0" u="none" strike="noStrike" noProof="0">
                          <a:solidFill>
                            <a:srgbClr val="202124"/>
                          </a:solidFill>
                          <a:latin typeface="Calibri"/>
                        </a:rPr>
                        <a:t>The model can only make recommendations based on existing interests of the user. In other words, the model has limited ability to expand on the users' existing interests</a:t>
                      </a:r>
                      <a:endParaRPr lang="en-US" sz="1400">
                        <a:latin typeface="Calibri"/>
                      </a:endParaRP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6D51-E19C-30D8-35E2-91A02F1C8336}"/>
              </a:ext>
            </a:extLst>
          </p:cNvPr>
          <p:cNvSpPr>
            <a:spLocks noGrp="1"/>
          </p:cNvSpPr>
          <p:nvPr>
            <p:ph type="title"/>
          </p:nvPr>
        </p:nvSpPr>
        <p:spPr>
          <a:xfrm>
            <a:off x="457200" y="274638"/>
            <a:ext cx="6048037" cy="1143000"/>
          </a:xfrm>
        </p:spPr>
        <p:txBody>
          <a:bodyPr/>
          <a:lstStyle/>
          <a:p>
            <a:pPr algn="l"/>
            <a:r>
              <a:rPr lang="en-US">
                <a:ea typeface="Calibri"/>
                <a:cs typeface="Calibri"/>
              </a:rPr>
              <a:t>LITERATURE REVIEW</a:t>
            </a:r>
          </a:p>
        </p:txBody>
      </p:sp>
      <p:graphicFrame>
        <p:nvGraphicFramePr>
          <p:cNvPr id="5" name="Content Placeholder 4">
            <a:extLst>
              <a:ext uri="{FF2B5EF4-FFF2-40B4-BE49-F238E27FC236}">
                <a16:creationId xmlns:a16="http://schemas.microsoft.com/office/drawing/2014/main" id="{7C161CDF-0EA8-8FD7-99DE-78AA288FF432}"/>
              </a:ext>
            </a:extLst>
          </p:cNvPr>
          <p:cNvGraphicFramePr>
            <a:graphicFrameLocks noGrp="1"/>
          </p:cNvGraphicFramePr>
          <p:nvPr>
            <p:ph idx="1"/>
            <p:extLst>
              <p:ext uri="{D42A27DB-BD31-4B8C-83A1-F6EECF244321}">
                <p14:modId xmlns:p14="http://schemas.microsoft.com/office/powerpoint/2010/main" val="1847879838"/>
              </p:ext>
            </p:extLst>
          </p:nvPr>
        </p:nvGraphicFramePr>
        <p:xfrm>
          <a:off x="372979" y="1576138"/>
          <a:ext cx="8313821" cy="4836694"/>
        </p:xfrm>
        <a:graphic>
          <a:graphicData uri="http://schemas.openxmlformats.org/drawingml/2006/table">
            <a:tbl>
              <a:tblPr firstRow="1" bandRow="1">
                <a:tableStyleId>{5C22544A-7EE6-4342-B048-85BDC9FD1C3A}</a:tableStyleId>
              </a:tblPr>
              <a:tblGrid>
                <a:gridCol w="8313821">
                  <a:extLst>
                    <a:ext uri="{9D8B030D-6E8A-4147-A177-3AD203B41FA5}">
                      <a16:colId xmlns:a16="http://schemas.microsoft.com/office/drawing/2014/main" val="2477570088"/>
                    </a:ext>
                  </a:extLst>
                </a:gridCol>
              </a:tblGrid>
              <a:tr h="612542">
                <a:tc>
                  <a:txBody>
                    <a:bodyPr/>
                    <a:lstStyle/>
                    <a:p>
                      <a:pPr algn="l" rtl="0" fontAlgn="base"/>
                      <a:r>
                        <a:rPr lang="en-US" sz="1800" b="1" i="0" dirty="0" err="1">
                          <a:solidFill>
                            <a:srgbClr val="FFFFFF"/>
                          </a:solidFill>
                          <a:effectLst/>
                          <a:latin typeface="Calibri"/>
                        </a:rPr>
                        <a:t>S.No</a:t>
                      </a:r>
                      <a:r>
                        <a:rPr lang="en-US" sz="1800" b="1" i="0" dirty="0">
                          <a:solidFill>
                            <a:srgbClr val="FFFFFF"/>
                          </a:solidFill>
                          <a:effectLst/>
                          <a:latin typeface="Calibri"/>
                        </a:rPr>
                        <a:t> : 15</a:t>
                      </a:r>
                      <a:endParaRPr lang="en-US" b="1" i="0" dirty="0">
                        <a:solidFill>
                          <a:srgbClr val="FFFFFF"/>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61691871"/>
                  </a:ext>
                </a:extLst>
              </a:tr>
              <a:tr h="484275">
                <a:tc>
                  <a:txBody>
                    <a:bodyPr/>
                    <a:lstStyle/>
                    <a:p>
                      <a:pPr algn="l" rtl="0" fontAlgn="base"/>
                      <a:r>
                        <a:rPr lang="en-US" sz="1800" b="0" i="0" dirty="0">
                          <a:solidFill>
                            <a:srgbClr val="000000"/>
                          </a:solidFill>
                          <a:effectLst/>
                          <a:latin typeface="Calibri"/>
                        </a:rPr>
                        <a:t>TITLE: </a:t>
                      </a:r>
                      <a:r>
                        <a:rPr lang="en-US" sz="1600" dirty="0"/>
                        <a:t>A Survey of Recent Advances in Handwritten Chinese Character Recognition. </a:t>
                      </a:r>
                      <a:endParaRPr lang="en-US" sz="1600" b="0" i="0" dirty="0">
                        <a:solidFill>
                          <a:srgbClr val="000000"/>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215798798"/>
                  </a:ext>
                </a:extLst>
              </a:tr>
              <a:tr h="484275">
                <a:tc>
                  <a:txBody>
                    <a:bodyPr/>
                    <a:lstStyle/>
                    <a:p>
                      <a:pPr algn="just" rtl="0" fontAlgn="base"/>
                      <a:r>
                        <a:rPr lang="en-US" sz="1800" b="0" i="0" dirty="0">
                          <a:solidFill>
                            <a:srgbClr val="000000"/>
                          </a:solidFill>
                          <a:effectLst/>
                          <a:latin typeface="Calibri"/>
                        </a:rPr>
                        <a:t>AUTHORS : </a:t>
                      </a:r>
                      <a:r>
                        <a:rPr lang="en-US" sz="1400" dirty="0"/>
                        <a:t>Chao Yao, Cheng-Lin Liu, and Yi-Zhang Jiang </a:t>
                      </a:r>
                      <a:r>
                        <a:rPr lang="en-US" sz="1400" b="0" i="0" dirty="0">
                          <a:solidFill>
                            <a:srgbClr val="000000"/>
                          </a:solidFill>
                          <a:effectLst/>
                          <a:latin typeface="Times New Roman"/>
                        </a:rPr>
                        <a:t>​</a:t>
                      </a:r>
                      <a:endParaRPr lang="en-US" b="0" i="0" dirty="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483310983"/>
                  </a:ext>
                </a:extLst>
              </a:tr>
              <a:tr h="425337">
                <a:tc>
                  <a:txBody>
                    <a:bodyPr/>
                    <a:lstStyle/>
                    <a:p>
                      <a:pPr algn="l" rtl="0" fontAlgn="base"/>
                      <a:r>
                        <a:rPr lang="en-US" sz="1800" b="0" i="0">
                          <a:solidFill>
                            <a:srgbClr val="000000"/>
                          </a:solidFill>
                          <a:effectLst/>
                          <a:latin typeface="Calibri"/>
                        </a:rPr>
                        <a:t>Year of Publication : </a:t>
                      </a:r>
                      <a:r>
                        <a:rPr lang="en-US" sz="1400" b="0" i="0">
                          <a:solidFill>
                            <a:srgbClr val="000000"/>
                          </a:solidFill>
                          <a:effectLst/>
                          <a:latin typeface="Calibri"/>
                        </a:rPr>
                        <a:t>2022​</a:t>
                      </a:r>
                      <a:endParaRPr lang="en-US" b="0" i="0">
                        <a:solidFill>
                          <a:srgbClr val="000000"/>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064659518"/>
                  </a:ext>
                </a:extLst>
              </a:tr>
              <a:tr h="673449">
                <a:tc>
                  <a:txBody>
                    <a:bodyPr/>
                    <a:lstStyle/>
                    <a:p>
                      <a:pPr algn="l" rtl="0" fontAlgn="base"/>
                      <a:r>
                        <a:rPr lang="en-US" sz="1800" b="0" i="0">
                          <a:solidFill>
                            <a:srgbClr val="000000"/>
                          </a:solidFill>
                          <a:effectLst/>
                          <a:latin typeface="Calibri"/>
                        </a:rPr>
                        <a:t>Journal/Conference/Book Chapter Name: </a:t>
                      </a:r>
                      <a:r>
                        <a:rPr lang="en-US" sz="1400" b="0" i="0" u="none" strike="noStrike">
                          <a:solidFill>
                            <a:srgbClr val="000000"/>
                          </a:solidFill>
                          <a:effectLst/>
                          <a:latin typeface="Times New Roman"/>
                        </a:rPr>
                        <a:t>International conference on big data, modeling and machine learning </a:t>
                      </a:r>
                      <a:r>
                        <a:rPr lang="en-US" sz="1400" b="0" i="0">
                          <a:solidFill>
                            <a:srgbClr val="000000"/>
                          </a:solidFill>
                          <a:effectLst/>
                          <a:latin typeface="Times New Roman"/>
                        </a:rPr>
                        <a:t>​</a:t>
                      </a:r>
                      <a:endParaRPr lang="en-US" b="0" i="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623467427"/>
                  </a:ext>
                </a:extLst>
              </a:tr>
              <a:tr h="425337">
                <a:tc>
                  <a:txBody>
                    <a:bodyPr/>
                    <a:lstStyle/>
                    <a:p>
                      <a:pPr algn="l" rtl="0" fontAlgn="base"/>
                      <a:r>
                        <a:rPr lang="en-US" sz="1800" b="0" i="0" dirty="0">
                          <a:solidFill>
                            <a:srgbClr val="000000"/>
                          </a:solidFill>
                          <a:effectLst/>
                          <a:latin typeface="Calibri"/>
                        </a:rPr>
                        <a:t>Technology / Algorithm Used : </a:t>
                      </a:r>
                      <a:r>
                        <a:rPr lang="en-US" sz="1400" b="0" i="0" dirty="0">
                          <a:solidFill>
                            <a:srgbClr val="000000"/>
                          </a:solidFill>
                          <a:effectLst/>
                          <a:latin typeface="Calibri"/>
                        </a:rPr>
                        <a:t> Cosine Similarity​</a:t>
                      </a:r>
                      <a:endParaRPr lang="en-US" b="0" i="0" dirty="0">
                        <a:solidFill>
                          <a:srgbClr val="000000"/>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675579392"/>
                  </a:ext>
                </a:extLst>
              </a:tr>
              <a:tr h="1058030">
                <a:tc>
                  <a:txBody>
                    <a:bodyPr/>
                    <a:lstStyle/>
                    <a:p>
                      <a:pPr algn="l" rtl="0" fontAlgn="base"/>
                      <a:r>
                        <a:rPr lang="en-US" sz="1800" b="0" i="0" dirty="0">
                          <a:solidFill>
                            <a:srgbClr val="000000"/>
                          </a:solidFill>
                          <a:effectLst/>
                          <a:latin typeface="Calibri"/>
                        </a:rPr>
                        <a:t>Summary : </a:t>
                      </a:r>
                      <a:r>
                        <a:rPr lang="en-US" dirty="0"/>
                        <a:t>While primarily focused on Chinese character recognition, this survey paper provides insights into various techniques that can be adapted for digit recognition, including CNNs and recurrent models. </a:t>
                      </a:r>
                      <a:endParaRPr lang="en-US" b="0" i="0" dirty="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285632938"/>
                  </a:ext>
                </a:extLst>
              </a:tr>
              <a:tr h="673449">
                <a:tc>
                  <a:txBody>
                    <a:bodyPr/>
                    <a:lstStyle/>
                    <a:p>
                      <a:pPr algn="l" rtl="0" fontAlgn="base"/>
                      <a:r>
                        <a:rPr lang="en-US" sz="1800" b="0" i="0" dirty="0">
                          <a:solidFill>
                            <a:srgbClr val="000000"/>
                          </a:solidFill>
                          <a:effectLst/>
                          <a:latin typeface="Calibri"/>
                        </a:rPr>
                        <a:t>Gap: </a:t>
                      </a:r>
                      <a:r>
                        <a:rPr lang="en-US" sz="1400" b="0" i="0" u="none" strike="noStrike" dirty="0">
                          <a:solidFill>
                            <a:srgbClr val="000000"/>
                          </a:solidFill>
                          <a:effectLst/>
                          <a:latin typeface="Calibri"/>
                        </a:rPr>
                        <a:t>However, this approach is a starting point towards a more sophisticated recommendation system that considers other features such as the duration.</a:t>
                      </a:r>
                      <a:r>
                        <a:rPr lang="en-US" sz="1400" b="0" i="0" dirty="0">
                          <a:solidFill>
                            <a:srgbClr val="000000"/>
                          </a:solidFill>
                          <a:effectLst/>
                          <a:latin typeface="Calibri"/>
                        </a:rPr>
                        <a:t>​</a:t>
                      </a:r>
                      <a:endParaRPr lang="en-US" b="0" i="0" dirty="0">
                        <a:solidFill>
                          <a:srgbClr val="000000"/>
                        </a:solidFill>
                        <a:effectLst/>
                        <a:latin typeface="Calibri"/>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531718284"/>
                  </a:ext>
                </a:extLst>
              </a:tr>
            </a:tbl>
          </a:graphicData>
        </a:graphic>
      </p:graphicFrame>
      <p:pic>
        <p:nvPicPr>
          <p:cNvPr id="3" name="Picture 2" descr="images.jpg">
            <a:extLst>
              <a:ext uri="{FF2B5EF4-FFF2-40B4-BE49-F238E27FC236}">
                <a16:creationId xmlns:a16="http://schemas.microsoft.com/office/drawing/2014/main" id="{F88A050A-3AFB-9F51-B9A4-DEE30F7609F8}"/>
              </a:ext>
            </a:extLst>
          </p:cNvPr>
          <p:cNvPicPr>
            <a:picLocks noChangeAspect="1"/>
          </p:cNvPicPr>
          <p:nvPr/>
        </p:nvPicPr>
        <p:blipFill>
          <a:blip r:embed="rId2"/>
          <a:stretch>
            <a:fillRect/>
          </a:stretch>
        </p:blipFill>
        <p:spPr>
          <a:xfrm>
            <a:off x="7589104" y="272744"/>
            <a:ext cx="1276350" cy="1142904"/>
          </a:xfrm>
          <a:prstGeom prst="rect">
            <a:avLst/>
          </a:prstGeom>
        </p:spPr>
      </p:pic>
    </p:spTree>
    <p:extLst>
      <p:ext uri="{BB962C8B-B14F-4D97-AF65-F5344CB8AC3E}">
        <p14:creationId xmlns:p14="http://schemas.microsoft.com/office/powerpoint/2010/main" val="241458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2535" y="564731"/>
            <a:ext cx="7772400" cy="855010"/>
          </a:xfrm>
        </p:spPr>
        <p:txBody>
          <a:bodyPr>
            <a:normAutofit fontScale="90000"/>
          </a:bodyPr>
          <a:lstStyle/>
          <a:p>
            <a:pPr algn="l"/>
            <a:r>
              <a:rPr lang="en-US" dirty="0"/>
              <a:t>ABSTRACT </a:t>
            </a:r>
            <a:br>
              <a:rPr lang="en-US" dirty="0"/>
            </a:br>
            <a:endParaRPr lang="en-US" sz="1200" dirty="0">
              <a:ea typeface="Calibri"/>
              <a:cs typeface="Calibri"/>
            </a:endParaRPr>
          </a:p>
        </p:txBody>
      </p:sp>
      <p:pic>
        <p:nvPicPr>
          <p:cNvPr id="6" name="Picture 5" descr="images.jpg"/>
          <p:cNvPicPr>
            <a:picLocks noChangeAspect="1"/>
          </p:cNvPicPr>
          <p:nvPr/>
        </p:nvPicPr>
        <p:blipFill>
          <a:blip r:embed="rId2"/>
          <a:stretch>
            <a:fillRect/>
          </a:stretch>
        </p:blipFill>
        <p:spPr>
          <a:xfrm>
            <a:off x="7696200" y="152400"/>
            <a:ext cx="1266825" cy="1266825"/>
          </a:xfrm>
          <a:prstGeom prst="rect">
            <a:avLst/>
          </a:prstGeom>
        </p:spPr>
      </p:pic>
      <p:sp>
        <p:nvSpPr>
          <p:cNvPr id="9" name="Title 1"/>
          <p:cNvSpPr txBox="1">
            <a:spLocks/>
          </p:cNvSpPr>
          <p:nvPr/>
        </p:nvSpPr>
        <p:spPr>
          <a:xfrm>
            <a:off x="762000" y="2133600"/>
            <a:ext cx="7772400" cy="3429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latin typeface="+mj-lt"/>
              <a:ea typeface="+mj-ea"/>
              <a:cs typeface="+mj-cs"/>
            </a:endParaRPr>
          </a:p>
        </p:txBody>
      </p:sp>
      <p:sp>
        <p:nvSpPr>
          <p:cNvPr id="10" name="Title 1"/>
          <p:cNvSpPr txBox="1">
            <a:spLocks/>
          </p:cNvSpPr>
          <p:nvPr/>
        </p:nvSpPr>
        <p:spPr>
          <a:xfrm>
            <a:off x="357405" y="2285999"/>
            <a:ext cx="7772400" cy="3873049"/>
          </a:xfrm>
          <a:prstGeom prst="rect">
            <a:avLst/>
          </a:prstGeom>
        </p:spPr>
        <p:txBody>
          <a:bodyPr vert="horz" lIns="91440" tIns="45720" rIns="91440" bIns="45720" rtlCol="0" anchor="ctr">
            <a:noAutofit/>
          </a:bodyPr>
          <a:lstStyle/>
          <a:p>
            <a:pPr algn="just">
              <a:spcBef>
                <a:spcPct val="0"/>
              </a:spcBef>
              <a:defRPr/>
            </a:pPr>
            <a:endParaRPr lang="en-US" sz="1400" dirty="0">
              <a:latin typeface="Times New Roman"/>
              <a:ea typeface="+mn-lt"/>
              <a:cs typeface="+mn-lt"/>
            </a:endParaRPr>
          </a:p>
          <a:p>
            <a:pPr algn="just">
              <a:spcBef>
                <a:spcPct val="0"/>
              </a:spcBef>
              <a:defRPr/>
            </a:pPr>
            <a:endParaRPr lang="en-US" sz="1400" dirty="0">
              <a:latin typeface="Times New Roman"/>
              <a:ea typeface="+mn-lt"/>
              <a:cs typeface="+mn-lt"/>
            </a:endParaRPr>
          </a:p>
          <a:p>
            <a:pPr algn="just">
              <a:spcBef>
                <a:spcPct val="0"/>
              </a:spcBef>
              <a:defRPr/>
            </a:pPr>
            <a:endParaRPr lang="en-US" sz="1400" dirty="0">
              <a:latin typeface="Times New Roman"/>
              <a:ea typeface="+mn-lt"/>
              <a:cs typeface="+mn-lt"/>
            </a:endParaRPr>
          </a:p>
          <a:p>
            <a:pPr algn="just">
              <a:spcBef>
                <a:spcPct val="0"/>
              </a:spcBef>
              <a:defRPr/>
            </a:pPr>
            <a:endParaRPr lang="en-US" sz="1400" dirty="0">
              <a:latin typeface="Times New Roman"/>
              <a:ea typeface="+mn-lt"/>
              <a:cs typeface="+mn-lt"/>
            </a:endParaRPr>
          </a:p>
          <a:p>
            <a:pPr algn="just">
              <a:spcBef>
                <a:spcPct val="0"/>
              </a:spcBef>
              <a:defRPr/>
            </a:pPr>
            <a:endParaRPr lang="en-US" sz="1400" dirty="0">
              <a:latin typeface="Times New Roman"/>
              <a:ea typeface="+mn-lt"/>
              <a:cs typeface="+mn-lt"/>
            </a:endParaRPr>
          </a:p>
          <a:p>
            <a:pPr marL="285750" indent="-285750" algn="just">
              <a:spcBef>
                <a:spcPct val="0"/>
              </a:spcBef>
              <a:buFont typeface="Arial"/>
              <a:buChar char="•"/>
              <a:defRPr/>
            </a:pPr>
            <a:r>
              <a:rPr lang="en-IN" sz="1600" dirty="0">
                <a:effectLst/>
                <a:latin typeface="Times New Roman" panose="02020603050405020304" pitchFamily="18" charset="0"/>
                <a:ea typeface="Times New Roman" panose="02020603050405020304" pitchFamily="18" charset="0"/>
              </a:rPr>
              <a:t>The majority of NGOs have had trouble obtaining cash or other necessary items. Obtaining donors is a highly difficult endeavour, and occasionally dealing with some donors' conditions can be quite difficult for NGOs to complete. This charity management system will make it simple for NGOs to locate contributors.</a:t>
            </a:r>
          </a:p>
          <a:p>
            <a:pPr marL="285750" indent="-285750" algn="just">
              <a:spcBef>
                <a:spcPct val="0"/>
              </a:spcBef>
              <a:buFont typeface="Arial"/>
              <a:buChar char="•"/>
              <a:defRPr/>
            </a:pPr>
            <a:endParaRPr lang="en-IN" sz="1600" dirty="0">
              <a:latin typeface="Times New Roman" panose="02020603050405020304" pitchFamily="18" charset="0"/>
              <a:ea typeface="Times New Roman" panose="02020603050405020304" pitchFamily="18" charset="0"/>
            </a:endParaRPr>
          </a:p>
          <a:p>
            <a:pPr marL="285750" indent="-285750" algn="just">
              <a:spcBef>
                <a:spcPct val="0"/>
              </a:spcBef>
              <a:buFont typeface="Arial"/>
              <a:buChar char="•"/>
              <a:defRPr/>
            </a:pPr>
            <a:r>
              <a:rPr lang="en-IN" sz="1600" dirty="0">
                <a:solidFill>
                  <a:srgbClr val="000000"/>
                </a:solidFill>
                <a:effectLst/>
                <a:latin typeface="Times New Roman" panose="02020603050405020304" pitchFamily="18" charset="0"/>
                <a:ea typeface="Times New Roman" panose="02020603050405020304" pitchFamily="18" charset="0"/>
              </a:rPr>
              <a:t>This system has three modules: Management (</a:t>
            </a:r>
            <a:r>
              <a:rPr lang="en-IN" sz="1600" dirty="0">
                <a:effectLst/>
                <a:latin typeface="Times New Roman" panose="02020603050405020304" pitchFamily="18" charset="0"/>
                <a:ea typeface="Times New Roman" panose="02020603050405020304" pitchFamily="18" charset="0"/>
              </a:rPr>
              <a:t>Admin), NGO, and Donor.</a:t>
            </a:r>
          </a:p>
          <a:p>
            <a:pPr algn="just">
              <a:spcBef>
                <a:spcPct val="0"/>
              </a:spcBef>
              <a:defRPr/>
            </a:pPr>
            <a:endParaRPr lang="en-US" sz="1400" dirty="0">
              <a:latin typeface="Times New Roman"/>
              <a:ea typeface="+mn-lt"/>
              <a:cs typeface="+mn-lt"/>
            </a:endParaRPr>
          </a:p>
          <a:p>
            <a:pPr marL="285750" indent="-285750" algn="just">
              <a:spcBef>
                <a:spcPct val="0"/>
              </a:spcBef>
              <a:buFont typeface="Arial"/>
              <a:buChar char="•"/>
              <a:defRPr/>
            </a:pPr>
            <a:r>
              <a:rPr lang="en-US" sz="1600" dirty="0">
                <a:latin typeface="Times New Roman"/>
                <a:ea typeface="+mn-lt"/>
                <a:cs typeface="+mn-lt"/>
              </a:rPr>
              <a:t>In this,</a:t>
            </a:r>
            <a:r>
              <a:rPr lang="en-IN" sz="1600" dirty="0">
                <a:latin typeface="Times New Roman" panose="02020603050405020304" pitchFamily="18" charset="0"/>
                <a:ea typeface="+mn-lt"/>
                <a:cs typeface="+mn-lt"/>
              </a:rPr>
              <a:t>a</a:t>
            </a:r>
            <a:r>
              <a:rPr lang="en-IN" sz="1600" dirty="0">
                <a:effectLst/>
                <a:latin typeface="Times New Roman" panose="02020603050405020304" pitchFamily="18" charset="0"/>
                <a:ea typeface="Times New Roman" panose="02020603050405020304" pitchFamily="18" charset="0"/>
              </a:rPr>
              <a:t>dmin can oversee the request made by the NGO by approving or denying it by logging in with their credentials. After examining the NGO documents that were uploaded by the NGO, approval will be given.</a:t>
            </a:r>
            <a:endParaRPr lang="en-US" sz="1600" dirty="0">
              <a:latin typeface="Times New Roman"/>
              <a:ea typeface="+mn-lt"/>
              <a:cs typeface="+mn-lt"/>
            </a:endParaRPr>
          </a:p>
          <a:p>
            <a:pPr marL="285750" indent="-285750" algn="just">
              <a:spcBef>
                <a:spcPct val="0"/>
              </a:spcBef>
              <a:buFont typeface="Arial"/>
              <a:buChar char="•"/>
              <a:defRPr/>
            </a:pPr>
            <a:endParaRPr lang="en-US" sz="1400" dirty="0">
              <a:latin typeface="Times New Roman"/>
              <a:ea typeface="+mn-lt"/>
              <a:cs typeface="+mn-lt"/>
            </a:endParaRPr>
          </a:p>
          <a:p>
            <a:pPr marL="285750" indent="-285750" algn="just">
              <a:spcBef>
                <a:spcPct val="0"/>
              </a:spcBef>
              <a:buFont typeface="Arial"/>
              <a:buChar char="•"/>
              <a:defRPr/>
            </a:pPr>
            <a:r>
              <a:rPr lang="en-IN" sz="1600" dirty="0">
                <a:effectLst/>
                <a:latin typeface="Times New Roman" panose="02020603050405020304" pitchFamily="18" charset="0"/>
                <a:ea typeface="Times New Roman" panose="02020603050405020304" pitchFamily="18" charset="0"/>
              </a:rPr>
              <a:t>Donors only need to register and login using their credentials. They will be notified of the donation request put forth by NGOs. Upon request approval, they must fill out the donation information. The donor will receive the contribution date. They can also view the history of donations </a:t>
            </a:r>
            <a:r>
              <a:rPr lang="en-US" sz="1600" dirty="0">
                <a:latin typeface="Times New Roman"/>
                <a:ea typeface="+mn-lt"/>
                <a:cs typeface="+mn-lt"/>
              </a:rPr>
              <a:t>.</a:t>
            </a:r>
          </a:p>
          <a:p>
            <a:pPr marL="285750" indent="-285750" algn="just">
              <a:spcBef>
                <a:spcPct val="0"/>
              </a:spcBef>
              <a:buFont typeface="Arial"/>
              <a:buChar char="•"/>
              <a:defRPr/>
            </a:pPr>
            <a:endParaRPr lang="en-US" sz="1600" dirty="0">
              <a:latin typeface="Times New Roman"/>
              <a:ea typeface="+mn-lt"/>
              <a:cs typeface="+mn-lt"/>
            </a:endParaRPr>
          </a:p>
          <a:p>
            <a:pPr marL="285750" indent="-285750" algn="just">
              <a:spcBef>
                <a:spcPct val="0"/>
              </a:spcBef>
              <a:buFont typeface="Arial"/>
              <a:buChar char="•"/>
              <a:defRPr/>
            </a:pPr>
            <a:r>
              <a:rPr lang="en-IN" sz="1600" dirty="0">
                <a:effectLst/>
                <a:latin typeface="Times New Roman" panose="02020603050405020304" pitchFamily="18" charset="0"/>
                <a:ea typeface="Times New Roman" panose="02020603050405020304" pitchFamily="18" charset="0"/>
              </a:rPr>
              <a:t>A charity management system is a specialized   software/website designed for organizations to automate the process of managing their donor relations, fundraising campaigns, and overall financial operations</a:t>
            </a:r>
            <a:endParaRPr lang="en-US" sz="1600" dirty="0">
              <a:latin typeface="Times New Roman"/>
              <a:ea typeface="+mn-lt"/>
              <a:cs typeface="+mn-lt"/>
            </a:endParaRPr>
          </a:p>
          <a:p>
            <a:pPr marL="285750" indent="-285750" algn="just">
              <a:spcBef>
                <a:spcPct val="0"/>
              </a:spcBef>
              <a:buFont typeface="Arial"/>
              <a:buChar char="•"/>
              <a:defRPr/>
            </a:pPr>
            <a:endParaRPr lang="en-US" sz="1600" b="1" i="0" u="none" strike="noStrike" kern="1200" cap="none" spc="0" normalizeH="0" baseline="0" noProof="0" dirty="0">
              <a:ln>
                <a:noFill/>
              </a:ln>
              <a:effectLst/>
              <a:uLnTx/>
              <a:uFillTx/>
              <a:latin typeface="Times New Roman"/>
              <a:ea typeface="Calibri"/>
              <a:cs typeface="Calibri"/>
            </a:endParaRPr>
          </a:p>
          <a:p>
            <a:pPr>
              <a:spcBef>
                <a:spcPct val="0"/>
              </a:spcBef>
              <a:buFont typeface="Arial" pitchFamily="34" charset="0"/>
              <a:buChar char="•"/>
              <a:defRPr/>
            </a:pPr>
            <a:endParaRPr lang="en-US" sz="1400" b="0" i="0" u="none" strike="noStrike" kern="1200" cap="none" spc="0" normalizeH="0" baseline="0" noProof="0" dirty="0">
              <a:ln>
                <a:noFill/>
              </a:ln>
              <a:effectLst/>
              <a:uLnTx/>
              <a:uFillTx/>
              <a:latin typeface="+mj-lt"/>
              <a:ea typeface="Calibri"/>
              <a:cs typeface="Calibri"/>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Calibri"/>
              <a:cs typeface="Calibri"/>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b="0" i="0" u="none" strike="noStrike" kern="1200" cap="none" spc="0" normalizeH="0" baseline="0" noProof="0" dirty="0">
              <a:ln>
                <a:noFill/>
              </a:ln>
              <a:solidFill>
                <a:schemeClr val="tx1"/>
              </a:solidFill>
              <a:effectLst/>
              <a:uLnTx/>
              <a:uFillTx/>
              <a:latin typeface="+mj-lt"/>
              <a:ea typeface="Calibri"/>
              <a:cs typeface="Calibri"/>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2A97-4000-5320-0663-45AFD6DB7664}"/>
              </a:ext>
            </a:extLst>
          </p:cNvPr>
          <p:cNvSpPr>
            <a:spLocks noGrp="1"/>
          </p:cNvSpPr>
          <p:nvPr>
            <p:ph type="title"/>
          </p:nvPr>
        </p:nvSpPr>
        <p:spPr>
          <a:xfrm>
            <a:off x="457200" y="274638"/>
            <a:ext cx="6465783" cy="1143000"/>
          </a:xfrm>
        </p:spPr>
        <p:txBody>
          <a:bodyPr/>
          <a:lstStyle/>
          <a:p>
            <a:pPr algn="l"/>
            <a:r>
              <a:rPr lang="en-US" dirty="0">
                <a:ea typeface="+mj-lt"/>
                <a:cs typeface="+mj-lt"/>
              </a:rPr>
              <a:t>Proposed Methodology :</a:t>
            </a:r>
            <a:endParaRPr lang="en-US" dirty="0">
              <a:cs typeface="Calibri"/>
            </a:endParaRPr>
          </a:p>
        </p:txBody>
      </p:sp>
      <p:sp>
        <p:nvSpPr>
          <p:cNvPr id="6" name="Content Placeholder 5">
            <a:extLst>
              <a:ext uri="{FF2B5EF4-FFF2-40B4-BE49-F238E27FC236}">
                <a16:creationId xmlns:a16="http://schemas.microsoft.com/office/drawing/2014/main" id="{74118491-2544-6AF8-0639-E0EE062474E1}"/>
              </a:ext>
            </a:extLst>
          </p:cNvPr>
          <p:cNvSpPr>
            <a:spLocks noGrp="1"/>
          </p:cNvSpPr>
          <p:nvPr>
            <p:ph idx="1"/>
          </p:nvPr>
        </p:nvSpPr>
        <p:spPr>
          <a:xfrm>
            <a:off x="457200" y="1600200"/>
            <a:ext cx="8229600" cy="4788568"/>
          </a:xfrm>
        </p:spPr>
        <p:txBody>
          <a:bodyPr vert="horz" lIns="91440" tIns="45720" rIns="91440" bIns="45720" rtlCol="0" anchor="t">
            <a:noAutofit/>
          </a:bodyPr>
          <a:lstStyle/>
          <a:p>
            <a:pPr algn="just"/>
            <a:r>
              <a:rPr lang="en-US" sz="1400" b="1" dirty="0">
                <a:latin typeface="Times New Roman"/>
                <a:cs typeface="Times New Roman"/>
              </a:rPr>
              <a:t>UI Design with HTML,CSS, React JS:</a:t>
            </a:r>
          </a:p>
          <a:p>
            <a:pPr marL="0" marR="0" indent="0" algn="just">
              <a:lnSpc>
                <a:spcPct val="115000"/>
              </a:lnSpc>
              <a:spcBef>
                <a:spcPts val="0"/>
              </a:spcBef>
              <a:spcAft>
                <a:spcPts val="0"/>
              </a:spcAft>
              <a:buNone/>
              <a:tabLst>
                <a:tab pos="137795" algn="l"/>
              </a:tabLst>
            </a:pPr>
            <a:r>
              <a:rPr lang="en-US" sz="1600" dirty="0">
                <a:solidFill>
                  <a:srgbClr val="000000"/>
                </a:solidFill>
                <a:effectLst/>
                <a:latin typeface="Times New Roman" panose="02020603050405020304" pitchFamily="18" charset="0"/>
                <a:ea typeface="Times New Roman" panose="02020603050405020304" pitchFamily="18" charset="0"/>
              </a:rPr>
              <a:t>Conducted user research to understand preferences and expectations for charity-based web-site design.</a:t>
            </a:r>
            <a:r>
              <a:rPr lang="en-IN" sz="1600" dirty="0">
                <a:effectLst/>
                <a:latin typeface="Times New Roman" panose="02020603050405020304" pitchFamily="18" charset="0"/>
                <a:ea typeface="Times New Roman" panose="02020603050405020304" pitchFamily="18" charset="0"/>
              </a:rPr>
              <a:t> Implement</a:t>
            </a:r>
            <a:r>
              <a:rPr lang="en-US" sz="1600" dirty="0">
                <a:solidFill>
                  <a:srgbClr val="000000"/>
                </a:solidFill>
                <a:effectLst/>
                <a:latin typeface="Times New Roman" panose="02020603050405020304" pitchFamily="18" charset="0"/>
                <a:ea typeface="Times New Roman" panose="02020603050405020304" pitchFamily="18" charset="0"/>
              </a:rPr>
              <a:t> the user interface using HTML, CSS, and React components based on the design. Utilize React for managing the frontend application state and user interactions. Design forms, donation modules, and other interactive elements using React components</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400" b="1" dirty="0">
                <a:latin typeface="Times New Roman"/>
                <a:cs typeface="Times New Roman"/>
              </a:rPr>
              <a:t> </a:t>
            </a:r>
            <a:endParaRPr lang="en-GB" sz="1400" dirty="0">
              <a:latin typeface="Times New Roman"/>
              <a:cs typeface="Times New Roman"/>
            </a:endParaRPr>
          </a:p>
          <a:p>
            <a:pPr algn="just"/>
            <a:r>
              <a:rPr lang="en-US" sz="1600" b="1" dirty="0">
                <a:solidFill>
                  <a:srgbClr val="000000"/>
                </a:solidFill>
                <a:effectLst/>
                <a:latin typeface="Times New Roman" panose="02020603050405020304" pitchFamily="18" charset="0"/>
                <a:ea typeface="Times New Roman" panose="02020603050405020304" pitchFamily="18" charset="0"/>
              </a:rPr>
              <a:t>Building the Backend with MongoDB </a:t>
            </a:r>
            <a:r>
              <a:rPr lang="en-US" sz="1400" b="1" dirty="0">
                <a:latin typeface="Times New Roman"/>
                <a:cs typeface="Times New Roman"/>
              </a:rPr>
              <a:t>:</a:t>
            </a:r>
            <a:endParaRPr lang="en-GB" sz="1400" dirty="0">
              <a:latin typeface="Times New Roman"/>
              <a:cs typeface="Times New Roman"/>
            </a:endParaRPr>
          </a:p>
          <a:p>
            <a:pPr marL="0" indent="0" algn="just">
              <a:buNone/>
            </a:pPr>
            <a:r>
              <a:rPr lang="en-US" sz="1600" dirty="0">
                <a:solidFill>
                  <a:srgbClr val="000000"/>
                </a:solidFill>
                <a:effectLst/>
                <a:latin typeface="Times New Roman" panose="02020603050405020304" pitchFamily="18" charset="0"/>
                <a:ea typeface="Times New Roman" panose="02020603050405020304" pitchFamily="18" charset="0"/>
              </a:rPr>
              <a:t>Develop RESTful APIs or </a:t>
            </a:r>
            <a:r>
              <a:rPr lang="en-US" sz="1600" dirty="0" err="1">
                <a:solidFill>
                  <a:srgbClr val="000000"/>
                </a:solidFill>
                <a:effectLst/>
                <a:latin typeface="Times New Roman" panose="02020603050405020304" pitchFamily="18" charset="0"/>
                <a:ea typeface="Times New Roman" panose="02020603050405020304" pitchFamily="18" charset="0"/>
              </a:rPr>
              <a:t>GraphQL</a:t>
            </a:r>
            <a:r>
              <a:rPr lang="en-US" sz="1600" dirty="0">
                <a:solidFill>
                  <a:srgbClr val="000000"/>
                </a:solidFill>
                <a:effectLst/>
                <a:latin typeface="Times New Roman" panose="02020603050405020304" pitchFamily="18" charset="0"/>
                <a:ea typeface="Times New Roman" panose="02020603050405020304" pitchFamily="18" charset="0"/>
              </a:rPr>
              <a:t> endpoints using Node.js or a framework like Express.js to handle data request between the frontend and MongoDB. Use CRUD (Create, Read, Update, Delete) operations to interact with the MongoDB database. Ensure appropriate verification and validation for data security</a:t>
            </a:r>
            <a:r>
              <a:rPr lang="en-US" sz="1400" dirty="0">
                <a:latin typeface="Times New Roman"/>
                <a:cs typeface="Times New Roman"/>
              </a:rPr>
              <a:t>.</a:t>
            </a:r>
            <a:endParaRPr lang="en-GB" sz="1400" dirty="0">
              <a:latin typeface="Times New Roman"/>
              <a:cs typeface="Times New Roman"/>
            </a:endParaRPr>
          </a:p>
          <a:p>
            <a:pPr algn="just"/>
            <a:r>
              <a:rPr lang="en-US" sz="1600" b="1" dirty="0">
                <a:effectLst/>
                <a:latin typeface="Times New Roman" panose="02020603050405020304" pitchFamily="18" charset="0"/>
                <a:ea typeface="Times New Roman" panose="02020603050405020304" pitchFamily="18" charset="0"/>
              </a:rPr>
              <a:t>Security Measures and Data Privacy </a:t>
            </a:r>
            <a:r>
              <a:rPr lang="en-US" sz="1400" b="1" dirty="0">
                <a:latin typeface="Times New Roman"/>
                <a:cs typeface="Times New Roman"/>
              </a:rPr>
              <a:t>:</a:t>
            </a:r>
          </a:p>
          <a:p>
            <a:pPr marL="0" indent="0" algn="just">
              <a:buNone/>
            </a:pPr>
            <a:r>
              <a:rPr lang="en-US" sz="1600" dirty="0">
                <a:effectLst/>
                <a:latin typeface="Times New Roman" panose="02020603050405020304" pitchFamily="18" charset="0"/>
                <a:ea typeface="Times New Roman" panose="02020603050405020304" pitchFamily="18" charset="0"/>
              </a:rPr>
              <a:t>Encryption and secure data storage practices to keep the user private. Comply with data protection laws and ethical considerations when processing user data</a:t>
            </a:r>
            <a:r>
              <a:rPr lang="en-US" sz="1800" dirty="0">
                <a:effectLst/>
                <a:latin typeface="Times New Roman" panose="02020603050405020304" pitchFamily="18" charset="0"/>
                <a:ea typeface="Times New Roman" panose="02020603050405020304" pitchFamily="18" charset="0"/>
              </a:rPr>
              <a:t>.</a:t>
            </a:r>
            <a:endParaRPr lang="en-GB" sz="1400" dirty="0">
              <a:latin typeface="Times New Roman"/>
              <a:cs typeface="Times New Roman"/>
            </a:endParaRPr>
          </a:p>
          <a:p>
            <a:pPr algn="just"/>
            <a:r>
              <a:rPr lang="en-US" sz="1600" b="1" dirty="0">
                <a:effectLst/>
                <a:latin typeface="Times New Roman" panose="02020603050405020304" pitchFamily="18" charset="0"/>
                <a:ea typeface="Times New Roman" panose="02020603050405020304" pitchFamily="18" charset="0"/>
              </a:rPr>
              <a:t>Documentation </a:t>
            </a:r>
            <a:r>
              <a:rPr lang="en-US" sz="1400" b="1" dirty="0">
                <a:latin typeface="Times New Roman"/>
                <a:cs typeface="Times New Roman"/>
              </a:rPr>
              <a:t>:</a:t>
            </a:r>
            <a:endParaRPr lang="en-GB" sz="1400" dirty="0">
              <a:latin typeface="Times New Roman"/>
              <a:cs typeface="Times New Roman"/>
            </a:endParaRPr>
          </a:p>
          <a:p>
            <a:pPr marL="0" indent="0" algn="just">
              <a:buNone/>
            </a:pPr>
            <a:r>
              <a:rPr lang="en-US" sz="1600" dirty="0">
                <a:effectLst/>
                <a:latin typeface="Times New Roman" panose="02020603050405020304" pitchFamily="18" charset="0"/>
                <a:ea typeface="Times New Roman" panose="02020603050405020304" pitchFamily="18" charset="0"/>
              </a:rPr>
              <a:t>Provide comprehensive documentation for users on website features and functionalities</a:t>
            </a:r>
            <a:r>
              <a:rPr lang="en-US" sz="1600" dirty="0">
                <a:latin typeface="Times New Roman"/>
                <a:cs typeface="Times New Roman"/>
              </a:rPr>
              <a:t>.</a:t>
            </a:r>
            <a:endParaRPr lang="en-GB" sz="1600" dirty="0">
              <a:latin typeface="Times New Roman"/>
              <a:cs typeface="Times New Roman"/>
            </a:endParaRPr>
          </a:p>
          <a:p>
            <a:pPr marL="0" indent="0">
              <a:buNone/>
            </a:pPr>
            <a:endParaRPr lang="en-US" sz="1600" dirty="0">
              <a:latin typeface="Times New Roman"/>
              <a:cs typeface="Times New Roman"/>
            </a:endParaRPr>
          </a:p>
          <a:p>
            <a:pPr marL="0" indent="0">
              <a:buNone/>
            </a:pPr>
            <a:endParaRPr lang="en-GB" dirty="0">
              <a:cs typeface="Calibri"/>
            </a:endParaRPr>
          </a:p>
        </p:txBody>
      </p:sp>
      <p:pic>
        <p:nvPicPr>
          <p:cNvPr id="7" name="Picture 6" descr="images.jpg">
            <a:extLst>
              <a:ext uri="{FF2B5EF4-FFF2-40B4-BE49-F238E27FC236}">
                <a16:creationId xmlns:a16="http://schemas.microsoft.com/office/drawing/2014/main" id="{7F59C516-568C-98B4-75CC-38621B765AE2}"/>
              </a:ext>
            </a:extLst>
          </p:cNvPr>
          <p:cNvPicPr>
            <a:picLocks noChangeAspect="1"/>
          </p:cNvPicPr>
          <p:nvPr/>
        </p:nvPicPr>
        <p:blipFill>
          <a:blip r:embed="rId2"/>
          <a:stretch>
            <a:fillRect/>
          </a:stretch>
        </p:blipFill>
        <p:spPr>
          <a:xfrm>
            <a:off x="7484668" y="272744"/>
            <a:ext cx="1276350" cy="1102290"/>
          </a:xfrm>
          <a:prstGeom prst="rect">
            <a:avLst/>
          </a:prstGeom>
        </p:spPr>
      </p:pic>
    </p:spTree>
    <p:extLst>
      <p:ext uri="{BB962C8B-B14F-4D97-AF65-F5344CB8AC3E}">
        <p14:creationId xmlns:p14="http://schemas.microsoft.com/office/powerpoint/2010/main" val="70077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7F1E-F87A-51D0-1F70-3A2648F40611}"/>
              </a:ext>
            </a:extLst>
          </p:cNvPr>
          <p:cNvSpPr>
            <a:spLocks noGrp="1"/>
          </p:cNvSpPr>
          <p:nvPr>
            <p:ph type="title"/>
          </p:nvPr>
        </p:nvSpPr>
        <p:spPr>
          <a:xfrm>
            <a:off x="457200" y="274638"/>
            <a:ext cx="5572271" cy="1143000"/>
          </a:xfrm>
        </p:spPr>
        <p:txBody>
          <a:bodyPr/>
          <a:lstStyle/>
          <a:p>
            <a:endParaRPr lang="en-GB"/>
          </a:p>
        </p:txBody>
      </p:sp>
      <p:sp>
        <p:nvSpPr>
          <p:cNvPr id="3" name="Content Placeholder 2">
            <a:extLst>
              <a:ext uri="{FF2B5EF4-FFF2-40B4-BE49-F238E27FC236}">
                <a16:creationId xmlns:a16="http://schemas.microsoft.com/office/drawing/2014/main" id="{79E2E0C8-20FE-91EB-0425-C1D857552109}"/>
              </a:ext>
            </a:extLst>
          </p:cNvPr>
          <p:cNvSpPr>
            <a:spLocks noGrp="1"/>
          </p:cNvSpPr>
          <p:nvPr>
            <p:ph idx="1"/>
          </p:nvPr>
        </p:nvSpPr>
        <p:spPr>
          <a:xfrm>
            <a:off x="288758" y="1600200"/>
            <a:ext cx="8398042" cy="4764505"/>
          </a:xfrm>
        </p:spPr>
        <p:txBody>
          <a:bodyPr vert="horz" lIns="91440" tIns="45720" rIns="91440" bIns="45720" rtlCol="0" anchor="t">
            <a:normAutofit fontScale="92500" lnSpcReduction="10000"/>
          </a:bodyPr>
          <a:lstStyle/>
          <a:p>
            <a:r>
              <a:rPr lang="en-IN" sz="1700" b="1" dirty="0">
                <a:effectLst/>
                <a:latin typeface="Times New Roman" panose="02020603050405020304" pitchFamily="18" charset="0"/>
                <a:ea typeface="Times New Roman" panose="02020603050405020304" pitchFamily="18" charset="0"/>
              </a:rPr>
              <a:t>Integrating Functionality </a:t>
            </a:r>
            <a:r>
              <a:rPr lang="en-US" sz="1400" b="1" dirty="0">
                <a:latin typeface="Times New Roman"/>
                <a:cs typeface="Times New Roman"/>
              </a:rPr>
              <a:t>:</a:t>
            </a:r>
            <a:endParaRPr lang="en-GB" sz="1400" dirty="0">
              <a:latin typeface="Times New Roman"/>
              <a:cs typeface="Times New Roman"/>
            </a:endParaRPr>
          </a:p>
          <a:p>
            <a:pPr marL="0" marR="0" indent="0" algn="just">
              <a:lnSpc>
                <a:spcPct val="115000"/>
              </a:lnSpc>
              <a:spcBef>
                <a:spcPts val="0"/>
              </a:spcBef>
              <a:spcAft>
                <a:spcPts val="0"/>
              </a:spcAft>
              <a:buNone/>
              <a:tabLst>
                <a:tab pos="144145" algn="l"/>
              </a:tabLst>
            </a:pPr>
            <a:r>
              <a:rPr lang="en-IN" sz="1700" dirty="0">
                <a:effectLst/>
                <a:latin typeface="Times New Roman" panose="02020603050405020304" pitchFamily="18" charset="0"/>
                <a:ea typeface="Times New Roman" panose="02020603050405020304" pitchFamily="18" charset="0"/>
              </a:rPr>
              <a:t>Connect the frontend React components with backend APIs to enable functionalities like user registration, donation submission, volunteer management, etc. Implement data validation on both the frontend and backend sides. Integrate MongoDB queries and commands to store and retrieve data as needed</a:t>
            </a:r>
            <a:r>
              <a:rPr lang="en-IN" sz="1800" dirty="0">
                <a:effectLst/>
                <a:latin typeface="Times New Roman" panose="02020603050405020304" pitchFamily="18" charset="0"/>
                <a:ea typeface="Times New Roman" panose="02020603050405020304" pitchFamily="18" charset="0"/>
              </a:rPr>
              <a:t>.</a:t>
            </a:r>
            <a:r>
              <a:rPr lang="en-US" sz="1400" dirty="0">
                <a:latin typeface="Times New Roman"/>
                <a:cs typeface="Times New Roman"/>
              </a:rPr>
              <a:t>.</a:t>
            </a:r>
            <a:endParaRPr lang="en-GB" sz="1400" dirty="0">
              <a:latin typeface="Times New Roman"/>
              <a:cs typeface="Times New Roman"/>
            </a:endParaRPr>
          </a:p>
          <a:p>
            <a:pPr algn="just"/>
            <a:r>
              <a:rPr lang="en-US" sz="1700" b="1" dirty="0">
                <a:effectLst/>
                <a:latin typeface="Times New Roman" panose="02020603050405020304" pitchFamily="18" charset="0"/>
                <a:ea typeface="Times New Roman" panose="02020603050405020304" pitchFamily="18" charset="0"/>
              </a:rPr>
              <a:t>Hosting and Deployment </a:t>
            </a:r>
            <a:r>
              <a:rPr lang="en-US" sz="1400" b="1" dirty="0">
                <a:latin typeface="Times New Roman"/>
                <a:cs typeface="Times New Roman"/>
              </a:rPr>
              <a:t>:</a:t>
            </a:r>
            <a:endParaRPr lang="en-GB" sz="1400" b="1" dirty="0">
              <a:latin typeface="Times New Roman"/>
              <a:cs typeface="Times New Roman"/>
            </a:endParaRPr>
          </a:p>
          <a:p>
            <a:pPr marL="0" indent="0" algn="just">
              <a:buNone/>
            </a:pPr>
            <a:r>
              <a:rPr lang="en-IN" sz="1700" dirty="0">
                <a:effectLst/>
                <a:latin typeface="Times New Roman" panose="02020603050405020304" pitchFamily="18" charset="0"/>
                <a:ea typeface="Times New Roman" panose="02020603050405020304" pitchFamily="18" charset="0"/>
              </a:rPr>
              <a:t>Deploy the frontend React application and backend Node.js server on suitable hosting platforms. Configure domain settings, SSL certificates, and security measures. Set up continuous integration and deployment pipelines if required.</a:t>
            </a:r>
            <a:endParaRPr lang="en-GB" sz="1700" dirty="0">
              <a:latin typeface="Times New Roman"/>
              <a:cs typeface="Times New Roman"/>
            </a:endParaRPr>
          </a:p>
          <a:p>
            <a:pPr algn="just"/>
            <a:r>
              <a:rPr lang="en-IN" sz="1700" b="1" dirty="0">
                <a:effectLst/>
                <a:latin typeface="Times New Roman" panose="02020603050405020304" pitchFamily="18" charset="0"/>
                <a:ea typeface="Times New Roman" panose="02020603050405020304" pitchFamily="18" charset="0"/>
              </a:rPr>
              <a:t>Post-Launch Maintenance </a:t>
            </a:r>
            <a:r>
              <a:rPr lang="en-US" sz="1400" b="1" dirty="0">
                <a:latin typeface="Times New Roman"/>
                <a:cs typeface="Times New Roman"/>
              </a:rPr>
              <a:t>:</a:t>
            </a:r>
            <a:endParaRPr lang="en-GB" sz="1400" dirty="0">
              <a:latin typeface="Times New Roman"/>
              <a:cs typeface="Times New Roman"/>
            </a:endParaRPr>
          </a:p>
          <a:p>
            <a:pPr marL="0" indent="0" algn="just">
              <a:buNone/>
            </a:pPr>
            <a:r>
              <a:rPr lang="en-IN" sz="1900" dirty="0">
                <a:effectLst/>
                <a:latin typeface="Times New Roman" panose="02020603050405020304" pitchFamily="18" charset="0"/>
                <a:ea typeface="Times New Roman" panose="02020603050405020304" pitchFamily="18" charset="0"/>
              </a:rPr>
              <a:t>Regularly update the website's content, security patches, and dependencies. Monitor server performance, database usage, and website analytics for improvements and enhancements. Address user feedback and make necessary enhancements based on user experiences. </a:t>
            </a:r>
            <a:endParaRPr lang="en-GB" sz="1900" dirty="0">
              <a:latin typeface="Times New Roman"/>
              <a:cs typeface="Times New Roman"/>
            </a:endParaRPr>
          </a:p>
          <a:p>
            <a:pPr marL="0" indent="0" algn="just">
              <a:buNone/>
            </a:pPr>
            <a:r>
              <a:rPr lang="en-IN" sz="1800" dirty="0">
                <a:effectLst/>
                <a:latin typeface="Times New Roman" panose="02020603050405020304" pitchFamily="18" charset="0"/>
                <a:ea typeface="Times New Roman" panose="02020603050405020304" pitchFamily="18" charset="0"/>
              </a:rPr>
              <a:t> </a:t>
            </a:r>
            <a:r>
              <a:rPr lang="en-IN" sz="1900" b="1" dirty="0">
                <a:effectLst/>
                <a:latin typeface="Times New Roman" panose="02020603050405020304" pitchFamily="18" charset="0"/>
                <a:ea typeface="Times New Roman" panose="02020603050405020304" pitchFamily="18" charset="0"/>
              </a:rPr>
              <a:t>Data Management and Backup </a:t>
            </a:r>
            <a:r>
              <a:rPr lang="en-US" sz="1400" b="1" dirty="0">
                <a:latin typeface="Times New Roman"/>
                <a:cs typeface="Times New Roman"/>
              </a:rPr>
              <a:t>:</a:t>
            </a:r>
            <a:endParaRPr lang="en-GB" sz="1400" dirty="0">
              <a:latin typeface="Times New Roman"/>
              <a:cs typeface="Times New Roman"/>
            </a:endParaRPr>
          </a:p>
          <a:p>
            <a:pPr marL="0" indent="0" algn="just">
              <a:buNone/>
            </a:pPr>
            <a:r>
              <a:rPr lang="en-US" sz="1400" dirty="0">
                <a:latin typeface="Times New Roman"/>
                <a:cs typeface="Times New Roman"/>
              </a:rPr>
              <a:t> </a:t>
            </a:r>
            <a:r>
              <a:rPr lang="en-IN" sz="1700" dirty="0">
                <a:effectLst/>
                <a:latin typeface="Times New Roman" panose="02020603050405020304" pitchFamily="18" charset="0"/>
                <a:ea typeface="Times New Roman" panose="02020603050405020304" pitchFamily="18" charset="0"/>
              </a:rPr>
              <a:t>Implement a backup strategy for the MongoDB database to prevent data loss. Consider data security measures to protect sensitive information stored in the database.</a:t>
            </a:r>
            <a:endParaRPr lang="en-US" sz="1700" dirty="0">
              <a:effectLst/>
              <a:latin typeface="Times New Roman" panose="02020603050405020304" pitchFamily="18" charset="0"/>
              <a:ea typeface="Times New Roman" panose="02020603050405020304" pitchFamily="18" charset="0"/>
            </a:endParaRPr>
          </a:p>
          <a:p>
            <a:endParaRPr lang="en-US" sz="1700" b="1" dirty="0">
              <a:latin typeface="Times New Roman"/>
              <a:cs typeface="Times New Roman"/>
            </a:endParaRPr>
          </a:p>
          <a:p>
            <a:pPr algn="just"/>
            <a:endParaRPr lang="en-GB" sz="1400" dirty="0">
              <a:latin typeface="Times New Roman"/>
              <a:cs typeface="Times New Roman"/>
            </a:endParaRPr>
          </a:p>
        </p:txBody>
      </p:sp>
      <p:pic>
        <p:nvPicPr>
          <p:cNvPr id="4" name="Picture 3" descr="images.jpg">
            <a:extLst>
              <a:ext uri="{FF2B5EF4-FFF2-40B4-BE49-F238E27FC236}">
                <a16:creationId xmlns:a16="http://schemas.microsoft.com/office/drawing/2014/main" id="{500A5481-A84C-38B1-F19A-C6B1F1B3A739}"/>
              </a:ext>
            </a:extLst>
          </p:cNvPr>
          <p:cNvPicPr>
            <a:picLocks noChangeAspect="1"/>
          </p:cNvPicPr>
          <p:nvPr/>
        </p:nvPicPr>
        <p:blipFill>
          <a:blip r:embed="rId2"/>
          <a:stretch>
            <a:fillRect/>
          </a:stretch>
        </p:blipFill>
        <p:spPr>
          <a:xfrm>
            <a:off x="7507876" y="272744"/>
            <a:ext cx="1276350" cy="1276350"/>
          </a:xfrm>
          <a:prstGeom prst="rect">
            <a:avLst/>
          </a:prstGeom>
        </p:spPr>
      </p:pic>
    </p:spTree>
    <p:extLst>
      <p:ext uri="{BB962C8B-B14F-4D97-AF65-F5344CB8AC3E}">
        <p14:creationId xmlns:p14="http://schemas.microsoft.com/office/powerpoint/2010/main" val="52525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675E7C-3EBE-F701-0778-40C04A351B16}"/>
              </a:ext>
            </a:extLst>
          </p:cNvPr>
          <p:cNvSpPr>
            <a:spLocks noGrp="1"/>
          </p:cNvSpPr>
          <p:nvPr>
            <p:ph type="title"/>
          </p:nvPr>
        </p:nvSpPr>
        <p:spPr>
          <a:xfrm>
            <a:off x="329555" y="77369"/>
            <a:ext cx="8229600" cy="1143000"/>
          </a:xfrm>
        </p:spPr>
        <p:txBody>
          <a:bodyPr/>
          <a:lstStyle/>
          <a:p>
            <a:pPr algn="l"/>
            <a:r>
              <a:rPr lang="en-GB">
                <a:cs typeface="Calibri"/>
              </a:rPr>
              <a:t>Flow Chart:</a:t>
            </a:r>
          </a:p>
        </p:txBody>
      </p:sp>
      <p:pic>
        <p:nvPicPr>
          <p:cNvPr id="7" name="Picture 6" descr="images.jpg">
            <a:extLst>
              <a:ext uri="{FF2B5EF4-FFF2-40B4-BE49-F238E27FC236}">
                <a16:creationId xmlns:a16="http://schemas.microsoft.com/office/drawing/2014/main" id="{4FF86F14-3EBA-1D0D-D749-2152C55AF537}"/>
              </a:ext>
            </a:extLst>
          </p:cNvPr>
          <p:cNvPicPr>
            <a:picLocks noChangeAspect="1"/>
          </p:cNvPicPr>
          <p:nvPr/>
        </p:nvPicPr>
        <p:blipFill>
          <a:blip r:embed="rId2"/>
          <a:stretch>
            <a:fillRect/>
          </a:stretch>
        </p:blipFill>
        <p:spPr>
          <a:xfrm>
            <a:off x="7577500" y="127693"/>
            <a:ext cx="1276350" cy="1055873"/>
          </a:xfrm>
          <a:prstGeom prst="rect">
            <a:avLst/>
          </a:prstGeom>
        </p:spPr>
      </p:pic>
      <p:pic>
        <p:nvPicPr>
          <p:cNvPr id="2" name="Picture 1">
            <a:extLst>
              <a:ext uri="{FF2B5EF4-FFF2-40B4-BE49-F238E27FC236}">
                <a16:creationId xmlns:a16="http://schemas.microsoft.com/office/drawing/2014/main" id="{E43C0376-BB15-C0A9-20F3-7506D920DCF8}"/>
              </a:ext>
            </a:extLst>
          </p:cNvPr>
          <p:cNvPicPr>
            <a:picLocks noChangeAspect="1"/>
          </p:cNvPicPr>
          <p:nvPr/>
        </p:nvPicPr>
        <p:blipFill>
          <a:blip r:embed="rId3"/>
          <a:srcRect/>
          <a:stretch>
            <a:fillRect/>
          </a:stretch>
        </p:blipFill>
        <p:spPr bwMode="auto">
          <a:xfrm>
            <a:off x="818147" y="1165859"/>
            <a:ext cx="7050506" cy="5415415"/>
          </a:xfrm>
          <a:prstGeom prst="rect">
            <a:avLst/>
          </a:prstGeom>
          <a:noFill/>
        </p:spPr>
      </p:pic>
    </p:spTree>
    <p:extLst>
      <p:ext uri="{BB962C8B-B14F-4D97-AF65-F5344CB8AC3E}">
        <p14:creationId xmlns:p14="http://schemas.microsoft.com/office/powerpoint/2010/main" val="166332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9AB000-BF6B-1A0A-DD8B-07A023093127}"/>
              </a:ext>
            </a:extLst>
          </p:cNvPr>
          <p:cNvPicPr>
            <a:picLocks noChangeAspect="1"/>
          </p:cNvPicPr>
          <p:nvPr/>
        </p:nvPicPr>
        <p:blipFill>
          <a:blip r:embed="rId2"/>
          <a:srcRect/>
          <a:stretch>
            <a:fillRect/>
          </a:stretch>
        </p:blipFill>
        <p:spPr bwMode="auto">
          <a:xfrm>
            <a:off x="445167" y="541421"/>
            <a:ext cx="8554453" cy="6075947"/>
          </a:xfrm>
          <a:prstGeom prst="rect">
            <a:avLst/>
          </a:prstGeom>
          <a:noFill/>
        </p:spPr>
      </p:pic>
    </p:spTree>
    <p:extLst>
      <p:ext uri="{BB962C8B-B14F-4D97-AF65-F5344CB8AC3E}">
        <p14:creationId xmlns:p14="http://schemas.microsoft.com/office/powerpoint/2010/main" val="1625516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99DCA9-E38E-0DFF-E2DE-E854AAE3EAE6}"/>
              </a:ext>
            </a:extLst>
          </p:cNvPr>
          <p:cNvSpPr>
            <a:spLocks noGrp="1"/>
          </p:cNvSpPr>
          <p:nvPr>
            <p:ph type="title"/>
          </p:nvPr>
        </p:nvSpPr>
        <p:spPr/>
        <p:txBody>
          <a:bodyPr/>
          <a:lstStyle/>
          <a:p>
            <a:pPr algn="l"/>
            <a:r>
              <a:rPr lang="en-US" sz="3600">
                <a:ea typeface="+mj-lt"/>
                <a:cs typeface="+mj-lt"/>
              </a:rPr>
              <a:t>Implementation</a:t>
            </a:r>
            <a:endParaRPr lang="en-US">
              <a:cs typeface="Calibri"/>
            </a:endParaRPr>
          </a:p>
        </p:txBody>
      </p:sp>
      <p:pic>
        <p:nvPicPr>
          <p:cNvPr id="5" name="Picture 4">
            <a:extLst>
              <a:ext uri="{FF2B5EF4-FFF2-40B4-BE49-F238E27FC236}">
                <a16:creationId xmlns:a16="http://schemas.microsoft.com/office/drawing/2014/main" id="{FF4F4CA6-C81F-4962-4C60-AB167633BF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2046" y="1741715"/>
            <a:ext cx="7739908" cy="4187422"/>
          </a:xfrm>
          <a:prstGeom prst="rect">
            <a:avLst/>
          </a:prstGeom>
        </p:spPr>
      </p:pic>
      <p:pic>
        <p:nvPicPr>
          <p:cNvPr id="6" name="Picture 5" descr="images.jpg">
            <a:extLst>
              <a:ext uri="{FF2B5EF4-FFF2-40B4-BE49-F238E27FC236}">
                <a16:creationId xmlns:a16="http://schemas.microsoft.com/office/drawing/2014/main" id="{4A08AD6D-D6A8-21EB-156B-F619BF68D080}"/>
              </a:ext>
            </a:extLst>
          </p:cNvPr>
          <p:cNvPicPr>
            <a:picLocks noChangeAspect="1"/>
          </p:cNvPicPr>
          <p:nvPr/>
        </p:nvPicPr>
        <p:blipFill>
          <a:blip r:embed="rId3"/>
          <a:stretch>
            <a:fillRect/>
          </a:stretch>
        </p:blipFill>
        <p:spPr>
          <a:xfrm>
            <a:off x="7577500" y="208921"/>
            <a:ext cx="1276350" cy="1032665"/>
          </a:xfrm>
          <a:prstGeom prst="rect">
            <a:avLst/>
          </a:prstGeom>
        </p:spPr>
      </p:pic>
    </p:spTree>
    <p:extLst>
      <p:ext uri="{BB962C8B-B14F-4D97-AF65-F5344CB8AC3E}">
        <p14:creationId xmlns:p14="http://schemas.microsoft.com/office/powerpoint/2010/main" val="3831503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B15ECB-F2C3-84EF-218B-C25352681A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1330" y="1284399"/>
            <a:ext cx="8563795" cy="4312409"/>
          </a:xfrm>
          <a:prstGeom prst="rect">
            <a:avLst/>
          </a:prstGeom>
        </p:spPr>
      </p:pic>
    </p:spTree>
    <p:extLst>
      <p:ext uri="{BB962C8B-B14F-4D97-AF65-F5344CB8AC3E}">
        <p14:creationId xmlns:p14="http://schemas.microsoft.com/office/powerpoint/2010/main" val="1019993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5E6EAB-F3DC-5A83-6DC9-E3C5C383F9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5767" y="798337"/>
            <a:ext cx="7971989" cy="4054503"/>
          </a:xfrm>
          <a:prstGeom prst="rect">
            <a:avLst/>
          </a:prstGeom>
        </p:spPr>
      </p:pic>
    </p:spTree>
    <p:extLst>
      <p:ext uri="{BB962C8B-B14F-4D97-AF65-F5344CB8AC3E}">
        <p14:creationId xmlns:p14="http://schemas.microsoft.com/office/powerpoint/2010/main" val="1361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C3ED2-4E24-A9E4-3344-D12F27C45C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3257" y="1652266"/>
            <a:ext cx="7151914" cy="3553466"/>
          </a:xfrm>
          <a:prstGeom prst="rect">
            <a:avLst/>
          </a:prstGeom>
        </p:spPr>
      </p:pic>
    </p:spTree>
    <p:extLst>
      <p:ext uri="{BB962C8B-B14F-4D97-AF65-F5344CB8AC3E}">
        <p14:creationId xmlns:p14="http://schemas.microsoft.com/office/powerpoint/2010/main" val="1686590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29B78-B509-6C7F-E898-59C1A8C60F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4401" y="1612702"/>
            <a:ext cx="7380514" cy="3632596"/>
          </a:xfrm>
          <a:prstGeom prst="rect">
            <a:avLst/>
          </a:prstGeom>
        </p:spPr>
      </p:pic>
    </p:spTree>
    <p:extLst>
      <p:ext uri="{BB962C8B-B14F-4D97-AF65-F5344CB8AC3E}">
        <p14:creationId xmlns:p14="http://schemas.microsoft.com/office/powerpoint/2010/main" val="1826896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481CC-4720-39E2-2E74-653ADB6831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25594" y="1614605"/>
            <a:ext cx="7008852" cy="3512750"/>
          </a:xfrm>
          <a:prstGeom prst="rect">
            <a:avLst/>
          </a:prstGeom>
        </p:spPr>
      </p:pic>
    </p:spTree>
    <p:extLst>
      <p:ext uri="{BB962C8B-B14F-4D97-AF65-F5344CB8AC3E}">
        <p14:creationId xmlns:p14="http://schemas.microsoft.com/office/powerpoint/2010/main" val="388774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lstStyle/>
          <a:p>
            <a:pPr algn="l"/>
            <a:r>
              <a:rPr lang="en-US"/>
              <a:t>OBJECTIVE </a:t>
            </a:r>
            <a:endParaRPr lang="en-US" sz="1200">
              <a:ea typeface="Calibri"/>
              <a:cs typeface="Calibri"/>
            </a:endParaRPr>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609600" y="1952625"/>
            <a:ext cx="7772400" cy="4072768"/>
          </a:xfrm>
          <a:prstGeom prst="rect">
            <a:avLst/>
          </a:prstGeom>
        </p:spPr>
        <p:txBody>
          <a:bodyPr vert="horz" lIns="91440" tIns="45720" rIns="91440" bIns="45720" rtlCol="0" anchor="ctr">
            <a:normAutofit/>
          </a:bodyPr>
          <a:lstStyle/>
          <a:p>
            <a:pPr algn="just">
              <a:spcBef>
                <a:spcPct val="0"/>
              </a:spcBef>
              <a:defRPr/>
            </a:pPr>
            <a:r>
              <a:rPr lang="en-US" sz="1400" dirty="0">
                <a:latin typeface="Times New Roman"/>
                <a:ea typeface="+mn-lt"/>
                <a:cs typeface="+mn-lt"/>
              </a:rPr>
              <a:t>● </a:t>
            </a:r>
            <a:r>
              <a:rPr lang="en-IN" sz="1600" dirty="0">
                <a:effectLst/>
                <a:latin typeface="Times New Roman" panose="02020603050405020304" pitchFamily="18" charset="0"/>
                <a:ea typeface="Times New Roman" panose="02020603050405020304" pitchFamily="18" charset="0"/>
              </a:rPr>
              <a:t>The main aims and objectives of this project is to design a website that helps the Donors and The NGO’s Ease their work. </a:t>
            </a:r>
            <a:endParaRPr lang="en-US" sz="1600" dirty="0"/>
          </a:p>
          <a:p>
            <a:pPr algn="just">
              <a:spcBef>
                <a:spcPct val="0"/>
              </a:spcBef>
              <a:defRPr/>
            </a:pPr>
            <a:endParaRPr lang="en-US" sz="1600" dirty="0">
              <a:latin typeface="Times New Roman"/>
              <a:ea typeface="+mn-lt"/>
              <a:cs typeface="+mn-lt"/>
            </a:endParaRPr>
          </a:p>
          <a:p>
            <a:pPr algn="just">
              <a:spcBef>
                <a:spcPct val="0"/>
              </a:spcBef>
              <a:defRPr/>
            </a:pPr>
            <a:r>
              <a:rPr lang="en-US" sz="1400" dirty="0">
                <a:latin typeface="Times New Roman"/>
                <a:ea typeface="+mn-lt"/>
                <a:cs typeface="+mn-lt"/>
              </a:rPr>
              <a:t> ● </a:t>
            </a:r>
            <a:r>
              <a:rPr lang="en-IN" sz="1600" dirty="0">
                <a:effectLst/>
                <a:latin typeface="Times New Roman" panose="02020603050405020304" pitchFamily="18" charset="0"/>
                <a:ea typeface="Times New Roman" panose="02020603050405020304" pitchFamily="18" charset="0"/>
              </a:rPr>
              <a:t>Develop and integrate an automated system to improve service and reduce time spent on calls and inquiries</a:t>
            </a:r>
            <a:r>
              <a:rPr lang="en-US" sz="1400" dirty="0">
                <a:latin typeface="Times New Roman"/>
                <a:ea typeface="+mn-lt"/>
                <a:cs typeface="+mn-lt"/>
              </a:rPr>
              <a:t>. </a:t>
            </a:r>
          </a:p>
          <a:p>
            <a:pPr algn="just">
              <a:spcBef>
                <a:spcPct val="0"/>
              </a:spcBef>
              <a:defRPr/>
            </a:pPr>
            <a:endParaRPr lang="en-US" sz="1400" dirty="0">
              <a:latin typeface="Times New Roman"/>
              <a:ea typeface="+mn-lt"/>
              <a:cs typeface="+mn-lt"/>
            </a:endParaRPr>
          </a:p>
          <a:p>
            <a:pPr algn="just">
              <a:spcBef>
                <a:spcPct val="0"/>
              </a:spcBef>
              <a:defRPr/>
            </a:pPr>
            <a:r>
              <a:rPr lang="en-US" sz="1400" dirty="0">
                <a:latin typeface="Times New Roman"/>
                <a:ea typeface="+mn-lt"/>
                <a:cs typeface="+mn-lt"/>
              </a:rPr>
              <a: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an online payment gateway so people can  easily pay via their phones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spcBef>
                <a:spcPct val="0"/>
              </a:spcBef>
              <a:defRPr/>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25400" lvl="0" algn="just">
              <a:spcBef>
                <a:spcPts val="0"/>
              </a:spcBef>
              <a:spcAft>
                <a:spcPts val="0"/>
              </a:spcAft>
              <a:buSzPts val="1100"/>
              <a:tabLst>
                <a:tab pos="259080" algn="l"/>
              </a:tabLst>
            </a:pPr>
            <a:r>
              <a:rPr lang="en-US" sz="1600" dirty="0">
                <a:latin typeface="Times New Roman"/>
                <a:ea typeface="+mn-lt"/>
                <a:cs typeface="+mn-lt"/>
              </a:rPr>
              <a:t>● </a:t>
            </a:r>
            <a:r>
              <a:rPr lang="en-IN" sz="1600" dirty="0">
                <a:effectLst/>
                <a:latin typeface="Times New Roman" panose="02020603050405020304" pitchFamily="18" charset="0"/>
                <a:ea typeface="Times New Roman" panose="02020603050405020304" pitchFamily="18" charset="0"/>
              </a:rPr>
              <a:t>Design and implement users register page, login, and online appointment booking</a:t>
            </a:r>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03860" marR="25400" algn="just">
              <a:spcBef>
                <a:spcPts val="0"/>
              </a:spcBef>
              <a:spcAft>
                <a:spcPts val="0"/>
              </a:spcAft>
              <a:tabLst>
                <a:tab pos="259080" algn="l"/>
              </a:tabLst>
            </a:pPr>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just">
              <a:spcBef>
                <a:spcPct val="0"/>
              </a:spcBef>
              <a:defRPr/>
            </a:pPr>
            <a:r>
              <a:rPr lang="en-US" sz="1600" dirty="0">
                <a:latin typeface="Times New Roman"/>
                <a:ea typeface="+mn-lt"/>
                <a:cs typeface="+mn-lt"/>
              </a:rPr>
              <a:t>●</a:t>
            </a:r>
            <a:r>
              <a:rPr lang="en-IN" sz="1600" dirty="0">
                <a:solidFill>
                  <a:srgbClr val="000000"/>
                </a:solidFill>
                <a:effectLst/>
                <a:latin typeface="Times New Roman" panose="02020603050405020304" pitchFamily="18" charset="0"/>
                <a:ea typeface="Times New Roman" panose="02020603050405020304" pitchFamily="18" charset="0"/>
              </a:rPr>
              <a:t>Therefore, we want a charity management system to be create for the distribution of charitable </a:t>
            </a:r>
            <a:r>
              <a:rPr lang="en-IN" sz="1600" dirty="0" err="1">
                <a:solidFill>
                  <a:srgbClr val="000000"/>
                </a:solidFill>
                <a:effectLst/>
                <a:latin typeface="Times New Roman" panose="02020603050405020304" pitchFamily="18" charset="0"/>
                <a:ea typeface="Times New Roman" panose="02020603050405020304" pitchFamily="18" charset="0"/>
              </a:rPr>
              <a:t>donation,so</a:t>
            </a:r>
            <a:r>
              <a:rPr lang="en-IN" sz="1600" dirty="0">
                <a:solidFill>
                  <a:srgbClr val="000000"/>
                </a:solidFill>
                <a:effectLst/>
                <a:latin typeface="Times New Roman" panose="02020603050405020304" pitchFamily="18" charset="0"/>
                <a:ea typeface="Times New Roman" panose="02020603050405020304" pitchFamily="18" charset="0"/>
              </a:rPr>
              <a:t> that people are aware of the surplus and share it with the poor who need help</a:t>
            </a:r>
            <a:r>
              <a:rPr lang="en-IN" sz="1600" dirty="0">
                <a:solidFill>
                  <a:srgbClr val="000000"/>
                </a:solidFill>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spcBef>
                <a:spcPct val="0"/>
              </a:spcBef>
              <a:defRPr/>
            </a:pPr>
            <a:endParaRPr lang="en-US" sz="1600" dirty="0">
              <a:latin typeface="Times New Roman" panose="02020603050405020304" pitchFamily="18" charset="0"/>
              <a:ea typeface="Calibri"/>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C1D99D-9F58-0ACE-965B-9F2E34AC4C37}"/>
              </a:ext>
            </a:extLst>
          </p:cNvPr>
          <p:cNvSpPr>
            <a:spLocks noGrp="1"/>
          </p:cNvSpPr>
          <p:nvPr/>
        </p:nvSpPr>
        <p:spPr>
          <a:xfrm>
            <a:off x="635000" y="34995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a:cs typeface="Calibri"/>
              </a:rPr>
              <a:t>Conclusion and Future Scope</a:t>
            </a:r>
          </a:p>
        </p:txBody>
      </p:sp>
      <p:sp>
        <p:nvSpPr>
          <p:cNvPr id="2" name="TextBox 1">
            <a:extLst>
              <a:ext uri="{FF2B5EF4-FFF2-40B4-BE49-F238E27FC236}">
                <a16:creationId xmlns:a16="http://schemas.microsoft.com/office/drawing/2014/main" id="{5F742DF6-4FE3-DDE5-6A1F-49597F3B2897}"/>
              </a:ext>
            </a:extLst>
          </p:cNvPr>
          <p:cNvSpPr txBox="1"/>
          <p:nvPr/>
        </p:nvSpPr>
        <p:spPr>
          <a:xfrm>
            <a:off x="554675" y="1610644"/>
            <a:ext cx="6897453" cy="52332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400" dirty="0">
                <a:effectLst/>
                <a:latin typeface="Times New Roman" panose="02020603050405020304" pitchFamily="18" charset="0"/>
                <a:ea typeface="Times New Roman" panose="02020603050405020304" pitchFamily="18" charset="0"/>
              </a:rPr>
              <a:t>Online Charity Management System are designed to be user-friendly and flexible to serve the needs of various types of non-profits. Some of the most common features included in these systems are donors, volunteers, events, products, contracts, etc. stores information about and fundraising announcements, etc. databases that create it. Customizable reporting tools for personalized reporting, free work online with free money and more. The system is also important in terms of security and privacy</a:t>
            </a:r>
            <a:r>
              <a:rPr lang="en-IN" sz="1800" dirty="0">
                <a:effectLst/>
                <a:latin typeface="Times New Roman" panose="02020603050405020304" pitchFamily="18" charset="0"/>
                <a:ea typeface="Times New Roman" panose="02020603050405020304" pitchFamily="18" charset="0"/>
              </a:rPr>
              <a:t>.</a:t>
            </a:r>
          </a:p>
          <a:p>
            <a:pPr algn="just"/>
            <a:r>
              <a:rPr lang="en-IN" sz="1400" dirty="0">
                <a:effectLst/>
                <a:latin typeface="Times New Roman" panose="02020603050405020304" pitchFamily="18" charset="0"/>
                <a:ea typeface="Times New Roman" panose="02020603050405020304" pitchFamily="18" charset="0"/>
              </a:rPr>
              <a:t>The proposed methodology for developing the web-based charity management system is well-structured and comprehensive. It covers all the key aspects of the project, including the development of front end of webpage, backend servers, database administration.</a:t>
            </a:r>
          </a:p>
          <a:p>
            <a:pPr algn="just"/>
            <a:endParaRPr lang="en-US" sz="1400" dirty="0">
              <a:effectLst/>
              <a:latin typeface="Times New Roman" panose="02020603050405020304" pitchFamily="18" charset="0"/>
              <a:ea typeface="Times New Roman" panose="02020603050405020304" pitchFamily="18" charset="0"/>
            </a:endParaRPr>
          </a:p>
          <a:p>
            <a:pPr marL="4445" marR="0">
              <a:spcBef>
                <a:spcPts val="0"/>
              </a:spcBef>
              <a:spcAft>
                <a:spcPts val="0"/>
              </a:spcAft>
            </a:pPr>
            <a:r>
              <a:rPr lang="en-IN" sz="1600" dirty="0">
                <a:effectLst/>
                <a:latin typeface="Times New Roman" panose="02020603050405020304" pitchFamily="18" charset="0"/>
                <a:ea typeface="Times New Roman" panose="02020603050405020304" pitchFamily="18" charset="0"/>
              </a:rPr>
              <a:t>Here are some additional benefits of the proposed system:</a:t>
            </a:r>
            <a:endParaRPr lang="en-US" sz="1400" dirty="0">
              <a:latin typeface="Times New Roman"/>
              <a:ea typeface="Calibri"/>
              <a:cs typeface="Times New Roman"/>
            </a:endParaRPr>
          </a:p>
          <a:p>
            <a:pPr algn="just"/>
            <a:r>
              <a:rPr lang="en-US" sz="1400" dirty="0">
                <a:latin typeface="Times New Roman"/>
                <a:cs typeface="Times New Roman"/>
              </a:rPr>
              <a:t>● </a:t>
            </a:r>
            <a:r>
              <a:rPr lang="en-IN" sz="1400" dirty="0">
                <a:effectLst/>
                <a:latin typeface="Times New Roman" panose="02020603050405020304" pitchFamily="18" charset="0"/>
                <a:ea typeface="Times New Roman" panose="02020603050405020304" pitchFamily="18" charset="0"/>
              </a:rPr>
              <a:t>The utilization of modern web development technologies has leveraged the power of the digital landscape, contributing to a dynamic and interactive web presence. </a:t>
            </a:r>
            <a:r>
              <a:rPr lang="en-US" sz="1400" dirty="0">
                <a:latin typeface="Times New Roman"/>
                <a:cs typeface="Times New Roman"/>
              </a:rPr>
              <a:t> </a:t>
            </a:r>
            <a:endParaRPr lang="en-US" sz="1400" dirty="0">
              <a:latin typeface="Times New Roman"/>
              <a:ea typeface="Calibri"/>
              <a:cs typeface="Times New Roman"/>
            </a:endParaRPr>
          </a:p>
          <a:p>
            <a:pPr algn="just"/>
            <a:r>
              <a:rPr lang="en-US" sz="1400" dirty="0">
                <a:latin typeface="Times New Roman"/>
                <a:cs typeface="Times New Roman"/>
              </a:rPr>
              <a:t>●</a:t>
            </a:r>
            <a:r>
              <a:rPr lang="en-IN" sz="1800"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The implementation of responsive design using HTML, CSS, JavaScript ensures that the website functions seamlessly on various devices, enhancing user accessibility and user experience.</a:t>
            </a:r>
            <a:endParaRPr lang="en-US" sz="1400" dirty="0">
              <a:latin typeface="Times New Roman"/>
              <a:ea typeface="Calibri"/>
              <a:cs typeface="Times New Roman"/>
            </a:endParaRPr>
          </a:p>
          <a:p>
            <a:pPr algn="just"/>
            <a:r>
              <a:rPr lang="en-US" sz="1400" dirty="0">
                <a:latin typeface="Times New Roman"/>
                <a:cs typeface="Times New Roman"/>
              </a:rPr>
              <a:t>●</a:t>
            </a:r>
            <a:r>
              <a:rPr lang="en-IN" sz="1800"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The responsive design and interactive features have resulted in a user-friendly and engaging website that caters to users across a range of devices</a:t>
            </a:r>
            <a:r>
              <a:rPr lang="en-I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just"/>
            <a:endParaRPr lang="en-US" sz="1400" dirty="0">
              <a:latin typeface="Times New Roman"/>
              <a:ea typeface="Calibri"/>
              <a:cs typeface="Times New Roman"/>
            </a:endParaRPr>
          </a:p>
          <a:p>
            <a:pPr marL="4445" marR="0" algn="just">
              <a:lnSpc>
                <a:spcPct val="105000"/>
              </a:lnSpc>
              <a:spcBef>
                <a:spcPts val="0"/>
              </a:spcBef>
              <a:spcAft>
                <a:spcPts val="0"/>
              </a:spcAft>
            </a:pPr>
            <a:r>
              <a:rPr lang="en-IN" sz="1400" dirty="0">
                <a:effectLst/>
                <a:latin typeface="Times New Roman" panose="02020603050405020304" pitchFamily="18" charset="0"/>
                <a:ea typeface="Times New Roman" panose="02020603050405020304" pitchFamily="18" charset="0"/>
              </a:rPr>
              <a:t>The proposed system has the potential to save lives and improve the quality of care for patients in emergency situations.</a:t>
            </a:r>
            <a:endParaRPr lang="en-US" sz="1400" dirty="0">
              <a:effectLst/>
              <a:latin typeface="Times New Roman" panose="02020603050405020304" pitchFamily="18" charset="0"/>
              <a:ea typeface="Times New Roman" panose="02020603050405020304" pitchFamily="18" charset="0"/>
            </a:endParaRPr>
          </a:p>
          <a:p>
            <a:pPr marL="0" marR="0">
              <a:lnSpc>
                <a:spcPts val="845"/>
              </a:lnSpc>
              <a:spcBef>
                <a:spcPts val="0"/>
              </a:spcBef>
              <a:spcAft>
                <a:spcPts val="0"/>
              </a:spcAft>
            </a:pPr>
            <a:r>
              <a:rPr lang="en-IN" sz="14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algn="just"/>
            <a:endParaRPr lang="en-US" sz="1400" dirty="0">
              <a:latin typeface="Times New Roman"/>
              <a:ea typeface="Calibri"/>
              <a:cs typeface="Times New Roman"/>
            </a:endParaRPr>
          </a:p>
        </p:txBody>
      </p:sp>
      <p:pic>
        <p:nvPicPr>
          <p:cNvPr id="4" name="Picture 3" descr="images.jpg">
            <a:extLst>
              <a:ext uri="{FF2B5EF4-FFF2-40B4-BE49-F238E27FC236}">
                <a16:creationId xmlns:a16="http://schemas.microsoft.com/office/drawing/2014/main" id="{E81086A1-2A95-22C2-5E99-9E487174A64B}"/>
              </a:ext>
            </a:extLst>
          </p:cNvPr>
          <p:cNvPicPr>
            <a:picLocks noChangeAspect="1"/>
          </p:cNvPicPr>
          <p:nvPr/>
        </p:nvPicPr>
        <p:blipFill>
          <a:blip r:embed="rId2"/>
          <a:stretch>
            <a:fillRect/>
          </a:stretch>
        </p:blipFill>
        <p:spPr>
          <a:xfrm>
            <a:off x="7623916" y="336566"/>
            <a:ext cx="1276350" cy="1276350"/>
          </a:xfrm>
          <a:prstGeom prst="rect">
            <a:avLst/>
          </a:prstGeom>
        </p:spPr>
      </p:pic>
    </p:spTree>
    <p:extLst>
      <p:ext uri="{BB962C8B-B14F-4D97-AF65-F5344CB8AC3E}">
        <p14:creationId xmlns:p14="http://schemas.microsoft.com/office/powerpoint/2010/main" val="237021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2503-5E6F-3C8F-9ED0-FC9E0D5012BB}"/>
              </a:ext>
            </a:extLst>
          </p:cNvPr>
          <p:cNvSpPr>
            <a:spLocks noGrp="1"/>
          </p:cNvSpPr>
          <p:nvPr>
            <p:ph type="title"/>
          </p:nvPr>
        </p:nvSpPr>
        <p:spPr/>
        <p:txBody>
          <a:bodyPr/>
          <a:lstStyle/>
          <a:p>
            <a:pPr algn="l"/>
            <a:r>
              <a:rPr lang="en-US">
                <a:ea typeface="Calibri"/>
                <a:cs typeface="Calibri"/>
              </a:rPr>
              <a:t>Tools and Technologies used</a:t>
            </a:r>
            <a:endParaRPr lang="en-US">
              <a:cs typeface="Calibri"/>
            </a:endParaRPr>
          </a:p>
        </p:txBody>
      </p:sp>
      <p:sp>
        <p:nvSpPr>
          <p:cNvPr id="3" name="Content Placeholder 2">
            <a:extLst>
              <a:ext uri="{FF2B5EF4-FFF2-40B4-BE49-F238E27FC236}">
                <a16:creationId xmlns:a16="http://schemas.microsoft.com/office/drawing/2014/main" id="{6400E8B0-1AC1-6199-69D3-385207E84D22}"/>
              </a:ext>
            </a:extLst>
          </p:cNvPr>
          <p:cNvSpPr>
            <a:spLocks noGrp="1"/>
          </p:cNvSpPr>
          <p:nvPr>
            <p:ph idx="1"/>
          </p:nvPr>
        </p:nvSpPr>
        <p:spPr/>
        <p:txBody>
          <a:bodyPr vert="horz" lIns="91440" tIns="45720" rIns="91440" bIns="45720" rtlCol="0" anchor="t">
            <a:normAutofit/>
          </a:bodyPr>
          <a:lstStyle/>
          <a:p>
            <a:r>
              <a:rPr lang="en-US" sz="1400" noProof="1">
                <a:ea typeface="Calibri"/>
                <a:cs typeface="Calibri"/>
              </a:rPr>
              <a:t>VS Code</a:t>
            </a:r>
            <a:r>
              <a:rPr lang="en-US" sz="1400" noProof="1">
                <a:ea typeface="+mn-lt"/>
                <a:cs typeface="+mn-lt"/>
              </a:rPr>
              <a:t>,</a:t>
            </a:r>
            <a:endParaRPr lang="en-US" noProof="1">
              <a:ea typeface="+mn-lt"/>
              <a:cs typeface="+mn-lt"/>
            </a:endParaRPr>
          </a:p>
          <a:p>
            <a:r>
              <a:rPr lang="en-US" sz="1400" noProof="1">
                <a:ea typeface="+mn-lt"/>
                <a:cs typeface="+mn-lt"/>
              </a:rPr>
              <a:t> React JS,</a:t>
            </a:r>
            <a:endParaRPr lang="en-US" noProof="1">
              <a:ea typeface="+mn-lt"/>
              <a:cs typeface="+mn-lt"/>
            </a:endParaRPr>
          </a:p>
          <a:p>
            <a:r>
              <a:rPr lang="en-US" sz="1400" noProof="1">
                <a:ea typeface="+mn-lt"/>
                <a:cs typeface="+mn-lt"/>
              </a:rPr>
              <a:t>Tailwind css, </a:t>
            </a:r>
            <a:endParaRPr lang="en-US" noProof="1">
              <a:ea typeface="+mn-lt"/>
              <a:cs typeface="+mn-lt"/>
            </a:endParaRPr>
          </a:p>
          <a:p>
            <a:r>
              <a:rPr lang="en-US" sz="1400" noProof="1">
                <a:ea typeface="+mn-lt"/>
                <a:cs typeface="+mn-lt"/>
              </a:rPr>
              <a:t>Firebase, </a:t>
            </a:r>
            <a:endParaRPr lang="en-US" noProof="1">
              <a:ea typeface="+mn-lt"/>
              <a:cs typeface="+mn-lt"/>
            </a:endParaRPr>
          </a:p>
          <a:p>
            <a:r>
              <a:rPr lang="en-US" sz="1400" noProof="1">
                <a:ea typeface="+mn-lt"/>
                <a:cs typeface="+mn-lt"/>
              </a:rPr>
              <a:t>TMDB, </a:t>
            </a:r>
            <a:endParaRPr lang="en-US" noProof="1">
              <a:ea typeface="+mn-lt"/>
              <a:cs typeface="+mn-lt"/>
            </a:endParaRPr>
          </a:p>
          <a:p>
            <a:r>
              <a:rPr lang="en-US" sz="1400" noProof="1">
                <a:ea typeface="+mn-lt"/>
                <a:cs typeface="+mn-lt"/>
              </a:rPr>
              <a:t>Machine Learning</a:t>
            </a:r>
          </a:p>
          <a:p>
            <a:r>
              <a:rPr lang="en-US" sz="1400" noProof="1">
                <a:ea typeface="Calibri"/>
                <a:cs typeface="Calibri"/>
              </a:rPr>
              <a:t>Jupyter</a:t>
            </a:r>
          </a:p>
          <a:p>
            <a:r>
              <a:rPr lang="en-US" sz="1400" noProof="1">
                <a:ea typeface="Calibri"/>
                <a:cs typeface="Calibri"/>
              </a:rPr>
              <a:t>Recommendation system</a:t>
            </a:r>
          </a:p>
        </p:txBody>
      </p:sp>
      <p:pic>
        <p:nvPicPr>
          <p:cNvPr id="4" name="Picture 3" descr="images.jpg">
            <a:extLst>
              <a:ext uri="{FF2B5EF4-FFF2-40B4-BE49-F238E27FC236}">
                <a16:creationId xmlns:a16="http://schemas.microsoft.com/office/drawing/2014/main" id="{37F71106-3010-0CA2-C0F9-5116A0921628}"/>
              </a:ext>
            </a:extLst>
          </p:cNvPr>
          <p:cNvPicPr>
            <a:picLocks noChangeAspect="1"/>
          </p:cNvPicPr>
          <p:nvPr/>
        </p:nvPicPr>
        <p:blipFill>
          <a:blip r:embed="rId2"/>
          <a:stretch>
            <a:fillRect/>
          </a:stretch>
        </p:blipFill>
        <p:spPr>
          <a:xfrm>
            <a:off x="7513678" y="272744"/>
            <a:ext cx="1276350" cy="1160310"/>
          </a:xfrm>
          <a:prstGeom prst="rect">
            <a:avLst/>
          </a:prstGeom>
        </p:spPr>
      </p:pic>
    </p:spTree>
    <p:extLst>
      <p:ext uri="{BB962C8B-B14F-4D97-AF65-F5344CB8AC3E}">
        <p14:creationId xmlns:p14="http://schemas.microsoft.com/office/powerpoint/2010/main" val="2162759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C1D99D-9F58-0ACE-965B-9F2E34AC4C37}"/>
              </a:ext>
            </a:extLst>
          </p:cNvPr>
          <p:cNvSpPr>
            <a:spLocks noGrp="1"/>
          </p:cNvSpPr>
          <p:nvPr/>
        </p:nvSpPr>
        <p:spPr>
          <a:xfrm>
            <a:off x="635000" y="34995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a:cs typeface="Calibri"/>
              </a:rPr>
              <a:t>References</a:t>
            </a:r>
          </a:p>
        </p:txBody>
      </p:sp>
      <p:sp>
        <p:nvSpPr>
          <p:cNvPr id="2" name="TextBox 1">
            <a:extLst>
              <a:ext uri="{FF2B5EF4-FFF2-40B4-BE49-F238E27FC236}">
                <a16:creationId xmlns:a16="http://schemas.microsoft.com/office/drawing/2014/main" id="{21C38262-9B73-9521-54FE-88DED813C905}"/>
              </a:ext>
            </a:extLst>
          </p:cNvPr>
          <p:cNvSpPr txBox="1"/>
          <p:nvPr/>
        </p:nvSpPr>
        <p:spPr>
          <a:xfrm>
            <a:off x="630101" y="1471395"/>
            <a:ext cx="7460250" cy="6316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algn="just">
              <a:lnSpc>
                <a:spcPct val="98000"/>
              </a:lnSpc>
              <a:spcBef>
                <a:spcPts val="0"/>
              </a:spcBef>
              <a:spcAft>
                <a:spcPts val="0"/>
              </a:spcAft>
              <a:tabLst>
                <a:tab pos="165735" algn="l"/>
              </a:tabLst>
            </a:pPr>
            <a:endParaRPr lang="en-US" noProof="1">
              <a:ea typeface="Calibri"/>
              <a:cs typeface="Calibri"/>
            </a:endParaRPr>
          </a:p>
          <a:p>
            <a:pPr algn="just"/>
            <a:r>
              <a:rPr lang="en-US" noProof="1"/>
              <a:t> </a:t>
            </a:r>
            <a:r>
              <a:rPr lang="en-US" sz="1600" noProof="1"/>
              <a:t>[1] </a:t>
            </a:r>
            <a:r>
              <a:rPr lang="en-IN" sz="1600" dirty="0">
                <a:effectLst/>
                <a:latin typeface="Times New Roman" panose="02020603050405020304" pitchFamily="18" charset="0"/>
                <a:ea typeface="Times New Roman" panose="02020603050405020304" pitchFamily="18" charset="0"/>
              </a:rPr>
              <a:t>Harmon, R. (2003, March 13). System and method of funding a charity. Retrieved from </a:t>
            </a:r>
            <a:r>
              <a:rPr lang="en-IN" sz="1600" u="none" strike="noStrike" dirty="0">
                <a:solidFill>
                  <a:srgbClr val="000000"/>
                </a:solidFill>
                <a:effectLst/>
                <a:latin typeface="Times New Roman" panose="02020603050405020304" pitchFamily="18" charset="0"/>
                <a:ea typeface="Times New Roman" panose="02020603050405020304" pitchFamily="18" charset="0"/>
                <a:hlinkClick r:id="rId2"/>
              </a:rPr>
              <a:t>https://patents.google.com/patent/US20040181468A1/en</a:t>
            </a:r>
            <a:endParaRPr lang="en-IN" sz="1600" u="none" strike="noStrike" dirty="0">
              <a:solidFill>
                <a:srgbClr val="000000"/>
              </a:solidFill>
              <a:effectLst/>
              <a:latin typeface="Times New Roman" panose="02020603050405020304" pitchFamily="18" charset="0"/>
              <a:ea typeface="Times New Roman" panose="02020603050405020304" pitchFamily="18" charset="0"/>
            </a:endParaRPr>
          </a:p>
          <a:p>
            <a:pPr algn="just"/>
            <a:endParaRPr lang="en-IN" sz="1600" noProof="1">
              <a:solidFill>
                <a:srgbClr val="000000"/>
              </a:solidFill>
              <a:latin typeface="Times New Roman" panose="02020603050405020304" pitchFamily="18" charset="0"/>
              <a:ea typeface="Calibri"/>
              <a:cs typeface="Calibri"/>
            </a:endParaRPr>
          </a:p>
          <a:p>
            <a:pPr algn="just"/>
            <a:r>
              <a:rPr lang="en-IN" sz="1600" dirty="0">
                <a:effectLst/>
                <a:latin typeface="Times New Roman" panose="02020603050405020304" pitchFamily="18" charset="0"/>
                <a:ea typeface="Times New Roman" panose="02020603050405020304" pitchFamily="18" charset="0"/>
              </a:rPr>
              <a:t>[2]</a:t>
            </a:r>
            <a:r>
              <a:rPr lang="en-IN" sz="1600" dirty="0">
                <a:solidFill>
                  <a:srgbClr val="000000"/>
                </a:solidFill>
                <a:effectLst/>
                <a:latin typeface="Times New Roman" panose="02020603050405020304" pitchFamily="18" charset="0"/>
                <a:ea typeface="Times New Roman" panose="02020603050405020304" pitchFamily="18" charset="0"/>
              </a:rPr>
              <a:t>Barton, N., and West, M. 2011. “Web-Savvy Supporters Help Make Online Giving an Expanding Bright Spot,” The Chronicle of Philanthropy, May 1 (online at </a:t>
            </a:r>
            <a:r>
              <a:rPr lang="en-IN" sz="1600" u="none" strike="noStrike" dirty="0">
                <a:solidFill>
                  <a:srgbClr val="000000"/>
                </a:solidFill>
                <a:effectLst/>
                <a:latin typeface="Times New Roman" panose="02020603050405020304" pitchFamily="18" charset="0"/>
                <a:ea typeface="Times New Roman" panose="02020603050405020304" pitchFamily="18" charset="0"/>
                <a:hlinkClick r:id="rId3"/>
              </a:rPr>
              <a:t>http://philanthropy.com/article/Online-Donations-Grew</a:t>
            </a:r>
            <a:r>
              <a:rPr lang="en-IN" sz="1600" dirty="0">
                <a:solidFill>
                  <a:srgbClr val="000000"/>
                </a:solidFill>
                <a:effectLst/>
                <a:latin typeface="Times New Roman" panose="02020603050405020304" pitchFamily="18" charset="0"/>
                <a:ea typeface="Times New Roman" panose="02020603050405020304" pitchFamily="18" charset="0"/>
              </a:rPr>
              <a:t> Fast/127306/).</a:t>
            </a:r>
            <a:endParaRPr lang="en-US" sz="1600" dirty="0">
              <a:effectLst/>
              <a:latin typeface="Times New Roman" panose="02020603050405020304" pitchFamily="18" charset="0"/>
              <a:ea typeface="Times New Roman" panose="02020603050405020304" pitchFamily="18" charset="0"/>
            </a:endParaRPr>
          </a:p>
          <a:p>
            <a:pPr algn="just"/>
            <a:endParaRPr lang="en-US" sz="1600" noProof="1">
              <a:ea typeface="Calibri"/>
              <a:cs typeface="Calibri"/>
            </a:endParaRPr>
          </a:p>
          <a:p>
            <a:pPr marL="0" marR="0" algn="just">
              <a:lnSpc>
                <a:spcPct val="98000"/>
              </a:lnSpc>
              <a:spcBef>
                <a:spcPts val="0"/>
              </a:spcBef>
              <a:spcAft>
                <a:spcPts val="0"/>
              </a:spcAft>
              <a:tabLst>
                <a:tab pos="165735" algn="l"/>
              </a:tabLst>
            </a:pPr>
            <a:r>
              <a:rPr lang="en-IN" sz="1600" dirty="0">
                <a:effectLst/>
                <a:latin typeface="Times New Roman" panose="02020603050405020304" pitchFamily="18" charset="0"/>
                <a:ea typeface="Times New Roman" panose="02020603050405020304" pitchFamily="18" charset="0"/>
              </a:rPr>
              <a:t>[3]Bennett, R., and Ali-Choudhury, R. 2009. “Second-Gift Behaviour of First-Time Donors to Charity: An Empirical Study,” International Journal of Nonprofit and Voluntary Sector Marketing (14), pp. 161-180.</a:t>
            </a:r>
            <a:endParaRPr lang="en-US" sz="1600" dirty="0">
              <a:effectLst/>
              <a:latin typeface="Times New Roman" panose="02020603050405020304" pitchFamily="18" charset="0"/>
              <a:ea typeface="Times New Roman" panose="02020603050405020304" pitchFamily="18" charset="0"/>
            </a:endParaRPr>
          </a:p>
          <a:p>
            <a:pPr marL="0" marR="0" algn="just">
              <a:lnSpc>
                <a:spcPct val="98000"/>
              </a:lnSpc>
              <a:spcBef>
                <a:spcPts val="0"/>
              </a:spcBef>
              <a:spcAft>
                <a:spcPts val="0"/>
              </a:spcAft>
              <a:tabLst>
                <a:tab pos="165735" algn="l"/>
              </a:tabLst>
            </a:pPr>
            <a:r>
              <a:rPr lang="en-IN" sz="1600" dirty="0">
                <a:effectLst/>
                <a:latin typeface="Times New Roman" panose="02020603050405020304" pitchFamily="18"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algn="just">
              <a:lnSpc>
                <a:spcPct val="98000"/>
              </a:lnSpc>
              <a:tabLst>
                <a:tab pos="165735" algn="l"/>
              </a:tabLst>
            </a:pPr>
            <a:r>
              <a:rPr lang="en-IN" sz="1600" dirty="0">
                <a:effectLst/>
                <a:latin typeface="Times New Roman" panose="02020603050405020304" pitchFamily="18" charset="0"/>
                <a:ea typeface="Times New Roman" panose="02020603050405020304" pitchFamily="18" charset="0"/>
              </a:rPr>
              <a:t>[4]Clary, E. G., Snyder, M., Ridge, R. D., Copeland, J., Stukas, A. A., Haugen, J., and </a:t>
            </a:r>
            <a:r>
              <a:rPr lang="en-IN" sz="1600" dirty="0" err="1">
                <a:effectLst/>
                <a:latin typeface="Times New Roman" panose="02020603050405020304" pitchFamily="18" charset="0"/>
                <a:ea typeface="Times New Roman" panose="02020603050405020304" pitchFamily="18" charset="0"/>
              </a:rPr>
              <a:t>Miene</a:t>
            </a:r>
            <a:r>
              <a:rPr lang="en-IN" sz="1600" dirty="0">
                <a:effectLst/>
                <a:latin typeface="Times New Roman" panose="02020603050405020304" pitchFamily="18" charset="0"/>
                <a:ea typeface="Times New Roman" panose="02020603050405020304" pitchFamily="18" charset="0"/>
              </a:rPr>
              <a:t>, P. 1998. “Understanding and Assessing the Motivations of Volunteers: A Functional Approach,” Journal of Personality and Social Psychology (74:6), pp. 1516- 1530.</a:t>
            </a:r>
          </a:p>
          <a:p>
            <a:pPr algn="just">
              <a:lnSpc>
                <a:spcPct val="98000"/>
              </a:lnSpc>
              <a:tabLst>
                <a:tab pos="165735" algn="l"/>
              </a:tabLst>
            </a:pPr>
            <a:endParaRPr lang="en-IN" sz="1600" dirty="0">
              <a:latin typeface="Times New Roman" panose="02020603050405020304" pitchFamily="18" charset="0"/>
              <a:ea typeface="Times New Roman" panose="02020603050405020304" pitchFamily="18" charset="0"/>
            </a:endParaRPr>
          </a:p>
          <a:p>
            <a:pPr marL="0" marR="0" algn="just">
              <a:lnSpc>
                <a:spcPct val="98000"/>
              </a:lnSpc>
              <a:spcBef>
                <a:spcPts val="0"/>
              </a:spcBef>
              <a:spcAft>
                <a:spcPts val="0"/>
              </a:spcAft>
              <a:tabLst>
                <a:tab pos="165735" algn="l"/>
              </a:tabLst>
            </a:pPr>
            <a:r>
              <a:rPr lang="en-IN" sz="1600" dirty="0">
                <a:effectLst/>
                <a:latin typeface="Times New Roman" panose="02020603050405020304" pitchFamily="18" charset="0"/>
                <a:ea typeface="Times New Roman" panose="02020603050405020304" pitchFamily="18" charset="0"/>
              </a:rPr>
              <a:t>[5]Lee, Y., and </a:t>
            </a:r>
            <a:r>
              <a:rPr lang="en-IN" sz="1600" dirty="0" err="1">
                <a:effectLst/>
                <a:latin typeface="Times New Roman" panose="02020603050405020304" pitchFamily="18" charset="0"/>
                <a:ea typeface="Times New Roman" panose="02020603050405020304" pitchFamily="18" charset="0"/>
              </a:rPr>
              <a:t>Kozar</a:t>
            </a:r>
            <a:r>
              <a:rPr lang="en-IN" sz="1600" dirty="0">
                <a:effectLst/>
                <a:latin typeface="Times New Roman" panose="02020603050405020304" pitchFamily="18" charset="0"/>
                <a:ea typeface="Times New Roman" panose="02020603050405020304" pitchFamily="18" charset="0"/>
              </a:rPr>
              <a:t>, K. 2004. “Developing a Theory of Website Usability: An Exploratory Study to Identify Constructs and Nomological Networks,” in Proceedings of the 25th International Conference on Information Systems, Washington, DC, December 9-12, Paper 51.</a:t>
            </a:r>
            <a:endParaRPr lang="en-US" sz="1600" dirty="0">
              <a:effectLst/>
              <a:latin typeface="Times New Roman" panose="02020603050405020304" pitchFamily="18" charset="0"/>
              <a:ea typeface="Times New Roman" panose="02020603050405020304" pitchFamily="18" charset="0"/>
            </a:endParaRPr>
          </a:p>
          <a:p>
            <a:pPr marL="0" marR="0" algn="just">
              <a:lnSpc>
                <a:spcPct val="98000"/>
              </a:lnSpc>
              <a:spcBef>
                <a:spcPts val="0"/>
              </a:spcBef>
              <a:spcAft>
                <a:spcPts val="0"/>
              </a:spcAft>
              <a:tabLst>
                <a:tab pos="165735" algn="l"/>
              </a:tabLst>
            </a:pPr>
            <a:r>
              <a:rPr lang="en-IN"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just">
              <a:lnSpc>
                <a:spcPct val="98000"/>
              </a:lnSpc>
              <a:tabLst>
                <a:tab pos="165735" algn="l"/>
              </a:tabLst>
            </a:pPr>
            <a:endParaRPr lang="en-US" sz="1800" dirty="0">
              <a:effectLst/>
              <a:latin typeface="Times New Roman" panose="02020603050405020304" pitchFamily="18" charset="0"/>
              <a:ea typeface="Times New Roman" panose="02020603050405020304" pitchFamily="18" charset="0"/>
            </a:endParaRPr>
          </a:p>
          <a:p>
            <a:pPr marL="0" marR="0" algn="just">
              <a:lnSpc>
                <a:spcPct val="98000"/>
              </a:lnSpc>
              <a:spcBef>
                <a:spcPts val="0"/>
              </a:spcBef>
              <a:spcAft>
                <a:spcPts val="0"/>
              </a:spcAft>
              <a:tabLst>
                <a:tab pos="165735" algn="l"/>
              </a:tabLst>
            </a:pPr>
            <a:endParaRPr lang="en-US" noProof="1">
              <a:ea typeface="Calibri"/>
              <a:cs typeface="Calibri"/>
            </a:endParaRPr>
          </a:p>
          <a:p>
            <a:endParaRPr lang="en-US" noProof="1">
              <a:ea typeface="Calibri"/>
              <a:cs typeface="Calibri"/>
            </a:endParaRPr>
          </a:p>
        </p:txBody>
      </p:sp>
      <p:pic>
        <p:nvPicPr>
          <p:cNvPr id="4" name="Picture 3" descr="images.jpg">
            <a:extLst>
              <a:ext uri="{FF2B5EF4-FFF2-40B4-BE49-F238E27FC236}">
                <a16:creationId xmlns:a16="http://schemas.microsoft.com/office/drawing/2014/main" id="{B5A67F7F-0367-103A-413F-9D15C8E7A5F1}"/>
              </a:ext>
            </a:extLst>
          </p:cNvPr>
          <p:cNvPicPr>
            <a:picLocks noChangeAspect="1"/>
          </p:cNvPicPr>
          <p:nvPr/>
        </p:nvPicPr>
        <p:blipFill>
          <a:blip r:embed="rId4"/>
          <a:stretch>
            <a:fillRect/>
          </a:stretch>
        </p:blipFill>
        <p:spPr>
          <a:xfrm>
            <a:off x="7449855" y="237932"/>
            <a:ext cx="1276350" cy="1113894"/>
          </a:xfrm>
          <a:prstGeom prst="rect">
            <a:avLst/>
          </a:prstGeom>
        </p:spPr>
      </p:pic>
    </p:spTree>
    <p:extLst>
      <p:ext uri="{BB962C8B-B14F-4D97-AF65-F5344CB8AC3E}">
        <p14:creationId xmlns:p14="http://schemas.microsoft.com/office/powerpoint/2010/main" val="152348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C1D99D-9F58-0ACE-965B-9F2E34AC4C37}"/>
              </a:ext>
            </a:extLst>
          </p:cNvPr>
          <p:cNvSpPr>
            <a:spLocks noGrp="1"/>
          </p:cNvSpPr>
          <p:nvPr/>
        </p:nvSpPr>
        <p:spPr>
          <a:xfrm>
            <a:off x="629198" y="183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a:cs typeface="Calibri"/>
              </a:rPr>
              <a:t>References</a:t>
            </a:r>
          </a:p>
        </p:txBody>
      </p:sp>
      <p:sp>
        <p:nvSpPr>
          <p:cNvPr id="2" name="TextBox 1">
            <a:extLst>
              <a:ext uri="{FF2B5EF4-FFF2-40B4-BE49-F238E27FC236}">
                <a16:creationId xmlns:a16="http://schemas.microsoft.com/office/drawing/2014/main" id="{21C38262-9B73-9521-54FE-88DED813C905}"/>
              </a:ext>
            </a:extLst>
          </p:cNvPr>
          <p:cNvSpPr txBox="1"/>
          <p:nvPr/>
        </p:nvSpPr>
        <p:spPr>
          <a:xfrm>
            <a:off x="630101" y="1053649"/>
            <a:ext cx="7460250" cy="47618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noProof="1">
                <a:ea typeface="+mn-lt"/>
                <a:cs typeface="+mn-lt"/>
              </a:rPr>
              <a:t> [6]. </a:t>
            </a:r>
            <a:r>
              <a:rPr lang="en-IN" sz="1600" dirty="0">
                <a:solidFill>
                  <a:srgbClr val="000000"/>
                </a:solidFill>
                <a:effectLst/>
                <a:latin typeface="Times New Roman" panose="02020603050405020304" pitchFamily="18" charset="0"/>
                <a:ea typeface="Times New Roman" panose="02020603050405020304" pitchFamily="18" charset="0"/>
              </a:rPr>
              <a:t>Johnson, A. (2007, September 1). Fund-Raising effectiveness. Retrieved from journals.sagepub.com: </a:t>
            </a:r>
            <a:r>
              <a:rPr lang="en-IN" sz="1600" u="none" strike="noStrike" dirty="0">
                <a:solidFill>
                  <a:srgbClr val="000000"/>
                </a:solidFill>
                <a:effectLst/>
                <a:latin typeface="Times New Roman" panose="02020603050405020304" pitchFamily="18" charset="0"/>
                <a:ea typeface="Times New Roman" panose="02020603050405020304" pitchFamily="18" charset="0"/>
                <a:hlinkClick r:id="rId2"/>
              </a:rPr>
              <a:t>https://journals.sagepub.com/doi/abs/10.1177/0275074006294390</a:t>
            </a:r>
            <a:r>
              <a:rPr lang="en-IN" sz="1600" dirty="0">
                <a:solidFill>
                  <a:srgbClr val="000000"/>
                </a:solidFill>
                <a:effectLst/>
                <a:latin typeface="Times New Roman" panose="02020603050405020304" pitchFamily="18" charset="0"/>
                <a:ea typeface="Times New Roman" panose="02020603050405020304" pitchFamily="18" charset="0"/>
              </a:rPr>
              <a:t>.</a:t>
            </a:r>
          </a:p>
          <a:p>
            <a:pPr algn="just"/>
            <a:r>
              <a:rPr lang="en-IN" sz="1600" dirty="0">
                <a:solidFill>
                  <a:srgbClr val="000000"/>
                </a:solidFill>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[7]</a:t>
            </a:r>
            <a:r>
              <a:rPr lang="en-IN" sz="1600" dirty="0">
                <a:solidFill>
                  <a:srgbClr val="000000"/>
                </a:solidFill>
                <a:effectLst/>
                <a:latin typeface="Times New Roman" panose="02020603050405020304" pitchFamily="18" charset="0"/>
                <a:ea typeface="Times New Roman" panose="02020603050405020304" pitchFamily="18" charset="0"/>
              </a:rPr>
              <a:t>Horn, J. (2002, February 13). Automated accounting fundraising system. Retrieved from patents.google.com: </a:t>
            </a:r>
            <a:r>
              <a:rPr lang="en-IN" sz="1600" u="none" strike="noStrike" dirty="0">
                <a:solidFill>
                  <a:srgbClr val="000000"/>
                </a:solidFill>
                <a:effectLst/>
                <a:latin typeface="Times New Roman" panose="02020603050405020304" pitchFamily="18" charset="0"/>
                <a:ea typeface="Times New Roman" panose="02020603050405020304" pitchFamily="18" charset="0"/>
                <a:hlinkClick r:id="rId3"/>
              </a:rPr>
              <a:t>https://patents.google.com/patent/US20020116214A1/en</a:t>
            </a:r>
            <a:endParaRPr lang="en-US" sz="1600" dirty="0">
              <a:effectLst/>
              <a:latin typeface="Times New Roman" panose="02020603050405020304" pitchFamily="18" charset="0"/>
              <a:ea typeface="Times New Roman" panose="02020603050405020304" pitchFamily="18" charset="0"/>
            </a:endParaRPr>
          </a:p>
          <a:p>
            <a:pPr algn="just"/>
            <a:endParaRPr lang="en-US" sz="1600" noProof="1">
              <a:ea typeface="+mn-lt"/>
              <a:cs typeface="+mn-lt"/>
            </a:endParaRPr>
          </a:p>
          <a:p>
            <a:pPr marL="0" marR="0" algn="just">
              <a:lnSpc>
                <a:spcPct val="98000"/>
              </a:lnSpc>
              <a:spcBef>
                <a:spcPts val="0"/>
              </a:spcBef>
              <a:spcAft>
                <a:spcPts val="0"/>
              </a:spcAft>
              <a:tabLst>
                <a:tab pos="165735" algn="l"/>
              </a:tabLst>
            </a:pPr>
            <a:r>
              <a:rPr lang="en-IN" sz="1600" dirty="0">
                <a:solidFill>
                  <a:srgbClr val="000000"/>
                </a:solidFill>
                <a:effectLst/>
                <a:latin typeface="Times New Roman" panose="02020603050405020304" pitchFamily="18" charset="0"/>
                <a:ea typeface="Times New Roman" panose="02020603050405020304" pitchFamily="18" charset="0"/>
              </a:rPr>
              <a:t>[8]</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F.Saeed</a:t>
            </a:r>
            <a:r>
              <a:rPr lang="en-IN" sz="1600" dirty="0">
                <a:effectLst/>
                <a:latin typeface="Times New Roman" panose="02020603050405020304" pitchFamily="18" charset="0"/>
                <a:ea typeface="Times New Roman" panose="02020603050405020304" pitchFamily="18" charset="0"/>
              </a:rPr>
              <a:t> and </a:t>
            </a:r>
            <a:r>
              <a:rPr lang="en-IN" sz="1600" dirty="0" err="1">
                <a:effectLst/>
                <a:latin typeface="Times New Roman" panose="02020603050405020304" pitchFamily="18" charset="0"/>
                <a:ea typeface="Times New Roman" panose="02020603050405020304" pitchFamily="18" charset="0"/>
              </a:rPr>
              <a:t>Z.Li</a:t>
            </a:r>
            <a:r>
              <a:rPr lang="en-IN" sz="1600" dirty="0">
                <a:effectLst/>
                <a:latin typeface="Times New Roman" panose="02020603050405020304" pitchFamily="18" charset="0"/>
                <a:ea typeface="Times New Roman" panose="02020603050405020304" pitchFamily="18" charset="0"/>
              </a:rPr>
              <a:t>, "A Web-based Donor-Charity Relationship Management System," 2016 IEEE 40th Annual Computer Software and Applications Conference (COMPSAC), Atlanta, GA, USA, 2016, pp. 477-482, </a:t>
            </a:r>
            <a:r>
              <a:rPr lang="en-IN" sz="1600" dirty="0" err="1">
                <a:effectLst/>
                <a:latin typeface="Times New Roman" panose="02020603050405020304" pitchFamily="18" charset="0"/>
                <a:ea typeface="Times New Roman" panose="02020603050405020304" pitchFamily="18" charset="0"/>
              </a:rPr>
              <a:t>doi</a:t>
            </a:r>
            <a:r>
              <a:rPr lang="en-IN" sz="1600" dirty="0">
                <a:effectLst/>
                <a:latin typeface="Times New Roman" panose="02020603050405020304" pitchFamily="18" charset="0"/>
                <a:ea typeface="Times New Roman" panose="02020603050405020304" pitchFamily="18" charset="0"/>
              </a:rPr>
              <a:t>: 10.1109/COMPSAC.2016.102.</a:t>
            </a:r>
            <a:endParaRPr lang="en-US" sz="1600" dirty="0">
              <a:effectLst/>
              <a:latin typeface="Times New Roman" panose="02020603050405020304" pitchFamily="18" charset="0"/>
              <a:ea typeface="Times New Roman" panose="02020603050405020304" pitchFamily="18" charset="0"/>
            </a:endParaRPr>
          </a:p>
          <a:p>
            <a:pPr marL="0" marR="0" algn="just">
              <a:lnSpc>
                <a:spcPct val="98000"/>
              </a:lnSpc>
              <a:spcBef>
                <a:spcPts val="0"/>
              </a:spcBef>
              <a:spcAft>
                <a:spcPts val="0"/>
              </a:spcAft>
              <a:tabLst>
                <a:tab pos="165735" algn="l"/>
              </a:tabLst>
            </a:pPr>
            <a:r>
              <a:rPr lang="en-IN"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just">
              <a:lnSpc>
                <a:spcPct val="98000"/>
              </a:lnSpc>
              <a:spcBef>
                <a:spcPts val="0"/>
              </a:spcBef>
              <a:spcAft>
                <a:spcPts val="0"/>
              </a:spcAft>
              <a:tabLst>
                <a:tab pos="165735" algn="l"/>
              </a:tabLst>
            </a:pPr>
            <a:r>
              <a:rPr lang="en-IN" sz="1600" dirty="0">
                <a:effectLst/>
                <a:latin typeface="Times New Roman" panose="02020603050405020304" pitchFamily="18" charset="0"/>
                <a:ea typeface="Times New Roman" panose="02020603050405020304" pitchFamily="18" charset="0"/>
              </a:rPr>
              <a:t>[9] B. Shashikala, M. </a:t>
            </a:r>
            <a:r>
              <a:rPr lang="en-IN" sz="1600" dirty="0" err="1">
                <a:effectLst/>
                <a:latin typeface="Times New Roman" panose="02020603050405020304" pitchFamily="18" charset="0"/>
                <a:ea typeface="Times New Roman" panose="02020603050405020304" pitchFamily="18" charset="0"/>
              </a:rPr>
              <a:t>Pushpalatha</a:t>
            </a:r>
            <a:r>
              <a:rPr lang="en-IN" sz="1600" dirty="0">
                <a:effectLst/>
                <a:latin typeface="Times New Roman" panose="02020603050405020304" pitchFamily="18" charset="0"/>
                <a:ea typeface="Times New Roman" panose="02020603050405020304" pitchFamily="18" charset="0"/>
              </a:rPr>
              <a:t>, and B. Vijaya, "Web Based Blood Donation Management System (BDMS) and Notifications," in International Conference on Cognitive Computing and Information Processing, 2017, pp. 118-129.</a:t>
            </a:r>
            <a:endParaRPr lang="en-US" sz="1600" dirty="0">
              <a:effectLst/>
              <a:latin typeface="Times New Roman" panose="02020603050405020304" pitchFamily="18" charset="0"/>
              <a:ea typeface="Times New Roman" panose="02020603050405020304" pitchFamily="18" charset="0"/>
            </a:endParaRPr>
          </a:p>
          <a:p>
            <a:pPr marL="0" marR="0" algn="just">
              <a:lnSpc>
                <a:spcPct val="98000"/>
              </a:lnSpc>
              <a:spcBef>
                <a:spcPts val="0"/>
              </a:spcBef>
              <a:spcAft>
                <a:spcPts val="0"/>
              </a:spcAft>
              <a:tabLst>
                <a:tab pos="165735" algn="l"/>
              </a:tabLst>
            </a:pPr>
            <a:r>
              <a:rPr lang="en-IN"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just"/>
            <a:r>
              <a:rPr lang="en-IN" sz="1600" dirty="0">
                <a:effectLst/>
                <a:latin typeface="Times New Roman" panose="02020603050405020304" pitchFamily="18" charset="0"/>
                <a:ea typeface="Times New Roman" panose="02020603050405020304" pitchFamily="18" charset="0"/>
              </a:rPr>
              <a:t>[10] E. </a:t>
            </a:r>
            <a:r>
              <a:rPr lang="en-IN" sz="1600" dirty="0" err="1">
                <a:effectLst/>
                <a:latin typeface="Times New Roman" panose="02020603050405020304" pitchFamily="18" charset="0"/>
                <a:ea typeface="Times New Roman" panose="02020603050405020304" pitchFamily="18" charset="0"/>
              </a:rPr>
              <a:t>Prasanthi</a:t>
            </a:r>
            <a:r>
              <a:rPr lang="en-IN" sz="1600" dirty="0">
                <a:effectLst/>
                <a:latin typeface="Times New Roman" panose="02020603050405020304" pitchFamily="18" charset="0"/>
                <a:ea typeface="Times New Roman" panose="02020603050405020304" pitchFamily="18" charset="0"/>
              </a:rPr>
              <a:t>, K. Divya, and G. Dilip, "ONLINE BLOOD DONATION MANAGEMENT SYSTEM," International Journal of Pure and Applied Mathematics, vol. 119, pp. 3145-3156, 2018.</a:t>
            </a:r>
            <a:endParaRPr lang="en-US" sz="1600" dirty="0">
              <a:effectLst/>
              <a:latin typeface="Times New Roman" panose="02020603050405020304" pitchFamily="18" charset="0"/>
              <a:ea typeface="Times New Roman" panose="02020603050405020304" pitchFamily="18" charset="0"/>
            </a:endParaRPr>
          </a:p>
          <a:p>
            <a:pPr algn="just"/>
            <a:endParaRPr lang="en-US" noProof="1">
              <a:ea typeface="+mn-lt"/>
              <a:cs typeface="+mn-lt"/>
            </a:endParaRPr>
          </a:p>
        </p:txBody>
      </p:sp>
      <p:pic>
        <p:nvPicPr>
          <p:cNvPr id="4" name="Picture 3" descr="images.jpg">
            <a:extLst>
              <a:ext uri="{FF2B5EF4-FFF2-40B4-BE49-F238E27FC236}">
                <a16:creationId xmlns:a16="http://schemas.microsoft.com/office/drawing/2014/main" id="{92F75EAE-4312-EF92-A4B9-E55FCE22C166}"/>
              </a:ext>
            </a:extLst>
          </p:cNvPr>
          <p:cNvPicPr>
            <a:picLocks noChangeAspect="1"/>
          </p:cNvPicPr>
          <p:nvPr/>
        </p:nvPicPr>
        <p:blipFill>
          <a:blip r:embed="rId4"/>
          <a:stretch>
            <a:fillRect/>
          </a:stretch>
        </p:blipFill>
        <p:spPr>
          <a:xfrm>
            <a:off x="7867602" y="116089"/>
            <a:ext cx="1276350" cy="1067477"/>
          </a:xfrm>
          <a:prstGeom prst="rect">
            <a:avLst/>
          </a:prstGeom>
        </p:spPr>
      </p:pic>
    </p:spTree>
    <p:extLst>
      <p:ext uri="{BB962C8B-B14F-4D97-AF65-F5344CB8AC3E}">
        <p14:creationId xmlns:p14="http://schemas.microsoft.com/office/powerpoint/2010/main" val="3639607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C1D99D-9F58-0ACE-965B-9F2E34AC4C37}"/>
              </a:ext>
            </a:extLst>
          </p:cNvPr>
          <p:cNvSpPr>
            <a:spLocks noGrp="1"/>
          </p:cNvSpPr>
          <p:nvPr/>
        </p:nvSpPr>
        <p:spPr>
          <a:xfrm>
            <a:off x="629198" y="-396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a:cs typeface="Calibri"/>
              </a:rPr>
              <a:t>References</a:t>
            </a:r>
          </a:p>
        </p:txBody>
      </p:sp>
      <p:sp>
        <p:nvSpPr>
          <p:cNvPr id="2" name="TextBox 1">
            <a:extLst>
              <a:ext uri="{FF2B5EF4-FFF2-40B4-BE49-F238E27FC236}">
                <a16:creationId xmlns:a16="http://schemas.microsoft.com/office/drawing/2014/main" id="{21C38262-9B73-9521-54FE-88DED813C905}"/>
              </a:ext>
            </a:extLst>
          </p:cNvPr>
          <p:cNvSpPr txBox="1"/>
          <p:nvPr/>
        </p:nvSpPr>
        <p:spPr>
          <a:xfrm>
            <a:off x="630101" y="809964"/>
            <a:ext cx="7460250" cy="5586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r>
              <a:rPr lang="en-US" noProof="1">
                <a:ea typeface="+mn-lt"/>
                <a:cs typeface="+mn-lt"/>
              </a:rPr>
              <a:t>[</a:t>
            </a:r>
            <a:r>
              <a:rPr lang="en-US" sz="1600" noProof="1">
                <a:ea typeface="+mn-lt"/>
                <a:cs typeface="+mn-lt"/>
              </a:rPr>
              <a:t>11]</a:t>
            </a:r>
            <a:r>
              <a:rPr lang="en-IN" sz="1600" dirty="0">
                <a:effectLst/>
                <a:latin typeface="Times New Roman" panose="02020603050405020304" pitchFamily="18" charset="0"/>
                <a:ea typeface="Times New Roman" panose="02020603050405020304" pitchFamily="18" charset="0"/>
              </a:rPr>
              <a:t> D. Jethwa, A. Agrawal, R. Kulkarni, and L. Raut, "FOOD WASTAGE REDUCTION THROUGH DONATIO," JJRTER, </a:t>
            </a:r>
            <a:r>
              <a:rPr lang="en-IN" sz="1600" dirty="0" err="1">
                <a:effectLst/>
                <a:latin typeface="Times New Roman" panose="02020603050405020304" pitchFamily="18" charset="0"/>
                <a:ea typeface="Times New Roman" panose="02020603050405020304" pitchFamily="18" charset="0"/>
              </a:rPr>
              <a:t>ISSNOnline</a:t>
            </a:r>
            <a:r>
              <a:rPr lang="en-IN" sz="1600" dirty="0">
                <a:effectLst/>
                <a:latin typeface="Times New Roman" panose="02020603050405020304" pitchFamily="18" charset="0"/>
                <a:ea typeface="Times New Roman" panose="02020603050405020304" pitchFamily="18" charset="0"/>
              </a:rPr>
              <a:t>, pp. 2455-145.</a:t>
            </a:r>
            <a:endParaRPr lang="en-US" sz="1600" noProof="1">
              <a:ea typeface="+mn-lt"/>
              <a:cs typeface="+mn-lt"/>
            </a:endParaRPr>
          </a:p>
          <a:p>
            <a:endParaRPr lang="en-US" sz="1600" noProof="1">
              <a:ea typeface="+mn-lt"/>
              <a:cs typeface="+mn-lt"/>
            </a:endParaRPr>
          </a:p>
          <a:p>
            <a:r>
              <a:rPr lang="en-US" sz="1600" noProof="1">
                <a:ea typeface="+mn-lt"/>
                <a:cs typeface="+mn-lt"/>
              </a:rPr>
              <a:t>[12 </a:t>
            </a:r>
            <a:r>
              <a:rPr lang="en-IN" sz="1600" dirty="0">
                <a:effectLst/>
                <a:latin typeface="Times New Roman" panose="02020603050405020304" pitchFamily="18" charset="0"/>
                <a:ea typeface="Times New Roman" panose="02020603050405020304" pitchFamily="18" charset="0"/>
              </a:rPr>
              <a:t>K. Patel, M. Patel, and S. </a:t>
            </a:r>
            <a:r>
              <a:rPr lang="en-IN" sz="1600" dirty="0" err="1">
                <a:effectLst/>
                <a:latin typeface="Times New Roman" panose="02020603050405020304" pitchFamily="18" charset="0"/>
                <a:ea typeface="Times New Roman" panose="02020603050405020304" pitchFamily="18" charset="0"/>
              </a:rPr>
              <a:t>Dudhaiya</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ESharing</a:t>
            </a:r>
            <a:r>
              <a:rPr lang="en-IN" sz="1600" dirty="0">
                <a:effectLst/>
                <a:latin typeface="Times New Roman" panose="02020603050405020304" pitchFamily="18" charset="0"/>
                <a:ea typeface="Times New Roman" panose="02020603050405020304" pitchFamily="18" charset="0"/>
              </a:rPr>
              <a:t>: Web Based Online Donation System," Journal of Web Engineering &amp; Technology, vol. 6, pp. 25-36, 2019</a:t>
            </a:r>
            <a:endParaRPr lang="en-US" sz="1600" dirty="0">
              <a:effectLst/>
              <a:latin typeface="Times New Roman" panose="02020603050405020304" pitchFamily="18" charset="0"/>
              <a:ea typeface="Times New Roman" panose="02020603050405020304" pitchFamily="18" charset="0"/>
            </a:endParaRPr>
          </a:p>
          <a:p>
            <a:endParaRPr lang="en-US" sz="1600" noProof="1">
              <a:ea typeface="+mn-lt"/>
              <a:cs typeface="+mn-lt"/>
            </a:endParaRPr>
          </a:p>
          <a:p>
            <a:r>
              <a:rPr lang="en-US" sz="1600" noProof="1">
                <a:ea typeface="+mn-lt"/>
                <a:cs typeface="+mn-lt"/>
              </a:rPr>
              <a:t>[13]</a:t>
            </a:r>
            <a:r>
              <a:rPr lang="en-IN" sz="1600" dirty="0">
                <a:effectLst/>
                <a:latin typeface="Times New Roman" panose="02020603050405020304" pitchFamily="18" charset="0"/>
                <a:ea typeface="Times New Roman" panose="02020603050405020304" pitchFamily="18" charset="0"/>
              </a:rPr>
              <a:t> M. O. </a:t>
            </a:r>
            <a:r>
              <a:rPr lang="en-IN" sz="1600" dirty="0" err="1">
                <a:effectLst/>
                <a:latin typeface="Times New Roman" panose="02020603050405020304" pitchFamily="18" charset="0"/>
                <a:ea typeface="Times New Roman" panose="02020603050405020304" pitchFamily="18" charset="0"/>
              </a:rPr>
              <a:t>Alshammari</a:t>
            </a:r>
            <a:r>
              <a:rPr lang="en-IN" sz="1600" dirty="0">
                <a:effectLst/>
                <a:latin typeface="Times New Roman" panose="02020603050405020304" pitchFamily="18" charset="0"/>
                <a:ea typeface="Times New Roman" panose="02020603050405020304" pitchFamily="18" charset="0"/>
              </a:rPr>
              <a:t>, A. A. </a:t>
            </a:r>
            <a:r>
              <a:rPr lang="en-IN" sz="1600" dirty="0" err="1">
                <a:effectLst/>
                <a:latin typeface="Times New Roman" panose="02020603050405020304" pitchFamily="18" charset="0"/>
                <a:ea typeface="Times New Roman" panose="02020603050405020304" pitchFamily="18" charset="0"/>
              </a:rPr>
              <a:t>Almulhem</a:t>
            </a:r>
            <a:r>
              <a:rPr lang="en-IN" sz="1600" dirty="0">
                <a:effectLst/>
                <a:latin typeface="Times New Roman" panose="02020603050405020304" pitchFamily="18" charset="0"/>
                <a:ea typeface="Times New Roman" panose="02020603050405020304" pitchFamily="18" charset="0"/>
              </a:rPr>
              <a:t>, and N. Zaman, "Internet of Things (IoT): Charity Automation," International Journal of Advanced Computer Science and Applications (IJACSA), vol. 8, 2017</a:t>
            </a:r>
            <a:endParaRPr lang="en-US" sz="1600" noProof="1">
              <a:ea typeface="+mn-lt"/>
              <a:cs typeface="+mn-lt"/>
            </a:endParaRPr>
          </a:p>
          <a:p>
            <a:endParaRPr lang="en-US" sz="1600" noProof="1">
              <a:ea typeface="+mn-lt"/>
              <a:cs typeface="+mn-lt"/>
            </a:endParaRPr>
          </a:p>
          <a:p>
            <a:pPr marL="0" marR="0" algn="just">
              <a:lnSpc>
                <a:spcPct val="98000"/>
              </a:lnSpc>
              <a:spcBef>
                <a:spcPts val="0"/>
              </a:spcBef>
              <a:spcAft>
                <a:spcPts val="0"/>
              </a:spcAft>
              <a:tabLst>
                <a:tab pos="165735" algn="l"/>
              </a:tabLst>
            </a:pPr>
            <a:r>
              <a:rPr lang="en-US" sz="1600" noProof="1">
                <a:ea typeface="+mn-lt"/>
                <a:cs typeface="+mn-lt"/>
              </a:rPr>
              <a:t>[14]</a:t>
            </a:r>
            <a:r>
              <a:rPr lang="en-IN" sz="1600" dirty="0">
                <a:effectLst/>
                <a:latin typeface="Times New Roman" panose="02020603050405020304" pitchFamily="18" charset="0"/>
                <a:ea typeface="Times New Roman" panose="02020603050405020304" pitchFamily="18" charset="0"/>
              </a:rPr>
              <a:t> Venkatesh, V., Thong, J. Y. L., and Xu, X. 2012. “Consumer Acceptance and Use of Information Technology: Extending the Unified Theory of Acceptance and Use of Technology,” MIS Quarterly (36:1), pp. 157-178</a:t>
            </a:r>
            <a:endParaRPr lang="en-US" sz="1600" dirty="0">
              <a:effectLst/>
              <a:latin typeface="Times New Roman" panose="02020603050405020304" pitchFamily="18" charset="0"/>
              <a:ea typeface="Times New Roman" panose="02020603050405020304" pitchFamily="18" charset="0"/>
            </a:endParaRPr>
          </a:p>
          <a:p>
            <a:endParaRPr lang="en-US" sz="1600" noProof="1">
              <a:ea typeface="+mn-lt"/>
              <a:cs typeface="+mn-lt"/>
            </a:endParaRPr>
          </a:p>
          <a:p>
            <a:r>
              <a:rPr lang="en-US" sz="1600" noProof="1">
                <a:ea typeface="+mn-lt"/>
                <a:cs typeface="+mn-lt"/>
              </a:rPr>
              <a:t>[15]</a:t>
            </a:r>
            <a:r>
              <a:rPr lang="en-IN" sz="1600" dirty="0">
                <a:effectLst/>
                <a:latin typeface="Times New Roman" panose="02020603050405020304" pitchFamily="18" charset="0"/>
                <a:ea typeface="Times New Roman" panose="02020603050405020304" pitchFamily="18" charset="0"/>
              </a:rPr>
              <a:t> 8 L. Liu and H. Miao, "A specification-based approach to testing polymorphic attributes," in Formal Methods and Software Engineering: Proceedings of the 6th International Conference on Formal Engineering Methods, ICFEM 2004, Seattle, WA, USA, November 8-12, 2004, J. Davies, W. Schulte, M. Barnett, Eds. Berlin: Springer, 2004. pp. 306-19.</a:t>
            </a:r>
            <a:r>
              <a:rPr lang="en-US" sz="1600" noProof="1">
                <a:ea typeface="+mn-lt"/>
                <a:cs typeface="+mn-lt"/>
              </a:rPr>
              <a:t>.</a:t>
            </a:r>
            <a:endParaRPr lang="en-US" sz="1600" noProof="1">
              <a:ea typeface="Calibri"/>
              <a:cs typeface="Calibri"/>
            </a:endParaRPr>
          </a:p>
          <a:p>
            <a:endParaRPr lang="en-US" sz="1600" dirty="0">
              <a:ea typeface="+mn-lt"/>
              <a:cs typeface="+mn-lt"/>
            </a:endParaRPr>
          </a:p>
          <a:p>
            <a:endParaRPr lang="en-US" dirty="0">
              <a:ea typeface="Calibri"/>
              <a:cs typeface="Calibri"/>
            </a:endParaRPr>
          </a:p>
        </p:txBody>
      </p:sp>
    </p:spTree>
    <p:extLst>
      <p:ext uri="{BB962C8B-B14F-4D97-AF65-F5344CB8AC3E}">
        <p14:creationId xmlns:p14="http://schemas.microsoft.com/office/powerpoint/2010/main" val="189175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7772400" cy="1470025"/>
          </a:xfrm>
        </p:spPr>
        <p:txBody>
          <a:bodyPr/>
          <a:lstStyle/>
          <a:p>
            <a:pPr algn="l"/>
            <a:r>
              <a:rPr lang="en-US"/>
              <a:t>Scope the Problem Statement </a:t>
            </a:r>
            <a:endParaRPr lang="en-US" sz="1200"/>
          </a:p>
        </p:txBody>
      </p:sp>
      <p:pic>
        <p:nvPicPr>
          <p:cNvPr id="3" name="Picture 2" descr="images.jpg"/>
          <p:cNvPicPr>
            <a:picLocks noChangeAspect="1"/>
          </p:cNvPicPr>
          <p:nvPr/>
        </p:nvPicPr>
        <p:blipFill>
          <a:blip r:embed="rId2"/>
          <a:stretch>
            <a:fillRect/>
          </a:stretch>
        </p:blipFill>
        <p:spPr>
          <a:xfrm>
            <a:off x="7620000" y="304800"/>
            <a:ext cx="1266825" cy="1266825"/>
          </a:xfrm>
          <a:prstGeom prst="rect">
            <a:avLst/>
          </a:prstGeom>
        </p:spPr>
      </p:pic>
      <p:sp>
        <p:nvSpPr>
          <p:cNvPr id="4" name="Title 1"/>
          <p:cNvSpPr txBox="1">
            <a:spLocks/>
          </p:cNvSpPr>
          <p:nvPr/>
        </p:nvSpPr>
        <p:spPr>
          <a:xfrm>
            <a:off x="601090" y="3786405"/>
            <a:ext cx="7772400" cy="3962400"/>
          </a:xfrm>
          <a:prstGeom prst="rect">
            <a:avLst/>
          </a:prstGeom>
        </p:spPr>
        <p:txBody>
          <a:bodyPr vert="horz" lIns="91440" tIns="45720" rIns="91440" bIns="45720" rtlCol="0" anchor="ctr">
            <a:normAutofit/>
          </a:bodyPr>
          <a:lstStyle/>
          <a:p>
            <a:pPr algn="just">
              <a:spcBef>
                <a:spcPct val="0"/>
              </a:spcBef>
              <a:defRPr/>
            </a:pPr>
            <a:endParaRPr lang="en-US" sz="1400">
              <a:latin typeface="Times New Roman"/>
              <a:cs typeface="Calibri"/>
            </a:endParaRPr>
          </a:p>
          <a:p>
            <a:pPr marL="285750" indent="-285750" algn="just">
              <a:spcBef>
                <a:spcPct val="0"/>
              </a:spcBef>
              <a:buFont typeface="Arial"/>
              <a:buChar char="•"/>
              <a:defRPr/>
            </a:pPr>
            <a:r>
              <a:rPr lang="en-US" sz="1400">
                <a:latin typeface="Times New Roman"/>
                <a:cs typeface="Calibri"/>
              </a:rPr>
              <a:t>The ' </a:t>
            </a:r>
            <a:r>
              <a:rPr lang="en-US" sz="1400" err="1">
                <a:latin typeface="Times New Roman"/>
                <a:cs typeface="Calibri"/>
              </a:rPr>
              <a:t>CineSense</a:t>
            </a:r>
            <a:r>
              <a:rPr lang="en-US" sz="1400">
                <a:latin typeface="Times New Roman"/>
                <a:cs typeface="Calibri"/>
              </a:rPr>
              <a:t> - Your Go-To Movie Recommender System ' project involves creating a streaming platform resembling Netflix, enhanced with a personalized recommendation system driven by TMDB data</a:t>
            </a:r>
          </a:p>
          <a:p>
            <a:pPr marL="285750" indent="-285750" algn="just">
              <a:spcBef>
                <a:spcPct val="0"/>
              </a:spcBef>
              <a:buFont typeface="Arial"/>
              <a:buChar char="•"/>
              <a:defRPr/>
            </a:pPr>
            <a:endParaRPr lang="en-US" sz="1400">
              <a:latin typeface="Times New Roman"/>
              <a:cs typeface="Calibri"/>
            </a:endParaRPr>
          </a:p>
          <a:p>
            <a:pPr marL="285750" indent="-285750" algn="just">
              <a:spcBef>
                <a:spcPct val="0"/>
              </a:spcBef>
              <a:buFont typeface="Arial"/>
              <a:buChar char="•"/>
              <a:defRPr/>
            </a:pPr>
            <a:r>
              <a:rPr lang="en-US" sz="1400">
                <a:latin typeface="Times New Roman"/>
                <a:cs typeface="Calibri"/>
              </a:rPr>
              <a:t> The project will encompass user profiles, content library, streaming capabilities, responsive UI, and an advanced recommendation algorithm. </a:t>
            </a:r>
          </a:p>
          <a:p>
            <a:pPr marL="285750" indent="-285750" algn="just">
              <a:spcBef>
                <a:spcPct val="0"/>
              </a:spcBef>
              <a:buFont typeface="Arial"/>
              <a:buChar char="•"/>
              <a:defRPr/>
            </a:pPr>
            <a:endParaRPr lang="en-US" sz="1400">
              <a:latin typeface="Times New Roman"/>
              <a:cs typeface="Calibri"/>
            </a:endParaRPr>
          </a:p>
          <a:p>
            <a:pPr marL="285750" indent="-285750" algn="just">
              <a:spcBef>
                <a:spcPct val="0"/>
              </a:spcBef>
              <a:buFont typeface="Arial"/>
              <a:buChar char="•"/>
              <a:defRPr/>
            </a:pPr>
            <a:r>
              <a:rPr lang="en-US" sz="1400">
                <a:latin typeface="Times New Roman"/>
                <a:cs typeface="Calibri"/>
              </a:rPr>
              <a:t>The scope also includes backend setup, API integration, and deployment. </a:t>
            </a:r>
          </a:p>
          <a:p>
            <a:pPr algn="just">
              <a:spcBef>
                <a:spcPct val="0"/>
              </a:spcBef>
              <a:defRPr/>
            </a:pPr>
            <a:endParaRPr lang="en-US" sz="1400">
              <a:latin typeface="Times New Roman"/>
              <a:ea typeface="Calibri"/>
              <a:cs typeface="Calibri"/>
            </a:endParaRPr>
          </a:p>
          <a:p>
            <a:pPr marL="285750" indent="-285750" algn="just">
              <a:spcBef>
                <a:spcPct val="0"/>
              </a:spcBef>
              <a:buFont typeface="Arial"/>
              <a:buChar char="•"/>
              <a:defRPr/>
            </a:pPr>
            <a:r>
              <a:rPr lang="en-US" sz="1400">
                <a:latin typeface="Times New Roman"/>
                <a:ea typeface="Calibri"/>
                <a:cs typeface="Calibri"/>
              </a:rPr>
              <a:t>By achieving these goals, '</a:t>
            </a:r>
            <a:r>
              <a:rPr lang="en-US" sz="1400" err="1">
                <a:latin typeface="Times New Roman"/>
                <a:ea typeface="Calibri"/>
                <a:cs typeface="Calibri"/>
              </a:rPr>
              <a:t>CineSense</a:t>
            </a:r>
            <a:r>
              <a:rPr lang="en-US" sz="1400">
                <a:latin typeface="Times New Roman"/>
                <a:ea typeface="Calibri"/>
                <a:cs typeface="Calibri"/>
              </a:rPr>
              <a:t> - Your Go-To Movie Recommender System' aims to showcase expertise in full-stack development, API utilization, and user-oriented design, contributing to an innovative content discovery experience."</a:t>
            </a:r>
          </a:p>
          <a:p>
            <a:pPr marL="0" marR="0" lvl="0" indent="0" algn="l" defTabSz="914400">
              <a:lnSpc>
                <a:spcPct val="100000"/>
              </a:lnSpc>
              <a:spcBef>
                <a:spcPct val="0"/>
              </a:spcBef>
              <a:spcAft>
                <a:spcPts val="0"/>
              </a:spcAft>
              <a:buClrTx/>
              <a:buSzTx/>
              <a:buFont typeface="Arial" pitchFamily="34" charset="0"/>
              <a:buChar char="•"/>
              <a:tabLst/>
              <a:defRPr/>
            </a:pPr>
            <a:endParaRPr lang="en-US" sz="3000">
              <a:latin typeface="+mj-lt"/>
              <a:ea typeface="Calibri"/>
              <a:cs typeface="Calibri"/>
            </a:endParaRPr>
          </a:p>
          <a:p>
            <a:pPr>
              <a:spcBef>
                <a:spcPct val="0"/>
              </a:spcBef>
              <a:buFont typeface="Arial" pitchFamily="34" charset="0"/>
              <a:buChar char="•"/>
              <a:defRPr/>
            </a:pPr>
            <a:endParaRPr lang="en-US" sz="3000" b="0" i="0" u="none" strike="noStrike" kern="1200" cap="none" spc="0" normalizeH="0" baseline="0" noProof="0">
              <a:ln>
                <a:noFill/>
              </a:ln>
              <a:effectLst/>
              <a:uLnTx/>
              <a:uFillTx/>
              <a:latin typeface="+mj-lt"/>
              <a:ea typeface="Calibri"/>
              <a:cs typeface="Calibri"/>
            </a:endParaRPr>
          </a:p>
          <a:p>
            <a:pPr>
              <a:spcBef>
                <a:spcPct val="0"/>
              </a:spcBef>
              <a:buFont typeface="Arial" pitchFamily="34" charset="0"/>
              <a:buChar char="•"/>
              <a:defRPr/>
            </a:pPr>
            <a:endParaRPr lang="en-US" sz="3000">
              <a:latin typeface="+mj-lt"/>
              <a:ea typeface="Calibri"/>
              <a:cs typeface="Calibri"/>
            </a:endParaRPr>
          </a:p>
          <a:p>
            <a:pPr>
              <a:spcBef>
                <a:spcPct val="0"/>
              </a:spcBef>
              <a:buFont typeface="Arial" pitchFamily="34" charset="0"/>
              <a:buChar char="•"/>
              <a:defRPr/>
            </a:pPr>
            <a:endParaRPr lang="en-US" sz="3000" b="0" i="0" u="none" strike="noStrike" kern="1200" cap="none" spc="0" normalizeH="0" baseline="0" noProof="0">
              <a:ln>
                <a:noFill/>
              </a:ln>
              <a:effectLst/>
              <a:uLnTx/>
              <a:uFillTx/>
              <a:latin typeface="+mj-lt"/>
              <a:ea typeface="Calibri"/>
              <a:cs typeface="Calibri"/>
            </a:endParaRPr>
          </a:p>
          <a:p>
            <a:pPr>
              <a:spcBef>
                <a:spcPct val="0"/>
              </a:spcBef>
              <a:buFont typeface="Arial" pitchFamily="34" charset="0"/>
              <a:buChar char="•"/>
              <a:defRPr/>
            </a:pPr>
            <a:endParaRPr lang="en-US" sz="3000" b="0" i="0" u="none" strike="noStrike" kern="1200" cap="none" spc="0" normalizeH="0" baseline="0" noProof="0">
              <a:ln>
                <a:noFill/>
              </a:ln>
              <a:effectLst/>
              <a:uLnTx/>
              <a:uFillTx/>
              <a:latin typeface="+mj-lt"/>
              <a:ea typeface="Calibri"/>
              <a:cs typeface="Calibri"/>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3041503527"/>
              </p:ext>
            </p:extLst>
          </p:nvPr>
        </p:nvGraphicFramePr>
        <p:xfrm>
          <a:off x="858700" y="1827639"/>
          <a:ext cx="7577452" cy="4590807"/>
        </p:xfrm>
        <a:graphic>
          <a:graphicData uri="http://schemas.openxmlformats.org/drawingml/2006/table">
            <a:tbl>
              <a:tblPr firstRow="1" bandRow="1">
                <a:tableStyleId>{5C22544A-7EE6-4342-B048-85BDC9FD1C3A}</a:tableStyleId>
              </a:tblPr>
              <a:tblGrid>
                <a:gridCol w="7577452">
                  <a:extLst>
                    <a:ext uri="{9D8B030D-6E8A-4147-A177-3AD203B41FA5}">
                      <a16:colId xmlns:a16="http://schemas.microsoft.com/office/drawing/2014/main" val="20000"/>
                    </a:ext>
                  </a:extLst>
                </a:gridCol>
              </a:tblGrid>
              <a:tr h="364729">
                <a:tc>
                  <a:txBody>
                    <a:bodyPr/>
                    <a:lstStyle/>
                    <a:p>
                      <a:r>
                        <a:rPr lang="en-US" err="1">
                          <a:latin typeface="Calibri"/>
                        </a:rPr>
                        <a:t>S.No</a:t>
                      </a:r>
                      <a:r>
                        <a:rPr lang="en-US">
                          <a:latin typeface="Calibri"/>
                        </a:rPr>
                        <a:t> : 1</a:t>
                      </a:r>
                    </a:p>
                  </a:txBody>
                  <a:tcPr>
                    <a:solidFill>
                      <a:schemeClr val="accent1"/>
                    </a:solidFill>
                  </a:tcPr>
                </a:tc>
                <a:extLst>
                  <a:ext uri="{0D108BD9-81ED-4DB2-BD59-A6C34878D82A}">
                    <a16:rowId xmlns:a16="http://schemas.microsoft.com/office/drawing/2014/main" val="10000"/>
                  </a:ext>
                </a:extLst>
              </a:tr>
              <a:tr h="364729">
                <a:tc>
                  <a:txBody>
                    <a:bodyPr/>
                    <a:lstStyle/>
                    <a:p>
                      <a:r>
                        <a:rPr lang="en-US" dirty="0">
                          <a:latin typeface="Calibri"/>
                        </a:rPr>
                        <a:t>TITLE :</a:t>
                      </a:r>
                      <a:r>
                        <a:rPr lang="en-US" sz="1400" b="0" i="0" u="none" strike="noStrike" noProof="0" dirty="0">
                          <a:solidFill>
                            <a:srgbClr val="121212"/>
                          </a:solidFill>
                          <a:latin typeface="Calibri"/>
                        </a:rPr>
                        <a:t> </a:t>
                      </a:r>
                      <a:r>
                        <a:rPr lang="en-US" sz="1400" dirty="0"/>
                        <a:t>Improve quality of servicing of website</a:t>
                      </a:r>
                      <a:endParaRPr lang="en-US" sz="1400" dirty="0">
                        <a:latin typeface="Calibri"/>
                      </a:endParaRPr>
                    </a:p>
                  </a:txBody>
                  <a:tcPr/>
                </a:tc>
                <a:extLst>
                  <a:ext uri="{0D108BD9-81ED-4DB2-BD59-A6C34878D82A}">
                    <a16:rowId xmlns:a16="http://schemas.microsoft.com/office/drawing/2014/main" val="10001"/>
                  </a:ext>
                </a:extLst>
              </a:tr>
              <a:tr h="364729">
                <a:tc>
                  <a:txBody>
                    <a:bodyPr/>
                    <a:lstStyle/>
                    <a:p>
                      <a:r>
                        <a:rPr lang="en-US" dirty="0">
                          <a:latin typeface="Calibri"/>
                        </a:rPr>
                        <a:t>AUTHORS : </a:t>
                      </a:r>
                      <a:r>
                        <a:rPr lang="en-US" sz="1400" dirty="0" err="1"/>
                        <a:t>Buuer</a:t>
                      </a:r>
                      <a:r>
                        <a:rPr lang="en-US" sz="1400" dirty="0"/>
                        <a:t>, </a:t>
                      </a:r>
                      <a:r>
                        <a:rPr lang="en-US" sz="1400" dirty="0" err="1"/>
                        <a:t>H.H.Falk</a:t>
                      </a:r>
                      <a:r>
                        <a:rPr lang="en-US" sz="1400" dirty="0"/>
                        <a:t>, </a:t>
                      </a:r>
                      <a:r>
                        <a:rPr lang="en-US" sz="1400" dirty="0" err="1"/>
                        <a:t>Hammerschmidt</a:t>
                      </a:r>
                      <a:endParaRPr lang="en-US" sz="1400" dirty="0">
                        <a:latin typeface="Calibri"/>
                      </a:endParaRPr>
                    </a:p>
                  </a:txBody>
                  <a:tcPr/>
                </a:tc>
                <a:extLst>
                  <a:ext uri="{0D108BD9-81ED-4DB2-BD59-A6C34878D82A}">
                    <a16:rowId xmlns:a16="http://schemas.microsoft.com/office/drawing/2014/main" val="10002"/>
                  </a:ext>
                </a:extLst>
              </a:tr>
              <a:tr h="364729">
                <a:tc>
                  <a:txBody>
                    <a:bodyPr/>
                    <a:lstStyle/>
                    <a:p>
                      <a:r>
                        <a:rPr lang="en-US" dirty="0">
                          <a:latin typeface="Calibri"/>
                        </a:rPr>
                        <a:t>Year of</a:t>
                      </a:r>
                      <a:r>
                        <a:rPr lang="en-US" baseline="0" dirty="0">
                          <a:latin typeface="Calibri"/>
                        </a:rPr>
                        <a:t> Publication : </a:t>
                      </a:r>
                      <a:r>
                        <a:rPr lang="en-US" sz="1400" b="0" i="0" u="none" strike="noStrike" baseline="0" noProof="0" dirty="0">
                          <a:solidFill>
                            <a:srgbClr val="000000"/>
                          </a:solidFill>
                          <a:latin typeface="Calibri"/>
                        </a:rPr>
                        <a:t>2006</a:t>
                      </a:r>
                      <a:endParaRPr lang="en-US" sz="1400" dirty="0">
                        <a:latin typeface="Calibri"/>
                      </a:endParaRPr>
                    </a:p>
                  </a:txBody>
                  <a:tcPr/>
                </a:tc>
                <a:extLst>
                  <a:ext uri="{0D108BD9-81ED-4DB2-BD59-A6C34878D82A}">
                    <a16:rowId xmlns:a16="http://schemas.microsoft.com/office/drawing/2014/main" val="10003"/>
                  </a:ext>
                </a:extLst>
              </a:tr>
              <a:tr h="364729">
                <a:tc>
                  <a:txBody>
                    <a:bodyPr/>
                    <a:lstStyle/>
                    <a:p>
                      <a:pPr lvl="0" algn="l">
                        <a:lnSpc>
                          <a:spcPct val="100000"/>
                        </a:lnSpc>
                        <a:spcBef>
                          <a:spcPts val="0"/>
                        </a:spcBef>
                        <a:spcAft>
                          <a:spcPts val="0"/>
                        </a:spcAft>
                      </a:pPr>
                      <a:r>
                        <a:rPr lang="en-US" dirty="0">
                          <a:latin typeface="Calibri"/>
                        </a:rPr>
                        <a:t>Journal/Conference</a:t>
                      </a:r>
                      <a:r>
                        <a:rPr lang="en-US" baseline="0" dirty="0">
                          <a:latin typeface="Calibri"/>
                        </a:rPr>
                        <a:t>/Book Chapter Name: </a:t>
                      </a:r>
                      <a:r>
                        <a:rPr lang="en-US" sz="1400" b="0" i="0" u="none" strike="noStrike" baseline="0" noProof="0" dirty="0">
                          <a:solidFill>
                            <a:srgbClr val="000000"/>
                          </a:solidFill>
                          <a:latin typeface="Calibri"/>
                        </a:rPr>
                        <a:t>Quality and Services</a:t>
                      </a:r>
                      <a:endParaRPr lang="en-US" sz="1400" dirty="0">
                        <a:latin typeface="Calibri"/>
                      </a:endParaRPr>
                    </a:p>
                  </a:txBody>
                  <a:tcPr/>
                </a:tc>
                <a:extLst>
                  <a:ext uri="{0D108BD9-81ED-4DB2-BD59-A6C34878D82A}">
                    <a16:rowId xmlns:a16="http://schemas.microsoft.com/office/drawing/2014/main" val="10004"/>
                  </a:ext>
                </a:extLst>
              </a:tr>
              <a:tr h="364729">
                <a:tc>
                  <a:txBody>
                    <a:bodyPr/>
                    <a:lstStyle/>
                    <a:p>
                      <a:r>
                        <a:rPr lang="en-US" dirty="0">
                          <a:latin typeface="Calibri"/>
                        </a:rPr>
                        <a:t>Technology / Algorithm Used : </a:t>
                      </a:r>
                      <a:r>
                        <a:rPr lang="en-US" sz="1400" dirty="0" err="1">
                          <a:latin typeface="Calibri"/>
                        </a:rPr>
                        <a:t>eTransQual</a:t>
                      </a:r>
                      <a:r>
                        <a:rPr lang="en-US" sz="1400" dirty="0">
                          <a:latin typeface="Calibri"/>
                        </a:rPr>
                        <a:t>, Java Script</a:t>
                      </a:r>
                      <a:endParaRPr lang="en-US" dirty="0">
                        <a:latin typeface="Calibri"/>
                      </a:endParaRPr>
                    </a:p>
                  </a:txBody>
                  <a:tcPr/>
                </a:tc>
                <a:extLst>
                  <a:ext uri="{0D108BD9-81ED-4DB2-BD59-A6C34878D82A}">
                    <a16:rowId xmlns:a16="http://schemas.microsoft.com/office/drawing/2014/main" val="10005"/>
                  </a:ext>
                </a:extLst>
              </a:tr>
              <a:tr h="1055127">
                <a:tc>
                  <a:txBody>
                    <a:bodyPr/>
                    <a:lstStyle/>
                    <a:p>
                      <a:pPr marL="0" marR="0" indent="0" algn="l" rtl="0" eaLnBrk="1" fontAlgn="auto" latinLnBrk="0" hangingPunct="1">
                        <a:lnSpc>
                          <a:spcPct val="100000"/>
                        </a:lnSpc>
                        <a:spcBef>
                          <a:spcPts val="0"/>
                        </a:spcBef>
                        <a:spcAft>
                          <a:spcPts val="0"/>
                        </a:spcAft>
                        <a:buClrTx/>
                        <a:buSzTx/>
                        <a:buFontTx/>
                        <a:buNone/>
                      </a:pPr>
                      <a:r>
                        <a:rPr lang="en-US" dirty="0">
                          <a:latin typeface="Calibri"/>
                        </a:rPr>
                        <a:t>Summary</a:t>
                      </a:r>
                      <a:r>
                        <a:rPr lang="en-US" baseline="0" dirty="0">
                          <a:latin typeface="Calibri"/>
                        </a:rPr>
                        <a:t> </a:t>
                      </a:r>
                      <a:r>
                        <a:rPr lang="en-US" sz="1600" baseline="0" dirty="0">
                          <a:latin typeface="Calibri"/>
                        </a:rPr>
                        <a:t>: </a:t>
                      </a:r>
                      <a:r>
                        <a:rPr lang="en-US" sz="1600" dirty="0"/>
                        <a:t>A transaction process-based approach for improving the service quality of online transactions and make the website response faster</a:t>
                      </a:r>
                      <a:r>
                        <a:rPr lang="en-US" dirty="0"/>
                        <a:t>.</a:t>
                      </a:r>
                      <a:endParaRPr lang="en-US" dirty="0">
                        <a:latin typeface="Calibri"/>
                      </a:endParaRPr>
                    </a:p>
                  </a:txBody>
                  <a:tcPr/>
                </a:tc>
                <a:extLst>
                  <a:ext uri="{0D108BD9-81ED-4DB2-BD59-A6C34878D82A}">
                    <a16:rowId xmlns:a16="http://schemas.microsoft.com/office/drawing/2014/main" val="10006"/>
                  </a:ext>
                </a:extLst>
              </a:tr>
              <a:tr h="1322143">
                <a:tc>
                  <a:txBody>
                    <a:bodyPr/>
                    <a:lstStyle/>
                    <a:p>
                      <a:pPr lvl="0" algn="just">
                        <a:lnSpc>
                          <a:spcPct val="100000"/>
                        </a:lnSpc>
                        <a:spcBef>
                          <a:spcPts val="0"/>
                        </a:spcBef>
                        <a:spcAft>
                          <a:spcPts val="0"/>
                        </a:spcAft>
                      </a:pPr>
                      <a:r>
                        <a:rPr lang="en-US" dirty="0">
                          <a:latin typeface="Calibri"/>
                        </a:rPr>
                        <a:t>Gap :</a:t>
                      </a:r>
                      <a:r>
                        <a:rPr lang="en-US" sz="1400" b="0" i="0" u="none" strike="noStrike" noProof="0" dirty="0">
                          <a:solidFill>
                            <a:srgbClr val="000000"/>
                          </a:solidFill>
                          <a:latin typeface="Calibri"/>
                        </a:rPr>
                        <a:t>React only deals with the View from MVC therefore we need other tooling to finish the backend development too .Reacts environment changes so fast that developers often find it difficult to adopt to the new changes, relearn and implement them.</a:t>
                      </a:r>
                      <a:endParaRPr lang="en-US" sz="1400" dirty="0">
                        <a:latin typeface="Calibri"/>
                      </a:endParaRPr>
                    </a:p>
                    <a:p>
                      <a:pPr lvl="0">
                        <a:buNone/>
                      </a:pPr>
                      <a:br>
                        <a:rPr lang="en-US" dirty="0"/>
                      </a:br>
                      <a:endParaRPr lang="en-US" dirty="0">
                        <a:latin typeface="Calibri"/>
                      </a:endParaRP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30057" y="304800"/>
            <a:ext cx="1266825" cy="1266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2721091276"/>
              </p:ext>
            </p:extLst>
          </p:nvPr>
        </p:nvGraphicFramePr>
        <p:xfrm>
          <a:off x="800680" y="1763816"/>
          <a:ext cx="7565847" cy="4119624"/>
        </p:xfrm>
        <a:graphic>
          <a:graphicData uri="http://schemas.openxmlformats.org/drawingml/2006/table">
            <a:tbl>
              <a:tblPr firstRow="1" bandRow="1">
                <a:tableStyleId>{5C22544A-7EE6-4342-B048-85BDC9FD1C3A}</a:tableStyleId>
              </a:tblPr>
              <a:tblGrid>
                <a:gridCol w="7565847">
                  <a:extLst>
                    <a:ext uri="{9D8B030D-6E8A-4147-A177-3AD203B41FA5}">
                      <a16:colId xmlns:a16="http://schemas.microsoft.com/office/drawing/2014/main" val="20000"/>
                    </a:ext>
                  </a:extLst>
                </a:gridCol>
              </a:tblGrid>
              <a:tr h="452081">
                <a:tc>
                  <a:txBody>
                    <a:bodyPr/>
                    <a:lstStyle/>
                    <a:p>
                      <a:r>
                        <a:rPr lang="en-US" err="1"/>
                        <a:t>S.No</a:t>
                      </a:r>
                      <a:r>
                        <a:rPr lang="en-US"/>
                        <a:t> : 2</a:t>
                      </a:r>
                    </a:p>
                  </a:txBody>
                  <a:tcPr/>
                </a:tc>
                <a:extLst>
                  <a:ext uri="{0D108BD9-81ED-4DB2-BD59-A6C34878D82A}">
                    <a16:rowId xmlns:a16="http://schemas.microsoft.com/office/drawing/2014/main" val="10000"/>
                  </a:ext>
                </a:extLst>
              </a:tr>
              <a:tr h="451485">
                <a:tc>
                  <a:txBody>
                    <a:bodyPr/>
                    <a:lstStyle/>
                    <a:p>
                      <a:r>
                        <a:rPr lang="en-US" dirty="0"/>
                        <a:t>TITLE : </a:t>
                      </a:r>
                      <a:r>
                        <a:rPr lang="en-US" sz="1400" dirty="0"/>
                        <a:t>Online wait managed</a:t>
                      </a:r>
                      <a:endParaRPr lang="en-US" sz="1400" dirty="0">
                        <a:latin typeface="Calibri"/>
                      </a:endParaRPr>
                    </a:p>
                  </a:txBody>
                  <a:tcPr/>
                </a:tc>
                <a:extLst>
                  <a:ext uri="{0D108BD9-81ED-4DB2-BD59-A6C34878D82A}">
                    <a16:rowId xmlns:a16="http://schemas.microsoft.com/office/drawing/2014/main" val="10001"/>
                  </a:ext>
                </a:extLst>
              </a:tr>
              <a:tr h="451485">
                <a:tc>
                  <a:txBody>
                    <a:bodyPr/>
                    <a:lstStyle/>
                    <a:p>
                      <a:r>
                        <a:rPr lang="en-US" dirty="0"/>
                        <a:t>AUTHORS : </a:t>
                      </a:r>
                      <a:r>
                        <a:rPr lang="de-DE" sz="1400" dirty="0"/>
                        <a:t>Lee, Chen, A.n. Ilie</a:t>
                      </a:r>
                      <a:endParaRPr lang="en-US" sz="1400" dirty="0">
                        <a:latin typeface="Calibri"/>
                      </a:endParaRPr>
                    </a:p>
                  </a:txBody>
                  <a:tcPr/>
                </a:tc>
                <a:extLst>
                  <a:ext uri="{0D108BD9-81ED-4DB2-BD59-A6C34878D82A}">
                    <a16:rowId xmlns:a16="http://schemas.microsoft.com/office/drawing/2014/main" val="10002"/>
                  </a:ext>
                </a:extLst>
              </a:tr>
              <a:tr h="451485">
                <a:tc>
                  <a:txBody>
                    <a:bodyPr/>
                    <a:lstStyle/>
                    <a:p>
                      <a:r>
                        <a:rPr lang="en-US" dirty="0"/>
                        <a:t>Year of</a:t>
                      </a:r>
                      <a:r>
                        <a:rPr lang="en-US" baseline="0" dirty="0"/>
                        <a:t> Publication : </a:t>
                      </a:r>
                      <a:r>
                        <a:rPr lang="en-US" sz="1400" b="0" i="0" u="none" strike="noStrike" baseline="0" noProof="0" dirty="0">
                          <a:solidFill>
                            <a:srgbClr val="000000"/>
                          </a:solidFill>
                          <a:latin typeface="Calibri"/>
                        </a:rPr>
                        <a:t>2012</a:t>
                      </a:r>
                      <a:endParaRPr lang="en-US" sz="1400" dirty="0">
                        <a:latin typeface="Calibri"/>
                      </a:endParaRPr>
                    </a:p>
                  </a:txBody>
                  <a:tcPr/>
                </a:tc>
                <a:extLst>
                  <a:ext uri="{0D108BD9-81ED-4DB2-BD59-A6C34878D82A}">
                    <a16:rowId xmlns:a16="http://schemas.microsoft.com/office/drawing/2014/main" val="10003"/>
                  </a:ext>
                </a:extLst>
              </a:tr>
              <a:tr h="451485">
                <a:tc>
                  <a:txBody>
                    <a:bodyPr/>
                    <a:lstStyle/>
                    <a:p>
                      <a:r>
                        <a:rPr lang="en-US" dirty="0">
                          <a:latin typeface="Calibri"/>
                        </a:rPr>
                        <a:t>Journal/Conference</a:t>
                      </a:r>
                      <a:r>
                        <a:rPr lang="en-US" baseline="0" dirty="0">
                          <a:latin typeface="Calibri"/>
                        </a:rPr>
                        <a:t>/Book Chapter Name: Response Time </a:t>
                      </a:r>
                      <a:endParaRPr lang="en-US" sz="1400" dirty="0">
                        <a:latin typeface="Calibri"/>
                      </a:endParaRPr>
                    </a:p>
                  </a:txBody>
                  <a:tcPr/>
                </a:tc>
                <a:extLst>
                  <a:ext uri="{0D108BD9-81ED-4DB2-BD59-A6C34878D82A}">
                    <a16:rowId xmlns:a16="http://schemas.microsoft.com/office/drawing/2014/main" val="10004"/>
                  </a:ext>
                </a:extLst>
              </a:tr>
              <a:tr h="451485">
                <a:tc>
                  <a:txBody>
                    <a:bodyPr/>
                    <a:lstStyle/>
                    <a:p>
                      <a:r>
                        <a:rPr lang="en-US" dirty="0">
                          <a:latin typeface="Calibri"/>
                        </a:rPr>
                        <a:t>Technology / Algorithm Used :</a:t>
                      </a:r>
                      <a:r>
                        <a:rPr lang="en-US" sz="1400" dirty="0">
                          <a:latin typeface="Calibri"/>
                        </a:rPr>
                        <a:t> </a:t>
                      </a:r>
                      <a:r>
                        <a:rPr lang="en-US" sz="1400" dirty="0" err="1">
                          <a:latin typeface="Calibri"/>
                        </a:rPr>
                        <a:t>jquery</a:t>
                      </a:r>
                      <a:r>
                        <a:rPr lang="en-US" sz="1400" dirty="0">
                          <a:latin typeface="Calibri"/>
                        </a:rPr>
                        <a:t>, </a:t>
                      </a:r>
                      <a:r>
                        <a:rPr lang="en-US" sz="1400" dirty="0" err="1">
                          <a:latin typeface="Calibri"/>
                        </a:rPr>
                        <a:t>Css</a:t>
                      </a:r>
                      <a:endParaRPr lang="en-US" sz="1400" b="1" dirty="0">
                        <a:latin typeface="Calibri"/>
                      </a:endParaRPr>
                    </a:p>
                  </a:txBody>
                  <a:tcPr/>
                </a:tc>
                <a:extLst>
                  <a:ext uri="{0D108BD9-81ED-4DB2-BD59-A6C34878D82A}">
                    <a16:rowId xmlns:a16="http://schemas.microsoft.com/office/drawing/2014/main" val="10005"/>
                  </a:ext>
                </a:extLst>
              </a:tr>
              <a:tr h="705059">
                <a:tc>
                  <a:txBody>
                    <a:bodyPr/>
                    <a:lstStyle/>
                    <a:p>
                      <a:pPr marL="0" marR="0" indent="0" algn="l" rtl="0" eaLnBrk="1" fontAlgn="auto" latinLnBrk="0" hangingPunct="1">
                        <a:lnSpc>
                          <a:spcPct val="100000"/>
                        </a:lnSpc>
                        <a:spcBef>
                          <a:spcPts val="0"/>
                        </a:spcBef>
                        <a:spcAft>
                          <a:spcPts val="0"/>
                        </a:spcAft>
                        <a:buClrTx/>
                        <a:buSzTx/>
                        <a:buFontTx/>
                        <a:buNone/>
                      </a:pPr>
                      <a:r>
                        <a:rPr lang="en-US" dirty="0">
                          <a:latin typeface="Calibri"/>
                        </a:rPr>
                        <a:t>Summary</a:t>
                      </a:r>
                      <a:r>
                        <a:rPr lang="en-US" baseline="0" dirty="0">
                          <a:latin typeface="Calibri"/>
                        </a:rPr>
                        <a:t> :</a:t>
                      </a:r>
                      <a:r>
                        <a:rPr lang="en-US" sz="1400" dirty="0"/>
                        <a:t>The effect of filter interfaces and presentations modes on perceived waiting time online and enhance the quality of response to the customers query online </a:t>
                      </a:r>
                      <a:r>
                        <a:rPr lang="en-US" sz="1400" dirty="0" err="1"/>
                        <a:t>fastly</a:t>
                      </a:r>
                      <a:r>
                        <a:rPr lang="en-US" sz="1400" dirty="0"/>
                        <a:t> or in time.</a:t>
                      </a:r>
                      <a:endParaRPr lang="en-US" sz="1400" dirty="0">
                        <a:latin typeface="Calibri"/>
                      </a:endParaRPr>
                    </a:p>
                  </a:txBody>
                  <a:tcPr/>
                </a:tc>
                <a:extLst>
                  <a:ext uri="{0D108BD9-81ED-4DB2-BD59-A6C34878D82A}">
                    <a16:rowId xmlns:a16="http://schemas.microsoft.com/office/drawing/2014/main" val="10006"/>
                  </a:ext>
                </a:extLst>
              </a:tr>
              <a:tr h="705059">
                <a:tc>
                  <a:txBody>
                    <a:bodyPr/>
                    <a:lstStyle/>
                    <a:p>
                      <a:pPr lvl="0" algn="just">
                        <a:lnSpc>
                          <a:spcPct val="100000"/>
                        </a:lnSpc>
                        <a:spcBef>
                          <a:spcPts val="0"/>
                        </a:spcBef>
                        <a:spcAft>
                          <a:spcPts val="0"/>
                        </a:spcAft>
                      </a:pPr>
                      <a:r>
                        <a:rPr lang="en-US" dirty="0">
                          <a:latin typeface="Calibri"/>
                        </a:rPr>
                        <a:t>Gap :</a:t>
                      </a:r>
                      <a:r>
                        <a:rPr lang="en-US" sz="1300" b="0" i="0" u="none" strike="noStrike" noProof="0" dirty="0">
                          <a:solidFill>
                            <a:srgbClr val="000000"/>
                          </a:solidFill>
                          <a:latin typeface="Calibri"/>
                        </a:rPr>
                        <a:t> </a:t>
                      </a:r>
                      <a:r>
                        <a:rPr lang="en-US" sz="1400" b="0" i="0" u="none" strike="noStrike" noProof="0" dirty="0">
                          <a:solidFill>
                            <a:srgbClr val="000000"/>
                          </a:solidFill>
                          <a:latin typeface="Calibri"/>
                        </a:rPr>
                        <a:t>It does not tell about the use of hooks in React JS and there can be some cons of React too like heavy codes , less documentation available . Don’t tell us how to fetch data as per user choice.</a:t>
                      </a:r>
                      <a:endParaRPr lang="en-US" sz="1400" dirty="0">
                        <a:latin typeface="Calibri"/>
                      </a:endParaRP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477657" y="304800"/>
            <a:ext cx="1266825" cy="1266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1363790018"/>
              </p:ext>
            </p:extLst>
          </p:nvPr>
        </p:nvGraphicFramePr>
        <p:xfrm>
          <a:off x="812284" y="1926273"/>
          <a:ext cx="7755396" cy="4221866"/>
        </p:xfrm>
        <a:graphic>
          <a:graphicData uri="http://schemas.openxmlformats.org/drawingml/2006/table">
            <a:tbl>
              <a:tblPr firstRow="1" bandRow="1">
                <a:tableStyleId>{5C22544A-7EE6-4342-B048-85BDC9FD1C3A}</a:tableStyleId>
              </a:tblPr>
              <a:tblGrid>
                <a:gridCol w="7755396">
                  <a:extLst>
                    <a:ext uri="{9D8B030D-6E8A-4147-A177-3AD203B41FA5}">
                      <a16:colId xmlns:a16="http://schemas.microsoft.com/office/drawing/2014/main" val="20000"/>
                    </a:ext>
                  </a:extLst>
                </a:gridCol>
              </a:tblGrid>
              <a:tr h="404457">
                <a:tc>
                  <a:txBody>
                    <a:bodyPr/>
                    <a:lstStyle/>
                    <a:p>
                      <a:r>
                        <a:rPr lang="en-US" err="1"/>
                        <a:t>S.No</a:t>
                      </a:r>
                      <a:r>
                        <a:rPr lang="en-US"/>
                        <a:t> : 3</a:t>
                      </a:r>
                    </a:p>
                  </a:txBody>
                  <a:tcPr/>
                </a:tc>
                <a:extLst>
                  <a:ext uri="{0D108BD9-81ED-4DB2-BD59-A6C34878D82A}">
                    <a16:rowId xmlns:a16="http://schemas.microsoft.com/office/drawing/2014/main" val="10000"/>
                  </a:ext>
                </a:extLst>
              </a:tr>
              <a:tr h="404457">
                <a:tc>
                  <a:txBody>
                    <a:bodyPr/>
                    <a:lstStyle/>
                    <a:p>
                      <a:r>
                        <a:rPr lang="en-US" dirty="0"/>
                        <a:t>TITLE : </a:t>
                      </a:r>
                      <a:r>
                        <a:rPr lang="en-US" sz="1400" dirty="0"/>
                        <a:t>Contribution. Giving lead to happiness </a:t>
                      </a:r>
                    </a:p>
                  </a:txBody>
                  <a:tcPr/>
                </a:tc>
                <a:extLst>
                  <a:ext uri="{0D108BD9-81ED-4DB2-BD59-A6C34878D82A}">
                    <a16:rowId xmlns:a16="http://schemas.microsoft.com/office/drawing/2014/main" val="10001"/>
                  </a:ext>
                </a:extLst>
              </a:tr>
              <a:tr h="404457">
                <a:tc>
                  <a:txBody>
                    <a:bodyPr/>
                    <a:lstStyle/>
                    <a:p>
                      <a:pPr lvl="0" algn="just">
                        <a:lnSpc>
                          <a:spcPct val="100000"/>
                        </a:lnSpc>
                        <a:spcBef>
                          <a:spcPts val="0"/>
                        </a:spcBef>
                        <a:spcAft>
                          <a:spcPts val="0"/>
                        </a:spcAft>
                      </a:pPr>
                      <a:r>
                        <a:rPr lang="en-US" dirty="0"/>
                        <a:t>AUTHORS : </a:t>
                      </a:r>
                      <a:r>
                        <a:rPr lang="en-US" sz="1400" dirty="0"/>
                        <a:t>Liu, Aaker</a:t>
                      </a:r>
                    </a:p>
                  </a:txBody>
                  <a:tcPr/>
                </a:tc>
                <a:extLst>
                  <a:ext uri="{0D108BD9-81ED-4DB2-BD59-A6C34878D82A}">
                    <a16:rowId xmlns:a16="http://schemas.microsoft.com/office/drawing/2014/main" val="10002"/>
                  </a:ext>
                </a:extLst>
              </a:tr>
              <a:tr h="404457">
                <a:tc>
                  <a:txBody>
                    <a:bodyPr/>
                    <a:lstStyle/>
                    <a:p>
                      <a:r>
                        <a:rPr lang="en-US" dirty="0"/>
                        <a:t>Year of</a:t>
                      </a:r>
                      <a:r>
                        <a:rPr lang="en-US" baseline="0" dirty="0"/>
                        <a:t> Publication : </a:t>
                      </a:r>
                      <a:r>
                        <a:rPr lang="en-US" sz="1400" baseline="0" dirty="0"/>
                        <a:t>2008</a:t>
                      </a:r>
                      <a:endParaRPr lang="en-US" dirty="0"/>
                    </a:p>
                  </a:txBody>
                  <a:tcPr/>
                </a:tc>
                <a:extLst>
                  <a:ext uri="{0D108BD9-81ED-4DB2-BD59-A6C34878D82A}">
                    <a16:rowId xmlns:a16="http://schemas.microsoft.com/office/drawing/2014/main" val="10003"/>
                  </a:ext>
                </a:extLst>
              </a:tr>
              <a:tr h="404457">
                <a:tc>
                  <a:txBody>
                    <a:bodyPr/>
                    <a:lstStyle/>
                    <a:p>
                      <a:r>
                        <a:rPr lang="en-US" dirty="0"/>
                        <a:t>Journal/Conference</a:t>
                      </a:r>
                      <a:r>
                        <a:rPr lang="en-US" baseline="0" dirty="0"/>
                        <a:t>/Book Chapter Name: </a:t>
                      </a:r>
                      <a:r>
                        <a:rPr lang="en-US" sz="1400" b="0" i="0" u="none" strike="noStrike" baseline="0" noProof="0" dirty="0" err="1">
                          <a:solidFill>
                            <a:srgbClr val="000000"/>
                          </a:solidFill>
                          <a:latin typeface="Times New Roman"/>
                        </a:rPr>
                        <a:t>J.Consumer</a:t>
                      </a:r>
                      <a:r>
                        <a:rPr lang="en-US" sz="1400" b="0" i="0" u="none" strike="noStrike" baseline="0" noProof="0" dirty="0">
                          <a:solidFill>
                            <a:srgbClr val="000000"/>
                          </a:solidFill>
                          <a:latin typeface="Times New Roman"/>
                        </a:rPr>
                        <a:t> Research</a:t>
                      </a:r>
                      <a:endParaRPr lang="en-US" sz="1400" dirty="0"/>
                    </a:p>
                  </a:txBody>
                  <a:tcPr/>
                </a:tc>
                <a:extLst>
                  <a:ext uri="{0D108BD9-81ED-4DB2-BD59-A6C34878D82A}">
                    <a16:rowId xmlns:a16="http://schemas.microsoft.com/office/drawing/2014/main" val="10004"/>
                  </a:ext>
                </a:extLst>
              </a:tr>
              <a:tr h="404457">
                <a:tc>
                  <a:txBody>
                    <a:bodyPr/>
                    <a:lstStyle/>
                    <a:p>
                      <a:r>
                        <a:rPr lang="en-US" dirty="0"/>
                        <a:t>Technology / Algorithm Used : </a:t>
                      </a:r>
                      <a:r>
                        <a:rPr lang="en-US" sz="1600" dirty="0"/>
                        <a:t>Knowledge Contribution</a:t>
                      </a:r>
                    </a:p>
                  </a:txBody>
                  <a:tcPr/>
                </a:tc>
                <a:extLst>
                  <a:ext uri="{0D108BD9-81ED-4DB2-BD59-A6C34878D82A}">
                    <a16:rowId xmlns:a16="http://schemas.microsoft.com/office/drawing/2014/main" val="10005"/>
                  </a:ext>
                </a:extLst>
              </a:tr>
              <a:tr h="864319">
                <a:tc>
                  <a:txBody>
                    <a:bodyPr/>
                    <a:lstStyle/>
                    <a:p>
                      <a:pPr marL="0" marR="0" indent="0" algn="l" rtl="0" eaLnBrk="1" fontAlgn="auto" latinLnBrk="0" hangingPunct="1">
                        <a:lnSpc>
                          <a:spcPct val="100000"/>
                        </a:lnSpc>
                        <a:spcBef>
                          <a:spcPts val="0"/>
                        </a:spcBef>
                        <a:spcAft>
                          <a:spcPts val="0"/>
                        </a:spcAft>
                        <a:buClrTx/>
                        <a:buSzTx/>
                        <a:buFontTx/>
                        <a:buNone/>
                      </a:pPr>
                      <a:r>
                        <a:rPr lang="en-US" dirty="0"/>
                        <a:t>Summary</a:t>
                      </a:r>
                      <a:r>
                        <a:rPr lang="en-US" baseline="0" dirty="0"/>
                        <a:t> :</a:t>
                      </a:r>
                      <a:r>
                        <a:rPr lang="en-US" sz="1400" baseline="0" dirty="0"/>
                        <a:t> </a:t>
                      </a:r>
                      <a:r>
                        <a:rPr lang="en-US" sz="1400" dirty="0"/>
                        <a:t>Two distinct mind-set that influence consumers’ willingness to donate a chantable causes (monetary donation and volunteer time). This effect reaches from different mindsets caused by money versus time.</a:t>
                      </a:r>
                    </a:p>
                  </a:txBody>
                  <a:tcPr/>
                </a:tc>
                <a:extLst>
                  <a:ext uri="{0D108BD9-81ED-4DB2-BD59-A6C34878D82A}">
                    <a16:rowId xmlns:a16="http://schemas.microsoft.com/office/drawing/2014/main" val="10006"/>
                  </a:ext>
                </a:extLst>
              </a:tr>
              <a:tr h="930805">
                <a:tc>
                  <a:txBody>
                    <a:bodyPr/>
                    <a:lstStyle/>
                    <a:p>
                      <a:r>
                        <a:rPr lang="en-US" dirty="0"/>
                        <a:t>Gap:</a:t>
                      </a:r>
                      <a:r>
                        <a:rPr lang="en-US" sz="1400" dirty="0"/>
                        <a:t> </a:t>
                      </a:r>
                      <a:r>
                        <a:rPr lang="en-US" sz="1400" b="0" i="0" u="none" strike="noStrike" noProof="0" dirty="0">
                          <a:latin typeface="Calibri"/>
                        </a:rPr>
                        <a:t>Deployment challenges such as cold start, scalability, sparsity, etc. Challenges faced when employing different recommender algorithms for different applications, In collecting implicit user data, and in handling real-time user feedback.</a:t>
                      </a:r>
                      <a:r>
                        <a:rPr lang="en-US" sz="1800" b="0" i="0" u="none" strike="noStrike" noProof="0" dirty="0">
                          <a:latin typeface="Calibri"/>
                        </a:rPr>
                        <a:t>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304800"/>
            <a:ext cx="1266825" cy="1266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3638031641"/>
              </p:ext>
            </p:extLst>
          </p:nvPr>
        </p:nvGraphicFramePr>
        <p:xfrm>
          <a:off x="777472" y="1827638"/>
          <a:ext cx="7662563" cy="4344560"/>
        </p:xfrm>
        <a:graphic>
          <a:graphicData uri="http://schemas.openxmlformats.org/drawingml/2006/table">
            <a:tbl>
              <a:tblPr firstRow="1" bandRow="1">
                <a:tableStyleId>{5C22544A-7EE6-4342-B048-85BDC9FD1C3A}</a:tableStyleId>
              </a:tblPr>
              <a:tblGrid>
                <a:gridCol w="7662563">
                  <a:extLst>
                    <a:ext uri="{9D8B030D-6E8A-4147-A177-3AD203B41FA5}">
                      <a16:colId xmlns:a16="http://schemas.microsoft.com/office/drawing/2014/main" val="20000"/>
                    </a:ext>
                  </a:extLst>
                </a:gridCol>
              </a:tblGrid>
              <a:tr h="398433">
                <a:tc>
                  <a:txBody>
                    <a:bodyPr/>
                    <a:lstStyle/>
                    <a:p>
                      <a:r>
                        <a:rPr lang="en-US" err="1"/>
                        <a:t>S.No</a:t>
                      </a:r>
                      <a:r>
                        <a:rPr lang="en-US"/>
                        <a:t> : 4</a:t>
                      </a:r>
                    </a:p>
                  </a:txBody>
                  <a:tcPr/>
                </a:tc>
                <a:extLst>
                  <a:ext uri="{0D108BD9-81ED-4DB2-BD59-A6C34878D82A}">
                    <a16:rowId xmlns:a16="http://schemas.microsoft.com/office/drawing/2014/main" val="10000"/>
                  </a:ext>
                </a:extLst>
              </a:tr>
              <a:tr h="398433">
                <a:tc>
                  <a:txBody>
                    <a:bodyPr/>
                    <a:lstStyle/>
                    <a:p>
                      <a:r>
                        <a:rPr lang="en-US" dirty="0"/>
                        <a:t>TITLE: </a:t>
                      </a:r>
                      <a:r>
                        <a:rPr lang="en-US" sz="1600" dirty="0"/>
                        <a:t>Prosocial attitude, Organizational ownership norm, Information Sharing</a:t>
                      </a:r>
                    </a:p>
                  </a:txBody>
                  <a:tcPr/>
                </a:tc>
                <a:extLst>
                  <a:ext uri="{0D108BD9-81ED-4DB2-BD59-A6C34878D82A}">
                    <a16:rowId xmlns:a16="http://schemas.microsoft.com/office/drawing/2014/main" val="10001"/>
                  </a:ext>
                </a:extLst>
              </a:tr>
              <a:tr h="398433">
                <a:tc>
                  <a:txBody>
                    <a:bodyPr/>
                    <a:lstStyle/>
                    <a:p>
                      <a:r>
                        <a:rPr lang="en-US" dirty="0"/>
                        <a:t>AUTHORS : </a:t>
                      </a:r>
                      <a:r>
                        <a:rPr lang="en-US" sz="1600" dirty="0"/>
                        <a:t>Fisher and Ackerman</a:t>
                      </a:r>
                    </a:p>
                  </a:txBody>
                  <a:tcPr/>
                </a:tc>
                <a:extLst>
                  <a:ext uri="{0D108BD9-81ED-4DB2-BD59-A6C34878D82A}">
                    <a16:rowId xmlns:a16="http://schemas.microsoft.com/office/drawing/2014/main" val="10002"/>
                  </a:ext>
                </a:extLst>
              </a:tr>
              <a:tr h="398433">
                <a:tc>
                  <a:txBody>
                    <a:bodyPr/>
                    <a:lstStyle/>
                    <a:p>
                      <a:r>
                        <a:rPr lang="en-US" dirty="0"/>
                        <a:t>Year of</a:t>
                      </a:r>
                      <a:r>
                        <a:rPr lang="en-US" baseline="0" dirty="0"/>
                        <a:t> Publication : </a:t>
                      </a:r>
                      <a:r>
                        <a:rPr lang="en-US" sz="1400" baseline="0" dirty="0"/>
                        <a:t>1998</a:t>
                      </a:r>
                      <a:endParaRPr lang="en-US" sz="1400" dirty="0"/>
                    </a:p>
                  </a:txBody>
                  <a:tcPr/>
                </a:tc>
                <a:extLst>
                  <a:ext uri="{0D108BD9-81ED-4DB2-BD59-A6C34878D82A}">
                    <a16:rowId xmlns:a16="http://schemas.microsoft.com/office/drawing/2014/main" val="10003"/>
                  </a:ext>
                </a:extLst>
              </a:tr>
              <a:tr h="425723">
                <a:tc>
                  <a:txBody>
                    <a:bodyPr/>
                    <a:lstStyle/>
                    <a:p>
                      <a:r>
                        <a:rPr lang="en-US" dirty="0"/>
                        <a:t>Journal/Conference</a:t>
                      </a:r>
                      <a:r>
                        <a:rPr lang="en-US" baseline="0" dirty="0"/>
                        <a:t>/Book Chapter Name:</a:t>
                      </a:r>
                      <a:r>
                        <a:rPr lang="en-US" sz="2000" baseline="0" dirty="0"/>
                        <a:t> </a:t>
                      </a:r>
                      <a:r>
                        <a:rPr lang="en-US" sz="1400" baseline="0" dirty="0"/>
                        <a:t> </a:t>
                      </a:r>
                      <a:r>
                        <a:rPr lang="en-US" sz="1400" b="0" i="0" u="none" strike="noStrike" baseline="0" noProof="0" dirty="0" err="1">
                          <a:solidFill>
                            <a:srgbClr val="000000"/>
                          </a:solidFill>
                          <a:latin typeface="Times New Roman"/>
                        </a:rPr>
                        <a:t>J.Consumer</a:t>
                      </a:r>
                      <a:r>
                        <a:rPr lang="en-US" sz="1400" b="0" i="0" u="none" strike="noStrike" baseline="0" noProof="0" dirty="0">
                          <a:solidFill>
                            <a:srgbClr val="000000"/>
                          </a:solidFill>
                          <a:latin typeface="Times New Roman"/>
                        </a:rPr>
                        <a:t> </a:t>
                      </a:r>
                      <a:r>
                        <a:rPr lang="en-US" sz="1400" b="0" i="0" u="none" strike="noStrike" baseline="0" noProof="0" dirty="0" err="1">
                          <a:solidFill>
                            <a:srgbClr val="000000"/>
                          </a:solidFill>
                          <a:latin typeface="Times New Roman"/>
                        </a:rPr>
                        <a:t>Research</a:t>
                      </a:r>
                      <a:r>
                        <a:rPr lang="en-US" sz="1600" b="0" i="0" u="none" strike="noStrike" baseline="0" noProof="0" dirty="0" err="1">
                          <a:solidFill>
                            <a:srgbClr val="000000"/>
                          </a:solidFill>
                          <a:latin typeface="Times New Roman"/>
                        </a:rPr>
                        <a:t>,</a:t>
                      </a:r>
                      <a:r>
                        <a:rPr lang="en-US" sz="1400" b="0" i="0" u="none" strike="noStrike" baseline="0" noProof="0" dirty="0" err="1">
                          <a:solidFill>
                            <a:srgbClr val="000000"/>
                          </a:solidFill>
                          <a:latin typeface="Times New Roman"/>
                        </a:rPr>
                        <a:t>Inform</a:t>
                      </a:r>
                      <a:r>
                        <a:rPr lang="en-US" sz="1400" b="0" i="0" u="none" strike="noStrike" baseline="0" noProof="0" dirty="0">
                          <a:solidFill>
                            <a:srgbClr val="000000"/>
                          </a:solidFill>
                          <a:latin typeface="Times New Roman"/>
                        </a:rPr>
                        <a:t> System Research</a:t>
                      </a:r>
                      <a:endParaRPr lang="en-US" sz="1400" dirty="0"/>
                    </a:p>
                  </a:txBody>
                  <a:tcPr/>
                </a:tc>
                <a:extLst>
                  <a:ext uri="{0D108BD9-81ED-4DB2-BD59-A6C34878D82A}">
                    <a16:rowId xmlns:a16="http://schemas.microsoft.com/office/drawing/2014/main" val="10004"/>
                  </a:ext>
                </a:extLst>
              </a:tr>
              <a:tr h="622211">
                <a:tc>
                  <a:txBody>
                    <a:bodyPr/>
                    <a:lstStyle/>
                    <a:p>
                      <a:r>
                        <a:rPr lang="en-US" dirty="0"/>
                        <a:t>Technology / Algorithm Used: </a:t>
                      </a:r>
                      <a:r>
                        <a:rPr lang="en-US" sz="1400" dirty="0"/>
                        <a:t>Knowledge </a:t>
                      </a:r>
                      <a:r>
                        <a:rPr lang="en-US" sz="1400" dirty="0" err="1"/>
                        <a:t>Contribution,Prosocial</a:t>
                      </a:r>
                      <a:endParaRPr lang="en-US" sz="1400" dirty="0"/>
                    </a:p>
                  </a:txBody>
                  <a:tcPr/>
                </a:tc>
                <a:extLst>
                  <a:ext uri="{0D108BD9-81ED-4DB2-BD59-A6C34878D82A}">
                    <a16:rowId xmlns:a16="http://schemas.microsoft.com/office/drawing/2014/main" val="10005"/>
                  </a:ext>
                </a:extLst>
              </a:tr>
              <a:tr h="851447">
                <a:tc>
                  <a:txBody>
                    <a:bodyPr/>
                    <a:lstStyle/>
                    <a:p>
                      <a:pPr marL="0" marR="0" indent="0" algn="l" rtl="0" eaLnBrk="1" fontAlgn="auto" latinLnBrk="0" hangingPunct="1">
                        <a:lnSpc>
                          <a:spcPct val="100000"/>
                        </a:lnSpc>
                        <a:spcBef>
                          <a:spcPts val="0"/>
                        </a:spcBef>
                        <a:spcAft>
                          <a:spcPts val="0"/>
                        </a:spcAft>
                        <a:buClrTx/>
                        <a:buSzTx/>
                        <a:buFontTx/>
                        <a:buNone/>
                      </a:pPr>
                      <a:r>
                        <a:rPr lang="en-US" dirty="0"/>
                        <a:t>Summary</a:t>
                      </a:r>
                      <a:r>
                        <a:rPr lang="en-US" baseline="0" dirty="0"/>
                        <a:t>: </a:t>
                      </a:r>
                      <a:r>
                        <a:rPr lang="en-US" sz="1400" dirty="0"/>
                        <a:t>The impact of prosocial attitude and organizational norms in information sharing in organization. Promotional appeals based on group need and promised recognition are effective only when they are used in combination.</a:t>
                      </a:r>
                    </a:p>
                  </a:txBody>
                  <a:tcPr/>
                </a:tc>
                <a:extLst>
                  <a:ext uri="{0D108BD9-81ED-4DB2-BD59-A6C34878D82A}">
                    <a16:rowId xmlns:a16="http://schemas.microsoft.com/office/drawing/2014/main" val="10006"/>
                  </a:ext>
                </a:extLst>
              </a:tr>
              <a:tr h="851447">
                <a:tc>
                  <a:txBody>
                    <a:bodyPr/>
                    <a:lstStyle/>
                    <a:p>
                      <a:r>
                        <a:rPr lang="en-US" dirty="0"/>
                        <a:t>Gap: </a:t>
                      </a:r>
                      <a:r>
                        <a:rPr lang="en-US" sz="1400" b="0" i="0" u="none" strike="noStrike" noProof="0" dirty="0">
                          <a:latin typeface="Calibri"/>
                        </a:rPr>
                        <a:t> A major concern here is respecting people’s privacy. The second challenge is to create recommendation algorithms that combine multiple types of information, probably acquired from different sources at different times.</a:t>
                      </a:r>
                      <a:endParaRPr lang="en-US" sz="1400" dirty="0"/>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543800" y="228600"/>
            <a:ext cx="1266825" cy="1266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a:t>LITERATURE REVIEW</a:t>
            </a:r>
            <a:endParaRPr lang="en-US" sz="1200"/>
          </a:p>
        </p:txBody>
      </p:sp>
      <p:graphicFrame>
        <p:nvGraphicFramePr>
          <p:cNvPr id="3" name="Table 2"/>
          <p:cNvGraphicFramePr>
            <a:graphicFrameLocks noGrp="1"/>
          </p:cNvGraphicFramePr>
          <p:nvPr>
            <p:extLst>
              <p:ext uri="{D42A27DB-BD31-4B8C-83A1-F6EECF244321}">
                <p14:modId xmlns:p14="http://schemas.microsoft.com/office/powerpoint/2010/main" val="1710001633"/>
              </p:ext>
            </p:extLst>
          </p:nvPr>
        </p:nvGraphicFramePr>
        <p:xfrm>
          <a:off x="789076" y="1978492"/>
          <a:ext cx="7778605" cy="4143443"/>
        </p:xfrm>
        <a:graphic>
          <a:graphicData uri="http://schemas.openxmlformats.org/drawingml/2006/table">
            <a:tbl>
              <a:tblPr firstRow="1" bandRow="1">
                <a:tableStyleId>{5C22544A-7EE6-4342-B048-85BDC9FD1C3A}</a:tableStyleId>
              </a:tblPr>
              <a:tblGrid>
                <a:gridCol w="7778605">
                  <a:extLst>
                    <a:ext uri="{9D8B030D-6E8A-4147-A177-3AD203B41FA5}">
                      <a16:colId xmlns:a16="http://schemas.microsoft.com/office/drawing/2014/main" val="20000"/>
                    </a:ext>
                  </a:extLst>
                </a:gridCol>
              </a:tblGrid>
              <a:tr h="370840">
                <a:tc>
                  <a:txBody>
                    <a:bodyPr/>
                    <a:lstStyle/>
                    <a:p>
                      <a:r>
                        <a:rPr lang="en-US" err="1"/>
                        <a:t>S.No</a:t>
                      </a:r>
                      <a:r>
                        <a:rPr lang="en-US"/>
                        <a:t> : 5</a:t>
                      </a:r>
                    </a:p>
                  </a:txBody>
                  <a:tcPr/>
                </a:tc>
                <a:extLst>
                  <a:ext uri="{0D108BD9-81ED-4DB2-BD59-A6C34878D82A}">
                    <a16:rowId xmlns:a16="http://schemas.microsoft.com/office/drawing/2014/main" val="10000"/>
                  </a:ext>
                </a:extLst>
              </a:tr>
              <a:tr h="429963">
                <a:tc>
                  <a:txBody>
                    <a:bodyPr/>
                    <a:lstStyle/>
                    <a:p>
                      <a:r>
                        <a:rPr lang="en-US" dirty="0"/>
                        <a:t>TITLE: </a:t>
                      </a:r>
                      <a:r>
                        <a:rPr lang="en-US" sz="1600" dirty="0"/>
                        <a:t>Volunteering. Charitable giving(gifts)</a:t>
                      </a:r>
                    </a:p>
                  </a:txBody>
                  <a:tcPr/>
                </a:tc>
                <a:extLst>
                  <a:ext uri="{0D108BD9-81ED-4DB2-BD59-A6C34878D82A}">
                    <a16:rowId xmlns:a16="http://schemas.microsoft.com/office/drawing/2014/main" val="10001"/>
                  </a:ext>
                </a:extLst>
              </a:tr>
              <a:tr h="370840">
                <a:tc>
                  <a:txBody>
                    <a:bodyPr/>
                    <a:lstStyle/>
                    <a:p>
                      <a:r>
                        <a:rPr lang="en-US" dirty="0"/>
                        <a:t>AUTHORS: Farrow and Yuan</a:t>
                      </a:r>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 </a:t>
                      </a:r>
                      <a:r>
                        <a:rPr lang="en-US" sz="1400" baseline="0" dirty="0"/>
                        <a:t>2011</a:t>
                      </a:r>
                      <a:endParaRPr lang="en-US" sz="1400"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Name: </a:t>
                      </a:r>
                      <a:r>
                        <a:rPr lang="en-US" sz="1400" b="0" i="0" u="none" strike="noStrike" baseline="0" noProof="0" dirty="0" err="1">
                          <a:solidFill>
                            <a:srgbClr val="000000"/>
                          </a:solidFill>
                          <a:latin typeface="Times New Roman"/>
                        </a:rPr>
                        <a:t>J.Computer</a:t>
                      </a:r>
                      <a:r>
                        <a:rPr lang="en-US" sz="1400" b="0" i="0" u="none" strike="noStrike" baseline="0" noProof="0" dirty="0">
                          <a:solidFill>
                            <a:srgbClr val="000000"/>
                          </a:solidFill>
                          <a:latin typeface="Times New Roman"/>
                        </a:rPr>
                        <a:t> Medicated Comm. Research</a:t>
                      </a:r>
                      <a:endParaRPr lang="en-US" sz="1400" dirty="0"/>
                    </a:p>
                  </a:txBody>
                  <a:tcPr/>
                </a:tc>
                <a:extLst>
                  <a:ext uri="{0D108BD9-81ED-4DB2-BD59-A6C34878D82A}">
                    <a16:rowId xmlns:a16="http://schemas.microsoft.com/office/drawing/2014/main" val="10004"/>
                  </a:ext>
                </a:extLst>
              </a:tr>
              <a:tr h="370840">
                <a:tc>
                  <a:txBody>
                    <a:bodyPr/>
                    <a:lstStyle/>
                    <a:p>
                      <a:r>
                        <a:rPr lang="en-US" dirty="0"/>
                        <a:t>Technology / Algorithm Used: </a:t>
                      </a:r>
                      <a:r>
                        <a:rPr lang="en-US" sz="1600" dirty="0"/>
                        <a:t>Knowledge Contribution, Attitude towards volunteerism.</a:t>
                      </a:r>
                    </a:p>
                  </a:txBody>
                  <a:tcPr/>
                </a:tc>
                <a:extLst>
                  <a:ext uri="{0D108BD9-81ED-4DB2-BD59-A6C34878D82A}">
                    <a16:rowId xmlns:a16="http://schemas.microsoft.com/office/drawing/2014/main" val="10005"/>
                  </a:ext>
                </a:extLst>
              </a:tr>
              <a:tr h="370840">
                <a:tc>
                  <a:txBody>
                    <a:bodyPr/>
                    <a:lstStyle/>
                    <a:p>
                      <a:pPr lvl="0" algn="l">
                        <a:lnSpc>
                          <a:spcPct val="100000"/>
                        </a:lnSpc>
                        <a:spcBef>
                          <a:spcPts val="0"/>
                        </a:spcBef>
                        <a:spcAft>
                          <a:spcPts val="0"/>
                        </a:spcAft>
                      </a:pPr>
                      <a:r>
                        <a:rPr lang="en-US" dirty="0"/>
                        <a:t>Summary</a:t>
                      </a:r>
                      <a:r>
                        <a:rPr lang="en-US" baseline="0" dirty="0"/>
                        <a:t>: </a:t>
                      </a:r>
                      <a:r>
                        <a:rPr lang="en-US" sz="1400" b="0" i="0" u="none" strike="noStrike" baseline="0" noProof="0" dirty="0">
                          <a:solidFill>
                            <a:srgbClr val="000000"/>
                          </a:solidFill>
                          <a:latin typeface="Times New Roman"/>
                        </a:rPr>
                        <a:t>Movie recommendation system proposed whose primary objective is to suggest a recommended list through singular value decomposition, collaborative filtering and cosine similarity.  The very common purposes where the recommender system is applied are OTT platforms, search engines, articles, music, videos </a:t>
                      </a:r>
                      <a:r>
                        <a:rPr lang="en-US" sz="1400" b="0" i="0" u="none" strike="noStrike" baseline="0" noProof="0" dirty="0" err="1">
                          <a:solidFill>
                            <a:srgbClr val="000000"/>
                          </a:solidFill>
                          <a:latin typeface="Times New Roman"/>
                        </a:rPr>
                        <a:t>etc</a:t>
                      </a:r>
                      <a:r>
                        <a:rPr lang="en-US" sz="1400" b="0" i="0" u="none" strike="noStrike" baseline="0" noProof="0" dirty="0">
                          <a:solidFill>
                            <a:srgbClr val="000000"/>
                          </a:solidFill>
                          <a:latin typeface="Times New Roman"/>
                        </a:rPr>
                        <a:t> during this work we tend to propose a Collaborative approach-based Movie Recommendation system</a:t>
                      </a:r>
                      <a:r>
                        <a:rPr lang="en-US" sz="1100" b="0" i="0" u="none" strike="noStrike" baseline="0" noProof="0" dirty="0">
                          <a:solidFill>
                            <a:srgbClr val="000000"/>
                          </a:solidFill>
                          <a:latin typeface="Georgia"/>
                        </a:rPr>
                        <a:t>. </a:t>
                      </a:r>
                      <a:endParaRPr lang="en-US" dirty="0"/>
                    </a:p>
                  </a:txBody>
                  <a:tcPr/>
                </a:tc>
                <a:extLst>
                  <a:ext uri="{0D108BD9-81ED-4DB2-BD59-A6C34878D82A}">
                    <a16:rowId xmlns:a16="http://schemas.microsoft.com/office/drawing/2014/main" val="10006"/>
                  </a:ext>
                </a:extLst>
              </a:tr>
              <a:tr h="370840">
                <a:tc>
                  <a:txBody>
                    <a:bodyPr/>
                    <a:lstStyle/>
                    <a:p>
                      <a:r>
                        <a:rPr lang="en-US" dirty="0"/>
                        <a:t>Gap : </a:t>
                      </a:r>
                      <a:r>
                        <a:rPr lang="en-US" sz="1400" b="0" i="0" u="none" strike="noStrike" noProof="0" dirty="0">
                          <a:latin typeface="Calibri"/>
                        </a:rPr>
                        <a:t>These techniques discover the rating pattern from historical data and give highly accurate and effective recommendations from some sample data.</a:t>
                      </a:r>
                      <a:r>
                        <a:rPr lang="en-US" sz="1800" b="0" i="0" u="none" strike="noStrike" noProof="0" dirty="0">
                          <a:latin typeface="Calibri"/>
                        </a:rPr>
                        <a:t> </a:t>
                      </a:r>
                      <a:endParaRPr lang="en-US" dirty="0"/>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304800"/>
            <a:ext cx="1266825" cy="12668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3895</Words>
  <Application>Microsoft Office PowerPoint</Application>
  <PresentationFormat>On-screen Show (4:3)</PresentationFormat>
  <Paragraphs>261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Georgia</vt:lpstr>
      <vt:lpstr>Times New Roman</vt:lpstr>
      <vt:lpstr>Office Theme</vt:lpstr>
      <vt:lpstr>                 Online Charity Management System                       Major Project KCS 753/ 7th Sem</vt:lpstr>
      <vt:lpstr>ABSTRACT  </vt:lpstr>
      <vt:lpstr>OBJECTIVE </vt:lpstr>
      <vt:lpstr>Scope the Problem Statement </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Proposed Methodology :</vt:lpstr>
      <vt:lpstr>PowerPoint Presentation</vt:lpstr>
      <vt:lpstr>Flow Chart:</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Tools and Technologies used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LOGO ]             TITLE OF THE PROJECT                   Mini Project KCS 554/ 5th Sem</dc:title>
  <dc:creator>Vaibhav Ranjan</dc:creator>
  <cp:lastModifiedBy>KUNAL SRIVASTAVA</cp:lastModifiedBy>
  <cp:revision>3</cp:revision>
  <dcterms:created xsi:type="dcterms:W3CDTF">2006-08-16T00:00:00Z</dcterms:created>
  <dcterms:modified xsi:type="dcterms:W3CDTF">2023-12-11T18:31:16Z</dcterms:modified>
</cp:coreProperties>
</file>