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94" r:id="rId2"/>
    <p:sldId id="257" r:id="rId3"/>
    <p:sldId id="259" r:id="rId4"/>
    <p:sldId id="260" r:id="rId5"/>
    <p:sldId id="261" r:id="rId6"/>
    <p:sldId id="262" r:id="rId7"/>
    <p:sldId id="263" r:id="rId8"/>
    <p:sldId id="264" r:id="rId9"/>
    <p:sldId id="265" r:id="rId10"/>
    <p:sldId id="266" r:id="rId11"/>
    <p:sldId id="270" r:id="rId12"/>
    <p:sldId id="271" r:id="rId13"/>
    <p:sldId id="256" r:id="rId14"/>
    <p:sldId id="274" r:id="rId15"/>
  </p:sldIdLst>
  <p:sldSz cx="9144000" cy="5143500" type="screen16x9"/>
  <p:notesSz cx="6858000" cy="9144000"/>
  <p:embeddedFontLst>
    <p:embeddedFont>
      <p:font typeface="Bree Serif" panose="020B0604020202020204" charset="0"/>
      <p:regular r:id="rId17"/>
    </p:embeddedFont>
    <p:embeddedFont>
      <p:font typeface="Didact Gothic" panose="00000500000000000000" pitchFamily="2" charset="0"/>
      <p:regular r:id="rId18"/>
    </p:embeddedFont>
    <p:embeddedFont>
      <p:font typeface="Perpetua Titling MT" panose="02020502060505020804" pitchFamily="18" charset="0"/>
      <p:regular r:id="rId19"/>
      <p:bold r:id="rId20"/>
    </p:embeddedFont>
    <p:embeddedFont>
      <p:font typeface="Roboto Black" panose="020B0604020202020204" pitchFamily="2" charset="0"/>
      <p:bold r:id="rId21"/>
      <p:boldItalic r:id="rId22"/>
    </p:embeddedFont>
    <p:embeddedFont>
      <p:font typeface="Roboto Light" panose="020B0604020202020204" pitchFamily="2" charset="0"/>
      <p:regular r:id="rId23"/>
      <p:bold r:id="rId24"/>
      <p:italic r:id="rId25"/>
      <p:boldItalic r:id="rId26"/>
    </p:embeddedFont>
    <p:embeddedFont>
      <p:font typeface="Roboto Mono Thin" panose="020B0604020202020204" pitchFamily="49" charset="0"/>
      <p:regular r:id="rId27"/>
      <p:bold r:id="rId28"/>
      <p:italic r:id="rId29"/>
      <p:boldItalic r:id="rId30"/>
    </p:embeddedFont>
    <p:embeddedFont>
      <p:font typeface="Roboto Thin" panose="020B0604020202020204"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D2F7F29-92E4-4D55-B2C9-6A776815E34A}">
          <p14:sldIdLst>
            <p14:sldId id="294"/>
            <p14:sldId id="257"/>
            <p14:sldId id="259"/>
            <p14:sldId id="260"/>
            <p14:sldId id="261"/>
            <p14:sldId id="262"/>
            <p14:sldId id="263"/>
          </p14:sldIdLst>
        </p14:section>
        <p14:section name="Untitled Section" id="{BFA20743-D04A-4C50-AAFB-D9F353FBB1F2}">
          <p14:sldIdLst>
            <p14:sldId id="264"/>
            <p14:sldId id="265"/>
            <p14:sldId id="266"/>
            <p14:sldId id="270"/>
            <p14:sldId id="271"/>
            <p14:sldId id="25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30E6D6-0D9D-4B42-B85D-22B0854F1809}">
  <a:tblStyle styleId="{BC30E6D6-0D9D-4B42-B85D-22B0854F18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s://www.googlescholar.co.i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google.co.in/" TargetMode="External"/><Relationship Id="rId5" Type="http://schemas.openxmlformats.org/officeDocument/2006/relationships/hyperlink" Target="https://www.youtube.com/" TargetMode="External"/><Relationship Id="rId4" Type="http://schemas.openxmlformats.org/officeDocument/2006/relationships/hyperlink" Target="https://www.geeksforgeeks.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C3FAFC3-5963-48BB-A15C-F255BA35DF43}"/>
              </a:ext>
            </a:extLst>
          </p:cNvPr>
          <p:cNvCxnSpPr>
            <a:cxnSpLocks/>
          </p:cNvCxnSpPr>
          <p:nvPr/>
        </p:nvCxnSpPr>
        <p:spPr>
          <a:xfrm>
            <a:off x="0" y="125863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53A007F-69B5-475D-9946-36AC16145395}"/>
              </a:ext>
            </a:extLst>
          </p:cNvPr>
          <p:cNvSpPr txBox="1"/>
          <p:nvPr/>
        </p:nvSpPr>
        <p:spPr>
          <a:xfrm>
            <a:off x="-318653" y="1791968"/>
            <a:ext cx="9143999" cy="461665"/>
          </a:xfrm>
          <a:prstGeom prst="rect">
            <a:avLst/>
          </a:prstGeom>
          <a:noFill/>
        </p:spPr>
        <p:txBody>
          <a:bodyPr wrap="square">
            <a:spAutoFit/>
          </a:bodyPr>
          <a:lstStyle/>
          <a:p>
            <a:pPr algn="ctr">
              <a:buClr>
                <a:srgbClr val="48FFD5"/>
              </a:buClr>
              <a:buSzPts val="3000"/>
            </a:pPr>
            <a:r>
              <a:rPr lang="en-US" sz="2400" dirty="0">
                <a:solidFill>
                  <a:schemeClr val="bg1"/>
                </a:solidFill>
                <a:latin typeface="Times New Roman" panose="02020603050405020304" pitchFamily="18" charset="0"/>
                <a:ea typeface="Roboto Black"/>
                <a:cs typeface="Times New Roman" panose="02020603050405020304" pitchFamily="18" charset="0"/>
                <a:sym typeface="Roboto Black"/>
              </a:rPr>
              <a:t>ONLINE CHARITY MANAGEMENT SYSTEM</a:t>
            </a:r>
          </a:p>
        </p:txBody>
      </p:sp>
      <p:pic>
        <p:nvPicPr>
          <p:cNvPr id="10" name="Picture 9">
            <a:extLst>
              <a:ext uri="{FF2B5EF4-FFF2-40B4-BE49-F238E27FC236}">
                <a16:creationId xmlns:a16="http://schemas.microsoft.com/office/drawing/2014/main" id="{DE1FEFDD-C12C-42C0-8582-86E8251E2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87300"/>
            <a:ext cx="4523927" cy="2222250"/>
          </a:xfrm>
          <a:prstGeom prst="rect">
            <a:avLst/>
          </a:prstGeom>
        </p:spPr>
      </p:pic>
      <p:pic>
        <p:nvPicPr>
          <p:cNvPr id="11" name="Picture 10">
            <a:extLst>
              <a:ext uri="{FF2B5EF4-FFF2-40B4-BE49-F238E27FC236}">
                <a16:creationId xmlns:a16="http://schemas.microsoft.com/office/drawing/2014/main" id="{0E3BAB3C-8213-49F4-AC4C-C796B5606D47}"/>
              </a:ext>
            </a:extLst>
          </p:cNvPr>
          <p:cNvPicPr>
            <a:picLocks noChangeAspect="1"/>
          </p:cNvPicPr>
          <p:nvPr/>
        </p:nvPicPr>
        <p:blipFill>
          <a:blip r:embed="rId3"/>
          <a:stretch>
            <a:fillRect/>
          </a:stretch>
        </p:blipFill>
        <p:spPr>
          <a:xfrm>
            <a:off x="0" y="0"/>
            <a:ext cx="1709954" cy="1184514"/>
          </a:xfrm>
          <a:prstGeom prst="rect">
            <a:avLst/>
          </a:prstGeom>
        </p:spPr>
      </p:pic>
      <p:sp>
        <p:nvSpPr>
          <p:cNvPr id="12" name="Title 11">
            <a:extLst>
              <a:ext uri="{FF2B5EF4-FFF2-40B4-BE49-F238E27FC236}">
                <a16:creationId xmlns:a16="http://schemas.microsoft.com/office/drawing/2014/main" id="{92559911-43D9-4D8E-BBA6-CA326D295777}"/>
              </a:ext>
            </a:extLst>
          </p:cNvPr>
          <p:cNvSpPr>
            <a:spLocks noGrp="1"/>
          </p:cNvSpPr>
          <p:nvPr>
            <p:ph type="ctrTitle"/>
          </p:nvPr>
        </p:nvSpPr>
        <p:spPr>
          <a:xfrm>
            <a:off x="629311" y="-47912"/>
            <a:ext cx="9087293" cy="1232059"/>
          </a:xfrm>
        </p:spPr>
        <p:txBody>
          <a:bodyPr/>
          <a:lstStyle/>
          <a:p>
            <a:r>
              <a:rPr lang="en-US" sz="3600" dirty="0">
                <a:latin typeface="Perpetua Titling MT" panose="02020502060505020804" pitchFamily="18" charset="0"/>
              </a:rPr>
              <a:t>ABES Engineering College </a:t>
            </a:r>
            <a:br>
              <a:rPr lang="en-US" sz="3600" dirty="0">
                <a:latin typeface="Perpetua Titling MT" panose="02020502060505020804" pitchFamily="18" charset="0"/>
              </a:rPr>
            </a:br>
            <a:r>
              <a:rPr lang="en-US" sz="3600" dirty="0">
                <a:latin typeface="Perpetua Titling MT" panose="02020502060505020804" pitchFamily="18" charset="0"/>
              </a:rPr>
              <a:t>Ghaziabad,(U.P.)</a:t>
            </a:r>
            <a:endParaRPr lang="en-IN" sz="3600" dirty="0">
              <a:latin typeface="Perpetua Titling MT" panose="02020502060505020804" pitchFamily="18" charset="0"/>
            </a:endParaRPr>
          </a:p>
        </p:txBody>
      </p:sp>
      <p:sp>
        <p:nvSpPr>
          <p:cNvPr id="13" name="Subtitle 12">
            <a:extLst>
              <a:ext uri="{FF2B5EF4-FFF2-40B4-BE49-F238E27FC236}">
                <a16:creationId xmlns:a16="http://schemas.microsoft.com/office/drawing/2014/main" id="{3D864106-0B7C-40B4-B190-F87BFA59E8DA}"/>
              </a:ext>
            </a:extLst>
          </p:cNvPr>
          <p:cNvSpPr>
            <a:spLocks noGrp="1"/>
          </p:cNvSpPr>
          <p:nvPr>
            <p:ph type="subTitle" idx="1"/>
          </p:nvPr>
        </p:nvSpPr>
        <p:spPr>
          <a:xfrm>
            <a:off x="507561" y="3783832"/>
            <a:ext cx="5536019" cy="1332515"/>
          </a:xfrm>
        </p:spPr>
        <p:txBody>
          <a:bodyPr numCol="1"/>
          <a:lstStyle/>
          <a:p>
            <a:r>
              <a:rPr lang="en-US" sz="1600" dirty="0">
                <a:latin typeface="Times New Roman" panose="02020603050405020304" pitchFamily="18" charset="0"/>
                <a:cs typeface="Times New Roman" panose="02020603050405020304" pitchFamily="18" charset="0"/>
              </a:rPr>
              <a:t>HIMANSHU SIKARWAR (2000320120085)</a:t>
            </a:r>
          </a:p>
          <a:p>
            <a:r>
              <a:rPr lang="en-US" sz="1600" dirty="0">
                <a:latin typeface="Times New Roman" panose="02020603050405020304" pitchFamily="18" charset="0"/>
                <a:cs typeface="Times New Roman" panose="02020603050405020304" pitchFamily="18" charset="0"/>
              </a:rPr>
              <a:t>KAPIL PANWAR  (2000320120093)</a:t>
            </a:r>
          </a:p>
          <a:p>
            <a:r>
              <a:rPr lang="en-US" sz="1600" dirty="0">
                <a:latin typeface="Times New Roman" panose="02020603050405020304" pitchFamily="18" charset="0"/>
                <a:cs typeface="Times New Roman" panose="02020603050405020304" pitchFamily="18" charset="0"/>
              </a:rPr>
              <a:t>KUNAL SRIVASTAVA (2000320120099)</a:t>
            </a:r>
          </a:p>
          <a:p>
            <a:r>
              <a:rPr lang="en-US" sz="1600" dirty="0">
                <a:latin typeface="Times New Roman" panose="02020603050405020304" pitchFamily="18" charset="0"/>
                <a:cs typeface="Times New Roman" panose="02020603050405020304" pitchFamily="18" charset="0"/>
              </a:rPr>
              <a:t>MRADUL PRATAP (2000320120111)</a:t>
            </a:r>
            <a:endParaRPr lang="en-IN" sz="1600" dirty="0">
              <a:latin typeface="Times New Roman" panose="02020603050405020304" pitchFamily="18" charset="0"/>
              <a:cs typeface="Times New Roman" panose="02020603050405020304" pitchFamily="18" charset="0"/>
            </a:endParaRPr>
          </a:p>
        </p:txBody>
      </p:sp>
      <p:sp>
        <p:nvSpPr>
          <p:cNvPr id="14" name="Title 13">
            <a:extLst>
              <a:ext uri="{FF2B5EF4-FFF2-40B4-BE49-F238E27FC236}">
                <a16:creationId xmlns:a16="http://schemas.microsoft.com/office/drawing/2014/main" id="{A32B5489-779E-4D77-B009-67299805339F}"/>
              </a:ext>
            </a:extLst>
          </p:cNvPr>
          <p:cNvSpPr>
            <a:spLocks noGrp="1"/>
          </p:cNvSpPr>
          <p:nvPr>
            <p:ph type="title" idx="2"/>
          </p:nvPr>
        </p:nvSpPr>
        <p:spPr/>
        <p:txBody>
          <a:bodyPr/>
          <a:lstStyle/>
          <a:p>
            <a:r>
              <a:rPr lang="en-US" dirty="0"/>
              <a:t> </a:t>
            </a:r>
            <a:endParaRPr lang="en-IN" dirty="0"/>
          </a:p>
        </p:txBody>
      </p:sp>
      <p:sp>
        <p:nvSpPr>
          <p:cNvPr id="15" name="Subtitle 14">
            <a:extLst>
              <a:ext uri="{FF2B5EF4-FFF2-40B4-BE49-F238E27FC236}">
                <a16:creationId xmlns:a16="http://schemas.microsoft.com/office/drawing/2014/main" id="{BE643C9F-9760-4EAC-8479-BCEF32D3F0E2}"/>
              </a:ext>
            </a:extLst>
          </p:cNvPr>
          <p:cNvSpPr>
            <a:spLocks noGrp="1"/>
          </p:cNvSpPr>
          <p:nvPr>
            <p:ph type="subTitle" idx="3"/>
          </p:nvPr>
        </p:nvSpPr>
        <p:spPr>
          <a:xfrm>
            <a:off x="2001982" y="2563605"/>
            <a:ext cx="6298643" cy="985495"/>
          </a:xfrm>
        </p:spPr>
        <p:txBody>
          <a:bodyPr/>
          <a:lstStyle/>
          <a:p>
            <a:r>
              <a:rPr lang="en-US" sz="2400" dirty="0">
                <a:solidFill>
                  <a:schemeClr val="bg1"/>
                </a:solidFill>
                <a:latin typeface="Times New Roman" panose="02020603050405020304" pitchFamily="18" charset="0"/>
                <a:cs typeface="Times New Roman" panose="02020603050405020304" pitchFamily="18" charset="0"/>
              </a:rPr>
              <a:t>Branch – Computer Science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6" name="Title 15">
            <a:extLst>
              <a:ext uri="{FF2B5EF4-FFF2-40B4-BE49-F238E27FC236}">
                <a16:creationId xmlns:a16="http://schemas.microsoft.com/office/drawing/2014/main" id="{4AB8FF9B-F7CF-455C-9BDD-5004134F29BA}"/>
              </a:ext>
            </a:extLst>
          </p:cNvPr>
          <p:cNvSpPr>
            <a:spLocks noGrp="1"/>
          </p:cNvSpPr>
          <p:nvPr>
            <p:ph type="title" idx="4"/>
          </p:nvPr>
        </p:nvSpPr>
        <p:spPr>
          <a:xfrm>
            <a:off x="817418" y="1136657"/>
            <a:ext cx="9344539" cy="635650"/>
          </a:xfrm>
        </p:spPr>
        <p:txBody>
          <a:bodyPr/>
          <a:lstStyle/>
          <a:p>
            <a:pPr algn="l"/>
            <a:r>
              <a:rPr lang="en-US" sz="2800" dirty="0">
                <a:solidFill>
                  <a:schemeClr val="bg1"/>
                </a:solidFill>
                <a:latin typeface="Times New Roman" panose="02020603050405020304" pitchFamily="18" charset="0"/>
                <a:cs typeface="Times New Roman" panose="02020603050405020304" pitchFamily="18" charset="0"/>
              </a:rPr>
              <a:t>Mini Project or Internship Assessment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7" name="Subtitle 16">
            <a:extLst>
              <a:ext uri="{FF2B5EF4-FFF2-40B4-BE49-F238E27FC236}">
                <a16:creationId xmlns:a16="http://schemas.microsoft.com/office/drawing/2014/main" id="{6C5650B6-3BA2-4E7B-9685-61D1676ECD30}"/>
              </a:ext>
            </a:extLst>
          </p:cNvPr>
          <p:cNvSpPr>
            <a:spLocks noGrp="1"/>
          </p:cNvSpPr>
          <p:nvPr>
            <p:ph type="subTitle" idx="5"/>
          </p:nvPr>
        </p:nvSpPr>
        <p:spPr>
          <a:xfrm>
            <a:off x="3095348" y="2979129"/>
            <a:ext cx="1889400" cy="502500"/>
          </a:xfrm>
        </p:spPr>
        <p:txBody>
          <a:bodyPr/>
          <a:lstStyle/>
          <a:p>
            <a:r>
              <a:rPr lang="en-US" sz="2000" dirty="0">
                <a:latin typeface="Times New Roman" panose="02020603050405020304" pitchFamily="18" charset="0"/>
                <a:cs typeface="Times New Roman" panose="02020603050405020304" pitchFamily="18" charset="0"/>
              </a:rPr>
              <a:t>Section- B</a:t>
            </a:r>
            <a:endParaRPr lang="en-IN" sz="20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9ACF0FAA-6A70-4161-85A1-33EA9863C5C4}"/>
              </a:ext>
            </a:extLst>
          </p:cNvPr>
          <p:cNvSpPr>
            <a:spLocks noGrp="1"/>
          </p:cNvSpPr>
          <p:nvPr>
            <p:ph type="title" idx="6"/>
          </p:nvPr>
        </p:nvSpPr>
        <p:spPr/>
        <p:txBody>
          <a:bodyPr/>
          <a:lstStyle/>
          <a:p>
            <a:r>
              <a:rPr lang="en-US" dirty="0"/>
              <a:t> </a:t>
            </a:r>
            <a:endParaRPr lang="en-IN" dirty="0"/>
          </a:p>
        </p:txBody>
      </p:sp>
      <p:sp>
        <p:nvSpPr>
          <p:cNvPr id="20" name="Title 19">
            <a:extLst>
              <a:ext uri="{FF2B5EF4-FFF2-40B4-BE49-F238E27FC236}">
                <a16:creationId xmlns:a16="http://schemas.microsoft.com/office/drawing/2014/main" id="{D752CDE1-6604-4E6F-85BE-2F260E7FABEA}"/>
              </a:ext>
            </a:extLst>
          </p:cNvPr>
          <p:cNvSpPr>
            <a:spLocks noGrp="1"/>
          </p:cNvSpPr>
          <p:nvPr>
            <p:ph type="title" idx="8"/>
          </p:nvPr>
        </p:nvSpPr>
        <p:spPr>
          <a:xfrm>
            <a:off x="3517662" y="2292806"/>
            <a:ext cx="2707207" cy="412584"/>
          </a:xfrm>
        </p:spPr>
        <p:txBody>
          <a:bodyPr/>
          <a:lstStyle/>
          <a:p>
            <a:pPr algn="ctr"/>
            <a:r>
              <a:rPr lang="en-US" sz="2000" dirty="0">
                <a:latin typeface="Times New Roman" panose="02020603050405020304" pitchFamily="18" charset="0"/>
                <a:cs typeface="Times New Roman" panose="02020603050405020304" pitchFamily="18" charset="0"/>
              </a:rPr>
              <a:t>Web Designing </a:t>
            </a:r>
            <a:endParaRPr lang="en-IN" sz="2000" dirty="0">
              <a:latin typeface="Times New Roman" panose="02020603050405020304" pitchFamily="18" charset="0"/>
              <a:cs typeface="Times New Roman" panose="02020603050405020304" pitchFamily="18" charset="0"/>
            </a:endParaRPr>
          </a:p>
        </p:txBody>
      </p:sp>
      <p:sp>
        <p:nvSpPr>
          <p:cNvPr id="21" name="Subtitle 20">
            <a:extLst>
              <a:ext uri="{FF2B5EF4-FFF2-40B4-BE49-F238E27FC236}">
                <a16:creationId xmlns:a16="http://schemas.microsoft.com/office/drawing/2014/main" id="{C7BB157A-8B87-42E3-BB21-0791FA22881D}"/>
              </a:ext>
            </a:extLst>
          </p:cNvPr>
          <p:cNvSpPr>
            <a:spLocks noGrp="1"/>
          </p:cNvSpPr>
          <p:nvPr>
            <p:ph type="subTitle" idx="9"/>
          </p:nvPr>
        </p:nvSpPr>
        <p:spPr>
          <a:xfrm>
            <a:off x="725750" y="3046600"/>
            <a:ext cx="2010000" cy="502500"/>
          </a:xfrm>
        </p:spPr>
        <p:txBody>
          <a:bodyPr/>
          <a:lstStyle/>
          <a:p>
            <a:r>
              <a:rPr lang="en-US" dirty="0"/>
              <a:t> </a:t>
            </a:r>
            <a:endParaRPr lang="en-IN" dirty="0"/>
          </a:p>
        </p:txBody>
      </p:sp>
      <p:sp>
        <p:nvSpPr>
          <p:cNvPr id="22" name="Title 21">
            <a:extLst>
              <a:ext uri="{FF2B5EF4-FFF2-40B4-BE49-F238E27FC236}">
                <a16:creationId xmlns:a16="http://schemas.microsoft.com/office/drawing/2014/main" id="{4B675E66-51E2-4566-93C5-47A517FB044A}"/>
              </a:ext>
            </a:extLst>
          </p:cNvPr>
          <p:cNvSpPr>
            <a:spLocks noGrp="1"/>
          </p:cNvSpPr>
          <p:nvPr>
            <p:ph type="title" idx="13"/>
          </p:nvPr>
        </p:nvSpPr>
        <p:spPr/>
        <p:txBody>
          <a:bodyPr/>
          <a:lstStyle/>
          <a:p>
            <a:r>
              <a:rPr lang="en-US" dirty="0"/>
              <a:t> </a:t>
            </a:r>
            <a:endParaRPr lang="en-IN" dirty="0"/>
          </a:p>
        </p:txBody>
      </p:sp>
      <p:sp>
        <p:nvSpPr>
          <p:cNvPr id="23" name="Subtitle 22">
            <a:extLst>
              <a:ext uri="{FF2B5EF4-FFF2-40B4-BE49-F238E27FC236}">
                <a16:creationId xmlns:a16="http://schemas.microsoft.com/office/drawing/2014/main" id="{1CE25F02-232F-43F3-8084-ED53C38C46D1}"/>
              </a:ext>
            </a:extLst>
          </p:cNvPr>
          <p:cNvSpPr>
            <a:spLocks noGrp="1"/>
          </p:cNvSpPr>
          <p:nvPr>
            <p:ph type="subTitle" idx="14"/>
          </p:nvPr>
        </p:nvSpPr>
        <p:spPr/>
        <p:txBody>
          <a:bodyPr/>
          <a:lstStyle/>
          <a:p>
            <a:r>
              <a:rPr lang="en-US" dirty="0"/>
              <a:t> </a:t>
            </a:r>
            <a:endParaRPr lang="en-IN" dirty="0"/>
          </a:p>
        </p:txBody>
      </p:sp>
      <p:sp>
        <p:nvSpPr>
          <p:cNvPr id="24" name="Title 23">
            <a:extLst>
              <a:ext uri="{FF2B5EF4-FFF2-40B4-BE49-F238E27FC236}">
                <a16:creationId xmlns:a16="http://schemas.microsoft.com/office/drawing/2014/main" id="{CD375E56-01D0-42E6-9129-0583882413B0}"/>
              </a:ext>
            </a:extLst>
          </p:cNvPr>
          <p:cNvSpPr>
            <a:spLocks noGrp="1"/>
          </p:cNvSpPr>
          <p:nvPr>
            <p:ph type="title" idx="15"/>
          </p:nvPr>
        </p:nvSpPr>
        <p:spPr>
          <a:xfrm flipH="1" flipV="1">
            <a:off x="4004475" y="4301299"/>
            <a:ext cx="1162650" cy="382307"/>
          </a:xfrm>
        </p:spPr>
        <p:txBody>
          <a:bodyPr/>
          <a:lstStyle/>
          <a:p>
            <a:r>
              <a:rPr lang="en-US" dirty="0"/>
              <a:t> </a:t>
            </a:r>
            <a:endParaRPr lang="en-IN" dirty="0"/>
          </a:p>
        </p:txBody>
      </p:sp>
      <p:sp>
        <p:nvSpPr>
          <p:cNvPr id="25" name="Title 24">
            <a:extLst>
              <a:ext uri="{FF2B5EF4-FFF2-40B4-BE49-F238E27FC236}">
                <a16:creationId xmlns:a16="http://schemas.microsoft.com/office/drawing/2014/main" id="{62D1D4DB-5B4C-4631-9A1C-030D81F4F267}"/>
              </a:ext>
            </a:extLst>
          </p:cNvPr>
          <p:cNvSpPr>
            <a:spLocks noGrp="1"/>
          </p:cNvSpPr>
          <p:nvPr>
            <p:ph type="ctrTitle" idx="16"/>
          </p:nvPr>
        </p:nvSpPr>
        <p:spPr>
          <a:xfrm>
            <a:off x="1428134" y="2309242"/>
            <a:ext cx="2999298" cy="379546"/>
          </a:xfrm>
        </p:spPr>
        <p:txBody>
          <a:bodyPr/>
          <a:lstStyle/>
          <a:p>
            <a:pPr algn="ctr"/>
            <a:r>
              <a:rPr lang="en-US" sz="2400" dirty="0">
                <a:latin typeface="Times New Roman" panose="02020603050405020304" pitchFamily="18" charset="0"/>
                <a:cs typeface="Times New Roman" panose="02020603050405020304" pitchFamily="18" charset="0"/>
              </a:rPr>
              <a:t>Project Domain - </a:t>
            </a:r>
            <a:endParaRPr lang="en-IN" sz="2400" dirty="0">
              <a:latin typeface="Times New Roman" panose="02020603050405020304" pitchFamily="18" charset="0"/>
              <a:cs typeface="Times New Roman" panose="02020603050405020304" pitchFamily="18" charset="0"/>
            </a:endParaRPr>
          </a:p>
        </p:txBody>
      </p:sp>
      <p:sp>
        <p:nvSpPr>
          <p:cNvPr id="26" name="Title 25">
            <a:extLst>
              <a:ext uri="{FF2B5EF4-FFF2-40B4-BE49-F238E27FC236}">
                <a16:creationId xmlns:a16="http://schemas.microsoft.com/office/drawing/2014/main" id="{7674CA0C-FFE4-4C74-B8BE-094FB2652B62}"/>
              </a:ext>
            </a:extLst>
          </p:cNvPr>
          <p:cNvSpPr>
            <a:spLocks noGrp="1"/>
          </p:cNvSpPr>
          <p:nvPr>
            <p:ph type="ctrTitle" idx="17"/>
          </p:nvPr>
        </p:nvSpPr>
        <p:spPr>
          <a:xfrm>
            <a:off x="48072" y="3443748"/>
            <a:ext cx="4655545" cy="489994"/>
          </a:xfrm>
        </p:spPr>
        <p:txBody>
          <a:bodyPr>
            <a:noAutofit/>
          </a:bodyPr>
          <a:lstStyle/>
          <a:p>
            <a:pPr algn="ctr"/>
            <a:r>
              <a:rPr lang="en-US" sz="1800" dirty="0">
                <a:latin typeface="Times New Roman" panose="02020603050405020304" pitchFamily="18" charset="0"/>
                <a:cs typeface="Times New Roman" panose="02020603050405020304" pitchFamily="18" charset="0"/>
              </a:rPr>
              <a:t>Team Members (Name &amp; Roll.no.) :--  </a:t>
            </a:r>
            <a:endParaRPr lang="en-IN" sz="1800" dirty="0">
              <a:latin typeface="Times New Roman" panose="02020603050405020304" pitchFamily="18" charset="0"/>
              <a:cs typeface="Times New Roman" panose="02020603050405020304" pitchFamily="18" charset="0"/>
            </a:endParaRPr>
          </a:p>
        </p:txBody>
      </p:sp>
      <p:sp>
        <p:nvSpPr>
          <p:cNvPr id="27" name="Title 26">
            <a:extLst>
              <a:ext uri="{FF2B5EF4-FFF2-40B4-BE49-F238E27FC236}">
                <a16:creationId xmlns:a16="http://schemas.microsoft.com/office/drawing/2014/main" id="{6B42118D-54F0-41D2-B66B-5F5784488221}"/>
              </a:ext>
            </a:extLst>
          </p:cNvPr>
          <p:cNvSpPr>
            <a:spLocks noGrp="1"/>
          </p:cNvSpPr>
          <p:nvPr>
            <p:ph type="ctrTitle" idx="18"/>
          </p:nvPr>
        </p:nvSpPr>
        <p:spPr>
          <a:xfrm>
            <a:off x="643488" y="3863900"/>
            <a:ext cx="2076000" cy="196200"/>
          </a:xfrm>
        </p:spPr>
        <p:txBody>
          <a:bodyPr/>
          <a:lstStyle/>
          <a:p>
            <a:r>
              <a:rPr lang="en-US" dirty="0"/>
              <a:t> </a:t>
            </a:r>
            <a:endParaRPr lang="en-IN" dirty="0"/>
          </a:p>
        </p:txBody>
      </p:sp>
      <p:sp>
        <p:nvSpPr>
          <p:cNvPr id="28" name="Title 27">
            <a:extLst>
              <a:ext uri="{FF2B5EF4-FFF2-40B4-BE49-F238E27FC236}">
                <a16:creationId xmlns:a16="http://schemas.microsoft.com/office/drawing/2014/main" id="{DABE2693-C907-4AD5-BB0B-AC53C545DBA5}"/>
              </a:ext>
            </a:extLst>
          </p:cNvPr>
          <p:cNvSpPr>
            <a:spLocks noGrp="1"/>
          </p:cNvSpPr>
          <p:nvPr>
            <p:ph type="ctrTitle" idx="19"/>
          </p:nvPr>
        </p:nvSpPr>
        <p:spPr/>
        <p:txBody>
          <a:bodyPr/>
          <a:lstStyle/>
          <a:p>
            <a:r>
              <a:rPr lang="en-US" dirty="0"/>
              <a:t> </a:t>
            </a:r>
            <a:endParaRPr lang="en-IN" dirty="0"/>
          </a:p>
        </p:txBody>
      </p:sp>
      <p:sp>
        <p:nvSpPr>
          <p:cNvPr id="30" name="Title 29">
            <a:extLst>
              <a:ext uri="{FF2B5EF4-FFF2-40B4-BE49-F238E27FC236}">
                <a16:creationId xmlns:a16="http://schemas.microsoft.com/office/drawing/2014/main" id="{4619438B-D1E7-4292-A9C7-E8E644B1152C}"/>
              </a:ext>
            </a:extLst>
          </p:cNvPr>
          <p:cNvSpPr>
            <a:spLocks noGrp="1"/>
          </p:cNvSpPr>
          <p:nvPr>
            <p:ph type="ctrTitle" idx="21"/>
          </p:nvPr>
        </p:nvSpPr>
        <p:spPr>
          <a:xfrm>
            <a:off x="6376440" y="1328553"/>
            <a:ext cx="2719487" cy="429428"/>
          </a:xfrm>
        </p:spPr>
        <p:txBody>
          <a:bodyPr/>
          <a:lstStyle/>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KCS-554</a:t>
            </a:r>
            <a:endParaRPr lang="en-IN" sz="2400" dirty="0">
              <a:latin typeface="Times New Roman" panose="02020603050405020304" pitchFamily="18" charset="0"/>
              <a:cs typeface="Times New Roman" panose="02020603050405020304" pitchFamily="18" charset="0"/>
            </a:endParaRPr>
          </a:p>
        </p:txBody>
      </p:sp>
      <p:sp>
        <p:nvSpPr>
          <p:cNvPr id="33" name="Subtitle 32">
            <a:extLst>
              <a:ext uri="{FF2B5EF4-FFF2-40B4-BE49-F238E27FC236}">
                <a16:creationId xmlns:a16="http://schemas.microsoft.com/office/drawing/2014/main" id="{8DB1CD0E-61A5-413D-BEF0-9DA20D3CA8C2}"/>
              </a:ext>
            </a:extLst>
          </p:cNvPr>
          <p:cNvSpPr>
            <a:spLocks noGrp="1"/>
          </p:cNvSpPr>
          <p:nvPr>
            <p:ph type="subTitle" idx="7"/>
          </p:nvPr>
        </p:nvSpPr>
        <p:spPr>
          <a:xfrm>
            <a:off x="53932" y="2929295"/>
            <a:ext cx="1587832" cy="234186"/>
          </a:xfrm>
        </p:spPr>
        <p:txBody>
          <a:bodyPr/>
          <a:lstStyle/>
          <a:p>
            <a:r>
              <a:rPr lang="en-US" dirty="0"/>
              <a:t> </a:t>
            </a:r>
            <a:endParaRPr lang="en-IN" dirty="0"/>
          </a:p>
        </p:txBody>
      </p:sp>
    </p:spTree>
    <p:extLst>
      <p:ext uri="{BB962C8B-B14F-4D97-AF65-F5344CB8AC3E}">
        <p14:creationId xmlns:p14="http://schemas.microsoft.com/office/powerpoint/2010/main" val="3784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99130"/>
            <a:ext cx="1581288" cy="18443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487694" cy="22666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23" name="Google Shape;623;p32"/>
          <p:cNvSpPr txBox="1">
            <a:spLocks noGrp="1"/>
          </p:cNvSpPr>
          <p:nvPr>
            <p:ph type="subTitle" idx="1"/>
          </p:nvPr>
        </p:nvSpPr>
        <p:spPr>
          <a:xfrm>
            <a:off x="3874944" y="3523425"/>
            <a:ext cx="1327921" cy="107682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dirty="0">
                <a:solidFill>
                  <a:schemeClr val="tx1"/>
                </a:solidFill>
                <a:latin typeface="Times New Roman" panose="02020603050405020304" pitchFamily="18" charset="0"/>
                <a:cs typeface="Times New Roman" panose="02020603050405020304" pitchFamily="18" charset="0"/>
              </a:rPr>
              <a:t>I</a:t>
            </a:r>
            <a:r>
              <a:rPr lang="en-US" sz="1200" b="0" i="0" u="none" strike="noStrike" dirty="0">
                <a:solidFill>
                  <a:schemeClr val="tx1"/>
                </a:solidFill>
                <a:effectLst/>
                <a:latin typeface="Times New Roman" panose="02020603050405020304" pitchFamily="18" charset="0"/>
                <a:cs typeface="Times New Roman" panose="02020603050405020304" pitchFamily="18" charset="0"/>
              </a:rPr>
              <a:t>mplementing all the Architecture of Website in the form of Code using Frontend &amp; Backend.</a:t>
            </a:r>
            <a:endParaRPr sz="1200" dirty="0">
              <a:solidFill>
                <a:schemeClr val="tx1"/>
              </a:solidFill>
              <a:latin typeface="Times New Roman" panose="02020603050405020304" pitchFamily="18" charset="0"/>
              <a:cs typeface="Times New Roman" panose="02020603050405020304" pitchFamily="18" charset="0"/>
            </a:endParaRPr>
          </a:p>
        </p:txBody>
      </p:sp>
      <p:sp>
        <p:nvSpPr>
          <p:cNvPr id="624" name="Google Shape;624;p32"/>
          <p:cNvSpPr/>
          <p:nvPr/>
        </p:nvSpPr>
        <p:spPr>
          <a:xfrm>
            <a:off x="5948499" y="2555400"/>
            <a:ext cx="1657323" cy="25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2"/>
          <p:cNvSpPr txBox="1">
            <a:spLocks noGrp="1"/>
          </p:cNvSpPr>
          <p:nvPr>
            <p:ph type="subTitle" idx="2"/>
          </p:nvPr>
        </p:nvSpPr>
        <p:spPr>
          <a:xfrm>
            <a:off x="6178892" y="3192124"/>
            <a:ext cx="1257313" cy="120142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b="0" i="0" u="none" strike="noStrike" dirty="0">
                <a:solidFill>
                  <a:schemeClr val="tx1"/>
                </a:solidFill>
                <a:effectLst/>
                <a:latin typeface="Times New Roman" panose="02020603050405020304" pitchFamily="18" charset="0"/>
                <a:cs typeface="Times New Roman" panose="02020603050405020304" pitchFamily="18" charset="0"/>
              </a:rPr>
              <a:t>Deployment of project in front of User</a:t>
            </a:r>
            <a:r>
              <a:rPr lang="en-US" sz="1000" b="0" i="0" u="none" strike="noStrike" dirty="0">
                <a:solidFill>
                  <a:schemeClr val="tx1"/>
                </a:solidFill>
                <a:effectLst/>
              </a:rPr>
              <a:t>. </a:t>
            </a:r>
            <a:endParaRPr sz="1000" dirty="0">
              <a:solidFill>
                <a:schemeClr val="tx1"/>
              </a:solidFill>
            </a:endParaRPr>
          </a:p>
        </p:txBody>
      </p:sp>
      <p:sp>
        <p:nvSpPr>
          <p:cNvPr id="626" name="Google Shape;626;p32"/>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i="0" u="none" strike="noStrike" dirty="0">
                <a:solidFill>
                  <a:schemeClr val="tx1"/>
                </a:solidFill>
                <a:effectLst/>
                <a:latin typeface="Times New Roman" panose="02020603050405020304" pitchFamily="18" charset="0"/>
                <a:cs typeface="Times New Roman" panose="02020603050405020304" pitchFamily="18" charset="0"/>
              </a:rPr>
              <a:t>Collecting all the resources regarding Designing &amp; Structure of Website</a:t>
            </a:r>
            <a:r>
              <a:rPr lang="en-US" sz="1000" b="0" i="0" u="none" strike="noStrike" dirty="0">
                <a:solidFill>
                  <a:schemeClr val="tx1"/>
                </a:solidFill>
                <a:effectLst/>
                <a:latin typeface="Times New Roman" panose="02020603050405020304" pitchFamily="18" charset="0"/>
                <a:cs typeface="Times New Roman" panose="02020603050405020304" pitchFamily="18" charset="0"/>
              </a:rPr>
              <a:t>.</a:t>
            </a:r>
            <a:endParaRPr sz="1000" dirty="0">
              <a:solidFill>
                <a:schemeClr val="tx1"/>
              </a:solidFill>
              <a:latin typeface="Times New Roman" panose="02020603050405020304" pitchFamily="18" charset="0"/>
              <a:cs typeface="Times New Roman" panose="02020603050405020304" pitchFamily="18" charset="0"/>
              <a:sym typeface="Roboto Light"/>
            </a:endParaRPr>
          </a:p>
        </p:txBody>
      </p:sp>
      <p:sp>
        <p:nvSpPr>
          <p:cNvPr id="627" name="Google Shape;627;p32"/>
          <p:cNvSpPr txBox="1">
            <a:spLocks noGrp="1"/>
          </p:cNvSpPr>
          <p:nvPr>
            <p:ph type="ctrTitle"/>
          </p:nvPr>
        </p:nvSpPr>
        <p:spPr>
          <a:xfrm>
            <a:off x="3533994" y="34253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0E2A47"/>
                </a:solidFill>
                <a:latin typeface="Times New Roman" panose="02020603050405020304" pitchFamily="18" charset="0"/>
                <a:cs typeface="Times New Roman" panose="02020603050405020304" pitchFamily="18" charset="0"/>
              </a:rPr>
              <a:t>POSITIONING</a:t>
            </a:r>
            <a:endParaRPr sz="1600" dirty="0">
              <a:solidFill>
                <a:srgbClr val="0E2A47"/>
              </a:solidFill>
              <a:latin typeface="Times New Roman" panose="02020603050405020304" pitchFamily="18" charset="0"/>
              <a:cs typeface="Times New Roman" panose="02020603050405020304" pitchFamily="18" charset="0"/>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0E2A47"/>
                </a:solidFill>
                <a:latin typeface="Times New Roman" panose="02020603050405020304" pitchFamily="18" charset="0"/>
                <a:cs typeface="Times New Roman" panose="02020603050405020304" pitchFamily="18" charset="0"/>
              </a:rPr>
              <a:t>EXECUTION</a:t>
            </a:r>
            <a:endParaRPr sz="1600" dirty="0">
              <a:solidFill>
                <a:srgbClr val="0E2A47"/>
              </a:solidFill>
              <a:latin typeface="Times New Roman" panose="02020603050405020304" pitchFamily="18" charset="0"/>
              <a:cs typeface="Times New Roman" panose="02020603050405020304" pitchFamily="18" charset="0"/>
            </a:endParaRPr>
          </a:p>
        </p:txBody>
      </p:sp>
      <p:sp>
        <p:nvSpPr>
          <p:cNvPr id="629" name="Google Shape;629;p32"/>
          <p:cNvSpPr txBox="1">
            <a:spLocks noGrp="1"/>
          </p:cNvSpPr>
          <p:nvPr>
            <p:ph type="ctrTitle" idx="5"/>
          </p:nvPr>
        </p:nvSpPr>
        <p:spPr>
          <a:xfrm>
            <a:off x="1365623" y="37929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solidFill>
                  <a:srgbClr val="0E2A47"/>
                </a:solidFill>
                <a:latin typeface="Times New Roman" panose="02020603050405020304" pitchFamily="18" charset="0"/>
                <a:cs typeface="Times New Roman" panose="02020603050405020304" pitchFamily="18" charset="0"/>
              </a:rPr>
              <a:t>RESOURCE COLLECTION</a:t>
            </a:r>
            <a:endParaRPr b="1" dirty="0">
              <a:solidFill>
                <a:srgbClr val="0E2A47"/>
              </a:solidFill>
              <a:latin typeface="Times New Roman" panose="02020603050405020304" pitchFamily="18" charset="0"/>
              <a:cs typeface="Times New Roman" panose="02020603050405020304" pitchFamily="18" charset="0"/>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PROJECT STAGES</a:t>
            </a:r>
            <a:endParaRPr/>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200" dirty="0">
                <a:solidFill>
                  <a:srgbClr val="FFFFFF"/>
                </a:solidFill>
                <a:latin typeface="Times New Roman" panose="02020603050405020304" pitchFamily="18" charset="0"/>
                <a:cs typeface="Times New Roman" panose="02020603050405020304" pitchFamily="18" charset="0"/>
              </a:rPr>
              <a:t>Margin &amp; padding fixing of code</a:t>
            </a:r>
            <a:r>
              <a:rPr lang="en-IN" sz="1200" dirty="0">
                <a:latin typeface="Times New Roman" panose="02020603050405020304" pitchFamily="18" charset="0"/>
                <a:cs typeface="Times New Roman" panose="02020603050405020304" pitchFamily="18" charset="0"/>
              </a:rPr>
              <a:t>. Improving user design. Adding the articles and data.</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990" name="Google Shape;990;p36"/>
          <p:cNvSpPr txBox="1">
            <a:spLocks noGrp="1"/>
          </p:cNvSpPr>
          <p:nvPr>
            <p:ph type="ctrTitle" idx="4294967295"/>
          </p:nvPr>
        </p:nvSpPr>
        <p:spPr>
          <a:xfrm>
            <a:off x="6849708" y="1504404"/>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dirty="0">
                <a:solidFill>
                  <a:srgbClr val="FFFFFF"/>
                </a:solidFill>
                <a:latin typeface="Times New Roman" panose="02020603050405020304" pitchFamily="18" charset="0"/>
                <a:cs typeface="Times New Roman" panose="02020603050405020304" pitchFamily="18" charset="0"/>
              </a:rPr>
              <a:t>STEP 2</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991" name="Google Shape;991;p36"/>
          <p:cNvSpPr txBox="1">
            <a:spLocks noGrp="1"/>
          </p:cNvSpPr>
          <p:nvPr>
            <p:ph type="subTitle" idx="4294967295"/>
          </p:nvPr>
        </p:nvSpPr>
        <p:spPr>
          <a:xfrm>
            <a:off x="947775" y="3268838"/>
            <a:ext cx="1282697" cy="83771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200" dirty="0">
                <a:solidFill>
                  <a:srgbClr val="FFFFFF"/>
                </a:solidFill>
                <a:latin typeface="Times New Roman" panose="02020603050405020304" pitchFamily="18" charset="0"/>
                <a:cs typeface="Times New Roman" panose="02020603050405020304" pitchFamily="18" charset="0"/>
              </a:rPr>
              <a:t>Connecting two different Phases of Website.</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992" name="Google Shape;992;p36"/>
          <p:cNvSpPr txBox="1">
            <a:spLocks noGrp="1"/>
          </p:cNvSpPr>
          <p:nvPr>
            <p:ph type="ctrTitle" idx="4294967295"/>
          </p:nvPr>
        </p:nvSpPr>
        <p:spPr>
          <a:xfrm>
            <a:off x="1076335" y="2973335"/>
            <a:ext cx="1087542" cy="3629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FFFFFF"/>
                </a:solidFill>
                <a:latin typeface="Times New Roman" panose="02020603050405020304" pitchFamily="18" charset="0"/>
                <a:cs typeface="Times New Roman" panose="02020603050405020304" pitchFamily="18" charset="0"/>
              </a:rPr>
              <a:t>STEP 1</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993" name="Google Shape;993;p36"/>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200" dirty="0">
                <a:solidFill>
                  <a:srgbClr val="FFFFFF"/>
                </a:solidFill>
                <a:latin typeface="Times New Roman" panose="02020603050405020304" pitchFamily="18" charset="0"/>
                <a:cs typeface="Times New Roman" panose="02020603050405020304" pitchFamily="18" charset="0"/>
              </a:rPr>
              <a:t>Hosting &amp; Testing the Website</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994" name="Google Shape;994;p36"/>
          <p:cNvSpPr txBox="1">
            <a:spLocks noGrp="1"/>
          </p:cNvSpPr>
          <p:nvPr>
            <p:ph type="ctrTitle" idx="4294967295"/>
          </p:nvPr>
        </p:nvSpPr>
        <p:spPr>
          <a:xfrm>
            <a:off x="6083477" y="3387727"/>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FFFFFF"/>
                </a:solidFill>
                <a:latin typeface="Times New Roman" panose="02020603050405020304" pitchFamily="18" charset="0"/>
                <a:cs typeface="Times New Roman" panose="02020603050405020304" pitchFamily="18" charset="0"/>
              </a:rPr>
              <a:t>STEP 3</a:t>
            </a:r>
            <a:endParaRPr sz="1400" dirty="0">
              <a:solidFill>
                <a:srgbClr val="FFFFFF"/>
              </a:solidFill>
              <a:latin typeface="Times New Roman" panose="02020603050405020304" pitchFamily="18" charset="0"/>
              <a:cs typeface="Times New Roman" panose="02020603050405020304" pitchFamily="18" charset="0"/>
            </a:endParaRPr>
          </a:p>
        </p:txBody>
      </p:sp>
      <p:cxnSp>
        <p:nvCxnSpPr>
          <p:cNvPr id="995" name="Google Shape;995;p36"/>
          <p:cNvCxnSpPr>
            <a:cxnSpLocks/>
            <a:endCxn id="991" idx="2"/>
          </p:cNvCxnSpPr>
          <p:nvPr/>
        </p:nvCxnSpPr>
        <p:spPr>
          <a:xfrm rot="10800000" flipV="1">
            <a:off x="1589125" y="3830550"/>
            <a:ext cx="2078003" cy="276000"/>
          </a:xfrm>
          <a:prstGeom prst="bentConnector4">
            <a:avLst>
              <a:gd name="adj1" fmla="val 34568"/>
              <a:gd name="adj2" fmla="val 182826"/>
            </a:avLst>
          </a:prstGeom>
          <a:noFill/>
          <a:ln w="28575" cap="flat" cmpd="sng">
            <a:solidFill>
              <a:srgbClr val="FFFFFF"/>
            </a:solidFill>
            <a:prstDash val="solid"/>
            <a:round/>
            <a:headEnd type="oval" w="med" len="med"/>
            <a:tailEnd type="oval" w="med" len="med"/>
          </a:ln>
        </p:spPr>
      </p:cxnSp>
      <p:cxnSp>
        <p:nvCxnSpPr>
          <p:cNvPr id="996" name="Google Shape;996;p36"/>
          <p:cNvCxnSpPr>
            <a:cxnSpLocks/>
          </p:cNvCxnSpPr>
          <p:nvPr/>
        </p:nvCxnSpPr>
        <p:spPr>
          <a:xfrm rot="10800000" flipV="1">
            <a:off x="5764814" y="1476143"/>
            <a:ext cx="1486228" cy="956035"/>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endCxn id="993"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TIMELINE</a:t>
            </a:r>
            <a:endParaRPr/>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3574575" y="4194595"/>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BOOTSTRAP</a:t>
            </a:r>
            <a:endParaRPr sz="1000" dirty="0">
              <a:solidFill>
                <a:srgbClr val="FFFFFF"/>
              </a:solidFill>
            </a:endParaRPr>
          </a:p>
        </p:txBody>
      </p:sp>
      <p:sp>
        <p:nvSpPr>
          <p:cNvPr id="1039" name="Google Shape;1039;p37"/>
          <p:cNvSpPr txBox="1">
            <a:spLocks noGrp="1"/>
          </p:cNvSpPr>
          <p:nvPr>
            <p:ph type="ctrTitle" idx="4294967295"/>
          </p:nvPr>
        </p:nvSpPr>
        <p:spPr>
          <a:xfrm>
            <a:off x="2684099" y="1517630"/>
            <a:ext cx="796519" cy="229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1-2</a:t>
            </a:r>
            <a:endParaRPr sz="1000" dirty="0">
              <a:solidFill>
                <a:srgbClr val="FFFFFF"/>
              </a:solidFill>
            </a:endParaRPr>
          </a:p>
        </p:txBody>
      </p:sp>
      <p:sp>
        <p:nvSpPr>
          <p:cNvPr id="1040" name="Google Shape;1040;p37"/>
          <p:cNvSpPr txBox="1">
            <a:spLocks noGrp="1"/>
          </p:cNvSpPr>
          <p:nvPr>
            <p:ph type="ctrTitle" idx="4294967295"/>
          </p:nvPr>
        </p:nvSpPr>
        <p:spPr>
          <a:xfrm>
            <a:off x="3574575" y="4031773"/>
            <a:ext cx="894138" cy="2111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a:t>
            </a:r>
            <a:r>
              <a:rPr lang="es" sz="1000" dirty="0"/>
              <a:t>3-4</a:t>
            </a:r>
            <a:endParaRPr sz="1000" dirty="0">
              <a:solidFill>
                <a:srgbClr val="FFFFFF"/>
              </a:solidFill>
            </a:endParaRPr>
          </a:p>
        </p:txBody>
      </p:sp>
      <p:sp>
        <p:nvSpPr>
          <p:cNvPr id="1041" name="Google Shape;1041;p37"/>
          <p:cNvSpPr txBox="1">
            <a:spLocks noGrp="1"/>
          </p:cNvSpPr>
          <p:nvPr>
            <p:ph type="ctrTitle" idx="4294967295"/>
          </p:nvPr>
        </p:nvSpPr>
        <p:spPr>
          <a:xfrm>
            <a:off x="4741450" y="1554248"/>
            <a:ext cx="786750" cy="1931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a:t>
            </a:r>
            <a:r>
              <a:rPr lang="es" sz="1000" dirty="0"/>
              <a:t>4-5</a:t>
            </a:r>
            <a:endParaRPr sz="1000" dirty="0">
              <a:solidFill>
                <a:srgbClr val="FFFFFF"/>
              </a:solidFill>
            </a:endParaRPr>
          </a:p>
        </p:txBody>
      </p:sp>
      <p:sp>
        <p:nvSpPr>
          <p:cNvPr id="1042" name="Google Shape;1042;p37"/>
          <p:cNvSpPr txBox="1">
            <a:spLocks noGrp="1"/>
          </p:cNvSpPr>
          <p:nvPr>
            <p:ph type="ctrTitle" idx="4294967295"/>
          </p:nvPr>
        </p:nvSpPr>
        <p:spPr>
          <a:xfrm>
            <a:off x="5784449" y="4066730"/>
            <a:ext cx="785957" cy="2111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5-7</a:t>
            </a:r>
            <a:endParaRPr sz="1000" dirty="0">
              <a:solidFill>
                <a:srgbClr val="FFFFFF"/>
              </a:solidFill>
            </a:endParaRPr>
          </a:p>
        </p:txBody>
      </p:sp>
      <p:sp>
        <p:nvSpPr>
          <p:cNvPr id="1043" name="Google Shape;1043;p37"/>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rPr>
              <a:t>SQL</a:t>
            </a:r>
            <a:endParaRPr sz="1000" dirty="0">
              <a:solidFill>
                <a:srgbClr val="FFFFFF"/>
              </a:solidFill>
            </a:endParaRPr>
          </a:p>
        </p:txBody>
      </p:sp>
      <p:sp>
        <p:nvSpPr>
          <p:cNvPr id="1044" name="Google Shape;1044;p37"/>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PHP</a:t>
            </a:r>
            <a:endParaRPr sz="1000" dirty="0">
              <a:solidFill>
                <a:srgbClr val="FFFFFF"/>
              </a:solidFill>
            </a:endParaRP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HTML &amp; CSS</a:t>
            </a:r>
            <a:endParaRPr sz="1000" dirty="0">
              <a:solidFill>
                <a:srgbClr val="FFFFFF"/>
              </a:solidFill>
            </a:endParaRPr>
          </a:p>
        </p:txBody>
      </p:sp>
      <p:sp>
        <p:nvSpPr>
          <p:cNvPr id="1046" name="Google Shape;1046;p37"/>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000" dirty="0"/>
              <a:t>START</a:t>
            </a:r>
            <a:endParaRPr lang="en-IN" sz="1000" dirty="0">
              <a:solidFill>
                <a:srgbClr val="FFFFFF"/>
              </a:solidFill>
            </a:endParaRPr>
          </a:p>
        </p:txBody>
      </p:sp>
      <p:sp>
        <p:nvSpPr>
          <p:cNvPr id="1047" name="Google Shape;1047;p37"/>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COMPLETE</a:t>
            </a:r>
            <a:endParaRPr sz="1000" dirty="0">
              <a:solidFill>
                <a:srgbClr val="FFFFFF"/>
              </a:solidFill>
            </a:endParaRPr>
          </a:p>
          <a:p>
            <a:pPr marL="0" lvl="0" indent="0" algn="l" rtl="0">
              <a:spcBef>
                <a:spcPts val="0"/>
              </a:spcBef>
              <a:spcAft>
                <a:spcPts val="0"/>
              </a:spcAft>
              <a:buNone/>
            </a:pPr>
            <a:endParaRPr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185568" y="1090226"/>
            <a:ext cx="3530400" cy="606600"/>
          </a:xfrm>
          <a:prstGeom prst="rect">
            <a:avLst/>
          </a:prstGeom>
        </p:spPr>
        <p:txBody>
          <a:bodyPr spcFirstLastPara="1" wrap="square" lIns="91425" tIns="91425" rIns="91425" bIns="91425" anchor="b" anchorCtr="0">
            <a:noAutofit/>
          </a:bodyPr>
          <a:lstStyle/>
          <a:p>
            <a:pPr algn="ctr"/>
            <a:r>
              <a:rPr lang="en-US" sz="2800" dirty="0">
                <a:solidFill>
                  <a:schemeClr val="bg1"/>
                </a:solidFill>
                <a:latin typeface="Times New Roman" panose="02020603050405020304" pitchFamily="18" charset="0"/>
                <a:cs typeface="Times New Roman" panose="02020603050405020304" pitchFamily="18" charset="0"/>
              </a:rPr>
              <a:t>     REFERENCES :-</a:t>
            </a:r>
            <a:endParaRPr sz="2800" dirty="0">
              <a:solidFill>
                <a:schemeClr val="bg1"/>
              </a:solidFill>
            </a:endParaRPr>
          </a:p>
        </p:txBody>
      </p:sp>
      <p:sp>
        <p:nvSpPr>
          <p:cNvPr id="110" name="Google Shape;110;p22"/>
          <p:cNvSpPr txBox="1">
            <a:spLocks noGrp="1"/>
          </p:cNvSpPr>
          <p:nvPr>
            <p:ph type="subTitle" idx="1"/>
          </p:nvPr>
        </p:nvSpPr>
        <p:spPr>
          <a:xfrm>
            <a:off x="4524210" y="1624996"/>
            <a:ext cx="5042406" cy="1675860"/>
          </a:xfrm>
          <a:prstGeom prst="rect">
            <a:avLst/>
          </a:prstGeom>
        </p:spPr>
        <p:txBody>
          <a:bodyPr spcFirstLastPara="1" wrap="square" lIns="91425" tIns="91425" rIns="91425" bIns="91425" anchor="t" anchorCtr="0">
            <a:noAutofit/>
          </a:bodyPr>
          <a:lstStyle/>
          <a:p>
            <a:pPr marL="0" lvl="0" indent="0" algn="just"/>
            <a:r>
              <a:rPr lang="en-US" sz="2000" dirty="0"/>
              <a:t>  </a:t>
            </a:r>
            <a:r>
              <a:rPr lang="en-US" sz="2000" dirty="0">
                <a:latin typeface="Times New Roman" panose="02020603050405020304" pitchFamily="18" charset="0"/>
                <a:cs typeface="Times New Roman" panose="02020603050405020304" pitchFamily="18" charset="0"/>
              </a:rPr>
              <a:t>1 -  </a:t>
            </a:r>
            <a:r>
              <a:rPr lang="en-US" sz="2000" dirty="0">
                <a:latin typeface="Times New Roman" panose="02020603050405020304" pitchFamily="18" charset="0"/>
                <a:cs typeface="Times New Roman" panose="02020603050405020304" pitchFamily="18" charset="0"/>
                <a:hlinkClick r:id="rId3"/>
              </a:rPr>
              <a:t>https://www.w3schools.com/</a:t>
            </a:r>
            <a:endParaRPr lang="en-US" sz="2000" dirty="0">
              <a:latin typeface="Times New Roman" panose="02020603050405020304" pitchFamily="18" charset="0"/>
              <a:cs typeface="Times New Roman" panose="02020603050405020304" pitchFamily="18" charset="0"/>
            </a:endParaRPr>
          </a:p>
          <a:p>
            <a:pPr marL="0" lvl="0" indent="0" algn="just"/>
            <a:r>
              <a:rPr lang="en-US" sz="2000" dirty="0">
                <a:latin typeface="Times New Roman" panose="02020603050405020304" pitchFamily="18" charset="0"/>
                <a:cs typeface="Times New Roman" panose="02020603050405020304" pitchFamily="18" charset="0"/>
              </a:rPr>
              <a:t>  2 – </a:t>
            </a:r>
            <a:r>
              <a:rPr lang="en-US" sz="2000" dirty="0">
                <a:latin typeface="Times New Roman" panose="02020603050405020304" pitchFamily="18" charset="0"/>
                <a:cs typeface="Times New Roman" panose="02020603050405020304" pitchFamily="18" charset="0"/>
                <a:hlinkClick r:id="rId4"/>
              </a:rPr>
              <a:t>https://www.geeksforgeeks.org/</a:t>
            </a:r>
            <a:endParaRPr lang="en-US" sz="2000" dirty="0">
              <a:latin typeface="Times New Roman" panose="02020603050405020304" pitchFamily="18" charset="0"/>
              <a:cs typeface="Times New Roman" panose="02020603050405020304" pitchFamily="18" charset="0"/>
            </a:endParaRPr>
          </a:p>
          <a:p>
            <a:pPr marL="0" lvl="0" indent="0" algn="just"/>
            <a:r>
              <a:rPr lang="en-US" sz="2000" dirty="0">
                <a:latin typeface="Times New Roman" panose="02020603050405020304" pitchFamily="18" charset="0"/>
                <a:cs typeface="Times New Roman" panose="02020603050405020304" pitchFamily="18" charset="0"/>
              </a:rPr>
              <a:t>  3 – </a:t>
            </a:r>
            <a:r>
              <a:rPr lang="en-US" sz="2000" dirty="0">
                <a:latin typeface="Times New Roman" panose="02020603050405020304" pitchFamily="18" charset="0"/>
                <a:cs typeface="Times New Roman" panose="02020603050405020304" pitchFamily="18" charset="0"/>
                <a:hlinkClick r:id="rId5"/>
              </a:rPr>
              <a:t>https://www.youtube.com/</a:t>
            </a: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sz="2000" dirty="0">
                <a:latin typeface="Times New Roman" panose="02020603050405020304" pitchFamily="18" charset="0"/>
                <a:cs typeface="Times New Roman" panose="02020603050405020304" pitchFamily="18" charset="0"/>
              </a:rPr>
              <a:t>  4 – </a:t>
            </a:r>
            <a:r>
              <a:rPr lang="en-US" sz="2000" dirty="0">
                <a:latin typeface="Times New Roman" panose="02020603050405020304" pitchFamily="18" charset="0"/>
                <a:cs typeface="Times New Roman" panose="02020603050405020304" pitchFamily="18" charset="0"/>
                <a:hlinkClick r:id="rId6"/>
              </a:rPr>
              <a:t>https://www.google.co.in/</a:t>
            </a: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sz="2000" dirty="0">
                <a:latin typeface="Times New Roman" panose="02020603050405020304" pitchFamily="18" charset="0"/>
                <a:cs typeface="Times New Roman" panose="02020603050405020304" pitchFamily="18" charset="0"/>
              </a:rPr>
              <a:t>  5 – </a:t>
            </a:r>
            <a:r>
              <a:rPr lang="en-US" sz="2000" dirty="0">
                <a:latin typeface="Times New Roman" panose="02020603050405020304" pitchFamily="18" charset="0"/>
                <a:cs typeface="Times New Roman" panose="02020603050405020304" pitchFamily="18" charset="0"/>
                <a:hlinkClick r:id="rId7"/>
              </a:rPr>
              <a:t>https://www.googlescholar.co.in/</a:t>
            </a: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7" name="Google Shape;1127;p40"/>
          <p:cNvSpPr txBox="1">
            <a:spLocks noGrp="1"/>
          </p:cNvSpPr>
          <p:nvPr>
            <p:ph type="subTitle" idx="1"/>
          </p:nvPr>
        </p:nvSpPr>
        <p:spPr>
          <a:xfrm>
            <a:off x="3986575" y="273123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 </a:t>
            </a:r>
            <a:r>
              <a:rPr lang="es" sz="3600" dirty="0"/>
              <a:t>:-</a:t>
            </a:r>
            <a:endParaRPr sz="3600" dirty="0"/>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Three Different Phase Done During Internship</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accent1"/>
                </a:solidFill>
              </a:rPr>
              <a:t>What | How its Made | Present &amp; Future </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accent1"/>
                </a:solidFill>
              </a:rPr>
              <a:t>Data | User Experience</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6290625"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accent1"/>
                </a:solidFill>
              </a:rPr>
              <a:t>Resource | Positioning | Execution</a:t>
            </a:r>
            <a:endParaRPr dirty="0">
              <a:solidFill>
                <a:schemeClr val="accent1"/>
              </a:solidFill>
            </a:endParaRPr>
          </a:p>
        </p:txBody>
      </p:sp>
      <p:sp>
        <p:nvSpPr>
          <p:cNvPr id="230" name="Google Shape;230;p23"/>
          <p:cNvSpPr txBox="1">
            <a:spLocks noGrp="1"/>
          </p:cNvSpPr>
          <p:nvPr>
            <p:ph type="title" idx="15"/>
          </p:nvPr>
        </p:nvSpPr>
        <p:spPr>
          <a:xfrm>
            <a:off x="5755575" y="184500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33" name="Google Shape;233;p23"/>
          <p:cNvSpPr txBox="1">
            <a:spLocks noGrp="1"/>
          </p:cNvSpPr>
          <p:nvPr>
            <p:ph type="ctrTitle" idx="18"/>
          </p:nvPr>
        </p:nvSpPr>
        <p:spPr>
          <a:xfrm>
            <a:off x="5433675" y="197169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Project Stages</a:t>
            </a:r>
            <a:endParaRPr/>
          </a:p>
        </p:txBody>
      </p:sp>
      <p:sp>
        <p:nvSpPr>
          <p:cNvPr id="237" name="Google Shape;237;p23"/>
          <p:cNvSpPr/>
          <p:nvPr/>
        </p:nvSpPr>
        <p:spPr>
          <a:xfrm>
            <a:off x="5117231" y="197547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WE ARE WORKING ON </a:t>
            </a:r>
            <a:r>
              <a:rPr lang="es" sz="4000" dirty="0"/>
              <a:t>:-</a:t>
            </a:r>
            <a:endParaRPr sz="4000" dirty="0"/>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Get an SSL Certificate</a:t>
            </a:r>
          </a:p>
          <a:p>
            <a:pPr marL="0" lvl="0" indent="0" algn="ctr" rtl="0">
              <a:spcBef>
                <a:spcPts val="0"/>
              </a:spcBef>
              <a:spcAft>
                <a:spcPts val="0"/>
              </a:spcAft>
              <a:buNone/>
            </a:pPr>
            <a:r>
              <a:rPr lang="en-US" dirty="0"/>
              <a:t>(SECURE SOCKET LAYER)</a:t>
            </a:r>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By Using Compress Data.</a:t>
            </a:r>
            <a:endParaRPr dirty="0"/>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Website must be Responsive to all Devices</a:t>
            </a:r>
            <a:endParaRPr dirty="0"/>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SECURE</a:t>
            </a:r>
            <a:endParaRPr/>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FAST AND RELIABLE</a:t>
            </a:r>
            <a:endParaRPr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34270" y="1782576"/>
            <a:ext cx="3589830" cy="4344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dirty="0">
                <a:solidFill>
                  <a:srgbClr val="FFFFFF"/>
                </a:solidFill>
              </a:rPr>
              <a:t>ABOUT</a:t>
            </a:r>
            <a:r>
              <a:rPr lang="es" dirty="0">
                <a:solidFill>
                  <a:srgbClr val="FFFFFF"/>
                </a:solidFill>
              </a:rPr>
              <a:t> </a:t>
            </a:r>
            <a:r>
              <a:rPr lang="es" sz="2400" dirty="0">
                <a:solidFill>
                  <a:srgbClr val="FFFFFF"/>
                </a:solidFill>
              </a:rPr>
              <a:t>THE</a:t>
            </a:r>
            <a:r>
              <a:rPr lang="es" dirty="0">
                <a:solidFill>
                  <a:srgbClr val="FFFFFF"/>
                </a:solidFill>
              </a:rPr>
              <a:t> </a:t>
            </a:r>
            <a:r>
              <a:rPr lang="es" sz="2400" dirty="0">
                <a:solidFill>
                  <a:srgbClr val="FFFFFF"/>
                </a:solidFill>
              </a:rPr>
              <a:t>PROJECT</a:t>
            </a:r>
            <a:endParaRPr sz="2400" dirty="0">
              <a:solidFill>
                <a:srgbClr val="FFFFFF"/>
              </a:solidFill>
            </a:endParaRPr>
          </a:p>
        </p:txBody>
      </p:sp>
      <p:sp>
        <p:nvSpPr>
          <p:cNvPr id="297" name="Google Shape;297;p26"/>
          <p:cNvSpPr txBox="1">
            <a:spLocks noGrp="1"/>
          </p:cNvSpPr>
          <p:nvPr>
            <p:ph type="subTitle" idx="1"/>
          </p:nvPr>
        </p:nvSpPr>
        <p:spPr>
          <a:xfrm>
            <a:off x="4198669" y="2445942"/>
            <a:ext cx="4945331" cy="198058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i="0" dirty="0">
                <a:solidFill>
                  <a:schemeClr val="bg1"/>
                </a:solidFill>
                <a:effectLst/>
                <a:latin typeface="Times New Roman" panose="02020603050405020304" pitchFamily="18" charset="0"/>
                <a:cs typeface="Times New Roman" panose="02020603050405020304" pitchFamily="18" charset="0"/>
              </a:rPr>
              <a:t>A website that allows </a:t>
            </a:r>
            <a:r>
              <a:rPr lang="en-US" sz="1600" dirty="0">
                <a:solidFill>
                  <a:schemeClr val="bg1"/>
                </a:solidFill>
                <a:latin typeface="Times New Roman" panose="02020603050405020304" pitchFamily="18" charset="0"/>
                <a:cs typeface="Times New Roman" panose="02020603050405020304" pitchFamily="18" charset="0"/>
              </a:rPr>
              <a:t>Charities to increase operational efficiencies and reduce costs by eliminating much manual paper work. The main objectives of this project is to develop the charity website which helps to raise funds through online transfer, online appointment .</a:t>
            </a:r>
            <a:endParaRPr sz="1600" dirty="0">
              <a:solidFill>
                <a:schemeClr val="bg1"/>
              </a:solidFill>
              <a:latin typeface="Times New Roman" panose="02020603050405020304" pitchFamily="18" charset="0"/>
              <a:cs typeface="Times New Roman" panose="02020603050405020304" pitchFamily="18" charset="0"/>
            </a:endParaRPr>
          </a:p>
        </p:txBody>
      </p:sp>
      <p:cxnSp>
        <p:nvCxnSpPr>
          <p:cNvPr id="298" name="Google Shape;298;p26"/>
          <p:cNvCxnSpPr>
            <a:cxnSpLocks/>
          </p:cNvCxnSpPr>
          <p:nvPr/>
        </p:nvCxnSpPr>
        <p:spPr>
          <a:xfrm>
            <a:off x="4572000" y="2169332"/>
            <a:ext cx="4040372"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flipH="1" flipV="1">
            <a:off x="2810961" y="1846654"/>
            <a:ext cx="45719" cy="383029"/>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774422" y="183860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a:extLst>
              <a:ext uri="{FF2B5EF4-FFF2-40B4-BE49-F238E27FC236}">
                <a16:creationId xmlns:a16="http://schemas.microsoft.com/office/drawing/2014/main" id="{01DDA5B5-BD86-4356-A049-FAC3D6D9B5EB}"/>
              </a:ext>
            </a:extLst>
          </p:cNvPr>
          <p:cNvPicPr>
            <a:picLocks noChangeAspect="1"/>
          </p:cNvPicPr>
          <p:nvPr/>
        </p:nvPicPr>
        <p:blipFill>
          <a:blip r:embed="rId3"/>
          <a:stretch>
            <a:fillRect/>
          </a:stretch>
        </p:blipFill>
        <p:spPr>
          <a:xfrm>
            <a:off x="811001" y="1674490"/>
            <a:ext cx="771939" cy="771939"/>
          </a:xfrm>
          <a:prstGeom prst="rect">
            <a:avLst/>
          </a:prstGeom>
        </p:spPr>
      </p:pic>
      <p:pic>
        <p:nvPicPr>
          <p:cNvPr id="18" name="Picture 17">
            <a:extLst>
              <a:ext uri="{FF2B5EF4-FFF2-40B4-BE49-F238E27FC236}">
                <a16:creationId xmlns:a16="http://schemas.microsoft.com/office/drawing/2014/main" id="{C9A0E64C-F5F1-4FEF-A494-FC3159A470A3}"/>
              </a:ext>
            </a:extLst>
          </p:cNvPr>
          <p:cNvPicPr>
            <a:picLocks noChangeAspect="1"/>
          </p:cNvPicPr>
          <p:nvPr/>
        </p:nvPicPr>
        <p:blipFill>
          <a:blip r:embed="rId4"/>
          <a:stretch>
            <a:fillRect/>
          </a:stretch>
        </p:blipFill>
        <p:spPr>
          <a:xfrm>
            <a:off x="3145715" y="1610526"/>
            <a:ext cx="845809" cy="650876"/>
          </a:xfrm>
          <a:prstGeom prst="rect">
            <a:avLst/>
          </a:prstGeom>
        </p:spPr>
      </p:pic>
      <p:pic>
        <p:nvPicPr>
          <p:cNvPr id="20" name="Picture 19">
            <a:extLst>
              <a:ext uri="{FF2B5EF4-FFF2-40B4-BE49-F238E27FC236}">
                <a16:creationId xmlns:a16="http://schemas.microsoft.com/office/drawing/2014/main" id="{3BEFB515-8E09-4759-8930-ACF75F6CCAEB}"/>
              </a:ext>
            </a:extLst>
          </p:cNvPr>
          <p:cNvPicPr>
            <a:picLocks noChangeAspect="1"/>
          </p:cNvPicPr>
          <p:nvPr/>
        </p:nvPicPr>
        <p:blipFill>
          <a:blip r:embed="rId5"/>
          <a:stretch>
            <a:fillRect/>
          </a:stretch>
        </p:blipFill>
        <p:spPr>
          <a:xfrm>
            <a:off x="745561" y="3319809"/>
            <a:ext cx="795326" cy="795326"/>
          </a:xfrm>
          <a:prstGeom prst="rect">
            <a:avLst/>
          </a:prstGeom>
        </p:spPr>
      </p:pic>
      <p:pic>
        <p:nvPicPr>
          <p:cNvPr id="24" name="Picture 23">
            <a:extLst>
              <a:ext uri="{FF2B5EF4-FFF2-40B4-BE49-F238E27FC236}">
                <a16:creationId xmlns:a16="http://schemas.microsoft.com/office/drawing/2014/main" id="{F3775B4D-4C61-488E-BD8F-65D4D42E7CB3}"/>
              </a:ext>
            </a:extLst>
          </p:cNvPr>
          <p:cNvPicPr>
            <a:picLocks noChangeAspect="1"/>
          </p:cNvPicPr>
          <p:nvPr/>
        </p:nvPicPr>
        <p:blipFill>
          <a:blip r:embed="rId6"/>
          <a:stretch>
            <a:fillRect/>
          </a:stretch>
        </p:blipFill>
        <p:spPr>
          <a:xfrm>
            <a:off x="3080341" y="3552337"/>
            <a:ext cx="883890" cy="682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75612" y="2583348"/>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086561" y="3707004"/>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065710" y="1229583"/>
            <a:ext cx="5092876" cy="1113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Analysis</a:t>
            </a:r>
            <a:r>
              <a:rPr lang="en-US" sz="1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Problem Based on Project Objective </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395" name="Google Shape;395;p27"/>
          <p:cNvSpPr txBox="1">
            <a:spLocks noGrp="1"/>
          </p:cNvSpPr>
          <p:nvPr>
            <p:ph type="subTitle" idx="1"/>
          </p:nvPr>
        </p:nvSpPr>
        <p:spPr>
          <a:xfrm>
            <a:off x="2114169" y="2236904"/>
            <a:ext cx="4915661" cy="2037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1-Difficulty  Retaining Donors Acquired Online.</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2-Choosing the Wrong Fundraising Software/Websites.</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3-Ineffective Marketing of Fundraising Opportunities.</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4-Setting Demotivating Campaign Goals.</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5-Limiting Event-Based Fundraising </a:t>
            </a:r>
            <a:r>
              <a:rPr lang="en-US" sz="1600" dirty="0" err="1">
                <a:latin typeface="Times New Roman" panose="02020603050405020304" pitchFamily="18" charset="0"/>
                <a:cs typeface="Times New Roman" panose="02020603050405020304" pitchFamily="18" charset="0"/>
              </a:rPr>
              <a:t>Oportunities</a:t>
            </a: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PRESENT</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POOR DESIGN</a:t>
            </a:r>
            <a:endParaRPr dirty="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LACK OF ADAPTABILITY</a:t>
            </a:r>
            <a:endParaRPr>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PROGRAMMING MISTAKES</a:t>
            </a:r>
            <a:endParaRPr>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FFFFF"/>
                </a:solidFill>
              </a:rPr>
              <a:t>FUTURE</a:t>
            </a:r>
            <a:endParaRPr>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BRANDING</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ADAPTABILITY</a:t>
            </a:r>
            <a:endParaRPr>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POSITIONING</a:t>
            </a:r>
            <a:endParaRPr>
              <a:solidFill>
                <a:srgbClr val="0E2A4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MAJOR REQUIREMENTS</a:t>
            </a:r>
            <a:endParaRPr dirty="0"/>
          </a:p>
        </p:txBody>
      </p:sp>
      <p:sp>
        <p:nvSpPr>
          <p:cNvPr id="564" name="Google Shape;564;p30"/>
          <p:cNvSpPr txBox="1">
            <a:spLocks noGrp="1"/>
          </p:cNvSpPr>
          <p:nvPr>
            <p:ph type="subTitle" idx="1"/>
          </p:nvPr>
        </p:nvSpPr>
        <p:spPr>
          <a:xfrm>
            <a:off x="6055303" y="3625074"/>
            <a:ext cx="1414037" cy="77394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050" b="1" i="0" dirty="0">
                <a:solidFill>
                  <a:schemeClr val="bg1"/>
                </a:solidFill>
                <a:effectLst/>
                <a:latin typeface="arial" panose="020B0604020202020204" pitchFamily="34" charset="0"/>
              </a:rPr>
              <a:t>To make a </a:t>
            </a:r>
            <a:r>
              <a:rPr lang="en-US" sz="1050" b="1" i="0" dirty="0">
                <a:solidFill>
                  <a:schemeClr val="bg1"/>
                </a:solidFill>
                <a:effectLst/>
                <a:latin typeface="Times New Roman" panose="02020603050405020304" pitchFamily="18" charset="0"/>
                <a:cs typeface="Times New Roman" panose="02020603050405020304" pitchFamily="18" charset="0"/>
              </a:rPr>
              <a:t>D</a:t>
            </a:r>
            <a:r>
              <a:rPr lang="en-US" sz="1050" b="1" dirty="0">
                <a:solidFill>
                  <a:schemeClr val="bg1"/>
                </a:solidFill>
                <a:latin typeface="Times New Roman" panose="02020603050405020304" pitchFamily="18" charset="0"/>
                <a:cs typeface="Times New Roman" panose="02020603050405020304" pitchFamily="18" charset="0"/>
              </a:rPr>
              <a:t>onation</a:t>
            </a:r>
            <a:r>
              <a:rPr lang="en-US" sz="1050" b="1" i="0" dirty="0">
                <a:solidFill>
                  <a:schemeClr val="bg1"/>
                </a:solidFill>
                <a:effectLst/>
                <a:latin typeface="arial" panose="020B0604020202020204" pitchFamily="34" charset="0"/>
              </a:rPr>
              <a:t> service </a:t>
            </a:r>
            <a:r>
              <a:rPr lang="en-US" sz="1050" b="1" dirty="0">
                <a:solidFill>
                  <a:schemeClr val="bg1"/>
                </a:solidFill>
                <a:latin typeface="arial" panose="020B0604020202020204" pitchFamily="34" charset="0"/>
              </a:rPr>
              <a:t>easy</a:t>
            </a:r>
            <a:r>
              <a:rPr lang="en-US" sz="1050" b="1" i="0" dirty="0">
                <a:solidFill>
                  <a:schemeClr val="bg1"/>
                </a:solidFill>
                <a:effectLst/>
                <a:latin typeface="arial" panose="020B0604020202020204" pitchFamily="34" charset="0"/>
              </a:rPr>
              <a:t>, enjoyable, and accessible to every user.</a:t>
            </a:r>
            <a:endParaRPr sz="1050" dirty="0">
              <a:solidFill>
                <a:schemeClr val="bg1"/>
              </a:solidFill>
            </a:endParaRPr>
          </a:p>
        </p:txBody>
      </p:sp>
      <p:sp>
        <p:nvSpPr>
          <p:cNvPr id="566" name="Google Shape;566;p30"/>
          <p:cNvSpPr txBox="1">
            <a:spLocks noGrp="1"/>
          </p:cNvSpPr>
          <p:nvPr>
            <p:ph type="subTitle" idx="3"/>
          </p:nvPr>
        </p:nvSpPr>
        <p:spPr>
          <a:xfrm>
            <a:off x="1970567" y="3619724"/>
            <a:ext cx="1359920" cy="9228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02124"/>
                </a:solidFill>
                <a:effectLst/>
                <a:latin typeface="Times New Roman" panose="02020603050405020304" pitchFamily="18" charset="0"/>
                <a:cs typeface="Times New Roman" panose="02020603050405020304" pitchFamily="18" charset="0"/>
              </a:rPr>
              <a:t> </a:t>
            </a:r>
            <a:r>
              <a:rPr lang="en-US" sz="1200" b="1" dirty="0">
                <a:solidFill>
                  <a:schemeClr val="bg1"/>
                </a:solidFill>
                <a:latin typeface="Times New Roman" panose="02020603050405020304" pitchFamily="18" charset="0"/>
                <a:cs typeface="Times New Roman" panose="02020603050405020304" pitchFamily="18" charset="0"/>
              </a:rPr>
              <a:t>D</a:t>
            </a:r>
            <a:r>
              <a:rPr lang="en-US" sz="1200" b="1" i="0" dirty="0">
                <a:solidFill>
                  <a:schemeClr val="bg1"/>
                </a:solidFill>
                <a:effectLst/>
                <a:latin typeface="Times New Roman" panose="02020603050405020304" pitchFamily="18" charset="0"/>
                <a:cs typeface="Times New Roman" panose="02020603050405020304" pitchFamily="18" charset="0"/>
              </a:rPr>
              <a:t>ata gathered from online </a:t>
            </a:r>
            <a:r>
              <a:rPr lang="en-US" sz="1200" b="1" dirty="0">
                <a:solidFill>
                  <a:schemeClr val="bg1"/>
                </a:solidFill>
                <a:latin typeface="Times New Roman" panose="02020603050405020304" pitchFamily="18" charset="0"/>
                <a:cs typeface="Times New Roman" panose="02020603050405020304" pitchFamily="18" charset="0"/>
              </a:rPr>
              <a:t>Donors who want to donate through </a:t>
            </a:r>
            <a:r>
              <a:rPr lang="en-US" sz="1200" b="1" i="0" dirty="0">
                <a:solidFill>
                  <a:schemeClr val="bg1"/>
                </a:solidFill>
                <a:effectLst/>
                <a:latin typeface="Times New Roman" panose="02020603050405020304" pitchFamily="18" charset="0"/>
                <a:cs typeface="Times New Roman" panose="02020603050405020304" pitchFamily="18" charset="0"/>
              </a:rPr>
              <a:t>websites.</a:t>
            </a:r>
            <a:endParaRPr sz="1200" dirty="0">
              <a:solidFill>
                <a:schemeClr val="bg1"/>
              </a:solidFill>
              <a:latin typeface="Times New Roman" panose="02020603050405020304" pitchFamily="18" charset="0"/>
              <a:cs typeface="Times New Roman" panose="02020603050405020304" pitchFamily="18" charset="0"/>
            </a:endParaRPr>
          </a:p>
        </p:txBody>
      </p:sp>
      <p:sp>
        <p:nvSpPr>
          <p:cNvPr id="567" name="Google Shape;567;p30"/>
          <p:cNvSpPr txBox="1">
            <a:spLocks noGrp="1"/>
          </p:cNvSpPr>
          <p:nvPr>
            <p:ph type="ctrTitle"/>
          </p:nvPr>
        </p:nvSpPr>
        <p:spPr>
          <a:xfrm>
            <a:off x="5762856"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b="1" dirty="0">
                <a:latin typeface="Times New Roman" panose="02020603050405020304" pitchFamily="18" charset="0"/>
                <a:cs typeface="Times New Roman" panose="02020603050405020304" pitchFamily="18" charset="0"/>
              </a:rPr>
              <a:t>USER</a:t>
            </a:r>
            <a:r>
              <a:rPr lang="es" sz="1400" dirty="0"/>
              <a:t> EXPERIENCE</a:t>
            </a:r>
            <a:endParaRPr sz="1400" dirty="0"/>
          </a:p>
        </p:txBody>
      </p:sp>
      <p:sp>
        <p:nvSpPr>
          <p:cNvPr id="569" name="Google Shape;569;p30"/>
          <p:cNvSpPr txBox="1">
            <a:spLocks noGrp="1"/>
          </p:cNvSpPr>
          <p:nvPr>
            <p:ph type="ctrTitle" idx="5"/>
          </p:nvPr>
        </p:nvSpPr>
        <p:spPr>
          <a:xfrm>
            <a:off x="1582878"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b="1" dirty="0"/>
              <a:t>DATA</a:t>
            </a:r>
            <a:endParaRPr sz="1600" b="1"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625797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6055303"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675221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640776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631645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485018" y="220344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661019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WORK DONE</a:t>
            </a:r>
            <a:endParaRPr dirty="0"/>
          </a:p>
        </p:txBody>
      </p:sp>
      <p:sp>
        <p:nvSpPr>
          <p:cNvPr id="606" name="Google Shape;606;p31"/>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FFFFF"/>
                </a:solidFill>
              </a:rPr>
              <a:t>40%</a:t>
            </a:r>
            <a:endParaRPr dirty="0">
              <a:solidFill>
                <a:srgbClr val="FFFFFF"/>
              </a:solidFill>
            </a:endParaRPr>
          </a:p>
        </p:txBody>
      </p:sp>
      <p:sp>
        <p:nvSpPr>
          <p:cNvPr id="607" name="Google Shape;607;p31"/>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10%</a:t>
            </a:r>
            <a:endParaRPr>
              <a:solidFill>
                <a:srgbClr val="FFFFFF"/>
              </a:solidFill>
            </a:endParaRPr>
          </a:p>
        </p:txBody>
      </p:sp>
      <p:sp>
        <p:nvSpPr>
          <p:cNvPr id="608" name="Google Shape;608;p31"/>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rPr>
              <a:t>DATABASE</a:t>
            </a:r>
            <a:endParaRPr sz="1200">
              <a:solidFill>
                <a:schemeClr val="accent1"/>
              </a:solidFill>
            </a:endParaRPr>
          </a:p>
        </p:txBody>
      </p:sp>
      <p:sp>
        <p:nvSpPr>
          <p:cNvPr id="609" name="Google Shape;609;p31"/>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20%</a:t>
            </a:r>
            <a:endParaRPr>
              <a:solidFill>
                <a:srgbClr val="FFFFFF"/>
              </a:solidFill>
            </a:endParaRPr>
          </a:p>
        </p:txBody>
      </p:sp>
      <p:sp>
        <p:nvSpPr>
          <p:cNvPr id="610" name="Google Shape;610;p31"/>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PROGRAMMING</a:t>
            </a:r>
            <a:endParaRPr sz="1200">
              <a:solidFill>
                <a:schemeClr val="accent1"/>
              </a:solidFill>
            </a:endParaRPr>
          </a:p>
        </p:txBody>
      </p:sp>
      <p:sp>
        <p:nvSpPr>
          <p:cNvPr id="611" name="Google Shape;611;p31"/>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30%</a:t>
            </a:r>
            <a:endParaRPr>
              <a:solidFill>
                <a:srgbClr val="FFFFFF"/>
              </a:solidFill>
            </a:endParaRPr>
          </a:p>
        </p:txBody>
      </p:sp>
      <p:sp>
        <p:nvSpPr>
          <p:cNvPr id="612" name="Google Shape;612;p31"/>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WEB DESIGN</a:t>
            </a:r>
            <a:endParaRPr sz="1200">
              <a:solidFill>
                <a:schemeClr val="accent1"/>
              </a:solidFill>
            </a:endParaRPr>
          </a:p>
        </p:txBody>
      </p:sp>
      <p:pic>
        <p:nvPicPr>
          <p:cNvPr id="613" name="Google Shape;613;p31"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5" name="Google Shape;615;p31"/>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Roboto Black"/>
                <a:ea typeface="Roboto Black"/>
                <a:cs typeface="Roboto Black"/>
                <a:sym typeface="Roboto Black"/>
              </a:rPr>
              <a:t>UX RESEARCH</a:t>
            </a:r>
            <a:endParaRPr sz="1200">
              <a:solidFill>
                <a:schemeClr val="accent1"/>
              </a:solidFill>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460</Words>
  <Application>Microsoft Office PowerPoint</Application>
  <PresentationFormat>On-screen Show (16:9)</PresentationFormat>
  <Paragraphs>108</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Roboto Black</vt:lpstr>
      <vt:lpstr>Roboto Thin</vt:lpstr>
      <vt:lpstr>Roboto Mono Thin</vt:lpstr>
      <vt:lpstr>Bree Serif</vt:lpstr>
      <vt:lpstr>Times New Roman</vt:lpstr>
      <vt:lpstr>Perpetua Titling MT</vt:lpstr>
      <vt:lpstr>Arial</vt:lpstr>
      <vt:lpstr>Didact Gothic</vt:lpstr>
      <vt:lpstr>Roboto Light</vt:lpstr>
      <vt:lpstr>Arial</vt:lpstr>
      <vt:lpstr>WEB PROPOSAL</vt:lpstr>
      <vt:lpstr>ABES Engineering College  Ghaziabad,(U.P.)</vt:lpstr>
      <vt:lpstr>TABLE OF CONTENTS :-</vt:lpstr>
      <vt:lpstr>WHAT WE ARE WORKING ON :-</vt:lpstr>
      <vt:lpstr>ABOUT THE PROJECT</vt:lpstr>
      <vt:lpstr>Analysis of Problem Based on Project Objective :-</vt:lpstr>
      <vt:lpstr>PRESENT</vt:lpstr>
      <vt:lpstr>FUTURE</vt:lpstr>
      <vt:lpstr>MAJOR REQUIREMENTS</vt:lpstr>
      <vt:lpstr>WORK DONE</vt:lpstr>
      <vt:lpstr>OUR GOALS</vt:lpstr>
      <vt:lpstr>PROJECT STAGES</vt:lpstr>
      <vt:lpstr>OUR TIMELINE</vt:lpstr>
      <vt:lpstr>     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kapil panwar</dc:creator>
  <cp:lastModifiedBy>kapil panwar</cp:lastModifiedBy>
  <cp:revision>10</cp:revision>
  <dcterms:modified xsi:type="dcterms:W3CDTF">2023-01-09T10:32:18Z</dcterms:modified>
</cp:coreProperties>
</file>