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68" r:id="rId3"/>
    <p:sldId id="275" r:id="rId4"/>
    <p:sldId id="274" r:id="rId5"/>
    <p:sldId id="258" r:id="rId6"/>
    <p:sldId id="259" r:id="rId7"/>
    <p:sldId id="260" r:id="rId8"/>
    <p:sldId id="261" r:id="rId9"/>
    <p:sldId id="263" r:id="rId10"/>
    <p:sldId id="276" r:id="rId11"/>
    <p:sldId id="262" r:id="rId12"/>
    <p:sldId id="264" r:id="rId13"/>
    <p:sldId id="266" r:id="rId14"/>
    <p:sldId id="267" r:id="rId15"/>
    <p:sldId id="270" r:id="rId16"/>
    <p:sldId id="271" r:id="rId17"/>
    <p:sldId id="272" r:id="rId18"/>
    <p:sldId id="273" r:id="rId19"/>
    <p:sldId id="277" r:id="rId20"/>
    <p:sldId id="278"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164C3-61B4-4860-9DFA-557F4EA11B31}" type="datetimeFigureOut">
              <a:rPr lang="en-IN" smtClean="0"/>
              <a:t>23-09-2024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CA9279-ADB0-418E-B06D-3A00B263EB97}" type="slidenum">
              <a:rPr lang="en-IN" smtClean="0"/>
              <a:t>‹#›</a:t>
            </a:fld>
            <a:endParaRPr lang="en-IN"/>
          </a:p>
        </p:txBody>
      </p:sp>
    </p:spTree>
    <p:extLst>
      <p:ext uri="{BB962C8B-B14F-4D97-AF65-F5344CB8AC3E}">
        <p14:creationId xmlns:p14="http://schemas.microsoft.com/office/powerpoint/2010/main" val="3156268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CA9279-ADB0-418E-B06D-3A00B263EB97}" type="slidenum">
              <a:rPr lang="en-IN" smtClean="0"/>
              <a:t>1</a:t>
            </a:fld>
            <a:endParaRPr lang="en-IN"/>
          </a:p>
        </p:txBody>
      </p:sp>
    </p:spTree>
    <p:extLst>
      <p:ext uri="{BB962C8B-B14F-4D97-AF65-F5344CB8AC3E}">
        <p14:creationId xmlns:p14="http://schemas.microsoft.com/office/powerpoint/2010/main" val="4140005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E85889-BDAB-437E-97DF-D6AF238370CA}" type="datetimeFigureOut">
              <a:rPr lang="en-IN" smtClean="0"/>
              <a:t>23-09-2024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F43B9A01-0C29-4426-95F8-539367A2BA8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5532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E85889-BDAB-437E-97DF-D6AF238370CA}"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3B9A01-0C29-4426-95F8-539367A2BA8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7527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E85889-BDAB-437E-97DF-D6AF238370CA}"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3B9A01-0C29-4426-95F8-539367A2BA8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5926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E85889-BDAB-437E-97DF-D6AF238370CA}"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3B9A01-0C29-4426-95F8-539367A2BA8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0247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E85889-BDAB-437E-97DF-D6AF238370CA}"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3B9A01-0C29-4426-95F8-539367A2BA8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1878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E85889-BDAB-437E-97DF-D6AF238370CA}"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3B9A01-0C29-4426-95F8-539367A2BA8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0928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E85889-BDAB-437E-97DF-D6AF238370CA}" type="datetimeFigureOut">
              <a:rPr lang="en-IN" smtClean="0"/>
              <a:t>23-09-2024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3B9A01-0C29-4426-95F8-539367A2BA8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0057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E85889-BDAB-437E-97DF-D6AF238370CA}" type="datetimeFigureOut">
              <a:rPr lang="en-IN" smtClean="0"/>
              <a:t>23-09-2024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3B9A01-0C29-4426-95F8-539367A2BA8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3536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E85889-BDAB-437E-97DF-D6AF238370CA}" type="datetimeFigureOut">
              <a:rPr lang="en-IN" smtClean="0"/>
              <a:t>23-09-2024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3B9A01-0C29-4426-95F8-539367A2BA86}" type="slidenum">
              <a:rPr lang="en-IN" smtClean="0"/>
              <a:t>‹#›</a:t>
            </a:fld>
            <a:endParaRPr lang="en-IN"/>
          </a:p>
        </p:txBody>
      </p:sp>
    </p:spTree>
    <p:extLst>
      <p:ext uri="{BB962C8B-B14F-4D97-AF65-F5344CB8AC3E}">
        <p14:creationId xmlns:p14="http://schemas.microsoft.com/office/powerpoint/2010/main" val="1299559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E85889-BDAB-437E-97DF-D6AF238370CA}"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3B9A01-0C29-4426-95F8-539367A2BA8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2621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8E85889-BDAB-437E-97DF-D6AF238370CA}" type="datetimeFigureOut">
              <a:rPr lang="en-IN" smtClean="0"/>
              <a:t>23-09-2024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43B9A01-0C29-4426-95F8-539367A2BA8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9364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8E85889-BDAB-437E-97DF-D6AF238370CA}" type="datetimeFigureOut">
              <a:rPr lang="en-IN" smtClean="0"/>
              <a:t>23-09-2024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43B9A01-0C29-4426-95F8-539367A2BA8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168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C2FC-5B36-8043-F464-533F98786E7E}"/>
              </a:ext>
            </a:extLst>
          </p:cNvPr>
          <p:cNvSpPr>
            <a:spLocks noGrp="1"/>
          </p:cNvSpPr>
          <p:nvPr>
            <p:ph type="ctrTitle"/>
          </p:nvPr>
        </p:nvSpPr>
        <p:spPr>
          <a:xfrm>
            <a:off x="1701245" y="3198067"/>
            <a:ext cx="9710093" cy="2029408"/>
          </a:xfrm>
        </p:spPr>
        <p:txBody>
          <a:bodyPr>
            <a:normAutofit fontScale="90000"/>
          </a:bodyPr>
          <a:lstStyle/>
          <a:p>
            <a:pPr algn="ctr"/>
            <a:r>
              <a:rPr lang="en-US" dirty="0"/>
              <a:t>Capstone project on football data analysis</a:t>
            </a:r>
            <a:endParaRPr lang="en-IN" dirty="0"/>
          </a:p>
        </p:txBody>
      </p:sp>
      <p:sp>
        <p:nvSpPr>
          <p:cNvPr id="3" name="Subtitle 2">
            <a:extLst>
              <a:ext uri="{FF2B5EF4-FFF2-40B4-BE49-F238E27FC236}">
                <a16:creationId xmlns:a16="http://schemas.microsoft.com/office/drawing/2014/main" id="{EEB5DA24-0467-3437-8C6C-E6CEC7C8072C}"/>
              </a:ext>
            </a:extLst>
          </p:cNvPr>
          <p:cNvSpPr>
            <a:spLocks noGrp="1"/>
          </p:cNvSpPr>
          <p:nvPr>
            <p:ph type="subTitle" idx="1"/>
          </p:nvPr>
        </p:nvSpPr>
        <p:spPr>
          <a:xfrm>
            <a:off x="1586168" y="176141"/>
            <a:ext cx="8637072" cy="2681359"/>
          </a:xfrm>
        </p:spPr>
        <p:txBody>
          <a:bodyPr>
            <a:noAutofit/>
          </a:bodyPr>
          <a:lstStyle/>
          <a:p>
            <a:pPr algn="ctr"/>
            <a:r>
              <a:rPr lang="en-US" sz="2000" b="1" dirty="0">
                <a:latin typeface="+mj-lt"/>
              </a:rPr>
              <a:t>By: KUNAAL </a:t>
            </a:r>
            <a:r>
              <a:rPr lang="en-US" sz="2000" b="1" dirty="0" err="1">
                <a:latin typeface="+mj-lt"/>
              </a:rPr>
              <a:t>bhandari</a:t>
            </a:r>
            <a:endParaRPr lang="en-IN" sz="2000" b="1" dirty="0">
              <a:latin typeface="+mj-lt"/>
            </a:endParaRPr>
          </a:p>
          <a:p>
            <a:pPr algn="ctr"/>
            <a:r>
              <a:rPr lang="en-IN" sz="2000" b="1" i="0" dirty="0">
                <a:solidFill>
                  <a:srgbClr val="000000"/>
                </a:solidFill>
                <a:effectLst/>
                <a:latin typeface="+mj-lt"/>
              </a:rPr>
              <a:t>Enrolment Number- EN12024081610</a:t>
            </a:r>
          </a:p>
          <a:p>
            <a:pPr algn="ctr"/>
            <a:r>
              <a:rPr lang="en-US" sz="2000" b="1" dirty="0">
                <a:latin typeface="+mj-lt"/>
              </a:rPr>
              <a:t>Batch - </a:t>
            </a:r>
            <a:r>
              <a:rPr lang="en-IN" sz="2000" b="1" dirty="0">
                <a:latin typeface="+mj-lt"/>
              </a:rPr>
              <a:t>DA326S32</a:t>
            </a:r>
          </a:p>
          <a:p>
            <a:pPr algn="ctr"/>
            <a:r>
              <a:rPr lang="en-IN" sz="2000" b="1" dirty="0">
                <a:latin typeface="+mj-lt"/>
              </a:rPr>
              <a:t>Mentor – </a:t>
            </a:r>
            <a:r>
              <a:rPr lang="en-IN" sz="2000" b="1" dirty="0" err="1">
                <a:latin typeface="+mj-lt"/>
              </a:rPr>
              <a:t>mrs</a:t>
            </a:r>
            <a:r>
              <a:rPr lang="en-IN" sz="2000" b="1" dirty="0">
                <a:latin typeface="+mj-lt"/>
              </a:rPr>
              <a:t>. </a:t>
            </a:r>
            <a:r>
              <a:rPr lang="en-IN" sz="2000" b="1" dirty="0" err="1">
                <a:latin typeface="+mj-lt"/>
              </a:rPr>
              <a:t>komilla</a:t>
            </a:r>
            <a:r>
              <a:rPr lang="en-IN" sz="2000" b="1" dirty="0">
                <a:latin typeface="+mj-lt"/>
              </a:rPr>
              <a:t> </a:t>
            </a:r>
            <a:r>
              <a:rPr lang="en-IN" sz="2000" b="1" dirty="0" err="1">
                <a:latin typeface="+mj-lt"/>
              </a:rPr>
              <a:t>bhatia</a:t>
            </a:r>
            <a:endParaRPr lang="en-IN" sz="2000" b="1" dirty="0">
              <a:latin typeface="+mj-lt"/>
            </a:endParaRPr>
          </a:p>
        </p:txBody>
      </p:sp>
    </p:spTree>
    <p:extLst>
      <p:ext uri="{BB962C8B-B14F-4D97-AF65-F5344CB8AC3E}">
        <p14:creationId xmlns:p14="http://schemas.microsoft.com/office/powerpoint/2010/main" val="706465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E037CF-4CAB-E40C-05D0-7B8B94F5B4FB}"/>
              </a:ext>
            </a:extLst>
          </p:cNvPr>
          <p:cNvPicPr>
            <a:picLocks noChangeAspect="1"/>
          </p:cNvPicPr>
          <p:nvPr/>
        </p:nvPicPr>
        <p:blipFill>
          <a:blip r:embed="rId2"/>
          <a:srcRect l="14464" t="15510" r="27066" b="11837"/>
          <a:stretch/>
        </p:blipFill>
        <p:spPr>
          <a:xfrm>
            <a:off x="1338892" y="289249"/>
            <a:ext cx="9514217" cy="6288833"/>
          </a:xfrm>
          <a:prstGeom prst="rect">
            <a:avLst/>
          </a:prstGeom>
        </p:spPr>
      </p:pic>
    </p:spTree>
    <p:extLst>
      <p:ext uri="{BB962C8B-B14F-4D97-AF65-F5344CB8AC3E}">
        <p14:creationId xmlns:p14="http://schemas.microsoft.com/office/powerpoint/2010/main" val="328183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4BEC16D-533A-2318-D87C-9894DE5B4096}"/>
              </a:ext>
            </a:extLst>
          </p:cNvPr>
          <p:cNvPicPr>
            <a:picLocks noChangeAspect="1"/>
          </p:cNvPicPr>
          <p:nvPr/>
        </p:nvPicPr>
        <p:blipFill>
          <a:blip r:embed="rId2"/>
          <a:srcRect l="14540" t="15375" r="27066" b="11972"/>
          <a:stretch/>
        </p:blipFill>
        <p:spPr>
          <a:xfrm>
            <a:off x="1465274" y="119640"/>
            <a:ext cx="9261453" cy="6481805"/>
          </a:xfrm>
          <a:prstGeom prst="rect">
            <a:avLst/>
          </a:prstGeom>
        </p:spPr>
      </p:pic>
    </p:spTree>
    <p:extLst>
      <p:ext uri="{BB962C8B-B14F-4D97-AF65-F5344CB8AC3E}">
        <p14:creationId xmlns:p14="http://schemas.microsoft.com/office/powerpoint/2010/main" val="244999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83C07FD-327D-1521-432E-2AA08697F549}"/>
              </a:ext>
            </a:extLst>
          </p:cNvPr>
          <p:cNvPicPr>
            <a:picLocks noChangeAspect="1"/>
          </p:cNvPicPr>
          <p:nvPr/>
        </p:nvPicPr>
        <p:blipFill>
          <a:blip r:embed="rId2"/>
          <a:srcRect l="14694" t="15646" r="27142" b="11973"/>
          <a:stretch/>
        </p:blipFill>
        <p:spPr>
          <a:xfrm>
            <a:off x="1402703" y="143691"/>
            <a:ext cx="9386595" cy="6570617"/>
          </a:xfrm>
          <a:prstGeom prst="rect">
            <a:avLst/>
          </a:prstGeom>
        </p:spPr>
      </p:pic>
    </p:spTree>
    <p:extLst>
      <p:ext uri="{BB962C8B-B14F-4D97-AF65-F5344CB8AC3E}">
        <p14:creationId xmlns:p14="http://schemas.microsoft.com/office/powerpoint/2010/main" val="365238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1D55B01-845F-ACFF-1150-8D88ED983384}"/>
              </a:ext>
            </a:extLst>
          </p:cNvPr>
          <p:cNvPicPr>
            <a:picLocks noChangeAspect="1"/>
          </p:cNvPicPr>
          <p:nvPr/>
        </p:nvPicPr>
        <p:blipFill>
          <a:blip r:embed="rId2"/>
          <a:srcRect l="14617" t="16054" r="27143" b="11565"/>
          <a:stretch/>
        </p:blipFill>
        <p:spPr>
          <a:xfrm>
            <a:off x="1421362" y="161053"/>
            <a:ext cx="9349276" cy="6535893"/>
          </a:xfrm>
          <a:prstGeom prst="rect">
            <a:avLst/>
          </a:prstGeom>
        </p:spPr>
      </p:pic>
    </p:spTree>
    <p:extLst>
      <p:ext uri="{BB962C8B-B14F-4D97-AF65-F5344CB8AC3E}">
        <p14:creationId xmlns:p14="http://schemas.microsoft.com/office/powerpoint/2010/main" val="387315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6F94BD-5AC8-96C9-D0AA-908A703B142E}"/>
              </a:ext>
            </a:extLst>
          </p:cNvPr>
          <p:cNvPicPr>
            <a:picLocks noChangeAspect="1"/>
          </p:cNvPicPr>
          <p:nvPr/>
        </p:nvPicPr>
        <p:blipFill>
          <a:blip r:embed="rId2"/>
          <a:srcRect l="14464" t="16054" r="26760" b="12245"/>
          <a:stretch/>
        </p:blipFill>
        <p:spPr>
          <a:xfrm>
            <a:off x="1528665" y="294904"/>
            <a:ext cx="9134669" cy="6268191"/>
          </a:xfrm>
          <a:prstGeom prst="rect">
            <a:avLst/>
          </a:prstGeom>
        </p:spPr>
      </p:pic>
    </p:spTree>
    <p:extLst>
      <p:ext uri="{BB962C8B-B14F-4D97-AF65-F5344CB8AC3E}">
        <p14:creationId xmlns:p14="http://schemas.microsoft.com/office/powerpoint/2010/main" val="3481642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43171-0F4F-E77E-6453-4B369A1C6C73}"/>
              </a:ext>
            </a:extLst>
          </p:cNvPr>
          <p:cNvSpPr>
            <a:spLocks noGrp="1"/>
          </p:cNvSpPr>
          <p:nvPr>
            <p:ph type="title"/>
          </p:nvPr>
        </p:nvSpPr>
        <p:spPr>
          <a:xfrm>
            <a:off x="1340498" y="1400467"/>
            <a:ext cx="9603275" cy="1049235"/>
          </a:xfrm>
        </p:spPr>
        <p:txBody>
          <a:bodyPr>
            <a:normAutofit/>
          </a:bodyPr>
          <a:lstStyle/>
          <a:p>
            <a:pPr algn="ctr"/>
            <a:r>
              <a:rPr lang="en-US" sz="1800" dirty="0"/>
              <a:t>Can we predict if a player is a captain based on their performance?</a:t>
            </a:r>
            <a:endParaRPr lang="en-IN" sz="1800" dirty="0"/>
          </a:p>
        </p:txBody>
      </p:sp>
      <p:sp>
        <p:nvSpPr>
          <p:cNvPr id="5" name="TextBox 4">
            <a:extLst>
              <a:ext uri="{FF2B5EF4-FFF2-40B4-BE49-F238E27FC236}">
                <a16:creationId xmlns:a16="http://schemas.microsoft.com/office/drawing/2014/main" id="{55BF386F-6331-29C4-C4F0-0187B434CFF8}"/>
              </a:ext>
            </a:extLst>
          </p:cNvPr>
          <p:cNvSpPr txBox="1"/>
          <p:nvPr/>
        </p:nvSpPr>
        <p:spPr>
          <a:xfrm>
            <a:off x="409512" y="2813596"/>
            <a:ext cx="10534261" cy="2554545"/>
          </a:xfrm>
          <a:prstGeom prst="rect">
            <a:avLst/>
          </a:prstGeom>
          <a:noFill/>
        </p:spPr>
        <p:txBody>
          <a:bodyPr wrap="square">
            <a:spAutoFit/>
          </a:bodyPr>
          <a:lstStyle/>
          <a:p>
            <a:r>
              <a:rPr lang="en-US" sz="1600" dirty="0"/>
              <a:t>I have used logistic regression model for predicting if the player is captain based on their performance. Here the target column was ‘Team Captain’ and Independent variables were ‘Goals’,’Assists’,’Minutes played’ . </a:t>
            </a:r>
          </a:p>
          <a:p>
            <a:endParaRPr lang="en-US" sz="1600" dirty="0"/>
          </a:p>
          <a:p>
            <a:pPr marL="285750" indent="-285750">
              <a:buFontTx/>
              <a:buChar char="-"/>
            </a:pPr>
            <a:r>
              <a:rPr lang="en-US" sz="1600" dirty="0"/>
              <a:t>The training score came out to be 95.40% which says the model is performing very well. </a:t>
            </a:r>
          </a:p>
          <a:p>
            <a:endParaRPr lang="en-US" sz="1600" dirty="0"/>
          </a:p>
          <a:p>
            <a:pPr marL="285750" indent="-285750">
              <a:buFontTx/>
              <a:buChar char="-"/>
            </a:pPr>
            <a:endParaRPr lang="en-US" sz="1600" dirty="0"/>
          </a:p>
          <a:p>
            <a:pPr marL="285750" indent="-285750">
              <a:buFontTx/>
              <a:buChar char="-"/>
            </a:pPr>
            <a:r>
              <a:rPr lang="en-US" sz="1600" dirty="0"/>
              <a:t>This model will help to predict if the performance of the player is extremely good then that player can be a team captain. </a:t>
            </a:r>
          </a:p>
          <a:p>
            <a:pPr marL="285750" indent="-285750">
              <a:buFontTx/>
              <a:buChar char="-"/>
            </a:pPr>
            <a:endParaRPr lang="en-US" sz="1600" dirty="0"/>
          </a:p>
          <a:p>
            <a:pPr marL="285750" indent="-285750">
              <a:buFontTx/>
              <a:buChar char="-"/>
            </a:pPr>
            <a:r>
              <a:rPr lang="en-US" sz="1600" dirty="0"/>
              <a:t>It will make the decisions easy for the future team captains as the player with the best performance has the highest chances to become a team captain.</a:t>
            </a:r>
            <a:endParaRPr lang="en-IN" sz="1600" dirty="0"/>
          </a:p>
        </p:txBody>
      </p:sp>
    </p:spTree>
    <p:extLst>
      <p:ext uri="{BB962C8B-B14F-4D97-AF65-F5344CB8AC3E}">
        <p14:creationId xmlns:p14="http://schemas.microsoft.com/office/powerpoint/2010/main" val="2881145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CACC7-439C-74B9-9B97-02B98A5F7AC8}"/>
              </a:ext>
            </a:extLst>
          </p:cNvPr>
          <p:cNvSpPr>
            <a:spLocks noGrp="1"/>
          </p:cNvSpPr>
          <p:nvPr>
            <p:ph type="title"/>
          </p:nvPr>
        </p:nvSpPr>
        <p:spPr>
          <a:xfrm>
            <a:off x="1563546" y="1168413"/>
            <a:ext cx="9603275" cy="1049235"/>
          </a:xfrm>
        </p:spPr>
        <p:txBody>
          <a:bodyPr>
            <a:normAutofit/>
          </a:bodyPr>
          <a:lstStyle/>
          <a:p>
            <a:pPr algn="ctr"/>
            <a:r>
              <a:rPr lang="en-US" sz="1800" dirty="0"/>
              <a:t>Can we predict the player's position in a match based on their performance and match statistics?</a:t>
            </a:r>
            <a:endParaRPr lang="en-IN" sz="1800" dirty="0"/>
          </a:p>
        </p:txBody>
      </p:sp>
      <p:sp>
        <p:nvSpPr>
          <p:cNvPr id="3" name="TextBox 2">
            <a:extLst>
              <a:ext uri="{FF2B5EF4-FFF2-40B4-BE49-F238E27FC236}">
                <a16:creationId xmlns:a16="http://schemas.microsoft.com/office/drawing/2014/main" id="{5D7F60C1-8591-945F-353D-D4D4B7E2EF3F}"/>
              </a:ext>
            </a:extLst>
          </p:cNvPr>
          <p:cNvSpPr txBox="1"/>
          <p:nvPr/>
        </p:nvSpPr>
        <p:spPr>
          <a:xfrm>
            <a:off x="746449" y="2715207"/>
            <a:ext cx="9602787" cy="2800767"/>
          </a:xfrm>
          <a:prstGeom prst="rect">
            <a:avLst/>
          </a:prstGeom>
          <a:noFill/>
        </p:spPr>
        <p:txBody>
          <a:bodyPr wrap="square" rtlCol="0">
            <a:spAutoFit/>
          </a:bodyPr>
          <a:lstStyle/>
          <a:p>
            <a:r>
              <a:rPr lang="en-US" sz="1600" dirty="0"/>
              <a:t>KNN Classifier has been used here to predict the player’s position based on the player’s performance and match statistics. Here, the target column is ‘Position Y’ and independent variables are 'minutes played', 'goals', 'assists', 'home club goals', 'away club goals’.</a:t>
            </a:r>
          </a:p>
          <a:p>
            <a:endParaRPr lang="en-US" sz="1600" dirty="0"/>
          </a:p>
          <a:p>
            <a:pPr marL="285750" indent="-285750">
              <a:buFontTx/>
              <a:buChar char="-"/>
            </a:pPr>
            <a:endParaRPr lang="en-IN" sz="1600" dirty="0"/>
          </a:p>
          <a:p>
            <a:pPr marL="285750" indent="-285750">
              <a:buFontTx/>
              <a:buChar char="-"/>
            </a:pPr>
            <a:r>
              <a:rPr lang="en-US" sz="1600" dirty="0"/>
              <a:t>The model achieved an accuracy of 90.75%, indicating that it correctly classified 90.75% of the test samples is a relatively high accuracy score, suggesting that the model is performing well.</a:t>
            </a:r>
          </a:p>
          <a:p>
            <a:pPr marL="285750" indent="-285750">
              <a:buFontTx/>
              <a:buChar char="-"/>
            </a:pPr>
            <a:endParaRPr lang="en-US" sz="1600" dirty="0"/>
          </a:p>
          <a:p>
            <a:pPr marL="285750" indent="-285750">
              <a:buFontTx/>
              <a:buChar char="-"/>
            </a:pPr>
            <a:r>
              <a:rPr lang="en-US" sz="1600" dirty="0"/>
              <a:t>This model will help in predicting the position of players according to their performance so that the players can be positioned accordingly in the future matches and can lead to more successful matches.</a:t>
            </a:r>
          </a:p>
          <a:p>
            <a:pPr marL="285750" indent="-285750">
              <a:buFontTx/>
              <a:buChar char="-"/>
            </a:pPr>
            <a:endParaRPr lang="en-US" sz="1600" dirty="0"/>
          </a:p>
        </p:txBody>
      </p:sp>
    </p:spTree>
    <p:extLst>
      <p:ext uri="{BB962C8B-B14F-4D97-AF65-F5344CB8AC3E}">
        <p14:creationId xmlns:p14="http://schemas.microsoft.com/office/powerpoint/2010/main" val="3434792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980A-30D5-4466-F693-37C8E3776115}"/>
              </a:ext>
            </a:extLst>
          </p:cNvPr>
          <p:cNvSpPr>
            <a:spLocks noGrp="1"/>
          </p:cNvSpPr>
          <p:nvPr>
            <p:ph type="title"/>
          </p:nvPr>
        </p:nvSpPr>
        <p:spPr>
          <a:xfrm>
            <a:off x="1423587" y="1226504"/>
            <a:ext cx="9603275" cy="1049235"/>
          </a:xfrm>
        </p:spPr>
        <p:txBody>
          <a:bodyPr>
            <a:normAutofit/>
          </a:bodyPr>
          <a:lstStyle/>
          <a:p>
            <a:pPr algn="ctr"/>
            <a:r>
              <a:rPr lang="en-US" sz="1800" dirty="0"/>
              <a:t>Can we predict a player's market value based on their performance metrics and market history?</a:t>
            </a:r>
            <a:endParaRPr lang="en-IN" sz="1800" dirty="0"/>
          </a:p>
        </p:txBody>
      </p:sp>
      <p:sp>
        <p:nvSpPr>
          <p:cNvPr id="5" name="TextBox 4">
            <a:extLst>
              <a:ext uri="{FF2B5EF4-FFF2-40B4-BE49-F238E27FC236}">
                <a16:creationId xmlns:a16="http://schemas.microsoft.com/office/drawing/2014/main" id="{2567D56D-F2AD-621D-CCF7-159DBBA26AC4}"/>
              </a:ext>
            </a:extLst>
          </p:cNvPr>
          <p:cNvSpPr txBox="1"/>
          <p:nvPr/>
        </p:nvSpPr>
        <p:spPr>
          <a:xfrm>
            <a:off x="1149824" y="2583650"/>
            <a:ext cx="9877038" cy="2308324"/>
          </a:xfrm>
          <a:prstGeom prst="rect">
            <a:avLst/>
          </a:prstGeom>
          <a:noFill/>
        </p:spPr>
        <p:txBody>
          <a:bodyPr wrap="square" rtlCol="0">
            <a:spAutoFit/>
          </a:bodyPr>
          <a:lstStyle/>
          <a:p>
            <a:r>
              <a:rPr lang="en-IN" dirty="0"/>
              <a:t>Multicollinearity has been used to predict the players market value based on their performance and market history. The dependent variable is ‘'market value in </a:t>
            </a:r>
            <a:r>
              <a:rPr lang="en-IN" dirty="0" err="1"/>
              <a:t>eur</a:t>
            </a:r>
            <a:r>
              <a:rPr lang="en-IN" dirty="0"/>
              <a:t>’ and independent variables are </a:t>
            </a:r>
            <a:r>
              <a:rPr lang="en-US" dirty="0"/>
              <a:t>'</a:t>
            </a:r>
            <a:r>
              <a:rPr lang="en-US" dirty="0" err="1"/>
              <a:t>goals','minutes</a:t>
            </a:r>
            <a:r>
              <a:rPr lang="en-US" dirty="0"/>
              <a:t> </a:t>
            </a:r>
            <a:r>
              <a:rPr lang="en-US" dirty="0" err="1"/>
              <a:t>played','assists','highest</a:t>
            </a:r>
            <a:r>
              <a:rPr lang="en-US" dirty="0"/>
              <a:t> market value in </a:t>
            </a:r>
            <a:r>
              <a:rPr lang="en-US" dirty="0" err="1"/>
              <a:t>eur</a:t>
            </a:r>
            <a:r>
              <a:rPr lang="en-US" dirty="0"/>
              <a:t>','home club </a:t>
            </a:r>
            <a:r>
              <a:rPr lang="en-US" dirty="0" err="1"/>
              <a:t>goals','yellow</a:t>
            </a:r>
            <a:r>
              <a:rPr lang="en-US" dirty="0"/>
              <a:t> cards’ &amp; ‘red cards’</a:t>
            </a:r>
          </a:p>
          <a:p>
            <a:endParaRPr lang="en-US" dirty="0"/>
          </a:p>
          <a:p>
            <a:pPr marL="285750" indent="-285750">
              <a:buFontTx/>
              <a:buChar char="-"/>
            </a:pPr>
            <a:r>
              <a:rPr lang="en-US" dirty="0"/>
              <a:t>The training performance of this model comes out to be 85.29% which is a very well performance.</a:t>
            </a:r>
          </a:p>
          <a:p>
            <a:pPr marL="285750" indent="-285750">
              <a:buFontTx/>
              <a:buChar char="-"/>
            </a:pPr>
            <a:endParaRPr lang="en-US" dirty="0"/>
          </a:p>
          <a:p>
            <a:pPr marL="285750" indent="-285750">
              <a:buFontTx/>
              <a:buChar char="-"/>
            </a:pPr>
            <a:r>
              <a:rPr lang="en-US" dirty="0"/>
              <a:t>This model can help in predicting the future value of a player based on the in field performance of that player.  </a:t>
            </a:r>
          </a:p>
        </p:txBody>
      </p:sp>
    </p:spTree>
    <p:extLst>
      <p:ext uri="{BB962C8B-B14F-4D97-AF65-F5344CB8AC3E}">
        <p14:creationId xmlns:p14="http://schemas.microsoft.com/office/powerpoint/2010/main" val="206579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5AF63-4918-62C6-2854-A19D3616C6E5}"/>
              </a:ext>
            </a:extLst>
          </p:cNvPr>
          <p:cNvSpPr>
            <a:spLocks noGrp="1"/>
          </p:cNvSpPr>
          <p:nvPr>
            <p:ph type="title"/>
          </p:nvPr>
        </p:nvSpPr>
        <p:spPr>
          <a:xfrm>
            <a:off x="1498233" y="1364355"/>
            <a:ext cx="9603275" cy="1049235"/>
          </a:xfrm>
        </p:spPr>
        <p:txBody>
          <a:bodyPr>
            <a:normAutofit/>
          </a:bodyPr>
          <a:lstStyle/>
          <a:p>
            <a:pPr algn="ctr"/>
            <a:r>
              <a:rPr lang="en-US" sz="2200" dirty="0"/>
              <a:t>Segmenting Players Based on Market Value and Height</a:t>
            </a:r>
            <a:endParaRPr lang="en-IN" sz="2200" dirty="0"/>
          </a:p>
        </p:txBody>
      </p:sp>
      <p:sp>
        <p:nvSpPr>
          <p:cNvPr id="7" name="TextBox 6">
            <a:extLst>
              <a:ext uri="{FF2B5EF4-FFF2-40B4-BE49-F238E27FC236}">
                <a16:creationId xmlns:a16="http://schemas.microsoft.com/office/drawing/2014/main" id="{51A66E96-66CE-03F9-E1B8-1D44B4609491}"/>
              </a:ext>
            </a:extLst>
          </p:cNvPr>
          <p:cNvSpPr txBox="1"/>
          <p:nvPr/>
        </p:nvSpPr>
        <p:spPr>
          <a:xfrm>
            <a:off x="281778" y="2657475"/>
            <a:ext cx="11796713" cy="2308324"/>
          </a:xfrm>
          <a:prstGeom prst="rect">
            <a:avLst/>
          </a:prstGeom>
          <a:noFill/>
        </p:spPr>
        <p:txBody>
          <a:bodyPr wrap="square" rtlCol="0">
            <a:spAutoFit/>
          </a:bodyPr>
          <a:lstStyle/>
          <a:p>
            <a:r>
              <a:rPr lang="en-US" dirty="0"/>
              <a:t>K means has been used to segment the players based on market value and height. Here two columns was taken i.e. Market value in </a:t>
            </a:r>
            <a:r>
              <a:rPr lang="en-US" dirty="0" err="1"/>
              <a:t>eur</a:t>
            </a:r>
            <a:r>
              <a:rPr lang="en-US" dirty="0"/>
              <a:t> &amp; height in cm. </a:t>
            </a:r>
          </a:p>
          <a:p>
            <a:endParaRPr lang="en-US" dirty="0"/>
          </a:p>
          <a:p>
            <a:pPr marL="285750" indent="-285750">
              <a:buFontTx/>
              <a:buChar char="-"/>
            </a:pPr>
            <a:r>
              <a:rPr lang="en-US" dirty="0"/>
              <a:t>The highest performance of this model comes out to be 97.63% which is considered to be excellent performance.</a:t>
            </a:r>
          </a:p>
          <a:p>
            <a:pPr marL="285750" indent="-285750">
              <a:buFontTx/>
              <a:buChar char="-"/>
            </a:pPr>
            <a:endParaRPr lang="en-US" dirty="0"/>
          </a:p>
          <a:p>
            <a:pPr marL="285750" indent="-285750">
              <a:buFontTx/>
              <a:buChar char="-"/>
            </a:pPr>
            <a:r>
              <a:rPr lang="en-US" dirty="0"/>
              <a:t>This model can help in segmenting the players based on height and market value of that player. </a:t>
            </a:r>
          </a:p>
          <a:p>
            <a:endParaRPr lang="en-US" dirty="0"/>
          </a:p>
          <a:p>
            <a:r>
              <a:rPr lang="en-US" dirty="0"/>
              <a:t>- For future use, it will be easy for segmenting the players.</a:t>
            </a:r>
          </a:p>
        </p:txBody>
      </p:sp>
    </p:spTree>
    <p:extLst>
      <p:ext uri="{BB962C8B-B14F-4D97-AF65-F5344CB8AC3E}">
        <p14:creationId xmlns:p14="http://schemas.microsoft.com/office/powerpoint/2010/main" val="208488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10750-B05C-D108-5E8C-525950732F7A}"/>
              </a:ext>
            </a:extLst>
          </p:cNvPr>
          <p:cNvSpPr>
            <a:spLocks noGrp="1"/>
          </p:cNvSpPr>
          <p:nvPr>
            <p:ph type="title"/>
          </p:nvPr>
        </p:nvSpPr>
        <p:spPr>
          <a:xfrm>
            <a:off x="1461104" y="1290294"/>
            <a:ext cx="9603275" cy="1049235"/>
          </a:xfrm>
        </p:spPr>
        <p:txBody>
          <a:bodyPr/>
          <a:lstStyle/>
          <a:p>
            <a:pPr algn="ctr"/>
            <a:r>
              <a:rPr lang="en-US" dirty="0"/>
              <a:t>Summary </a:t>
            </a:r>
            <a:endParaRPr lang="en-IN" dirty="0"/>
          </a:p>
        </p:txBody>
      </p:sp>
      <p:sp>
        <p:nvSpPr>
          <p:cNvPr id="3" name="TextBox 2">
            <a:extLst>
              <a:ext uri="{FF2B5EF4-FFF2-40B4-BE49-F238E27FC236}">
                <a16:creationId xmlns:a16="http://schemas.microsoft.com/office/drawing/2014/main" id="{424034EB-68EE-D5E0-55F9-FCB95F5E48C2}"/>
              </a:ext>
            </a:extLst>
          </p:cNvPr>
          <p:cNvSpPr txBox="1"/>
          <p:nvPr/>
        </p:nvSpPr>
        <p:spPr>
          <a:xfrm>
            <a:off x="133350" y="2428385"/>
            <a:ext cx="12058650" cy="3785652"/>
          </a:xfrm>
          <a:prstGeom prst="rect">
            <a:avLst/>
          </a:prstGeom>
          <a:noFill/>
        </p:spPr>
        <p:txBody>
          <a:bodyPr wrap="square" rtlCol="0">
            <a:spAutoFit/>
          </a:bodyPr>
          <a:lstStyle/>
          <a:p>
            <a:r>
              <a:rPr lang="en-US" sz="2000" dirty="0"/>
              <a:t>This project was focusing on several key areas of football performance:</a:t>
            </a:r>
          </a:p>
          <a:p>
            <a:r>
              <a:rPr lang="en-US" sz="2000" dirty="0"/>
              <a:t>Performance Analysis: Analyzing team metrics to identify key performance indicators (KPIs) and trends.</a:t>
            </a:r>
          </a:p>
          <a:p>
            <a:r>
              <a:rPr lang="en-US" sz="2000" dirty="0"/>
              <a:t>Player Profile and Market Value: Exploring the relationship between player profiles and market values.</a:t>
            </a:r>
          </a:p>
          <a:p>
            <a:r>
              <a:rPr lang="en-US" sz="2000" dirty="0"/>
              <a:t>Team Comparison: Comparing team performance across different metrics.</a:t>
            </a:r>
          </a:p>
          <a:p>
            <a:r>
              <a:rPr lang="en-US" sz="2000" dirty="0"/>
              <a:t>Attendance and Stadium Utilization: Examining trends to optimize fan engagement and operations.</a:t>
            </a:r>
          </a:p>
          <a:p>
            <a:r>
              <a:rPr lang="en-US" sz="2000" dirty="0"/>
              <a:t>Referee, Substitution Patterns, and Event Analysis: Studying the impact of referees, substitutions, and key match events.</a:t>
            </a:r>
          </a:p>
          <a:p>
            <a:r>
              <a:rPr lang="en-US" sz="2000" dirty="0"/>
              <a:t>Player Attributes and Contract Management: Visualizing player attributes and contracts for strategic decisions.</a:t>
            </a:r>
          </a:p>
          <a:p>
            <a:r>
              <a:rPr lang="en-US" sz="2000" dirty="0"/>
              <a:t>The project uses various machine learning models, including logistic regression, KNN, and K-means, to predict outcomes such as team captains, player positions, market values, and player segmentation based on performance.</a:t>
            </a:r>
          </a:p>
          <a:p>
            <a:endParaRPr lang="en-IN" sz="2000" dirty="0"/>
          </a:p>
          <a:p>
            <a:endParaRPr lang="en-IN" sz="2000" dirty="0"/>
          </a:p>
        </p:txBody>
      </p:sp>
    </p:spTree>
    <p:extLst>
      <p:ext uri="{BB962C8B-B14F-4D97-AF65-F5344CB8AC3E}">
        <p14:creationId xmlns:p14="http://schemas.microsoft.com/office/powerpoint/2010/main" val="8170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64C28-9DEF-0CDB-43B2-F0496A6C3F40}"/>
              </a:ext>
            </a:extLst>
          </p:cNvPr>
          <p:cNvSpPr>
            <a:spLocks noGrp="1"/>
          </p:cNvSpPr>
          <p:nvPr>
            <p:ph type="title" idx="4294967295"/>
          </p:nvPr>
        </p:nvSpPr>
        <p:spPr>
          <a:xfrm>
            <a:off x="933061" y="142486"/>
            <a:ext cx="9602788" cy="1049338"/>
          </a:xfrm>
        </p:spPr>
        <p:txBody>
          <a:bodyPr anchor="b"/>
          <a:lstStyle/>
          <a:p>
            <a:pPr algn="ctr"/>
            <a:r>
              <a:rPr lang="en-IN" b="1" i="0" u="sng" dirty="0">
                <a:effectLst/>
              </a:rPr>
              <a:t>Areas of Interests</a:t>
            </a:r>
            <a:br>
              <a:rPr lang="en-IN" b="1" i="0" u="sng" dirty="0">
                <a:effectLst/>
              </a:rPr>
            </a:br>
            <a:endParaRPr lang="en-IN" u="sng" dirty="0"/>
          </a:p>
        </p:txBody>
      </p:sp>
      <p:sp>
        <p:nvSpPr>
          <p:cNvPr id="3" name="TextBox 2">
            <a:extLst>
              <a:ext uri="{FF2B5EF4-FFF2-40B4-BE49-F238E27FC236}">
                <a16:creationId xmlns:a16="http://schemas.microsoft.com/office/drawing/2014/main" id="{51207C30-A4CB-4DAD-7CFF-0A18043EBF0F}"/>
              </a:ext>
            </a:extLst>
          </p:cNvPr>
          <p:cNvSpPr txBox="1"/>
          <p:nvPr/>
        </p:nvSpPr>
        <p:spPr>
          <a:xfrm>
            <a:off x="126632" y="737118"/>
            <a:ext cx="12065368" cy="4939814"/>
          </a:xfrm>
          <a:prstGeom prst="rect">
            <a:avLst/>
          </a:prstGeom>
          <a:noFill/>
        </p:spPr>
        <p:txBody>
          <a:bodyPr wrap="square" rtlCol="0">
            <a:spAutoFit/>
          </a:bodyPr>
          <a:lstStyle/>
          <a:p>
            <a:pPr marL="285750" indent="-285750" algn="l">
              <a:buFont typeface="Wingdings" panose="05000000000000000000" pitchFamily="2" charset="2"/>
              <a:buChar char="ü"/>
            </a:pPr>
            <a:r>
              <a:rPr lang="en-IN" sz="1500" b="0" i="0" dirty="0">
                <a:effectLst/>
              </a:rPr>
              <a:t>Performance Analysis </a:t>
            </a:r>
          </a:p>
          <a:p>
            <a:pPr algn="l"/>
            <a:r>
              <a:rPr lang="en-US" sz="1500" b="0" i="0" dirty="0">
                <a:effectLst/>
              </a:rPr>
              <a:t>Business Objective:  Analyze the team performance metrics to identify key performance indicators (KPIs) and trends.</a:t>
            </a:r>
            <a:endParaRPr lang="en-IN" sz="1500" b="0" i="0" dirty="0">
              <a:effectLst/>
            </a:endParaRPr>
          </a:p>
          <a:p>
            <a:pPr marL="285750" indent="-285750" algn="l">
              <a:buFont typeface="Wingdings" panose="05000000000000000000" pitchFamily="2" charset="2"/>
              <a:buChar char="ü"/>
            </a:pPr>
            <a:r>
              <a:rPr lang="en-IN" sz="1500" b="0" i="0" dirty="0">
                <a:effectLst/>
              </a:rPr>
              <a:t>Player Profile and Market Value Analysis</a:t>
            </a:r>
          </a:p>
          <a:p>
            <a:pPr algn="l"/>
            <a:r>
              <a:rPr lang="en-US" sz="1500" b="0" i="0" dirty="0">
                <a:effectLst/>
              </a:rPr>
              <a:t>Business Objective:  Visualize the relationship between player profiles and their market values to identify trends and anomalies.</a:t>
            </a:r>
            <a:endParaRPr lang="en-IN" sz="1500" b="0" i="0" dirty="0">
              <a:effectLst/>
            </a:endParaRPr>
          </a:p>
          <a:p>
            <a:pPr marL="285750" indent="-285750" algn="l">
              <a:buFont typeface="Wingdings" panose="05000000000000000000" pitchFamily="2" charset="2"/>
              <a:buChar char="ü"/>
            </a:pPr>
            <a:r>
              <a:rPr lang="en-IN" sz="1500" b="0" i="0" dirty="0">
                <a:effectLst/>
              </a:rPr>
              <a:t>Team Comparison Analysis</a:t>
            </a:r>
          </a:p>
          <a:p>
            <a:pPr algn="l"/>
            <a:r>
              <a:rPr lang="en-US" sz="1500" b="0" i="0" dirty="0">
                <a:effectLst/>
              </a:rPr>
              <a:t>Business Objective:  Compare team performance across various metrics to identify strengths, weaknesses, and areas for improvement.</a:t>
            </a:r>
          </a:p>
          <a:p>
            <a:pPr marL="285750" indent="-285750" algn="l">
              <a:buFont typeface="Wingdings" panose="05000000000000000000" pitchFamily="2" charset="2"/>
              <a:buChar char="ü"/>
            </a:pPr>
            <a:r>
              <a:rPr lang="en-IN" sz="1500" b="0" i="0" dirty="0">
                <a:effectLst/>
              </a:rPr>
              <a:t>Attendance and Stadium Analysis</a:t>
            </a:r>
          </a:p>
          <a:p>
            <a:pPr algn="l"/>
            <a:r>
              <a:rPr lang="en-US" sz="1500" b="0" i="0" dirty="0">
                <a:effectLst/>
              </a:rPr>
              <a:t>Business Objective:  Visualize attendance trends and stadium utilization to optimize fan engagement and stadium operations.</a:t>
            </a:r>
            <a:endParaRPr lang="en-IN" sz="1500" dirty="0"/>
          </a:p>
          <a:p>
            <a:pPr marL="285750" indent="-285750" algn="l">
              <a:buFont typeface="Wingdings" panose="05000000000000000000" pitchFamily="2" charset="2"/>
              <a:buChar char="ü"/>
            </a:pPr>
            <a:r>
              <a:rPr lang="en-IN" sz="1500" b="0" i="0" dirty="0">
                <a:effectLst/>
              </a:rPr>
              <a:t>Referee Analysis</a:t>
            </a:r>
          </a:p>
          <a:p>
            <a:pPr algn="l"/>
            <a:r>
              <a:rPr lang="en-US" sz="1500" b="0" i="0" dirty="0">
                <a:effectLst/>
              </a:rPr>
              <a:t>Business Objective:  Analyze referee decisions and their impact on match outcomes to ensure fairness and consistency.</a:t>
            </a:r>
            <a:endParaRPr lang="en-IN" sz="1500" dirty="0"/>
          </a:p>
          <a:p>
            <a:pPr marL="285750" indent="-285750" algn="l">
              <a:buFont typeface="Wingdings" panose="05000000000000000000" pitchFamily="2" charset="2"/>
              <a:buChar char="ü"/>
            </a:pPr>
            <a:r>
              <a:rPr lang="en-IN" sz="1500" b="0" i="0" dirty="0">
                <a:effectLst/>
              </a:rPr>
              <a:t>Substitution Patterns Analysis</a:t>
            </a:r>
          </a:p>
          <a:p>
            <a:pPr algn="l"/>
            <a:r>
              <a:rPr lang="en-US" sz="1500" b="0" i="0" dirty="0">
                <a:effectLst/>
              </a:rPr>
              <a:t>Business Objective:</a:t>
            </a:r>
            <a:r>
              <a:rPr lang="en-US" sz="1500" dirty="0"/>
              <a:t> </a:t>
            </a:r>
            <a:r>
              <a:rPr lang="en-US" sz="1500" b="0" i="0" dirty="0">
                <a:effectLst/>
              </a:rPr>
              <a:t> Visualize substitution patterns and their impact on match outcomes to optimize in-game strategies.</a:t>
            </a:r>
            <a:endParaRPr lang="en-IN" sz="1500" b="0" i="0" dirty="0">
              <a:effectLst/>
            </a:endParaRPr>
          </a:p>
          <a:p>
            <a:pPr marL="285750" indent="-285750" algn="l">
              <a:buFont typeface="Wingdings" panose="05000000000000000000" pitchFamily="2" charset="2"/>
              <a:buChar char="ü"/>
            </a:pPr>
            <a:r>
              <a:rPr lang="en-IN" sz="1500" b="0" i="0" dirty="0">
                <a:effectLst/>
              </a:rPr>
              <a:t>Event Analysis </a:t>
            </a:r>
          </a:p>
          <a:p>
            <a:pPr algn="l"/>
            <a:r>
              <a:rPr lang="en-US" sz="1500" b="0" i="0" dirty="0">
                <a:effectLst/>
              </a:rPr>
              <a:t>Business Objective: Analyze and visualize key match events (e.g., goals, fouls, corners) to identify patterns and strategic insights </a:t>
            </a:r>
            <a:endParaRPr lang="en-IN" sz="1500" b="0" i="0" dirty="0">
              <a:effectLst/>
            </a:endParaRPr>
          </a:p>
          <a:p>
            <a:pPr marL="285750" indent="-285750" algn="l">
              <a:buFont typeface="Wingdings" panose="05000000000000000000" pitchFamily="2" charset="2"/>
              <a:buChar char="ü"/>
            </a:pPr>
            <a:r>
              <a:rPr lang="en-IN" sz="1500" b="0" i="0" dirty="0">
                <a:effectLst/>
              </a:rPr>
              <a:t>Competition Analysis</a:t>
            </a:r>
          </a:p>
          <a:p>
            <a:pPr algn="l"/>
            <a:r>
              <a:rPr lang="en-US" sz="1500" b="0" i="0" dirty="0">
                <a:effectLst/>
              </a:rPr>
              <a:t>Business Objective: Visualize competition-level metrics to assess team and player performance in different competitions.</a:t>
            </a:r>
            <a:endParaRPr lang="en-IN" sz="1500" b="0" i="0" dirty="0">
              <a:effectLst/>
            </a:endParaRPr>
          </a:p>
          <a:p>
            <a:pPr marL="285750" indent="-285750" algn="l">
              <a:buFont typeface="Wingdings" panose="05000000000000000000" pitchFamily="2" charset="2"/>
              <a:buChar char="ü"/>
            </a:pPr>
            <a:r>
              <a:rPr lang="en-IN" sz="1500" b="0" i="0" dirty="0">
                <a:effectLst/>
              </a:rPr>
              <a:t>Player Attributes and Demographics Analysis</a:t>
            </a:r>
          </a:p>
          <a:p>
            <a:pPr algn="l"/>
            <a:r>
              <a:rPr lang="en-US" sz="1500" b="0" i="0" dirty="0">
                <a:effectLst/>
              </a:rPr>
              <a:t>Business Objective: Visualize player attributes and demographics to identify trends and insights for talent management.</a:t>
            </a:r>
            <a:endParaRPr lang="en-IN" sz="1500" b="0" i="0" dirty="0">
              <a:effectLst/>
            </a:endParaRPr>
          </a:p>
          <a:p>
            <a:pPr marL="285750" indent="-285750" algn="l">
              <a:buFont typeface="Wingdings" panose="05000000000000000000" pitchFamily="2" charset="2"/>
              <a:buChar char="ü"/>
            </a:pPr>
            <a:r>
              <a:rPr lang="en-IN" sz="1500" b="0" i="0" dirty="0">
                <a:effectLst/>
              </a:rPr>
              <a:t>Contract Management Analysis</a:t>
            </a:r>
          </a:p>
          <a:p>
            <a:pPr algn="l"/>
            <a:r>
              <a:rPr lang="en-US" sz="1500" dirty="0"/>
              <a:t>Business Objective: Analyze and visualize player contracts to optimize contract negotiations and financial planning.</a:t>
            </a:r>
            <a:endParaRPr lang="en-IN" sz="1500" dirty="0"/>
          </a:p>
          <a:p>
            <a:pPr algn="l"/>
            <a:endParaRPr lang="en-IN" sz="1500" dirty="0"/>
          </a:p>
        </p:txBody>
      </p:sp>
    </p:spTree>
    <p:extLst>
      <p:ext uri="{BB962C8B-B14F-4D97-AF65-F5344CB8AC3E}">
        <p14:creationId xmlns:p14="http://schemas.microsoft.com/office/powerpoint/2010/main" val="146970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C2F40-19A2-A5C9-DB34-6CA3F33A5233}"/>
              </a:ext>
            </a:extLst>
          </p:cNvPr>
          <p:cNvSpPr>
            <a:spLocks noGrp="1"/>
          </p:cNvSpPr>
          <p:nvPr>
            <p:ph type="title"/>
          </p:nvPr>
        </p:nvSpPr>
        <p:spPr>
          <a:xfrm>
            <a:off x="1432529" y="1347444"/>
            <a:ext cx="9603275" cy="1049235"/>
          </a:xfrm>
        </p:spPr>
        <p:txBody>
          <a:bodyPr/>
          <a:lstStyle/>
          <a:p>
            <a:pPr algn="ctr"/>
            <a:r>
              <a:rPr lang="en-US" dirty="0"/>
              <a:t>Conclusion </a:t>
            </a:r>
            <a:endParaRPr lang="en-IN" dirty="0"/>
          </a:p>
        </p:txBody>
      </p:sp>
      <p:sp>
        <p:nvSpPr>
          <p:cNvPr id="3" name="TextBox 2">
            <a:extLst>
              <a:ext uri="{FF2B5EF4-FFF2-40B4-BE49-F238E27FC236}">
                <a16:creationId xmlns:a16="http://schemas.microsoft.com/office/drawing/2014/main" id="{01E2B4F2-8C6A-DD0F-130A-6A02564DCE80}"/>
              </a:ext>
            </a:extLst>
          </p:cNvPr>
          <p:cNvSpPr txBox="1"/>
          <p:nvPr/>
        </p:nvSpPr>
        <p:spPr>
          <a:xfrm>
            <a:off x="209603" y="2371235"/>
            <a:ext cx="12049125" cy="3416320"/>
          </a:xfrm>
          <a:prstGeom prst="rect">
            <a:avLst/>
          </a:prstGeom>
          <a:noFill/>
        </p:spPr>
        <p:txBody>
          <a:bodyPr wrap="square" rtlCol="0">
            <a:spAutoFit/>
          </a:bodyPr>
          <a:lstStyle/>
          <a:p>
            <a:r>
              <a:rPr lang="en-US" dirty="0"/>
              <a:t>The capstone project provides a comprehensive analysis of football performance, player profiles, and team dynamics using advanced data analysis techniques. By employing various machine learning models, the project successfully predicts key aspects like team captains, player positions, and market values based on performance metrics. The high accuracy rates of the models, such as the logistic regression model predicting team captains with 95.4% accuracy, demonstrate the potential of data-driven insights in football.</a:t>
            </a:r>
          </a:p>
          <a:p>
            <a:r>
              <a:rPr lang="en-US" dirty="0"/>
              <a:t>Through segmentation, performance analysis, and comparisons, the project enables a deeper understanding of how players' attributes, market values, and team metrics influence match outcomes and decision-making in the football industry. Additionally, the use of tools like </a:t>
            </a:r>
            <a:r>
              <a:rPr lang="en-US" dirty="0" err="1"/>
              <a:t>Jupyter</a:t>
            </a:r>
            <a:r>
              <a:rPr lang="en-US" dirty="0"/>
              <a:t> Notebook, Tableau, and Excel enhances the visual representation and understanding of the findings. The project lays a solid foundation for future applications in player scouting, team strategy optimization, and financial management within the sport.</a:t>
            </a:r>
          </a:p>
          <a:p>
            <a:r>
              <a:rPr lang="en-US" dirty="0"/>
              <a:t>In conclusion, this project exemplifies how football clubs and analysts can leverage data analysis and machine learning to make informed decisions, enhance player development, and improve team performance in a competitive environment.</a:t>
            </a:r>
            <a:endParaRPr lang="en-IN" dirty="0"/>
          </a:p>
        </p:txBody>
      </p:sp>
    </p:spTree>
    <p:extLst>
      <p:ext uri="{BB962C8B-B14F-4D97-AF65-F5344CB8AC3E}">
        <p14:creationId xmlns:p14="http://schemas.microsoft.com/office/powerpoint/2010/main" val="45783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E78C04-120B-5A4B-0530-D83C2DB52EC0}"/>
              </a:ext>
            </a:extLst>
          </p:cNvPr>
          <p:cNvSpPr txBox="1"/>
          <p:nvPr/>
        </p:nvSpPr>
        <p:spPr>
          <a:xfrm>
            <a:off x="1276350" y="2181225"/>
            <a:ext cx="10106025" cy="1631216"/>
          </a:xfrm>
          <a:prstGeom prst="rect">
            <a:avLst/>
          </a:prstGeom>
          <a:noFill/>
        </p:spPr>
        <p:txBody>
          <a:bodyPr wrap="square" rtlCol="0">
            <a:spAutoFit/>
          </a:bodyPr>
          <a:lstStyle/>
          <a:p>
            <a:pPr algn="ctr"/>
            <a:r>
              <a:rPr lang="en-US" sz="10000" dirty="0"/>
              <a:t>THANK YOU</a:t>
            </a:r>
            <a:endParaRPr lang="en-IN" sz="10000" dirty="0"/>
          </a:p>
        </p:txBody>
      </p:sp>
    </p:spTree>
    <p:extLst>
      <p:ext uri="{BB962C8B-B14F-4D97-AF65-F5344CB8AC3E}">
        <p14:creationId xmlns:p14="http://schemas.microsoft.com/office/powerpoint/2010/main" val="987589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D71592-BB9F-3920-A4D8-24E2759D1F57}"/>
              </a:ext>
            </a:extLst>
          </p:cNvPr>
          <p:cNvSpPr txBox="1"/>
          <p:nvPr/>
        </p:nvSpPr>
        <p:spPr>
          <a:xfrm>
            <a:off x="0" y="1268964"/>
            <a:ext cx="11840547" cy="584775"/>
          </a:xfrm>
          <a:prstGeom prst="rect">
            <a:avLst/>
          </a:prstGeom>
          <a:noFill/>
        </p:spPr>
        <p:txBody>
          <a:bodyPr wrap="square" rtlCol="0">
            <a:spAutoFit/>
          </a:bodyPr>
          <a:lstStyle/>
          <a:p>
            <a:pPr algn="ctr"/>
            <a:r>
              <a:rPr lang="en-US" sz="3200" dirty="0"/>
              <a:t>PROBLEM STATEMENT</a:t>
            </a:r>
            <a:endParaRPr lang="en-IN" sz="3200" dirty="0"/>
          </a:p>
        </p:txBody>
      </p:sp>
      <p:sp>
        <p:nvSpPr>
          <p:cNvPr id="5" name="Rectangle 2">
            <a:extLst>
              <a:ext uri="{FF2B5EF4-FFF2-40B4-BE49-F238E27FC236}">
                <a16:creationId xmlns:a16="http://schemas.microsoft.com/office/drawing/2014/main" id="{A3C3693E-9FBB-5E6B-293F-5BD2C802386D}"/>
              </a:ext>
            </a:extLst>
          </p:cNvPr>
          <p:cNvSpPr>
            <a:spLocks noChangeArrowheads="1"/>
          </p:cNvSpPr>
          <p:nvPr/>
        </p:nvSpPr>
        <p:spPr bwMode="auto">
          <a:xfrm>
            <a:off x="158620" y="2613392"/>
            <a:ext cx="11523305"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rPr>
              <a:t>Th</a:t>
            </a:r>
            <a:r>
              <a:rPr lang="en-US" altLang="en-US" sz="2000" dirty="0"/>
              <a:t>is PowerPoint presentation is </a:t>
            </a:r>
            <a:r>
              <a:rPr kumimoji="0" lang="en-US" altLang="en-US" sz="2000" b="0" i="0" u="none" strike="noStrike" cap="none" normalizeH="0" baseline="0" dirty="0">
                <a:ln>
                  <a:noFill/>
                </a:ln>
                <a:solidFill>
                  <a:schemeClr val="tx1"/>
                </a:solidFill>
                <a:effectLst/>
              </a:rPr>
              <a:t>outlining potential research areas for a capstone project on football data analysis. The goal of the project is to analyze various aspects of football performance, player profiles, team comparisons, and other related areas to gain valuable insights and support decision-making in the football industry.</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22727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FE012-2F5D-844D-B055-5173EAFD340C}"/>
              </a:ext>
            </a:extLst>
          </p:cNvPr>
          <p:cNvSpPr>
            <a:spLocks noGrp="1"/>
          </p:cNvSpPr>
          <p:nvPr>
            <p:ph type="title"/>
          </p:nvPr>
        </p:nvSpPr>
        <p:spPr/>
        <p:txBody>
          <a:bodyPr/>
          <a:lstStyle/>
          <a:p>
            <a:r>
              <a:rPr lang="en-US" dirty="0"/>
              <a:t>Tools used for the project </a:t>
            </a:r>
            <a:endParaRPr lang="en-IN" dirty="0"/>
          </a:p>
        </p:txBody>
      </p:sp>
      <p:sp>
        <p:nvSpPr>
          <p:cNvPr id="3" name="Content Placeholder 2">
            <a:extLst>
              <a:ext uri="{FF2B5EF4-FFF2-40B4-BE49-F238E27FC236}">
                <a16:creationId xmlns:a16="http://schemas.microsoft.com/office/drawing/2014/main" id="{6292FAEC-048E-539B-8CFE-5733F439C8A9}"/>
              </a:ext>
            </a:extLst>
          </p:cNvPr>
          <p:cNvSpPr>
            <a:spLocks noGrp="1"/>
          </p:cNvSpPr>
          <p:nvPr>
            <p:ph idx="1"/>
          </p:nvPr>
        </p:nvSpPr>
        <p:spPr/>
        <p:txBody>
          <a:bodyPr>
            <a:normAutofit/>
          </a:bodyPr>
          <a:lstStyle/>
          <a:p>
            <a:r>
              <a:rPr lang="en-US" dirty="0" err="1"/>
              <a:t>Jupyter</a:t>
            </a:r>
            <a:r>
              <a:rPr lang="en-US" dirty="0"/>
              <a:t> notebook – I have used python for merging the tables, cleaning and treating missing value treatment. All the ML models have been made here.</a:t>
            </a:r>
          </a:p>
          <a:p>
            <a:r>
              <a:rPr lang="en-US" dirty="0"/>
              <a:t>Tableau – I have used Tableau for creating various charts for data visualization and interpreting the data.</a:t>
            </a:r>
          </a:p>
          <a:p>
            <a:r>
              <a:rPr lang="en-US" dirty="0"/>
              <a:t>Excel – I have used this software to check if there is a significant difference in the  goals scored by teams at home vs. away games.</a:t>
            </a:r>
          </a:p>
          <a:p>
            <a:pPr marL="0" indent="0">
              <a:buNone/>
            </a:pPr>
            <a:endParaRPr lang="en-IN" dirty="0"/>
          </a:p>
        </p:txBody>
      </p:sp>
    </p:spTree>
    <p:extLst>
      <p:ext uri="{BB962C8B-B14F-4D97-AF65-F5344CB8AC3E}">
        <p14:creationId xmlns:p14="http://schemas.microsoft.com/office/powerpoint/2010/main" val="260593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D01521F-E165-DE2A-58D1-6332437679CF}"/>
              </a:ext>
            </a:extLst>
          </p:cNvPr>
          <p:cNvPicPr>
            <a:picLocks noChangeAspect="1"/>
          </p:cNvPicPr>
          <p:nvPr/>
        </p:nvPicPr>
        <p:blipFill>
          <a:blip r:embed="rId2"/>
          <a:srcRect l="14158" t="15238" r="24005" b="12245"/>
          <a:stretch/>
        </p:blipFill>
        <p:spPr>
          <a:xfrm>
            <a:off x="1244363" y="228600"/>
            <a:ext cx="9703274" cy="6400800"/>
          </a:xfrm>
          <a:prstGeom prst="rect">
            <a:avLst/>
          </a:prstGeom>
        </p:spPr>
      </p:pic>
    </p:spTree>
    <p:extLst>
      <p:ext uri="{BB962C8B-B14F-4D97-AF65-F5344CB8AC3E}">
        <p14:creationId xmlns:p14="http://schemas.microsoft.com/office/powerpoint/2010/main" val="169399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37A43DF-2A67-C3E6-55B4-63C826D04637}"/>
              </a:ext>
            </a:extLst>
          </p:cNvPr>
          <p:cNvPicPr>
            <a:picLocks noChangeAspect="1"/>
          </p:cNvPicPr>
          <p:nvPr/>
        </p:nvPicPr>
        <p:blipFill>
          <a:blip r:embed="rId2"/>
          <a:srcRect l="14617" t="15238" r="23469" b="11292"/>
          <a:stretch/>
        </p:blipFill>
        <p:spPr>
          <a:xfrm>
            <a:off x="1301326" y="228599"/>
            <a:ext cx="9589348" cy="6400801"/>
          </a:xfrm>
          <a:prstGeom prst="rect">
            <a:avLst/>
          </a:prstGeom>
        </p:spPr>
      </p:pic>
    </p:spTree>
    <p:extLst>
      <p:ext uri="{BB962C8B-B14F-4D97-AF65-F5344CB8AC3E}">
        <p14:creationId xmlns:p14="http://schemas.microsoft.com/office/powerpoint/2010/main" val="3024276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0B81DC3-0F59-85B4-EBBE-F308FA727482}"/>
              </a:ext>
            </a:extLst>
          </p:cNvPr>
          <p:cNvPicPr>
            <a:picLocks noChangeAspect="1"/>
          </p:cNvPicPr>
          <p:nvPr/>
        </p:nvPicPr>
        <p:blipFill>
          <a:blip r:embed="rId2"/>
          <a:srcRect l="14311" t="16190" r="23316" b="10612"/>
          <a:stretch/>
        </p:blipFill>
        <p:spPr>
          <a:xfrm>
            <a:off x="1300800" y="263580"/>
            <a:ext cx="9590400" cy="6330840"/>
          </a:xfrm>
          <a:prstGeom prst="rect">
            <a:avLst/>
          </a:prstGeom>
        </p:spPr>
      </p:pic>
    </p:spTree>
    <p:extLst>
      <p:ext uri="{BB962C8B-B14F-4D97-AF65-F5344CB8AC3E}">
        <p14:creationId xmlns:p14="http://schemas.microsoft.com/office/powerpoint/2010/main" val="2479102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ppt_w</p:attrName>
                                        </p:attrNameLst>
                                      </p:cBhvr>
                                      <p:tavLst>
                                        <p:tav tm="0" fmla="#ppt_w*sin(2.5*pi*$)">
                                          <p:val>
                                            <p:fltVal val="0"/>
                                          </p:val>
                                        </p:tav>
                                        <p:tav tm="100000">
                                          <p:val>
                                            <p:fltVal val="1"/>
                                          </p:val>
                                        </p:tav>
                                      </p:tavLst>
                                    </p:anim>
                                    <p:anim calcmode="lin" valueType="num">
                                      <p:cBhvr>
                                        <p:cTn id="9"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C193860-8070-5B20-2ABB-B5FB670A963C}"/>
              </a:ext>
            </a:extLst>
          </p:cNvPr>
          <p:cNvPicPr>
            <a:picLocks noChangeAspect="1"/>
          </p:cNvPicPr>
          <p:nvPr/>
        </p:nvPicPr>
        <p:blipFill>
          <a:blip r:embed="rId2"/>
          <a:srcRect l="14464" t="15782" r="26970" b="11701"/>
          <a:stretch/>
        </p:blipFill>
        <p:spPr>
          <a:xfrm>
            <a:off x="1300800" y="89150"/>
            <a:ext cx="9590400" cy="6679699"/>
          </a:xfrm>
          <a:prstGeom prst="rect">
            <a:avLst/>
          </a:prstGeom>
        </p:spPr>
      </p:pic>
    </p:spTree>
    <p:extLst>
      <p:ext uri="{BB962C8B-B14F-4D97-AF65-F5344CB8AC3E}">
        <p14:creationId xmlns:p14="http://schemas.microsoft.com/office/powerpoint/2010/main" val="596411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9DA8D89-1232-36F7-2329-167927BB3C5E}"/>
              </a:ext>
            </a:extLst>
          </p:cNvPr>
          <p:cNvPicPr>
            <a:picLocks noChangeAspect="1"/>
          </p:cNvPicPr>
          <p:nvPr/>
        </p:nvPicPr>
        <p:blipFill>
          <a:blip r:embed="rId2"/>
          <a:srcRect l="14141" t="15695" r="34375" b="11250"/>
          <a:stretch/>
        </p:blipFill>
        <p:spPr>
          <a:xfrm>
            <a:off x="1990907" y="95250"/>
            <a:ext cx="8210187" cy="6553200"/>
          </a:xfrm>
          <a:prstGeom prst="rect">
            <a:avLst/>
          </a:prstGeom>
        </p:spPr>
      </p:pic>
    </p:spTree>
    <p:extLst>
      <p:ext uri="{BB962C8B-B14F-4D97-AF65-F5344CB8AC3E}">
        <p14:creationId xmlns:p14="http://schemas.microsoft.com/office/powerpoint/2010/main" val="3340972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2801</TotalTime>
  <Words>1195</Words>
  <Application>Microsoft Office PowerPoint</Application>
  <PresentationFormat>Widescreen</PresentationFormat>
  <Paragraphs>77</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Gill Sans MT</vt:lpstr>
      <vt:lpstr>Wingdings</vt:lpstr>
      <vt:lpstr>Gallery</vt:lpstr>
      <vt:lpstr>Capstone project on football data analysis</vt:lpstr>
      <vt:lpstr>Areas of Interests </vt:lpstr>
      <vt:lpstr>PowerPoint Presentation</vt:lpstr>
      <vt:lpstr>Tools used for the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Can we predict if a player is a captain based on their performance?</vt:lpstr>
      <vt:lpstr>Can we predict the player's position in a match based on their performance and match statistics?</vt:lpstr>
      <vt:lpstr>Can we predict a player's market value based on their performance metrics and market history?</vt:lpstr>
      <vt:lpstr>Segmenting Players Based on Market Value and Height</vt:lpstr>
      <vt:lpstr>Summary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SURINDER BHANDARI</dc:creator>
  <cp:lastModifiedBy>SURINDER BHANDARI</cp:lastModifiedBy>
  <cp:revision>67</cp:revision>
  <dcterms:created xsi:type="dcterms:W3CDTF">2024-09-13T17:40:15Z</dcterms:created>
  <dcterms:modified xsi:type="dcterms:W3CDTF">2024-09-23T08:05:50Z</dcterms:modified>
</cp:coreProperties>
</file>