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5720" cy="2742120"/>
          </a:xfrm>
          <a:prstGeom prst="rect">
            <a:avLst/>
          </a:prstGeom>
          <a:solidFill>
            <a:srgbClr val="101141"/>
          </a:solidFill>
        </p:spPr>
      </p:sp>
      <p:sp>
        <p:nvSpPr>
          <p:cNvPr id="1" name="CustomShape 2"/>
          <p:cNvSpPr/>
          <p:nvPr/>
        </p:nvSpPr>
        <p:spPr>
          <a:xfrm>
            <a:off x="2895480" y="6095880"/>
            <a:ext cx="2894400" cy="7524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2" name="CustomShape 3"/>
          <p:cNvSpPr/>
          <p:nvPr/>
        </p:nvSpPr>
        <p:spPr>
          <a:xfrm>
            <a:off x="0" y="6095880"/>
            <a:ext cx="2894400" cy="7524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3" name="CustomShape 4"/>
          <p:cNvSpPr/>
          <p:nvPr/>
        </p:nvSpPr>
        <p:spPr>
          <a:xfrm>
            <a:off x="5791320" y="6095880"/>
            <a:ext cx="2894400" cy="75240"/>
          </a:xfrm>
          <a:prstGeom prst="rect">
            <a:avLst/>
          </a:prstGeom>
          <a:solidFill>
            <a:srgbClr val="ff0000"/>
          </a:solidFill>
        </p:spPr>
      </p:sp>
      <p:pic>
        <p:nvPicPr>
          <p:cNvPr descr="" id="4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6320" y="3352680"/>
            <a:ext cx="2056320" cy="1978560"/>
          </a:xfrm>
          <a:prstGeom prst="rect">
            <a:avLst/>
          </a:prstGeom>
        </p:spPr>
      </p:pic>
      <p:sp>
        <p:nvSpPr>
          <p:cNvPr id="5" name="CustomShape 5"/>
          <p:cNvSpPr/>
          <p:nvPr/>
        </p:nvSpPr>
        <p:spPr>
          <a:xfrm>
            <a:off x="-76320" y="5257800"/>
            <a:ext cx="2208600" cy="531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N" sz="2900">
                <a:solidFill>
                  <a:srgbClr val="ffffff"/>
                </a:solidFill>
                <a:latin typeface="Arial"/>
              </a:rPr>
              <a:t>BITS</a:t>
            </a:r>
            <a:r>
              <a:rPr lang="en-IN" sz="2900">
                <a:solidFill>
                  <a:srgbClr val="ffffff"/>
                </a:solidFill>
                <a:latin typeface="Arial"/>
              </a:rPr>
              <a:t> Pilani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152280" y="5667480"/>
            <a:ext cx="1904040" cy="272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</a:rPr>
              <a:t>Hyderabad Campus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42" name="CustomShape 2"/>
          <p:cNvSpPr/>
          <p:nvPr/>
        </p:nvSpPr>
        <p:spPr>
          <a:xfrm>
            <a:off x="0" y="1295280"/>
            <a:ext cx="2361240" cy="4500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43" name="CustomShape 3"/>
          <p:cNvSpPr/>
          <p:nvPr/>
        </p:nvSpPr>
        <p:spPr>
          <a:xfrm>
            <a:off x="4681440" y="1295280"/>
            <a:ext cx="2327760" cy="45000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44" name="CustomShape 4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45" name="CustomShape 5"/>
          <p:cNvSpPr/>
          <p:nvPr/>
        </p:nvSpPr>
        <p:spPr>
          <a:xfrm>
            <a:off x="2133720" y="6553080"/>
            <a:ext cx="2361240" cy="4500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46" name="CustomShape 6"/>
          <p:cNvSpPr/>
          <p:nvPr/>
        </p:nvSpPr>
        <p:spPr>
          <a:xfrm>
            <a:off x="6815160" y="6553080"/>
            <a:ext cx="2327760" cy="45000"/>
          </a:xfrm>
          <a:prstGeom prst="rect">
            <a:avLst/>
          </a:prstGeom>
          <a:solidFill>
            <a:srgbClr val="ff0000"/>
          </a:solidFill>
        </p:spPr>
      </p:sp>
      <p:pic>
        <p:nvPicPr>
          <p:cNvPr descr="" id="47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0" y="0"/>
            <a:ext cx="2192760" cy="691200"/>
          </a:xfrm>
          <a:prstGeom prst="rect">
            <a:avLst/>
          </a:prstGeom>
        </p:spPr>
      </p:pic>
      <p:sp>
        <p:nvSpPr>
          <p:cNvPr id="48" name="CustomShape 7"/>
          <p:cNvSpPr/>
          <p:nvPr/>
        </p:nvSpPr>
        <p:spPr>
          <a:xfrm>
            <a:off x="3276720" y="6595920"/>
            <a:ext cx="5866200" cy="257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b="1" lang="en-IN" sz="1100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Hyderabad Campus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84" name="CustomShape 2"/>
          <p:cNvSpPr/>
          <p:nvPr/>
        </p:nvSpPr>
        <p:spPr>
          <a:xfrm>
            <a:off x="0" y="1295280"/>
            <a:ext cx="2361240" cy="4500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85" name="CustomShape 3"/>
          <p:cNvSpPr/>
          <p:nvPr/>
        </p:nvSpPr>
        <p:spPr>
          <a:xfrm>
            <a:off x="4681440" y="1295280"/>
            <a:ext cx="2327760" cy="45000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86" name="CustomShape 4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87" name="CustomShape 5"/>
          <p:cNvSpPr/>
          <p:nvPr/>
        </p:nvSpPr>
        <p:spPr>
          <a:xfrm>
            <a:off x="2133720" y="6553080"/>
            <a:ext cx="2361240" cy="4500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88" name="CustomShape 6"/>
          <p:cNvSpPr/>
          <p:nvPr/>
        </p:nvSpPr>
        <p:spPr>
          <a:xfrm>
            <a:off x="6815160" y="6553080"/>
            <a:ext cx="2327760" cy="45000"/>
          </a:xfrm>
          <a:prstGeom prst="rect">
            <a:avLst/>
          </a:prstGeom>
          <a:solidFill>
            <a:srgbClr val="ff0000"/>
          </a:solidFill>
        </p:spPr>
      </p:sp>
      <p:pic>
        <p:nvPicPr>
          <p:cNvPr descr="" id="89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0" y="0"/>
            <a:ext cx="2192760" cy="691200"/>
          </a:xfrm>
          <a:prstGeom prst="rect">
            <a:avLst/>
          </a:prstGeom>
        </p:spPr>
      </p:pic>
      <p:sp>
        <p:nvSpPr>
          <p:cNvPr id="90" name="CustomShape 7"/>
          <p:cNvSpPr/>
          <p:nvPr/>
        </p:nvSpPr>
        <p:spPr>
          <a:xfrm>
            <a:off x="3276720" y="6595920"/>
            <a:ext cx="5866200" cy="257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b="1" lang="en-IN" sz="1100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Hyderabad Campus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title text format</a:t>
            </a:r>
            <a:endParaRPr/>
          </a:p>
        </p:txBody>
      </p:sp>
      <p:sp>
        <p:nvSpPr>
          <p:cNvPr id="9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5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93" name="PlaceHolder 10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5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127" name="CustomShape 2"/>
          <p:cNvSpPr/>
          <p:nvPr/>
        </p:nvSpPr>
        <p:spPr>
          <a:xfrm>
            <a:off x="0" y="1295280"/>
            <a:ext cx="2361240" cy="4500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128" name="CustomShape 3"/>
          <p:cNvSpPr/>
          <p:nvPr/>
        </p:nvSpPr>
        <p:spPr>
          <a:xfrm>
            <a:off x="4681440" y="1295280"/>
            <a:ext cx="2327760" cy="45000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29" name="CustomShape 4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</p:spPr>
      </p:sp>
      <p:sp>
        <p:nvSpPr>
          <p:cNvPr id="130" name="CustomShape 5"/>
          <p:cNvSpPr/>
          <p:nvPr/>
        </p:nvSpPr>
        <p:spPr>
          <a:xfrm>
            <a:off x="2133720" y="6553080"/>
            <a:ext cx="2361240" cy="45000"/>
          </a:xfrm>
          <a:prstGeom prst="rect">
            <a:avLst/>
          </a:prstGeom>
          <a:solidFill>
            <a:srgbClr val="fcb017"/>
          </a:solidFill>
        </p:spPr>
      </p:sp>
      <p:sp>
        <p:nvSpPr>
          <p:cNvPr id="131" name="CustomShape 6"/>
          <p:cNvSpPr/>
          <p:nvPr/>
        </p:nvSpPr>
        <p:spPr>
          <a:xfrm>
            <a:off x="6815160" y="6553080"/>
            <a:ext cx="2327760" cy="45000"/>
          </a:xfrm>
          <a:prstGeom prst="rect">
            <a:avLst/>
          </a:prstGeom>
          <a:solidFill>
            <a:srgbClr val="ff0000"/>
          </a:solidFill>
        </p:spPr>
      </p:sp>
      <p:pic>
        <p:nvPicPr>
          <p:cNvPr descr="" id="132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0" y="0"/>
            <a:ext cx="2192760" cy="691200"/>
          </a:xfrm>
          <a:prstGeom prst="rect">
            <a:avLst/>
          </a:prstGeom>
        </p:spPr>
      </p:pic>
      <p:sp>
        <p:nvSpPr>
          <p:cNvPr id="133" name="CustomShape 7"/>
          <p:cNvSpPr/>
          <p:nvPr/>
        </p:nvSpPr>
        <p:spPr>
          <a:xfrm>
            <a:off x="3276720" y="6595920"/>
            <a:ext cx="5866200" cy="257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b="1" lang="en-IN" sz="1100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Hyderabad Campus</a:t>
            </a:r>
            <a:endParaRPr/>
          </a:p>
        </p:txBody>
      </p:sp>
      <p:sp>
        <p:nvSpPr>
          <p:cNvPr id="13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title text format</a:t>
            </a:r>
            <a:endParaRPr/>
          </a:p>
        </p:txBody>
      </p:sp>
      <p:sp>
        <p:nvSpPr>
          <p:cNvPr id="13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14600" y="3516480"/>
            <a:ext cx="6018840" cy="152280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3600">
                <a:solidFill>
                  <a:srgbClr val="ffff99"/>
                </a:solidFill>
                <a:latin typeface="Lucida Sans Unicode"/>
                <a:ea typeface="DejaVu Sans"/>
              </a:rPr>
              <a:t>Trouble Ticket System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464646"/>
                </a:solidFill>
                <a:latin typeface="Lucida Sans Unicode"/>
                <a:ea typeface="DejaVu Sans"/>
              </a:rPr>
              <a:t>                                    </a:t>
            </a:r>
            <a:r>
              <a:rPr lang="en-IN" sz="3200">
                <a:solidFill>
                  <a:srgbClr val="ffff99"/>
                </a:solidFill>
                <a:latin typeface="Lucida Sans Unicode"/>
                <a:ea typeface="DejaVu Sans"/>
              </a:rPr>
              <a:t>Dhananjay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ffff99"/>
                </a:solidFill>
                <a:latin typeface="Lucida Sans Unicode"/>
                <a:ea typeface="DejaVu Sans"/>
              </a:rPr>
              <a:t>                              </a:t>
            </a:r>
            <a:r>
              <a:rPr lang="en-IN" sz="3200">
                <a:solidFill>
                  <a:srgbClr val="ffff99"/>
                </a:solidFill>
                <a:latin typeface="Lucida Sans Unicode"/>
                <a:ea typeface="DejaVu Sans"/>
              </a:rPr>
              <a:t>Akshay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ff99"/>
                </a:solidFill>
                <a:latin typeface="Lucida Sans Unicode"/>
                <a:ea typeface="DejaVu Sans"/>
              </a:rPr>
              <a:t>                            </a:t>
            </a:r>
            <a:r>
              <a:rPr lang="en-IN" sz="3200">
                <a:solidFill>
                  <a:srgbClr val="ffff99"/>
                </a:solidFill>
                <a:latin typeface="Lucida Sans Unicode"/>
                <a:ea typeface="DejaVu Sans"/>
              </a:rPr>
              <a:t>Kunal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83880" y="468000"/>
            <a:ext cx="5567400" cy="63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omic"/>
                <a:ea typeface="DejaVu Sans"/>
              </a:rPr>
              <a:t>Existing System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72000" y="2027520"/>
            <a:ext cx="7490880" cy="2455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600">
                <a:solidFill>
                  <a:srgbClr val="000000"/>
                </a:solidFill>
                <a:latin typeface="Lucida Sans Unicode"/>
                <a:ea typeface="DejaVu Sans"/>
              </a:rPr>
              <a:t>Complaints received telephonically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600">
                <a:solidFill>
                  <a:srgbClr val="000000"/>
                </a:solidFill>
                <a:latin typeface="Lucida Sans Unicode"/>
                <a:ea typeface="DejaVu Sans"/>
              </a:rPr>
              <a:t>Records not compiled together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2000" y="-144000"/>
            <a:ext cx="8067960" cy="1548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omic"/>
                <a:ea typeface="DejaVu Sans"/>
              </a:rPr>
              <a:t>Drawbacks and Limitations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72000" y="2142000"/>
            <a:ext cx="8425080" cy="264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No centralised database of all issues tackled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Timeline of issue resolution not maintained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Hard to categorise similar problems and tackle problems at the source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Greater down-time of systems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954080" y="528120"/>
            <a:ext cx="4710240" cy="81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omic"/>
                <a:ea typeface="DejaVu Sans"/>
              </a:rPr>
              <a:t>Objective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739800" y="2171160"/>
            <a:ext cx="7853400" cy="203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Lucida Sans Unicode"/>
                <a:ea typeface="DejaVu Sans"/>
              </a:rPr>
              <a:t>To develop a web based client for employees to register complaints, thereby creating a central repository of data regarding problems.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748880" y="389160"/>
            <a:ext cx="5139000" cy="695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omic"/>
                <a:ea typeface="DejaVu Sans"/>
              </a:rPr>
              <a:t>Features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05840" y="1675080"/>
            <a:ext cx="8425080" cy="3925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Form for employees to submit a complaint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History of previous complaints and their status made accessible to employees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Plant wise administrators to monitor and resolve complaints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Master level administrators to manage content on the site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Notify appropriate authority via email as soon as a complaint is registered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54080" y="468360"/>
            <a:ext cx="5353200" cy="695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omic"/>
                <a:ea typeface="DejaVu Sans"/>
              </a:rPr>
              <a:t>Advantages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-17640" y="1754280"/>
            <a:ext cx="7782120" cy="1914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Time and labour saving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Improves accessibility of complaint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Employees are aware of status of their complaints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Lucida Sans Unicode"/>
                <a:ea typeface="DejaVu Sans"/>
              </a:rPr>
              <a:t>Provides a platform for data analysis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4000"/>
              <a:t>Classes Used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720000" y="1800000"/>
            <a:ext cx="3085200" cy="28792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IN" sz="3600"/>
              <a:t>Base classes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IN" sz="3600"/>
              <a:t>Database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IN" sz="3600"/>
              <a:t>Log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IN" sz="3600"/>
              <a:t>DatabaseObject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IN" sz="3600"/>
              <a:t>Session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IN" sz="3600"/>
              <a:t>User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5050080" y="1800000"/>
            <a:ext cx="3085200" cy="28072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3600"/>
              <a:t>Derived Classes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3600"/>
              <a:t>Employee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3600"/>
              <a:t>Plant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3600"/>
              <a:t>Complaint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3600"/>
              <a:t>Problem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3600"/>
              <a:t>Department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600"/>
              <a:t>Database Tables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60000" y="1944000"/>
            <a:ext cx="6323400" cy="22222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/>
              <a:t>Employee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/>
              <a:t>Complaint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/>
              <a:t>Plant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/>
              <a:t>Problem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/>
              <a:t>Department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920" y="-144000"/>
            <a:ext cx="7210440" cy="1548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omic"/>
                <a:ea typeface="DejaVu Sans"/>
              </a:rPr>
              <a:t>Scope for Further Development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216000" y="1999080"/>
            <a:ext cx="7853400" cy="3072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System can be extended to shop floor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Extend support to mobile apps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Translate to local language to make the system worker-friendly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Lucida Sans Unicode"/>
                <a:ea typeface="DejaVu Sans"/>
              </a:rPr>
              <a:t>Challenges include making the system easy to use, bringing it closer to machines in the production line.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