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715000" type="screen16x1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1099"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Shape 17"/>
          <p:cNvSpPr>
            <a:spLocks noGrp="1" noRot="1" noChangeAspect="1"/>
          </p:cNvSpPr>
          <p:nvPr>
            <p:ph type="sldImg"/>
          </p:nvPr>
        </p:nvSpPr>
        <p:spPr>
          <a:xfrm>
            <a:off x="1143000" y="685800"/>
            <a:ext cx="4572000" cy="3429000"/>
          </a:xfrm>
          <a:prstGeom prst="rect">
            <a:avLst/>
          </a:prstGeom>
        </p:spPr>
        <p:txBody>
          <a:bodyPr/>
          <a:lstStyle/>
          <a:p>
            <a:endParaRPr/>
          </a:p>
        </p:txBody>
      </p:sp>
      <p:sp>
        <p:nvSpPr>
          <p:cNvPr id="18" name="Shape 1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300"/>
      </a:spcBef>
      <a:defRPr sz="900">
        <a:latin typeface="+mj-lt"/>
        <a:ea typeface="+mj-ea"/>
        <a:cs typeface="+mj-cs"/>
        <a:sym typeface="Calibri"/>
      </a:defRPr>
    </a:lvl1pPr>
    <a:lvl2pPr indent="228600" latinLnBrk="0">
      <a:spcBef>
        <a:spcPts val="300"/>
      </a:spcBef>
      <a:defRPr sz="900">
        <a:latin typeface="+mj-lt"/>
        <a:ea typeface="+mj-ea"/>
        <a:cs typeface="+mj-cs"/>
        <a:sym typeface="Calibri"/>
      </a:defRPr>
    </a:lvl2pPr>
    <a:lvl3pPr indent="457200" latinLnBrk="0">
      <a:spcBef>
        <a:spcPts val="300"/>
      </a:spcBef>
      <a:defRPr sz="900">
        <a:latin typeface="+mj-lt"/>
        <a:ea typeface="+mj-ea"/>
        <a:cs typeface="+mj-cs"/>
        <a:sym typeface="Calibri"/>
      </a:defRPr>
    </a:lvl3pPr>
    <a:lvl4pPr indent="685800" latinLnBrk="0">
      <a:spcBef>
        <a:spcPts val="300"/>
      </a:spcBef>
      <a:defRPr sz="900">
        <a:latin typeface="+mj-lt"/>
        <a:ea typeface="+mj-ea"/>
        <a:cs typeface="+mj-cs"/>
        <a:sym typeface="Calibri"/>
      </a:defRPr>
    </a:lvl4pPr>
    <a:lvl5pPr indent="914400" latinLnBrk="0">
      <a:spcBef>
        <a:spcPts val="300"/>
      </a:spcBef>
      <a:defRPr sz="900">
        <a:latin typeface="+mj-lt"/>
        <a:ea typeface="+mj-ea"/>
        <a:cs typeface="+mj-cs"/>
        <a:sym typeface="Calibri"/>
      </a:defRPr>
    </a:lvl5pPr>
    <a:lvl6pPr indent="1143000" latinLnBrk="0">
      <a:spcBef>
        <a:spcPts val="300"/>
      </a:spcBef>
      <a:defRPr sz="900">
        <a:latin typeface="+mj-lt"/>
        <a:ea typeface="+mj-ea"/>
        <a:cs typeface="+mj-cs"/>
        <a:sym typeface="Calibri"/>
      </a:defRPr>
    </a:lvl6pPr>
    <a:lvl7pPr indent="1371600" latinLnBrk="0">
      <a:spcBef>
        <a:spcPts val="300"/>
      </a:spcBef>
      <a:defRPr sz="900">
        <a:latin typeface="+mj-lt"/>
        <a:ea typeface="+mj-ea"/>
        <a:cs typeface="+mj-cs"/>
        <a:sym typeface="Calibri"/>
      </a:defRPr>
    </a:lvl7pPr>
    <a:lvl8pPr indent="1600200" latinLnBrk="0">
      <a:spcBef>
        <a:spcPts val="300"/>
      </a:spcBef>
      <a:defRPr sz="900">
        <a:latin typeface="+mj-lt"/>
        <a:ea typeface="+mj-ea"/>
        <a:cs typeface="+mj-cs"/>
        <a:sym typeface="Calibri"/>
      </a:defRPr>
    </a:lvl8pPr>
    <a:lvl9pPr indent="1828800" latinLnBrk="0">
      <a:spcBef>
        <a:spcPts val="300"/>
      </a:spcBef>
      <a:defRPr sz="9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370012" y="641614"/>
            <a:ext cx="7315201" cy="13903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lstStyle/>
          <a:p>
            <a:r>
              <a:t>Title Text</a:t>
            </a:r>
          </a:p>
        </p:txBody>
      </p:sp>
      <p:sp>
        <p:nvSpPr>
          <p:cNvPr id="3" name="Body Level One…"/>
          <p:cNvSpPr txBox="1">
            <a:spLocks noGrp="1"/>
          </p:cNvSpPr>
          <p:nvPr>
            <p:ph type="body" idx="1"/>
          </p:nvPr>
        </p:nvSpPr>
        <p:spPr>
          <a:xfrm>
            <a:off x="5103812" y="2032000"/>
            <a:ext cx="3581401" cy="3683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295349" y="5346137"/>
            <a:ext cx="220002" cy="205913"/>
          </a:xfrm>
          <a:prstGeom prst="rect">
            <a:avLst/>
          </a:prstGeom>
          <a:ln w="12700">
            <a:miter lim="400000"/>
          </a:ln>
        </p:spPr>
        <p:txBody>
          <a:bodyPr wrap="none" lIns="45718" tIns="45718" rIns="45718" bIns="45718" anchor="ctr">
            <a:spAutoFit/>
          </a:bodyPr>
          <a:lstStyle>
            <a:lvl1pPr algn="r" defTabSz="685800">
              <a:defRPr sz="900">
                <a:solidFill>
                  <a:srgbClr val="898989"/>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Lst>
  <p:transition spd="med"/>
  <p:txStyles>
    <p:titleStyle>
      <a:lvl1pPr marL="0" marR="0" indent="0" algn="l" defTabSz="685800" rtl="0" latinLnBrk="0">
        <a:lnSpc>
          <a:spcPct val="90000"/>
        </a:lnSpc>
        <a:spcBef>
          <a:spcPts val="0"/>
        </a:spcBef>
        <a:spcAft>
          <a:spcPts val="0"/>
        </a:spcAft>
        <a:buClrTx/>
        <a:buSzTx/>
        <a:buFontTx/>
        <a:buNone/>
        <a:tabLst/>
        <a:defRPr sz="3300" b="0" i="0" u="none" strike="noStrike" cap="none" spc="0" baseline="0">
          <a:solidFill>
            <a:srgbClr val="000000"/>
          </a:solidFill>
          <a:uFillTx/>
          <a:latin typeface="Calibri Light"/>
          <a:ea typeface="Calibri Light"/>
          <a:cs typeface="Calibri Light"/>
          <a:sym typeface="Calibri Light"/>
        </a:defRPr>
      </a:lvl1pPr>
      <a:lvl2pPr marL="0" marR="0" indent="0" algn="l" defTabSz="685800" rtl="0" latinLnBrk="0">
        <a:lnSpc>
          <a:spcPct val="90000"/>
        </a:lnSpc>
        <a:spcBef>
          <a:spcPts val="0"/>
        </a:spcBef>
        <a:spcAft>
          <a:spcPts val="0"/>
        </a:spcAft>
        <a:buClrTx/>
        <a:buSzTx/>
        <a:buFontTx/>
        <a:buNone/>
        <a:tabLst/>
        <a:defRPr sz="3300" b="0" i="0" u="none" strike="noStrike" cap="none" spc="0" baseline="0">
          <a:solidFill>
            <a:srgbClr val="000000"/>
          </a:solidFill>
          <a:uFillTx/>
          <a:latin typeface="Calibri Light"/>
          <a:ea typeface="Calibri Light"/>
          <a:cs typeface="Calibri Light"/>
          <a:sym typeface="Calibri Light"/>
        </a:defRPr>
      </a:lvl2pPr>
      <a:lvl3pPr marL="0" marR="0" indent="0" algn="l" defTabSz="685800" rtl="0" latinLnBrk="0">
        <a:lnSpc>
          <a:spcPct val="90000"/>
        </a:lnSpc>
        <a:spcBef>
          <a:spcPts val="0"/>
        </a:spcBef>
        <a:spcAft>
          <a:spcPts val="0"/>
        </a:spcAft>
        <a:buClrTx/>
        <a:buSzTx/>
        <a:buFontTx/>
        <a:buNone/>
        <a:tabLst/>
        <a:defRPr sz="3300" b="0" i="0" u="none" strike="noStrike" cap="none" spc="0" baseline="0">
          <a:solidFill>
            <a:srgbClr val="000000"/>
          </a:solidFill>
          <a:uFillTx/>
          <a:latin typeface="Calibri Light"/>
          <a:ea typeface="Calibri Light"/>
          <a:cs typeface="Calibri Light"/>
          <a:sym typeface="Calibri Light"/>
        </a:defRPr>
      </a:lvl3pPr>
      <a:lvl4pPr marL="0" marR="0" indent="0" algn="l" defTabSz="685800" rtl="0" latinLnBrk="0">
        <a:lnSpc>
          <a:spcPct val="90000"/>
        </a:lnSpc>
        <a:spcBef>
          <a:spcPts val="0"/>
        </a:spcBef>
        <a:spcAft>
          <a:spcPts val="0"/>
        </a:spcAft>
        <a:buClrTx/>
        <a:buSzTx/>
        <a:buFontTx/>
        <a:buNone/>
        <a:tabLst/>
        <a:defRPr sz="3300" b="0" i="0" u="none" strike="noStrike" cap="none" spc="0" baseline="0">
          <a:solidFill>
            <a:srgbClr val="000000"/>
          </a:solidFill>
          <a:uFillTx/>
          <a:latin typeface="Calibri Light"/>
          <a:ea typeface="Calibri Light"/>
          <a:cs typeface="Calibri Light"/>
          <a:sym typeface="Calibri Light"/>
        </a:defRPr>
      </a:lvl4pPr>
      <a:lvl5pPr marL="0" marR="0" indent="0" algn="l" defTabSz="685800" rtl="0" latinLnBrk="0">
        <a:lnSpc>
          <a:spcPct val="90000"/>
        </a:lnSpc>
        <a:spcBef>
          <a:spcPts val="0"/>
        </a:spcBef>
        <a:spcAft>
          <a:spcPts val="0"/>
        </a:spcAft>
        <a:buClrTx/>
        <a:buSzTx/>
        <a:buFontTx/>
        <a:buNone/>
        <a:tabLst/>
        <a:defRPr sz="3300" b="0" i="0" u="none" strike="noStrike" cap="none" spc="0" baseline="0">
          <a:solidFill>
            <a:srgbClr val="000000"/>
          </a:solidFill>
          <a:uFillTx/>
          <a:latin typeface="Calibri Light"/>
          <a:ea typeface="Calibri Light"/>
          <a:cs typeface="Calibri Light"/>
          <a:sym typeface="Calibri Light"/>
        </a:defRPr>
      </a:lvl5pPr>
      <a:lvl6pPr marL="0" marR="0" indent="0" algn="l" defTabSz="685800" rtl="0" latinLnBrk="0">
        <a:lnSpc>
          <a:spcPct val="90000"/>
        </a:lnSpc>
        <a:spcBef>
          <a:spcPts val="0"/>
        </a:spcBef>
        <a:spcAft>
          <a:spcPts val="0"/>
        </a:spcAft>
        <a:buClrTx/>
        <a:buSzTx/>
        <a:buFontTx/>
        <a:buNone/>
        <a:tabLst/>
        <a:defRPr sz="3300" b="0" i="0" u="none" strike="noStrike" cap="none" spc="0" baseline="0">
          <a:solidFill>
            <a:srgbClr val="000000"/>
          </a:solidFill>
          <a:uFillTx/>
          <a:latin typeface="Calibri Light"/>
          <a:ea typeface="Calibri Light"/>
          <a:cs typeface="Calibri Light"/>
          <a:sym typeface="Calibri Light"/>
        </a:defRPr>
      </a:lvl6pPr>
      <a:lvl7pPr marL="0" marR="0" indent="0" algn="l" defTabSz="685800" rtl="0" latinLnBrk="0">
        <a:lnSpc>
          <a:spcPct val="90000"/>
        </a:lnSpc>
        <a:spcBef>
          <a:spcPts val="0"/>
        </a:spcBef>
        <a:spcAft>
          <a:spcPts val="0"/>
        </a:spcAft>
        <a:buClrTx/>
        <a:buSzTx/>
        <a:buFontTx/>
        <a:buNone/>
        <a:tabLst/>
        <a:defRPr sz="3300" b="0" i="0" u="none" strike="noStrike" cap="none" spc="0" baseline="0">
          <a:solidFill>
            <a:srgbClr val="000000"/>
          </a:solidFill>
          <a:uFillTx/>
          <a:latin typeface="Calibri Light"/>
          <a:ea typeface="Calibri Light"/>
          <a:cs typeface="Calibri Light"/>
          <a:sym typeface="Calibri Light"/>
        </a:defRPr>
      </a:lvl7pPr>
      <a:lvl8pPr marL="0" marR="0" indent="0" algn="l" defTabSz="685800" rtl="0" latinLnBrk="0">
        <a:lnSpc>
          <a:spcPct val="90000"/>
        </a:lnSpc>
        <a:spcBef>
          <a:spcPts val="0"/>
        </a:spcBef>
        <a:spcAft>
          <a:spcPts val="0"/>
        </a:spcAft>
        <a:buClrTx/>
        <a:buSzTx/>
        <a:buFontTx/>
        <a:buNone/>
        <a:tabLst/>
        <a:defRPr sz="3300" b="0" i="0" u="none" strike="noStrike" cap="none" spc="0" baseline="0">
          <a:solidFill>
            <a:srgbClr val="000000"/>
          </a:solidFill>
          <a:uFillTx/>
          <a:latin typeface="Calibri Light"/>
          <a:ea typeface="Calibri Light"/>
          <a:cs typeface="Calibri Light"/>
          <a:sym typeface="Calibri Light"/>
        </a:defRPr>
      </a:lvl8pPr>
      <a:lvl9pPr marL="0" marR="0" indent="0" algn="l" defTabSz="685800" rtl="0" latinLnBrk="0">
        <a:lnSpc>
          <a:spcPct val="90000"/>
        </a:lnSpc>
        <a:spcBef>
          <a:spcPts val="0"/>
        </a:spcBef>
        <a:spcAft>
          <a:spcPts val="0"/>
        </a:spcAft>
        <a:buClrTx/>
        <a:buSzTx/>
        <a:buFontTx/>
        <a:buNone/>
        <a:tabLst/>
        <a:defRPr sz="3300" b="0" i="0" u="none" strike="noStrike" cap="none" spc="0" baseline="0">
          <a:solidFill>
            <a:srgbClr val="000000"/>
          </a:solidFill>
          <a:uFillTx/>
          <a:latin typeface="Calibri Light"/>
          <a:ea typeface="Calibri Light"/>
          <a:cs typeface="Calibri Light"/>
          <a:sym typeface="Calibri Light"/>
        </a:defRPr>
      </a:lvl9pPr>
    </p:titleStyle>
    <p:bodyStyle>
      <a:lvl1pPr marL="171450" marR="0" indent="-171450" algn="l" defTabSz="685800" rtl="0" latinLnBrk="0">
        <a:lnSpc>
          <a:spcPct val="90000"/>
        </a:lnSpc>
        <a:spcBef>
          <a:spcPts val="700"/>
        </a:spcBef>
        <a:spcAft>
          <a:spcPts val="0"/>
        </a:spcAft>
        <a:buClrTx/>
        <a:buSzPct val="100000"/>
        <a:buFont typeface="Arial"/>
        <a:buChar char="•"/>
        <a:tabLst/>
        <a:defRPr sz="2100" b="0" i="0" u="none" strike="noStrike" cap="none" spc="0" baseline="0">
          <a:solidFill>
            <a:srgbClr val="000000"/>
          </a:solidFill>
          <a:uFillTx/>
          <a:latin typeface="+mj-lt"/>
          <a:ea typeface="+mj-ea"/>
          <a:cs typeface="+mj-cs"/>
          <a:sym typeface="Calibri"/>
        </a:defRPr>
      </a:lvl1pPr>
      <a:lvl2pPr marL="471487" marR="0" indent="-128587" algn="l" defTabSz="685800" rtl="0" latinLnBrk="0">
        <a:lnSpc>
          <a:spcPct val="90000"/>
        </a:lnSpc>
        <a:spcBef>
          <a:spcPts val="700"/>
        </a:spcBef>
        <a:spcAft>
          <a:spcPts val="0"/>
        </a:spcAft>
        <a:buClrTx/>
        <a:buSzPct val="100000"/>
        <a:buFont typeface="Arial"/>
        <a:buChar char="•"/>
        <a:tabLst/>
        <a:defRPr sz="2100" b="0" i="0" u="none" strike="noStrike" cap="none" spc="0" baseline="0">
          <a:solidFill>
            <a:srgbClr val="000000"/>
          </a:solidFill>
          <a:uFillTx/>
          <a:latin typeface="+mj-lt"/>
          <a:ea typeface="+mj-ea"/>
          <a:cs typeface="+mj-cs"/>
          <a:sym typeface="Calibri"/>
        </a:defRPr>
      </a:lvl2pPr>
      <a:lvl3pPr marL="925830" marR="0" indent="-240030" algn="l" defTabSz="685800" rtl="0" latinLnBrk="0">
        <a:lnSpc>
          <a:spcPct val="90000"/>
        </a:lnSpc>
        <a:spcBef>
          <a:spcPts val="700"/>
        </a:spcBef>
        <a:spcAft>
          <a:spcPts val="0"/>
        </a:spcAft>
        <a:buClrTx/>
        <a:buSzPct val="100000"/>
        <a:buFont typeface="Arial"/>
        <a:buChar char="•"/>
        <a:tabLst/>
        <a:defRPr sz="2100" b="0" i="0" u="none" strike="noStrike" cap="none" spc="0" baseline="0">
          <a:solidFill>
            <a:srgbClr val="000000"/>
          </a:solidFill>
          <a:uFillTx/>
          <a:latin typeface="+mj-lt"/>
          <a:ea typeface="+mj-ea"/>
          <a:cs typeface="+mj-cs"/>
          <a:sym typeface="Calibri"/>
        </a:defRPr>
      </a:lvl3pPr>
      <a:lvl4pPr marL="13056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solidFill>
            <a:srgbClr val="000000"/>
          </a:solidFill>
          <a:uFillTx/>
          <a:latin typeface="+mj-lt"/>
          <a:ea typeface="+mj-ea"/>
          <a:cs typeface="+mj-cs"/>
          <a:sym typeface="Calibri"/>
        </a:defRPr>
      </a:lvl4pPr>
      <a:lvl5pPr marL="1571625" marR="0" indent="-200025" algn="l" defTabSz="685800" rtl="0" latinLnBrk="0">
        <a:lnSpc>
          <a:spcPct val="90000"/>
        </a:lnSpc>
        <a:spcBef>
          <a:spcPts val="700"/>
        </a:spcBef>
        <a:spcAft>
          <a:spcPts val="0"/>
        </a:spcAft>
        <a:buClrTx/>
        <a:buSzPct val="100000"/>
        <a:buFont typeface="Arial"/>
        <a:buChar char="•"/>
        <a:tabLst/>
        <a:defRPr sz="2100" b="0" i="0" u="none" strike="noStrike" cap="none" spc="0" baseline="0">
          <a:solidFill>
            <a:srgbClr val="000000"/>
          </a:solidFill>
          <a:uFillTx/>
          <a:latin typeface="+mj-lt"/>
          <a:ea typeface="+mj-ea"/>
          <a:cs typeface="+mj-cs"/>
          <a:sym typeface="Calibri"/>
        </a:defRPr>
      </a:lvl5pPr>
      <a:lvl6pPr marL="0" marR="0" indent="1828800" algn="l" defTabSz="685800" rtl="0" latinLnBrk="0">
        <a:lnSpc>
          <a:spcPct val="90000"/>
        </a:lnSpc>
        <a:spcBef>
          <a:spcPts val="700"/>
        </a:spcBef>
        <a:spcAft>
          <a:spcPts val="0"/>
        </a:spcAft>
        <a:buClrTx/>
        <a:buSzTx/>
        <a:buFont typeface="Arial"/>
        <a:buNone/>
        <a:tabLst/>
        <a:defRPr sz="2100" b="0" i="0" u="none" strike="noStrike" cap="none" spc="0" baseline="0">
          <a:solidFill>
            <a:srgbClr val="000000"/>
          </a:solidFill>
          <a:uFillTx/>
          <a:latin typeface="+mj-lt"/>
          <a:ea typeface="+mj-ea"/>
          <a:cs typeface="+mj-cs"/>
          <a:sym typeface="Calibri"/>
        </a:defRPr>
      </a:lvl6pPr>
      <a:lvl7pPr marL="0" marR="0" indent="2286000" algn="l" defTabSz="685800" rtl="0" latinLnBrk="0">
        <a:lnSpc>
          <a:spcPct val="90000"/>
        </a:lnSpc>
        <a:spcBef>
          <a:spcPts val="700"/>
        </a:spcBef>
        <a:spcAft>
          <a:spcPts val="0"/>
        </a:spcAft>
        <a:buClrTx/>
        <a:buSzTx/>
        <a:buFont typeface="Arial"/>
        <a:buNone/>
        <a:tabLst/>
        <a:defRPr sz="2100" b="0" i="0" u="none" strike="noStrike" cap="none" spc="0" baseline="0">
          <a:solidFill>
            <a:srgbClr val="000000"/>
          </a:solidFill>
          <a:uFillTx/>
          <a:latin typeface="+mj-lt"/>
          <a:ea typeface="+mj-ea"/>
          <a:cs typeface="+mj-cs"/>
          <a:sym typeface="Calibri"/>
        </a:defRPr>
      </a:lvl7pPr>
      <a:lvl8pPr marL="0" marR="0" indent="2743200" algn="l" defTabSz="685800" rtl="0" latinLnBrk="0">
        <a:lnSpc>
          <a:spcPct val="90000"/>
        </a:lnSpc>
        <a:spcBef>
          <a:spcPts val="700"/>
        </a:spcBef>
        <a:spcAft>
          <a:spcPts val="0"/>
        </a:spcAft>
        <a:buClrTx/>
        <a:buSzTx/>
        <a:buFont typeface="Arial"/>
        <a:buNone/>
        <a:tabLst/>
        <a:defRPr sz="2100" b="0" i="0" u="none" strike="noStrike" cap="none" spc="0" baseline="0">
          <a:solidFill>
            <a:srgbClr val="000000"/>
          </a:solidFill>
          <a:uFillTx/>
          <a:latin typeface="+mj-lt"/>
          <a:ea typeface="+mj-ea"/>
          <a:cs typeface="+mj-cs"/>
          <a:sym typeface="Calibri"/>
        </a:defRPr>
      </a:lvl8pPr>
      <a:lvl9pPr marL="0" marR="0" indent="3200400" algn="l" defTabSz="685800" rtl="0" latinLnBrk="0">
        <a:lnSpc>
          <a:spcPct val="90000"/>
        </a:lnSpc>
        <a:spcBef>
          <a:spcPts val="700"/>
        </a:spcBef>
        <a:spcAft>
          <a:spcPts val="0"/>
        </a:spcAft>
        <a:buClrTx/>
        <a:buSzTx/>
        <a:buFont typeface="Arial"/>
        <a:buNone/>
        <a:tabLst/>
        <a:defRPr sz="2100" b="0" i="0" u="none" strike="noStrike" cap="none" spc="0" baseline="0">
          <a:solidFill>
            <a:srgbClr val="000000"/>
          </a:solidFill>
          <a:uFillTx/>
          <a:latin typeface="+mj-lt"/>
          <a:ea typeface="+mj-ea"/>
          <a:cs typeface="+mj-cs"/>
          <a:sym typeface="Calibri"/>
        </a:defRPr>
      </a:lvl9pPr>
    </p:bodyStyle>
    <p:otherStyle>
      <a:lvl1pPr marL="0" marR="0" indent="0" algn="r" defTabSz="6858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Calibri"/>
        </a:defRPr>
      </a:lvl1pPr>
      <a:lvl2pPr marL="0" marR="0" indent="0" algn="r" defTabSz="6858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Calibri"/>
        </a:defRPr>
      </a:lvl2pPr>
      <a:lvl3pPr marL="0" marR="0" indent="0" algn="r" defTabSz="6858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Calibri"/>
        </a:defRPr>
      </a:lvl3pPr>
      <a:lvl4pPr marL="0" marR="0" indent="0" algn="r" defTabSz="6858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Calibri"/>
        </a:defRPr>
      </a:lvl4pPr>
      <a:lvl5pPr marL="0" marR="0" indent="0" algn="r" defTabSz="6858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Calibri"/>
        </a:defRPr>
      </a:lvl5pPr>
      <a:lvl6pPr marL="0" marR="0" indent="0" algn="r" defTabSz="6858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Calibri"/>
        </a:defRPr>
      </a:lvl6pPr>
      <a:lvl7pPr marL="0" marR="0" indent="0" algn="r" defTabSz="6858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Calibri"/>
        </a:defRPr>
      </a:lvl7pPr>
      <a:lvl8pPr marL="0" marR="0" indent="0" algn="r" defTabSz="6858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Calibri"/>
        </a:defRPr>
      </a:lvl8pPr>
      <a:lvl9pPr marL="0" marR="0" indent="0" algn="r" defTabSz="6858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p:cNvSpPr/>
          <p:nvPr/>
        </p:nvSpPr>
        <p:spPr>
          <a:xfrm>
            <a:off x="-3175" y="4144962"/>
            <a:ext cx="9147175" cy="1349377"/>
          </a:xfrm>
          <a:prstGeom prst="rect">
            <a:avLst/>
          </a:prstGeom>
          <a:solidFill>
            <a:srgbClr val="FFFFFF"/>
          </a:solidFill>
          <a:ln w="12700">
            <a:miter lim="400000"/>
          </a:ln>
        </p:spPr>
        <p:txBody>
          <a:bodyPr lIns="45718" tIns="45718" rIns="45718" bIns="45718" anchor="ctr"/>
          <a:lstStyle/>
          <a:p>
            <a:pPr algn="ctr" defTabSz="685800">
              <a:defRPr sz="1300">
                <a:solidFill>
                  <a:srgbClr val="FFFFFF"/>
                </a:solidFill>
              </a:defRPr>
            </a:pPr>
            <a:endParaRPr/>
          </a:p>
        </p:txBody>
      </p:sp>
      <p:sp>
        <p:nvSpPr>
          <p:cNvPr id="21" name="Triangle"/>
          <p:cNvSpPr/>
          <p:nvPr/>
        </p:nvSpPr>
        <p:spPr>
          <a:xfrm flipV="1">
            <a:off x="7131050" y="4741862"/>
            <a:ext cx="968376" cy="86677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2F2F2">
              <a:alpha val="16862"/>
            </a:srgbClr>
          </a:solidFill>
          <a:ln w="12700">
            <a:miter lim="400000"/>
          </a:ln>
        </p:spPr>
        <p:txBody>
          <a:bodyPr lIns="45718" tIns="45718" rIns="45718" bIns="45718" anchor="ctr"/>
          <a:lstStyle/>
          <a:p>
            <a:pPr algn="ctr" defTabSz="685800">
              <a:defRPr sz="1300">
                <a:solidFill>
                  <a:srgbClr val="FFFFFF"/>
                </a:solidFill>
              </a:defRPr>
            </a:pPr>
            <a:endParaRPr/>
          </a:p>
        </p:txBody>
      </p:sp>
      <p:sp>
        <p:nvSpPr>
          <p:cNvPr id="22" name="Shape"/>
          <p:cNvSpPr/>
          <p:nvPr/>
        </p:nvSpPr>
        <p:spPr>
          <a:xfrm flipH="1" flipV="1">
            <a:off x="212723" y="298450"/>
            <a:ext cx="2532066" cy="317341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498" y="0"/>
                </a:lnTo>
                <a:lnTo>
                  <a:pt x="21600" y="12613"/>
                </a:lnTo>
                <a:lnTo>
                  <a:pt x="13325" y="21600"/>
                </a:lnTo>
                <a:lnTo>
                  <a:pt x="0" y="21600"/>
                </a:lnTo>
                <a:close/>
              </a:path>
            </a:pathLst>
          </a:custGeom>
          <a:solidFill>
            <a:srgbClr val="FFFFFF">
              <a:alpha val="16862"/>
            </a:srgbClr>
          </a:solidFill>
          <a:ln w="12700">
            <a:miter lim="400000"/>
          </a:ln>
        </p:spPr>
        <p:txBody>
          <a:bodyPr lIns="45718" tIns="45718" rIns="45718" bIns="45718" anchor="ctr"/>
          <a:lstStyle/>
          <a:p>
            <a:endParaRPr/>
          </a:p>
        </p:txBody>
      </p:sp>
      <p:sp>
        <p:nvSpPr>
          <p:cNvPr id="23" name="Triangle"/>
          <p:cNvSpPr/>
          <p:nvPr/>
        </p:nvSpPr>
        <p:spPr>
          <a:xfrm rot="10800000" flipV="1">
            <a:off x="7369174" y="4514850"/>
            <a:ext cx="1774827" cy="120015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C00000"/>
          </a:solidFill>
          <a:ln w="12700">
            <a:miter lim="400000"/>
          </a:ln>
        </p:spPr>
        <p:txBody>
          <a:bodyPr lIns="45718" tIns="45718" rIns="45718" bIns="45718" anchor="ctr"/>
          <a:lstStyle/>
          <a:p>
            <a:pPr algn="ctr" defTabSz="685800">
              <a:defRPr sz="1300">
                <a:solidFill>
                  <a:srgbClr val="FFFFFF"/>
                </a:solidFill>
              </a:defRPr>
            </a:pPr>
            <a:endParaRPr/>
          </a:p>
        </p:txBody>
      </p:sp>
      <p:sp>
        <p:nvSpPr>
          <p:cNvPr id="24" name="Line"/>
          <p:cNvSpPr/>
          <p:nvPr/>
        </p:nvSpPr>
        <p:spPr>
          <a:xfrm>
            <a:off x="201611" y="1268412"/>
            <a:ext cx="1822452" cy="2419351"/>
          </a:xfrm>
          <a:custGeom>
            <a:avLst/>
            <a:gdLst/>
            <a:ahLst/>
            <a:cxnLst>
              <a:cxn ang="0">
                <a:pos x="wd2" y="hd2"/>
              </a:cxn>
              <a:cxn ang="5400000">
                <a:pos x="wd2" y="hd2"/>
              </a:cxn>
              <a:cxn ang="10800000">
                <a:pos x="wd2" y="hd2"/>
              </a:cxn>
              <a:cxn ang="16200000">
                <a:pos x="wd2" y="hd2"/>
              </a:cxn>
            </a:cxnLst>
            <a:rect l="0" t="0" r="r" b="b"/>
            <a:pathLst>
              <a:path w="21600" h="21600" extrusionOk="0">
                <a:moveTo>
                  <a:pt x="21600" y="16157"/>
                </a:moveTo>
                <a:lnTo>
                  <a:pt x="14334" y="21600"/>
                </a:lnTo>
                <a:lnTo>
                  <a:pt x="0" y="10800"/>
                </a:lnTo>
                <a:lnTo>
                  <a:pt x="14334" y="0"/>
                </a:lnTo>
                <a:lnTo>
                  <a:pt x="21600" y="5474"/>
                </a:lnTo>
              </a:path>
            </a:pathLst>
          </a:custGeom>
          <a:ln w="38100">
            <a:solidFill>
              <a:srgbClr val="FFFFFF"/>
            </a:solidFill>
            <a:miter/>
          </a:ln>
        </p:spPr>
        <p:txBody>
          <a:bodyPr lIns="45718" tIns="45718" rIns="45718" bIns="45718" anchor="ctr"/>
          <a:lstStyle/>
          <a:p>
            <a:endParaRPr/>
          </a:p>
        </p:txBody>
      </p:sp>
      <p:sp>
        <p:nvSpPr>
          <p:cNvPr id="25" name="Line"/>
          <p:cNvSpPr/>
          <p:nvPr/>
        </p:nvSpPr>
        <p:spPr>
          <a:xfrm>
            <a:off x="82549" y="1274762"/>
            <a:ext cx="1822452" cy="2419351"/>
          </a:xfrm>
          <a:custGeom>
            <a:avLst/>
            <a:gdLst/>
            <a:ahLst/>
            <a:cxnLst>
              <a:cxn ang="0">
                <a:pos x="wd2" y="hd2"/>
              </a:cxn>
              <a:cxn ang="5400000">
                <a:pos x="wd2" y="hd2"/>
              </a:cxn>
              <a:cxn ang="10800000">
                <a:pos x="wd2" y="hd2"/>
              </a:cxn>
              <a:cxn ang="16200000">
                <a:pos x="wd2" y="hd2"/>
              </a:cxn>
            </a:cxnLst>
            <a:rect l="0" t="0" r="r" b="b"/>
            <a:pathLst>
              <a:path w="21600" h="21600" extrusionOk="0">
                <a:moveTo>
                  <a:pt x="21600" y="16157"/>
                </a:moveTo>
                <a:lnTo>
                  <a:pt x="14334" y="21600"/>
                </a:lnTo>
                <a:lnTo>
                  <a:pt x="0" y="10800"/>
                </a:lnTo>
                <a:lnTo>
                  <a:pt x="14334" y="0"/>
                </a:lnTo>
                <a:lnTo>
                  <a:pt x="21600" y="5474"/>
                </a:lnTo>
              </a:path>
            </a:pathLst>
          </a:custGeom>
          <a:ln w="38100">
            <a:solidFill>
              <a:srgbClr val="FFFFFF"/>
            </a:solidFill>
            <a:miter/>
          </a:ln>
        </p:spPr>
        <p:txBody>
          <a:bodyPr lIns="45718" tIns="45718" rIns="45718" bIns="45718" anchor="ctr"/>
          <a:lstStyle/>
          <a:p>
            <a:endParaRPr/>
          </a:p>
        </p:txBody>
      </p:sp>
      <p:grpSp>
        <p:nvGrpSpPr>
          <p:cNvPr id="28" name="Group"/>
          <p:cNvGrpSpPr/>
          <p:nvPr/>
        </p:nvGrpSpPr>
        <p:grpSpPr>
          <a:xfrm>
            <a:off x="460374" y="1509710"/>
            <a:ext cx="8220075" cy="974727"/>
            <a:chOff x="0" y="0"/>
            <a:chExt cx="8220075" cy="974725"/>
          </a:xfrm>
        </p:grpSpPr>
        <p:sp>
          <p:nvSpPr>
            <p:cNvPr id="26" name="Rectangle"/>
            <p:cNvSpPr/>
            <p:nvPr/>
          </p:nvSpPr>
          <p:spPr>
            <a:xfrm>
              <a:off x="0" y="0"/>
              <a:ext cx="8220075" cy="974726"/>
            </a:xfrm>
            <a:prstGeom prst="rect">
              <a:avLst/>
            </a:prstGeom>
            <a:solidFill>
              <a:srgbClr val="C00000"/>
            </a:solidFill>
            <a:ln w="12700" cap="flat">
              <a:noFill/>
              <a:miter lim="400000"/>
            </a:ln>
            <a:effectLst/>
          </p:spPr>
          <p:txBody>
            <a:bodyPr wrap="square" lIns="45718" tIns="45718" rIns="45718" bIns="45718" numCol="1" anchor="ctr">
              <a:noAutofit/>
            </a:bodyPr>
            <a:lstStyle/>
            <a:p>
              <a:pPr algn="ctr">
                <a:lnSpc>
                  <a:spcPct val="90000"/>
                </a:lnSpc>
                <a:defRPr sz="3000" b="1">
                  <a:solidFill>
                    <a:srgbClr val="FFFFFF"/>
                  </a:solidFill>
                  <a:latin typeface="Times New Roman"/>
                  <a:ea typeface="Times New Roman"/>
                  <a:cs typeface="Times New Roman"/>
                  <a:sym typeface="Times New Roman"/>
                </a:defRPr>
              </a:pPr>
              <a:endParaRPr/>
            </a:p>
          </p:txBody>
        </p:sp>
        <p:sp>
          <p:nvSpPr>
            <p:cNvPr id="27" name="SMART STREET LIGHT SYSTEM"/>
            <p:cNvSpPr txBox="1"/>
            <p:nvPr/>
          </p:nvSpPr>
          <p:spPr>
            <a:xfrm>
              <a:off x="45718" y="233835"/>
              <a:ext cx="8128638" cy="50705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lvl1pPr algn="ctr">
                <a:lnSpc>
                  <a:spcPct val="90000"/>
                </a:lnSpc>
                <a:defRPr sz="3000" b="1">
                  <a:solidFill>
                    <a:srgbClr val="FFFFFF"/>
                  </a:solidFill>
                  <a:latin typeface="Times New Roman"/>
                  <a:ea typeface="Times New Roman"/>
                  <a:cs typeface="Times New Roman"/>
                  <a:sym typeface="Times New Roman"/>
                </a:defRPr>
              </a:lvl1pPr>
            </a:lstStyle>
            <a:p>
              <a:r>
                <a:t> STREET LIGHT SYSTEM</a:t>
              </a:r>
            </a:p>
          </p:txBody>
        </p:sp>
      </p:grpSp>
      <p:sp>
        <p:nvSpPr>
          <p:cNvPr id="29" name="Team Leader Detail:…"/>
          <p:cNvSpPr txBox="1"/>
          <p:nvPr/>
        </p:nvSpPr>
        <p:spPr>
          <a:xfrm>
            <a:off x="842644" y="3436938"/>
            <a:ext cx="3408999" cy="3385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defRPr sz="1600" b="1">
                <a:latin typeface="Times New Roman"/>
                <a:ea typeface="Times New Roman"/>
                <a:cs typeface="Times New Roman"/>
                <a:sym typeface="Times New Roman"/>
              </a:defRPr>
            </a:pPr>
            <a:endParaRPr dirty="0"/>
          </a:p>
        </p:txBody>
      </p:sp>
      <p:pic>
        <p:nvPicPr>
          <p:cNvPr id="30" name="http://www.shikshapath.com/wp-content/uploads/2019/01/Galgotias-University.jpg" descr="http://www.shikshapath.com/wp-content/uploads/2019/01/Galgotias-University.jpg"/>
          <p:cNvPicPr>
            <a:picLocks noChangeAspect="1"/>
          </p:cNvPicPr>
          <p:nvPr/>
        </p:nvPicPr>
        <p:blipFill>
          <a:blip r:embed="rId2"/>
          <a:stretch>
            <a:fillRect/>
          </a:stretch>
        </p:blipFill>
        <p:spPr>
          <a:xfrm>
            <a:off x="0" y="0"/>
            <a:ext cx="2354264" cy="1531938"/>
          </a:xfrm>
          <a:prstGeom prst="rect">
            <a:avLst/>
          </a:prstGeom>
          <a:ln w="12700">
            <a:miter lim="400000"/>
          </a:ln>
        </p:spPr>
      </p:pic>
      <p:sp>
        <p:nvSpPr>
          <p:cNvPr id="31" name="Team Members Detail:…"/>
          <p:cNvSpPr txBox="1"/>
          <p:nvPr/>
        </p:nvSpPr>
        <p:spPr>
          <a:xfrm>
            <a:off x="1641155" y="3393311"/>
            <a:ext cx="5248376" cy="12926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p>
            <a:pPr>
              <a:defRPr b="1">
                <a:latin typeface="Times New Roman"/>
                <a:ea typeface="Times New Roman"/>
                <a:cs typeface="Times New Roman"/>
                <a:sym typeface="Times New Roman"/>
              </a:defRPr>
            </a:pPr>
            <a:r>
              <a:rPr sz="2400" dirty="0"/>
              <a:t>Team Members Detail:</a:t>
            </a:r>
          </a:p>
          <a:p>
            <a:pPr>
              <a:defRPr b="1">
                <a:latin typeface="Times New Roman"/>
                <a:ea typeface="Times New Roman"/>
                <a:cs typeface="Times New Roman"/>
                <a:sym typeface="Times New Roman"/>
              </a:defRPr>
            </a:pPr>
            <a:r>
              <a:rPr i="1" dirty="0"/>
              <a:t> 1.</a:t>
            </a:r>
            <a:r>
              <a:rPr lang="en-US" i="1" dirty="0"/>
              <a:t> Divya Dev Choudhary, 20scse1180140,AIML-2</a:t>
            </a:r>
            <a:r>
              <a:rPr i="1" dirty="0"/>
              <a:t> </a:t>
            </a:r>
            <a:endParaRPr lang="en-IN" i="1" dirty="0"/>
          </a:p>
          <a:p>
            <a:pPr>
              <a:defRPr b="1">
                <a:latin typeface="Times New Roman"/>
                <a:ea typeface="Times New Roman"/>
                <a:cs typeface="Times New Roman"/>
                <a:sym typeface="Times New Roman"/>
              </a:defRPr>
            </a:pPr>
            <a:r>
              <a:rPr i="1" dirty="0"/>
              <a:t>2.</a:t>
            </a:r>
            <a:r>
              <a:rPr lang="en-IN" i="1" dirty="0"/>
              <a:t> Kunal, 20scse1010015, Section 1</a:t>
            </a:r>
          </a:p>
          <a:p>
            <a:pPr>
              <a:defRPr b="1">
                <a:latin typeface="Times New Roman"/>
                <a:ea typeface="Times New Roman"/>
                <a:cs typeface="Times New Roman"/>
                <a:sym typeface="Times New Roman"/>
              </a:defRPr>
            </a:pPr>
            <a:endParaRPr i="1"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p:cNvGrpSpPr/>
          <p:nvPr/>
        </p:nvGrpSpPr>
        <p:grpSpPr>
          <a:xfrm>
            <a:off x="4851400" y="407987"/>
            <a:ext cx="4094164" cy="758827"/>
            <a:chOff x="0" y="0"/>
            <a:chExt cx="4094162" cy="758826"/>
          </a:xfrm>
        </p:grpSpPr>
        <p:sp>
          <p:nvSpPr>
            <p:cNvPr id="33" name="Rectangle"/>
            <p:cNvSpPr/>
            <p:nvPr/>
          </p:nvSpPr>
          <p:spPr>
            <a:xfrm>
              <a:off x="0" y="0"/>
              <a:ext cx="4094164" cy="758827"/>
            </a:xfrm>
            <a:prstGeom prst="rect">
              <a:avLst/>
            </a:prstGeom>
            <a:solidFill>
              <a:srgbClr val="C00000"/>
            </a:solidFill>
            <a:ln w="12700" cap="flat">
              <a:noFill/>
              <a:miter lim="400000"/>
            </a:ln>
            <a:effectLst/>
          </p:spPr>
          <p:txBody>
            <a:bodyPr wrap="square" lIns="45718" tIns="45718" rIns="45718" bIns="45718" numCol="1" anchor="ctr">
              <a:noAutofit/>
            </a:bodyPr>
            <a:lstStyle/>
            <a:p>
              <a:pPr algn="ctr">
                <a:defRPr sz="2400" b="1">
                  <a:solidFill>
                    <a:srgbClr val="FFFFFF"/>
                  </a:solidFill>
                  <a:latin typeface="Times New Roman"/>
                  <a:ea typeface="Times New Roman"/>
                  <a:cs typeface="Times New Roman"/>
                  <a:sym typeface="Times New Roman"/>
                </a:defRPr>
              </a:pPr>
              <a:endParaRPr/>
            </a:p>
          </p:txBody>
        </p:sp>
        <p:sp>
          <p:nvSpPr>
            <p:cNvPr id="34" name="Prior Art and Background"/>
            <p:cNvSpPr txBox="1"/>
            <p:nvPr/>
          </p:nvSpPr>
          <p:spPr>
            <a:xfrm>
              <a:off x="45719" y="168716"/>
              <a:ext cx="4002725" cy="4213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lvl1pPr algn="ctr">
                <a:defRPr sz="2400" b="1">
                  <a:solidFill>
                    <a:srgbClr val="FFFFFF"/>
                  </a:solidFill>
                  <a:latin typeface="Times New Roman"/>
                  <a:ea typeface="Times New Roman"/>
                  <a:cs typeface="Times New Roman"/>
                  <a:sym typeface="Times New Roman"/>
                </a:defRPr>
              </a:lvl1pPr>
            </a:lstStyle>
            <a:p>
              <a:r>
                <a:t>Prior Art and Background</a:t>
              </a:r>
            </a:p>
          </p:txBody>
        </p:sp>
      </p:grpSp>
      <p:graphicFrame>
        <p:nvGraphicFramePr>
          <p:cNvPr id="36" name="Table"/>
          <p:cNvGraphicFramePr/>
          <p:nvPr>
            <p:extLst>
              <p:ext uri="{D42A27DB-BD31-4B8C-83A1-F6EECF244321}">
                <p14:modId xmlns:p14="http://schemas.microsoft.com/office/powerpoint/2010/main" val="3346864593"/>
              </p:ext>
            </p:extLst>
          </p:nvPr>
        </p:nvGraphicFramePr>
        <p:xfrm>
          <a:off x="285750" y="1484312"/>
          <a:ext cx="8659812" cy="4099875"/>
        </p:xfrm>
        <a:graphic>
          <a:graphicData uri="http://schemas.openxmlformats.org/drawingml/2006/table">
            <a:tbl>
              <a:tblPr>
                <a:tableStyleId>{4C3C2611-4C71-4FC5-86AE-919BDF0F9419}</a:tableStyleId>
              </a:tblPr>
              <a:tblGrid>
                <a:gridCol w="8659812">
                  <a:extLst>
                    <a:ext uri="{9D8B030D-6E8A-4147-A177-3AD203B41FA5}">
                      <a16:colId xmlns:a16="http://schemas.microsoft.com/office/drawing/2014/main" val="20000"/>
                    </a:ext>
                  </a:extLst>
                </a:gridCol>
              </a:tblGrid>
              <a:tr h="4099875">
                <a:tc>
                  <a:txBody>
                    <a:bodyPr/>
                    <a:lstStyle/>
                    <a:p>
                      <a:pPr algn="l" defTabSz="457200">
                        <a:spcBef>
                          <a:spcPts val="1200"/>
                        </a:spcBef>
                        <a:defRPr sz="1200">
                          <a:uFill>
                            <a:solidFill>
                              <a:srgbClr val="000000"/>
                            </a:solidFill>
                          </a:uFill>
                          <a:latin typeface="Helvetica Neue"/>
                          <a:ea typeface="Helvetica Neue"/>
                          <a:cs typeface="Helvetica Neue"/>
                          <a:sym typeface="Helvetica Neue"/>
                        </a:defRPr>
                      </a:pPr>
                      <a:r>
                        <a:rPr dirty="0">
                          <a:latin typeface="Times New Roman"/>
                          <a:ea typeface="Times New Roman"/>
                          <a:cs typeface="Times New Roman"/>
                          <a:sym typeface="Times New Roman"/>
                        </a:rPr>
                        <a:t>The main objective of the project is to develop a smart street light system which reduces the consumption of electricity by using effective ways. Smart street lights are effective and extremely dependable. The two sensors, LDR (light dependent resistor) and a IR sensor, the role of these sensors in the project is to detects the intensity of atmospheric light and accordingly the street lights will switched on and also when detects an object coming towards the street light and it sends the message to the serially connected street lights through the cloud so that every street light in the particular serial will be automatically switched on. </a:t>
                      </a:r>
                    </a:p>
                    <a:p>
                      <a:pPr marL="133350" indent="-133350" algn="l" defTabSz="457200">
                        <a:spcBef>
                          <a:spcPts val="1600"/>
                        </a:spcBef>
                        <a:buSzPct val="100000"/>
                        <a:buFont typeface="Times New Roman"/>
                        <a:buChar char="•"/>
                        <a:defRPr sz="1200">
                          <a:uFill>
                            <a:solidFill>
                              <a:srgbClr val="000000"/>
                            </a:solidFill>
                          </a:uFill>
                          <a:latin typeface="Times New Roman"/>
                          <a:ea typeface="Times New Roman"/>
                          <a:cs typeface="Times New Roman"/>
                          <a:sym typeface="Times New Roman"/>
                        </a:defRPr>
                      </a:pPr>
                      <a:r>
                        <a:rPr b="1" dirty="0"/>
                        <a:t>Traffic control. </a:t>
                      </a:r>
                      <a:r>
                        <a:rPr dirty="0"/>
                        <a:t>Video monitoring can help cities better understand traffic and pedestrian patterns, make adjustments, as well as route emergency-response vehicles around congested areas. </a:t>
                      </a:r>
                    </a:p>
                    <a:p>
                      <a:pPr marL="133350" indent="-133350" algn="l" defTabSz="457200">
                        <a:spcBef>
                          <a:spcPts val="1600"/>
                        </a:spcBef>
                        <a:buSzPct val="100000"/>
                        <a:buFont typeface="Times New Roman"/>
                        <a:buChar char="•"/>
                        <a:defRPr sz="1200">
                          <a:uFill>
                            <a:solidFill>
                              <a:srgbClr val="000000"/>
                            </a:solidFill>
                          </a:uFill>
                          <a:latin typeface="Times New Roman"/>
                          <a:ea typeface="Times New Roman"/>
                          <a:cs typeface="Times New Roman"/>
                          <a:sym typeface="Times New Roman"/>
                        </a:defRPr>
                      </a:pPr>
                      <a:r>
                        <a:rPr b="1" dirty="0"/>
                        <a:t>Parking control. </a:t>
                      </a:r>
                      <a:r>
                        <a:rPr dirty="0"/>
                        <a:t>Street light sensors can provide information about available parking in densely populated areas, as well as monitor vehicles for parking violations without sending personnel out on the street. </a:t>
                      </a:r>
                    </a:p>
                    <a:p>
                      <a:pPr marL="133350" indent="-133350" algn="l" defTabSz="457200">
                        <a:spcBef>
                          <a:spcPts val="1600"/>
                        </a:spcBef>
                        <a:buSzPct val="100000"/>
                        <a:buFont typeface="Times New Roman"/>
                        <a:buChar char="•"/>
                        <a:defRPr sz="1200">
                          <a:uFill>
                            <a:solidFill>
                              <a:srgbClr val="000000"/>
                            </a:solidFill>
                          </a:uFill>
                          <a:latin typeface="Times New Roman"/>
                          <a:ea typeface="Times New Roman"/>
                          <a:cs typeface="Times New Roman"/>
                          <a:sym typeface="Times New Roman"/>
                        </a:defRPr>
                      </a:pPr>
                      <a:r>
                        <a:rPr b="1" dirty="0"/>
                        <a:t>Crime detection and prevention. </a:t>
                      </a:r>
                      <a:r>
                        <a:rPr dirty="0"/>
                        <a:t>Street lights with video cameras can aid police in solving crimes after they happen. </a:t>
                      </a:r>
                      <a:r>
                        <a:rPr b="1" dirty="0"/>
                        <a:t>	</a:t>
                      </a:r>
                    </a:p>
                    <a:p>
                      <a:pPr marL="133350" indent="-133350" algn="l" defTabSz="457200">
                        <a:spcBef>
                          <a:spcPts val="1600"/>
                        </a:spcBef>
                        <a:buSzPct val="100000"/>
                        <a:buFont typeface="Times New Roman"/>
                        <a:buChar char="•"/>
                        <a:defRPr sz="1200">
                          <a:uFill>
                            <a:solidFill>
                              <a:srgbClr val="000000"/>
                            </a:solidFill>
                          </a:uFill>
                          <a:latin typeface="Times New Roman"/>
                          <a:ea typeface="Times New Roman"/>
                          <a:cs typeface="Times New Roman"/>
                          <a:sym typeface="Times New Roman"/>
                        </a:defRPr>
                      </a:pPr>
                      <a:r>
                        <a:rPr b="1" dirty="0"/>
                        <a:t>Reduced energy cost. </a:t>
                      </a:r>
                      <a:r>
                        <a:rPr dirty="0"/>
                        <a:t>Smart lighting that </a:t>
                      </a:r>
                      <a:r>
                        <a:rPr dirty="0" err="1"/>
                        <a:t>optimises</a:t>
                      </a:r>
                      <a:r>
                        <a:rPr dirty="0"/>
                        <a:t> dimming, on/off programming, or motion activation can increase cost savings over simple LED luminaries. </a:t>
                      </a:r>
                    </a:p>
                    <a:p>
                      <a:pPr marL="133350" indent="-133350" algn="l" defTabSz="457200">
                        <a:spcBef>
                          <a:spcPts val="1600"/>
                        </a:spcBef>
                        <a:buSzPct val="100000"/>
                        <a:buFont typeface="Times New Roman"/>
                        <a:buChar char="•"/>
                        <a:defRPr sz="1200">
                          <a:uFill>
                            <a:solidFill>
                              <a:srgbClr val="000000"/>
                            </a:solidFill>
                          </a:uFill>
                          <a:latin typeface="Times New Roman"/>
                          <a:ea typeface="Times New Roman"/>
                          <a:cs typeface="Times New Roman"/>
                          <a:sym typeface="Times New Roman"/>
                        </a:defRPr>
                      </a:pPr>
                      <a:r>
                        <a:rPr b="1" dirty="0"/>
                        <a:t>Optimi</a:t>
                      </a:r>
                      <a:r>
                        <a:rPr lang="en-US" b="1" dirty="0"/>
                        <a:t>z</a:t>
                      </a:r>
                      <a:r>
                        <a:rPr b="1" dirty="0"/>
                        <a:t>ed maint</a:t>
                      </a:r>
                      <a:r>
                        <a:rPr lang="en-US" b="1" dirty="0"/>
                        <a:t>e</a:t>
                      </a:r>
                      <a:r>
                        <a:rPr b="1" dirty="0"/>
                        <a:t>nance. </a:t>
                      </a:r>
                      <a:r>
                        <a:rPr dirty="0"/>
                        <a:t>With smart street lighting, cities can predict lamp failures using data collected, such as the number of hours the light has operated and the status of a light fixture. </a:t>
                      </a:r>
                    </a:p>
                  </a:txBody>
                  <a:tcPr marL="34290" marR="34290" marT="34290" marB="34290"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0"/>
                  </a:ext>
                </a:extLst>
              </a:tr>
            </a:tbl>
          </a:graphicData>
        </a:graphic>
      </p:graphicFrame>
      <p:pic>
        <p:nvPicPr>
          <p:cNvPr id="37" name="http://www.shikshapath.com/wp-content/uploads/2019/01/Galgotias-University.jpg" descr="http://www.shikshapath.com/wp-content/uploads/2019/01/Galgotias-University.jpg"/>
          <p:cNvPicPr>
            <a:picLocks noChangeAspect="1"/>
          </p:cNvPicPr>
          <p:nvPr/>
        </p:nvPicPr>
        <p:blipFill>
          <a:blip r:embed="rId2"/>
          <a:stretch>
            <a:fillRect/>
          </a:stretch>
        </p:blipFill>
        <p:spPr>
          <a:xfrm>
            <a:off x="0" y="0"/>
            <a:ext cx="2114550" cy="1382713"/>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http://www.shikshapath.com/wp-content/uploads/2019/01/Galgotias-University.jpg" descr="http://www.shikshapath.com/wp-content/uploads/2019/01/Galgotias-University.jpg"/>
          <p:cNvPicPr>
            <a:picLocks noChangeAspect="1"/>
          </p:cNvPicPr>
          <p:nvPr/>
        </p:nvPicPr>
        <p:blipFill>
          <a:blip r:embed="rId2"/>
          <a:stretch>
            <a:fillRect/>
          </a:stretch>
        </p:blipFill>
        <p:spPr>
          <a:xfrm>
            <a:off x="0" y="0"/>
            <a:ext cx="2114550" cy="1382713"/>
          </a:xfrm>
          <a:prstGeom prst="rect">
            <a:avLst/>
          </a:prstGeom>
          <a:ln w="12700">
            <a:miter lim="400000"/>
          </a:ln>
        </p:spPr>
      </p:pic>
      <p:grpSp>
        <p:nvGrpSpPr>
          <p:cNvPr id="42" name="Group"/>
          <p:cNvGrpSpPr/>
          <p:nvPr/>
        </p:nvGrpSpPr>
        <p:grpSpPr>
          <a:xfrm>
            <a:off x="4851400" y="407987"/>
            <a:ext cx="4094164" cy="758827"/>
            <a:chOff x="0" y="0"/>
            <a:chExt cx="4094162" cy="758826"/>
          </a:xfrm>
        </p:grpSpPr>
        <p:sp>
          <p:nvSpPr>
            <p:cNvPr id="40" name="Rectangle"/>
            <p:cNvSpPr/>
            <p:nvPr/>
          </p:nvSpPr>
          <p:spPr>
            <a:xfrm>
              <a:off x="0" y="0"/>
              <a:ext cx="4094164" cy="758827"/>
            </a:xfrm>
            <a:prstGeom prst="rect">
              <a:avLst/>
            </a:prstGeom>
            <a:solidFill>
              <a:srgbClr val="C00000"/>
            </a:solidFill>
            <a:ln w="12700" cap="flat">
              <a:noFill/>
              <a:miter lim="400000"/>
            </a:ln>
            <a:effectLst/>
          </p:spPr>
          <p:txBody>
            <a:bodyPr wrap="square" lIns="45718" tIns="45718" rIns="45718" bIns="45718" numCol="1" anchor="ctr">
              <a:noAutofit/>
            </a:bodyPr>
            <a:lstStyle/>
            <a:p>
              <a:pPr algn="ctr">
                <a:defRPr sz="2400" b="1">
                  <a:solidFill>
                    <a:srgbClr val="FFFFFF"/>
                  </a:solidFill>
                  <a:latin typeface="Times New Roman"/>
                  <a:ea typeface="Times New Roman"/>
                  <a:cs typeface="Times New Roman"/>
                  <a:sym typeface="Times New Roman"/>
                </a:defRPr>
              </a:pPr>
              <a:endParaRPr/>
            </a:p>
          </p:txBody>
        </p:sp>
        <p:sp>
          <p:nvSpPr>
            <p:cNvPr id="41" name="Prior Art and Background"/>
            <p:cNvSpPr txBox="1"/>
            <p:nvPr/>
          </p:nvSpPr>
          <p:spPr>
            <a:xfrm>
              <a:off x="45719" y="168716"/>
              <a:ext cx="4002725" cy="4213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lvl1pPr algn="ctr">
                <a:defRPr sz="2400" b="1">
                  <a:solidFill>
                    <a:srgbClr val="FFFFFF"/>
                  </a:solidFill>
                  <a:latin typeface="Times New Roman"/>
                  <a:ea typeface="Times New Roman"/>
                  <a:cs typeface="Times New Roman"/>
                  <a:sym typeface="Times New Roman"/>
                </a:defRPr>
              </a:lvl1pPr>
            </a:lstStyle>
            <a:p>
              <a:r>
                <a:t>Prior Art and Background</a:t>
              </a:r>
            </a:p>
          </p:txBody>
        </p:sp>
      </p:grpSp>
      <p:graphicFrame>
        <p:nvGraphicFramePr>
          <p:cNvPr id="43" name="Table"/>
          <p:cNvGraphicFramePr/>
          <p:nvPr/>
        </p:nvGraphicFramePr>
        <p:xfrm>
          <a:off x="242092" y="1461298"/>
          <a:ext cx="8659812" cy="3946542"/>
        </p:xfrm>
        <a:graphic>
          <a:graphicData uri="http://schemas.openxmlformats.org/drawingml/2006/table">
            <a:tbl>
              <a:tblPr>
                <a:tableStyleId>{4C3C2611-4C71-4FC5-86AE-919BDF0F9419}</a:tableStyleId>
              </a:tblPr>
              <a:tblGrid>
                <a:gridCol w="8659812">
                  <a:extLst>
                    <a:ext uri="{9D8B030D-6E8A-4147-A177-3AD203B41FA5}">
                      <a16:colId xmlns:a16="http://schemas.microsoft.com/office/drawing/2014/main" val="20000"/>
                    </a:ext>
                  </a:extLst>
                </a:gridCol>
              </a:tblGrid>
              <a:tr h="3946542">
                <a:tc>
                  <a:txBody>
                    <a:bodyPr/>
                    <a:lstStyle/>
                    <a:p>
                      <a:pPr algn="just">
                        <a:lnSpc>
                          <a:spcPct val="200000"/>
                        </a:lnSpc>
                        <a:buSzPct val="100000"/>
                        <a:buFont typeface="Arial"/>
                        <a:buChar char="•"/>
                        <a:defRPr sz="1600">
                          <a:latin typeface="Times New Roman"/>
                          <a:ea typeface="Times New Roman"/>
                          <a:cs typeface="Times New Roman"/>
                          <a:sym typeface="Times New Roman"/>
                        </a:defRPr>
                      </a:pPr>
                      <a:r>
                        <a:rPr dirty="0"/>
                        <a:t> Scientific basis of proposed work </a:t>
                      </a:r>
                    </a:p>
                    <a:p>
                      <a:pPr algn="just">
                        <a:lnSpc>
                          <a:spcPct val="200000"/>
                        </a:lnSpc>
                        <a:defRPr sz="1600">
                          <a:latin typeface="Times New Roman"/>
                          <a:ea typeface="Times New Roman"/>
                          <a:cs typeface="Times New Roman"/>
                          <a:sym typeface="Times New Roman"/>
                        </a:defRPr>
                      </a:pPr>
                      <a:r>
                        <a:rPr dirty="0"/>
                        <a:t>a)ESP8266 </a:t>
                      </a:r>
                      <a:r>
                        <a:rPr dirty="0" err="1"/>
                        <a:t>NodeMCU</a:t>
                      </a:r>
                      <a:endParaRPr dirty="0"/>
                    </a:p>
                    <a:p>
                      <a:pPr algn="l" defTabSz="457200">
                        <a:defRPr sz="1300">
                          <a:latin typeface="Times New Roman"/>
                          <a:ea typeface="Times New Roman"/>
                          <a:cs typeface="Times New Roman"/>
                          <a:sym typeface="Times New Roman"/>
                        </a:defRPr>
                      </a:pPr>
                      <a:r>
                        <a:rPr b="1" dirty="0"/>
                        <a:t>ESP8266 </a:t>
                      </a:r>
                      <a:r>
                        <a:rPr b="1" dirty="0" err="1"/>
                        <a:t>NodeMCU</a:t>
                      </a:r>
                      <a:r>
                        <a:rPr dirty="0"/>
                        <a:t> is an open source IoT platform. It includes firmware which runs on the low cost Wi-Fi enabled ESP8266 Wi-Fi SoC from </a:t>
                      </a:r>
                      <a:r>
                        <a:rPr dirty="0" err="1"/>
                        <a:t>Espressif</a:t>
                      </a:r>
                      <a:r>
                        <a:rPr dirty="0"/>
                        <a:t> Systems, and hardware which is based on the ESP-12 module. It has GPIO, SPI, I2C, ADC, PWM AND UART pins for communication and controlling other peripherals attached to it. On board </a:t>
                      </a:r>
                      <a:r>
                        <a:rPr dirty="0" err="1"/>
                        <a:t>NodeMCU</a:t>
                      </a:r>
                      <a:r>
                        <a:rPr dirty="0"/>
                        <a:t> has CP2102 IC which provides USB to TTL functionality.</a:t>
                      </a:r>
                      <a:endParaRPr sz="1200" dirty="0"/>
                    </a:p>
                    <a:p>
                      <a:pPr algn="l" defTabSz="457200">
                        <a:spcBef>
                          <a:spcPts val="1200"/>
                        </a:spcBef>
                        <a:defRPr sz="1300">
                          <a:latin typeface="Times Roman"/>
                          <a:ea typeface="Times Roman"/>
                          <a:cs typeface="Times Roman"/>
                          <a:sym typeface="Times Roman"/>
                        </a:defRPr>
                      </a:pPr>
                      <a:r>
                        <a:rPr dirty="0"/>
                        <a:t>b) Infrared sensor </a:t>
                      </a:r>
                      <a:endParaRPr sz="1200" dirty="0"/>
                    </a:p>
                    <a:p>
                      <a:pPr algn="l" defTabSz="457200">
                        <a:spcBef>
                          <a:spcPts val="1200"/>
                        </a:spcBef>
                        <a:defRPr sz="1300">
                          <a:latin typeface="Times New Roman"/>
                          <a:ea typeface="Times New Roman"/>
                          <a:cs typeface="Times New Roman"/>
                          <a:sym typeface="Times New Roman"/>
                        </a:defRPr>
                      </a:pPr>
                      <a:r>
                        <a:rPr dirty="0"/>
                        <a:t>An infrared sensor is an electronic device that emits in order to sense some aspects of the surroundings. An IR sensor can measure the heat of an object as well as detects the </a:t>
                      </a:r>
                      <a:r>
                        <a:rPr dirty="0" err="1"/>
                        <a:t>motion.These</a:t>
                      </a:r>
                      <a:r>
                        <a:rPr dirty="0"/>
                        <a:t> types of sensors measures only infrared radiation, rather than emitting it that is called as a passive IR sensor. Usually in the infrared spectrum, all the objects radiate some form of thermal radiations. These types of radiations are invisible to our eyes that can be detected by an infrared </a:t>
                      </a:r>
                      <a:r>
                        <a:rPr dirty="0" err="1"/>
                        <a:t>sensor.The</a:t>
                      </a:r>
                      <a:r>
                        <a:rPr dirty="0"/>
                        <a:t> emitter is simply an IR LED and the detector is simply an IR photodiode which is sensitive to IR light of the same wavelength as that emitted by the IR LED. When IR light falls on the photodiode. The resistances and these output voltages, change in proportion to the magnitude of the IR light received. </a:t>
                      </a:r>
                    </a:p>
                  </a:txBody>
                  <a:tcPr marL="34290" marR="34290" marT="34290" marB="34290"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p:cNvGrpSpPr/>
          <p:nvPr/>
        </p:nvGrpSpPr>
        <p:grpSpPr>
          <a:xfrm>
            <a:off x="4851400" y="407987"/>
            <a:ext cx="4094164" cy="758827"/>
            <a:chOff x="0" y="0"/>
            <a:chExt cx="4094162" cy="758826"/>
          </a:xfrm>
        </p:grpSpPr>
        <p:sp>
          <p:nvSpPr>
            <p:cNvPr id="45" name="Rectangle"/>
            <p:cNvSpPr/>
            <p:nvPr/>
          </p:nvSpPr>
          <p:spPr>
            <a:xfrm>
              <a:off x="0" y="0"/>
              <a:ext cx="4094164" cy="758827"/>
            </a:xfrm>
            <a:prstGeom prst="rect">
              <a:avLst/>
            </a:prstGeom>
            <a:solidFill>
              <a:srgbClr val="C00000"/>
            </a:solidFill>
            <a:ln w="12700" cap="flat">
              <a:noFill/>
              <a:miter lim="400000"/>
            </a:ln>
            <a:effectLst/>
          </p:spPr>
          <p:txBody>
            <a:bodyPr wrap="square" lIns="45718" tIns="45718" rIns="45718" bIns="45718" numCol="1" anchor="ctr">
              <a:noAutofit/>
            </a:bodyPr>
            <a:lstStyle/>
            <a:p>
              <a:pPr algn="ctr">
                <a:defRPr sz="2400" b="1">
                  <a:solidFill>
                    <a:srgbClr val="FFFFFF"/>
                  </a:solidFill>
                  <a:latin typeface="Times New Roman"/>
                  <a:ea typeface="Times New Roman"/>
                  <a:cs typeface="Times New Roman"/>
                  <a:sym typeface="Times New Roman"/>
                </a:defRPr>
              </a:pPr>
              <a:endParaRPr/>
            </a:p>
          </p:txBody>
        </p:sp>
        <p:sp>
          <p:nvSpPr>
            <p:cNvPr id="46" name="Market Survey on Project"/>
            <p:cNvSpPr txBox="1"/>
            <p:nvPr/>
          </p:nvSpPr>
          <p:spPr>
            <a:xfrm>
              <a:off x="45719" y="168716"/>
              <a:ext cx="4002725" cy="4213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lvl1pPr algn="ctr">
                <a:defRPr sz="2400" b="1">
                  <a:solidFill>
                    <a:srgbClr val="FFFFFF"/>
                  </a:solidFill>
                  <a:latin typeface="Times New Roman"/>
                  <a:ea typeface="Times New Roman"/>
                  <a:cs typeface="Times New Roman"/>
                  <a:sym typeface="Times New Roman"/>
                </a:defRPr>
              </a:lvl1pPr>
            </a:lstStyle>
            <a:p>
              <a:r>
                <a:t>Market Survey on Project</a:t>
              </a:r>
            </a:p>
          </p:txBody>
        </p:sp>
      </p:grpSp>
      <p:graphicFrame>
        <p:nvGraphicFramePr>
          <p:cNvPr id="48" name="Table"/>
          <p:cNvGraphicFramePr/>
          <p:nvPr/>
        </p:nvGraphicFramePr>
        <p:xfrm>
          <a:off x="242092" y="1330653"/>
          <a:ext cx="8659814" cy="4568519"/>
        </p:xfrm>
        <a:graphic>
          <a:graphicData uri="http://schemas.openxmlformats.org/drawingml/2006/table">
            <a:tbl>
              <a:tblPr>
                <a:tableStyleId>{4C3C2611-4C71-4FC5-86AE-919BDF0F9419}</a:tableStyleId>
              </a:tblPr>
              <a:tblGrid>
                <a:gridCol w="8659814">
                  <a:extLst>
                    <a:ext uri="{9D8B030D-6E8A-4147-A177-3AD203B41FA5}">
                      <a16:colId xmlns:a16="http://schemas.microsoft.com/office/drawing/2014/main" val="20000"/>
                    </a:ext>
                  </a:extLst>
                </a:gridCol>
              </a:tblGrid>
              <a:tr h="4568519">
                <a:tc>
                  <a:txBody>
                    <a:bodyPr/>
                    <a:lstStyle/>
                    <a:p>
                      <a:pPr algn="just">
                        <a:lnSpc>
                          <a:spcPct val="200000"/>
                        </a:lnSpc>
                        <a:buSzPct val="100000"/>
                        <a:buFont typeface="Arial"/>
                        <a:buChar char="•"/>
                        <a:defRPr sz="1600">
                          <a:latin typeface="Times New Roman"/>
                          <a:ea typeface="Times New Roman"/>
                          <a:cs typeface="Times New Roman"/>
                          <a:sym typeface="Times New Roman"/>
                        </a:defRPr>
                      </a:pPr>
                      <a:r>
                        <a:t>Products available on current theme </a:t>
                      </a:r>
                    </a:p>
                    <a:p>
                      <a:pPr marL="173789" indent="-173789" algn="l" defTabSz="457200">
                        <a:buSzPct val="100000"/>
                        <a:buAutoNum type="arabicPeriod"/>
                        <a:defRPr sz="1300" b="1">
                          <a:latin typeface="Times New Roman"/>
                          <a:ea typeface="Times New Roman"/>
                          <a:cs typeface="Times New Roman"/>
                          <a:sym typeface="Times New Roman"/>
                        </a:defRPr>
                      </a:pPr>
                      <a:r>
                        <a:t>LDR Sensor</a:t>
                      </a:r>
                    </a:p>
                    <a:p>
                      <a:pPr algn="l" defTabSz="457200">
                        <a:defRPr sz="1300">
                          <a:latin typeface="Times New Roman"/>
                          <a:ea typeface="Times New Roman"/>
                          <a:cs typeface="Times New Roman"/>
                          <a:sym typeface="Times New Roman"/>
                        </a:defRPr>
                      </a:pPr>
                      <a:r>
                        <a:t>LDR stands for </a:t>
                      </a:r>
                      <a:r>
                        <a:rPr b="1"/>
                        <a:t>Light Dependent Resistor</a:t>
                      </a:r>
                      <a:r>
                        <a:t> also known as photo-resistor. LDR is sensitive to light and its resistance changes according to the intensity of light falling on it. It is made up of high resistance semiconductor and its resistance increases in darkness and decreases in light. When light incident on the LDR exceeds some threshold, it absorbs the photons and allows electrons to jump into the conduction band. LDR generates a variable resistance which depends on the intensity of light falling on it. It is mainly used in electric circuits like street light, alarm clock, automatic brightness and contrast control etc.</a:t>
                      </a:r>
                      <a:endParaRPr sz="1600"/>
                    </a:p>
                    <a:p>
                      <a:pPr marL="173789" indent="-173789" algn="just" defTabSz="457200">
                        <a:buSzPct val="100000"/>
                        <a:buAutoNum type="arabicPeriod" startAt="2"/>
                        <a:defRPr sz="1300" b="1">
                          <a:latin typeface="Times New Roman"/>
                          <a:ea typeface="Times New Roman"/>
                          <a:cs typeface="Times New Roman"/>
                          <a:sym typeface="Times New Roman"/>
                        </a:defRPr>
                      </a:pPr>
                      <a:r>
                        <a:t>ESP8266 NodeMCU</a:t>
                      </a:r>
                    </a:p>
                    <a:p>
                      <a:pPr algn="l" defTabSz="457200">
                        <a:defRPr sz="1300">
                          <a:latin typeface="Times New Roman"/>
                          <a:ea typeface="Times New Roman"/>
                          <a:cs typeface="Times New Roman"/>
                          <a:sym typeface="Times New Roman"/>
                        </a:defRPr>
                      </a:pPr>
                      <a:r>
                        <a:rPr b="1"/>
                        <a:t>ESP8266 NodeMCU</a:t>
                      </a:r>
                      <a:r>
                        <a:t> is an open source IoT platform. It includes firmware which runs on the low cost Wi-Fi enabled ESP8266 Wi-Fi SoC from Espressif Systems, and hardware which is based on the ESP-12 module. It has GPIO, SPI, I2C, ADC, PWM AND UART pins for communication and controlling other peripherals attached to it. On board NodeMCU has CP2102 IC which provides USB to TTL functionality.</a:t>
                      </a:r>
                    </a:p>
                    <a:p>
                      <a:pPr marL="264158" indent="-264158" algn="just" defTabSz="457200">
                        <a:defRPr sz="1300">
                          <a:latin typeface="Times New Roman"/>
                          <a:ea typeface="Times New Roman"/>
                          <a:cs typeface="Times New Roman"/>
                          <a:sym typeface="Times New Roman"/>
                        </a:defRPr>
                      </a:pPr>
                      <a:r>
                        <a:t>3</a:t>
                      </a:r>
                      <a:r>
                        <a:rPr b="1"/>
                        <a:t>. Infrared sensor </a:t>
                      </a:r>
                      <a:endParaRPr>
                        <a:latin typeface="Times Roman"/>
                        <a:ea typeface="Times Roman"/>
                        <a:cs typeface="Times Roman"/>
                        <a:sym typeface="Times Roman"/>
                      </a:endParaRPr>
                    </a:p>
                    <a:p>
                      <a:pPr marL="264158" indent="-264158" algn="just" defTabSz="457200">
                        <a:defRPr sz="1300">
                          <a:latin typeface="Times New Roman"/>
                          <a:ea typeface="Times New Roman"/>
                          <a:cs typeface="Times New Roman"/>
                          <a:sym typeface="Times New Roman"/>
                        </a:defRPr>
                      </a:pPr>
                      <a:r>
                        <a:t>An infrared sensor is an electronic device that emits in order to sense some aspects of the surroundings. An IR sensor can  measure the heat of an object as well as detects the motion.These types of sensors measures only infrared radiation, rather than emitting it that is called as a passive IR sensor. Usually in the infrared spectrum, all the objects radiate some form of thermal radiations. These types of radiations are invisible to our eyes that can be detected by an infrared sensor.The emitter is simply an IR LED and the detector is simply an IR photodiode which is sensitive to IR light of the same wavelength as that emitted by the IR LED. When IR light falls on the photodiode. The resistances and these output voltages, change in proportion to the magnitude of the IR light received</a:t>
                      </a:r>
                    </a:p>
                  </a:txBody>
                  <a:tcPr marL="34290" marR="34290" marT="34290" marB="34290"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0"/>
                  </a:ext>
                </a:extLst>
              </a:tr>
            </a:tbl>
          </a:graphicData>
        </a:graphic>
      </p:graphicFrame>
      <p:pic>
        <p:nvPicPr>
          <p:cNvPr id="49" name="http://www.shikshapath.com/wp-content/uploads/2019/01/Galgotias-University.jpg" descr="http://www.shikshapath.com/wp-content/uploads/2019/01/Galgotias-University.jpg"/>
          <p:cNvPicPr>
            <a:picLocks noChangeAspect="1"/>
          </p:cNvPicPr>
          <p:nvPr/>
        </p:nvPicPr>
        <p:blipFill>
          <a:blip r:embed="rId2"/>
          <a:stretch>
            <a:fillRect/>
          </a:stretch>
        </p:blipFill>
        <p:spPr>
          <a:xfrm>
            <a:off x="0" y="0"/>
            <a:ext cx="2114550" cy="1382713"/>
          </a:xfrm>
          <a:prstGeom prst="rect">
            <a:avLst/>
          </a:prstGeom>
          <a:ln w="12700">
            <a:miter lim="400000"/>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p:cNvGrpSpPr/>
          <p:nvPr/>
        </p:nvGrpSpPr>
        <p:grpSpPr>
          <a:xfrm>
            <a:off x="2278062" y="407987"/>
            <a:ext cx="6667501" cy="758827"/>
            <a:chOff x="0" y="0"/>
            <a:chExt cx="6667500" cy="758826"/>
          </a:xfrm>
        </p:grpSpPr>
        <p:sp>
          <p:nvSpPr>
            <p:cNvPr id="51" name="Rectangle"/>
            <p:cNvSpPr/>
            <p:nvPr/>
          </p:nvSpPr>
          <p:spPr>
            <a:xfrm>
              <a:off x="0" y="0"/>
              <a:ext cx="6667501" cy="758827"/>
            </a:xfrm>
            <a:prstGeom prst="rect">
              <a:avLst/>
            </a:prstGeom>
            <a:solidFill>
              <a:srgbClr val="C00000"/>
            </a:solidFill>
            <a:ln w="12700" cap="flat">
              <a:noFill/>
              <a:miter lim="400000"/>
            </a:ln>
            <a:effectLst/>
          </p:spPr>
          <p:txBody>
            <a:bodyPr wrap="square" lIns="45718" tIns="45718" rIns="45718" bIns="45718" numCol="1" anchor="ctr">
              <a:noAutofit/>
            </a:bodyPr>
            <a:lstStyle/>
            <a:p>
              <a:pPr algn="ctr">
                <a:defRPr sz="2400" b="1">
                  <a:solidFill>
                    <a:srgbClr val="FFFFFF"/>
                  </a:solidFill>
                  <a:latin typeface="Times New Roman"/>
                  <a:ea typeface="Times New Roman"/>
                  <a:cs typeface="Times New Roman"/>
                  <a:sym typeface="Times New Roman"/>
                </a:defRPr>
              </a:pPr>
              <a:endParaRPr/>
            </a:p>
          </p:txBody>
        </p:sp>
        <p:sp>
          <p:nvSpPr>
            <p:cNvPr id="52" name="Proposed Plan"/>
            <p:cNvSpPr txBox="1"/>
            <p:nvPr/>
          </p:nvSpPr>
          <p:spPr>
            <a:xfrm>
              <a:off x="45718" y="168716"/>
              <a:ext cx="6576064" cy="4213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lvl1pPr algn="ctr">
                <a:defRPr sz="2400" b="1">
                  <a:solidFill>
                    <a:srgbClr val="FFFFFF"/>
                  </a:solidFill>
                  <a:latin typeface="Times New Roman"/>
                  <a:ea typeface="Times New Roman"/>
                  <a:cs typeface="Times New Roman"/>
                  <a:sym typeface="Times New Roman"/>
                </a:defRPr>
              </a:lvl1pPr>
            </a:lstStyle>
            <a:p>
              <a:r>
                <a:t>Proposed Plan </a:t>
              </a:r>
            </a:p>
          </p:txBody>
        </p:sp>
      </p:grpSp>
      <p:pic>
        <p:nvPicPr>
          <p:cNvPr id="54" name="http://www.shikshapath.com/wp-content/uploads/2019/01/Galgotias-University.jpg" descr="http://www.shikshapath.com/wp-content/uploads/2019/01/Galgotias-University.jpg"/>
          <p:cNvPicPr>
            <a:picLocks noChangeAspect="1"/>
          </p:cNvPicPr>
          <p:nvPr/>
        </p:nvPicPr>
        <p:blipFill>
          <a:blip r:embed="rId2"/>
          <a:stretch>
            <a:fillRect/>
          </a:stretch>
        </p:blipFill>
        <p:spPr>
          <a:xfrm>
            <a:off x="0" y="0"/>
            <a:ext cx="2206625" cy="1443038"/>
          </a:xfrm>
          <a:prstGeom prst="rect">
            <a:avLst/>
          </a:prstGeom>
          <a:ln w="12700">
            <a:miter lim="400000"/>
          </a:ln>
        </p:spPr>
      </p:pic>
      <p:pic>
        <p:nvPicPr>
          <p:cNvPr id="55" name="http://www.shikshapath.com/wp-content/uploads/2019/01/Galgotias-University.jpg" descr="http://www.shikshapath.com/wp-content/uploads/2019/01/Galgotias-University.jpg"/>
          <p:cNvPicPr>
            <a:picLocks noChangeAspect="1"/>
          </p:cNvPicPr>
          <p:nvPr/>
        </p:nvPicPr>
        <p:blipFill>
          <a:blip r:embed="rId2"/>
          <a:stretch>
            <a:fillRect/>
          </a:stretch>
        </p:blipFill>
        <p:spPr>
          <a:xfrm>
            <a:off x="0" y="0"/>
            <a:ext cx="2114550" cy="1382713"/>
          </a:xfrm>
          <a:prstGeom prst="rect">
            <a:avLst/>
          </a:prstGeom>
          <a:ln w="12700">
            <a:miter lim="400000"/>
          </a:ln>
        </p:spPr>
      </p:pic>
      <p:pic>
        <p:nvPicPr>
          <p:cNvPr id="56" name="http://www.shikshapath.com/wp-content/uploads/2019/01/Galgotias-University.jpg" descr="http://www.shikshapath.com/wp-content/uploads/2019/01/Galgotias-University.jpg"/>
          <p:cNvPicPr>
            <a:picLocks noChangeAspect="1"/>
          </p:cNvPicPr>
          <p:nvPr/>
        </p:nvPicPr>
        <p:blipFill>
          <a:blip r:embed="rId2"/>
          <a:stretch>
            <a:fillRect/>
          </a:stretch>
        </p:blipFill>
        <p:spPr>
          <a:xfrm>
            <a:off x="0" y="0"/>
            <a:ext cx="2114550" cy="1382713"/>
          </a:xfrm>
          <a:prstGeom prst="rect">
            <a:avLst/>
          </a:prstGeom>
          <a:ln w="12700">
            <a:miter lim="400000"/>
          </a:ln>
        </p:spPr>
      </p:pic>
      <p:pic>
        <p:nvPicPr>
          <p:cNvPr id="57" name="Circuit-Diagram-for-IoT-based-Smart-Street-Light.png" descr="Circuit-Diagram-for-IoT-based-Smart-Street-Light.png"/>
          <p:cNvPicPr>
            <a:picLocks noChangeAspect="1"/>
          </p:cNvPicPr>
          <p:nvPr/>
        </p:nvPicPr>
        <p:blipFill>
          <a:blip r:embed="rId3"/>
          <a:srcRect b="7193"/>
          <a:stretch>
            <a:fillRect/>
          </a:stretch>
        </p:blipFill>
        <p:spPr>
          <a:xfrm>
            <a:off x="750144" y="1677304"/>
            <a:ext cx="7643703" cy="3420266"/>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Group"/>
          <p:cNvGrpSpPr/>
          <p:nvPr/>
        </p:nvGrpSpPr>
        <p:grpSpPr>
          <a:xfrm>
            <a:off x="3752849" y="407987"/>
            <a:ext cx="4957765" cy="758827"/>
            <a:chOff x="0" y="0"/>
            <a:chExt cx="4957764" cy="758826"/>
          </a:xfrm>
        </p:grpSpPr>
        <p:sp>
          <p:nvSpPr>
            <p:cNvPr id="59" name="Rectangle"/>
            <p:cNvSpPr/>
            <p:nvPr/>
          </p:nvSpPr>
          <p:spPr>
            <a:xfrm>
              <a:off x="-1" y="0"/>
              <a:ext cx="4957765" cy="758827"/>
            </a:xfrm>
            <a:prstGeom prst="rect">
              <a:avLst/>
            </a:prstGeom>
            <a:solidFill>
              <a:srgbClr val="C00000"/>
            </a:solidFill>
            <a:ln w="12700" cap="flat">
              <a:noFill/>
              <a:miter lim="400000"/>
            </a:ln>
            <a:effectLst/>
          </p:spPr>
          <p:txBody>
            <a:bodyPr wrap="square" lIns="45718" tIns="45718" rIns="45718" bIns="45718" numCol="1" anchor="ctr">
              <a:noAutofit/>
            </a:bodyPr>
            <a:lstStyle/>
            <a:p>
              <a:pPr algn="ctr">
                <a:defRPr sz="2400" b="1">
                  <a:solidFill>
                    <a:srgbClr val="FFFFFF"/>
                  </a:solidFill>
                  <a:latin typeface="Times New Roman"/>
                  <a:ea typeface="Times New Roman"/>
                  <a:cs typeface="Times New Roman"/>
                  <a:sym typeface="Times New Roman"/>
                </a:defRPr>
              </a:pPr>
              <a:endParaRPr/>
            </a:p>
          </p:txBody>
        </p:sp>
        <p:sp>
          <p:nvSpPr>
            <p:cNvPr id="60" name="Project Plan/ Duration (Time line)"/>
            <p:cNvSpPr txBox="1"/>
            <p:nvPr/>
          </p:nvSpPr>
          <p:spPr>
            <a:xfrm>
              <a:off x="45718" y="168716"/>
              <a:ext cx="4866326" cy="4213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lvl1pPr algn="ctr">
                <a:defRPr sz="2400" b="1">
                  <a:solidFill>
                    <a:srgbClr val="FFFFFF"/>
                  </a:solidFill>
                  <a:latin typeface="Times New Roman"/>
                  <a:ea typeface="Times New Roman"/>
                  <a:cs typeface="Times New Roman"/>
                  <a:sym typeface="Times New Roman"/>
                </a:defRPr>
              </a:lvl1pPr>
            </a:lstStyle>
            <a:p>
              <a:r>
                <a:t>Project Plan/ Duration (Time line) </a:t>
              </a:r>
            </a:p>
          </p:txBody>
        </p:sp>
      </p:grpSp>
      <p:graphicFrame>
        <p:nvGraphicFramePr>
          <p:cNvPr id="62" name="Table"/>
          <p:cNvGraphicFramePr/>
          <p:nvPr>
            <p:extLst>
              <p:ext uri="{D42A27DB-BD31-4B8C-83A1-F6EECF244321}">
                <p14:modId xmlns:p14="http://schemas.microsoft.com/office/powerpoint/2010/main" val="4171327720"/>
              </p:ext>
            </p:extLst>
          </p:nvPr>
        </p:nvGraphicFramePr>
        <p:xfrm>
          <a:off x="247650" y="1638300"/>
          <a:ext cx="8564561" cy="2646374"/>
        </p:xfrm>
        <a:graphic>
          <a:graphicData uri="http://schemas.openxmlformats.org/drawingml/2006/table">
            <a:tbl>
              <a:tblPr>
                <a:tableStyleId>{4C3C2611-4C71-4FC5-86AE-919BDF0F9419}</a:tableStyleId>
              </a:tblPr>
              <a:tblGrid>
                <a:gridCol w="928687">
                  <a:extLst>
                    <a:ext uri="{9D8B030D-6E8A-4147-A177-3AD203B41FA5}">
                      <a16:colId xmlns:a16="http://schemas.microsoft.com/office/drawing/2014/main" val="20000"/>
                    </a:ext>
                  </a:extLst>
                </a:gridCol>
                <a:gridCol w="6088062">
                  <a:extLst>
                    <a:ext uri="{9D8B030D-6E8A-4147-A177-3AD203B41FA5}">
                      <a16:colId xmlns:a16="http://schemas.microsoft.com/office/drawing/2014/main" val="20001"/>
                    </a:ext>
                  </a:extLst>
                </a:gridCol>
                <a:gridCol w="1547812">
                  <a:extLst>
                    <a:ext uri="{9D8B030D-6E8A-4147-A177-3AD203B41FA5}">
                      <a16:colId xmlns:a16="http://schemas.microsoft.com/office/drawing/2014/main" val="20002"/>
                    </a:ext>
                  </a:extLst>
                </a:gridCol>
              </a:tblGrid>
              <a:tr h="430212">
                <a:tc>
                  <a:txBody>
                    <a:bodyPr/>
                    <a:lstStyle/>
                    <a:p>
                      <a:pPr algn="ctr">
                        <a:defRPr sz="1800"/>
                      </a:pPr>
                      <a:r>
                        <a:rPr sz="1400" b="1">
                          <a:latin typeface="Times New Roman"/>
                          <a:ea typeface="Times New Roman"/>
                          <a:cs typeface="Times New Roman"/>
                          <a:sym typeface="Times New Roman"/>
                        </a:rPr>
                        <a:t>Sr. No.</a:t>
                      </a:r>
                    </a:p>
                  </a:txBody>
                  <a:tcPr marL="34297" marR="34297" marT="34297" marB="34297"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defRPr sz="1800"/>
                      </a:pPr>
                      <a:r>
                        <a:rPr sz="1400" b="1">
                          <a:latin typeface="Times New Roman"/>
                          <a:ea typeface="Times New Roman"/>
                          <a:cs typeface="Times New Roman"/>
                          <a:sym typeface="Times New Roman"/>
                        </a:rPr>
                        <a:t>Activity /Objective</a:t>
                      </a:r>
                    </a:p>
                  </a:txBody>
                  <a:tcPr marL="34297" marR="34297" marT="34297" marB="34297"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defRPr sz="1800"/>
                      </a:pPr>
                      <a:r>
                        <a:rPr sz="1400" b="1">
                          <a:latin typeface="Times New Roman"/>
                          <a:ea typeface="Times New Roman"/>
                          <a:cs typeface="Times New Roman"/>
                          <a:sym typeface="Times New Roman"/>
                        </a:rPr>
                        <a:t>Duration</a:t>
                      </a:r>
                    </a:p>
                  </a:txBody>
                  <a:tcPr marL="34297" marR="34297" marT="34297" marB="34297"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0"/>
                  </a:ext>
                </a:extLst>
              </a:tr>
              <a:tr h="473075">
                <a:tc>
                  <a:txBody>
                    <a:bodyPr/>
                    <a:lstStyle/>
                    <a:p>
                      <a:pPr algn="ctr">
                        <a:defRPr sz="1800"/>
                      </a:pPr>
                      <a:r>
                        <a:rPr sz="1400" b="1">
                          <a:latin typeface="Times New Roman"/>
                          <a:ea typeface="Times New Roman"/>
                          <a:cs typeface="Times New Roman"/>
                          <a:sym typeface="Times New Roman"/>
                        </a:rPr>
                        <a:t>1.</a:t>
                      </a:r>
                    </a:p>
                  </a:txBody>
                  <a:tcPr marL="34297" marR="34297" marT="34297" marB="34297"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defRPr sz="1800"/>
                      </a:pPr>
                      <a:r>
                        <a:rPr sz="1400" b="1">
                          <a:latin typeface="Times New Roman"/>
                          <a:ea typeface="Times New Roman"/>
                          <a:cs typeface="Times New Roman"/>
                          <a:sym typeface="Times New Roman"/>
                        </a:rPr>
                        <a:t>Confirming all the project plan with the team mates and if any changes needed will do accordingly</a:t>
                      </a:r>
                    </a:p>
                  </a:txBody>
                  <a:tcPr marL="34297" marR="34297" marT="34297" marB="34297"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defRPr sz="1800"/>
                      </a:pPr>
                      <a:r>
                        <a:rPr sz="1400" b="1">
                          <a:latin typeface="Times New Roman"/>
                          <a:ea typeface="Times New Roman"/>
                          <a:cs typeface="Times New Roman"/>
                          <a:sym typeface="Times New Roman"/>
                        </a:rPr>
                        <a:t>1 Day</a:t>
                      </a:r>
                    </a:p>
                  </a:txBody>
                  <a:tcPr marL="34297" marR="34297" marT="34297" marB="34297"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430212">
                <a:tc>
                  <a:txBody>
                    <a:bodyPr/>
                    <a:lstStyle/>
                    <a:p>
                      <a:pPr algn="ctr">
                        <a:defRPr sz="1800"/>
                      </a:pPr>
                      <a:r>
                        <a:rPr sz="1400" b="1">
                          <a:latin typeface="Times New Roman"/>
                          <a:ea typeface="Times New Roman"/>
                          <a:cs typeface="Times New Roman"/>
                          <a:sym typeface="Times New Roman"/>
                        </a:rPr>
                        <a:t>2. </a:t>
                      </a:r>
                    </a:p>
                  </a:txBody>
                  <a:tcPr marL="34297" marR="34297" marT="34297" marB="34297"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defRPr sz="1800"/>
                      </a:pPr>
                      <a:r>
                        <a:rPr sz="1400" b="1">
                          <a:latin typeface="Times New Roman"/>
                          <a:ea typeface="Times New Roman"/>
                          <a:cs typeface="Times New Roman"/>
                          <a:sym typeface="Times New Roman"/>
                        </a:rPr>
                        <a:t>Collecting all the materials required</a:t>
                      </a:r>
                    </a:p>
                  </a:txBody>
                  <a:tcPr marL="34297" marR="34297" marT="34297" marB="34297"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defRPr sz="1800"/>
                      </a:pPr>
                      <a:r>
                        <a:rPr sz="1400" b="1">
                          <a:latin typeface="Times New Roman"/>
                          <a:ea typeface="Times New Roman"/>
                          <a:cs typeface="Times New Roman"/>
                          <a:sym typeface="Times New Roman"/>
                        </a:rPr>
                        <a:t>5-6 Days</a:t>
                      </a:r>
                    </a:p>
                  </a:txBody>
                  <a:tcPr marL="34297" marR="34297" marT="34297" marB="34297"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r h="430212">
                <a:tc>
                  <a:txBody>
                    <a:bodyPr/>
                    <a:lstStyle/>
                    <a:p>
                      <a:pPr algn="ctr">
                        <a:defRPr sz="1800"/>
                      </a:pPr>
                      <a:r>
                        <a:rPr sz="1400" b="1">
                          <a:latin typeface="Times New Roman"/>
                          <a:ea typeface="Times New Roman"/>
                          <a:cs typeface="Times New Roman"/>
                          <a:sym typeface="Times New Roman"/>
                        </a:rPr>
                        <a:t>3. </a:t>
                      </a:r>
                    </a:p>
                  </a:txBody>
                  <a:tcPr marL="34297" marR="34297" marT="34297" marB="34297"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defRPr sz="1800"/>
                      </a:pPr>
                      <a:r>
                        <a:rPr sz="1400" b="1">
                          <a:latin typeface="Times New Roman"/>
                          <a:ea typeface="Times New Roman"/>
                          <a:cs typeface="Times New Roman"/>
                          <a:sym typeface="Times New Roman"/>
                        </a:rPr>
                        <a:t>Start preparing the model</a:t>
                      </a:r>
                    </a:p>
                  </a:txBody>
                  <a:tcPr marL="34297" marR="34297" marT="34297" marB="34297"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defRPr sz="1800"/>
                      </a:pPr>
                      <a:r>
                        <a:rPr sz="1400" b="1">
                          <a:latin typeface="Times New Roman"/>
                          <a:ea typeface="Times New Roman"/>
                          <a:cs typeface="Times New Roman"/>
                          <a:sym typeface="Times New Roman"/>
                        </a:rPr>
                        <a:t>2 Days</a:t>
                      </a:r>
                    </a:p>
                  </a:txBody>
                  <a:tcPr marL="34297" marR="34297" marT="34297" marB="34297"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3"/>
                  </a:ext>
                </a:extLst>
              </a:tr>
              <a:tr h="430212">
                <a:tc>
                  <a:txBody>
                    <a:bodyPr/>
                    <a:lstStyle/>
                    <a:p>
                      <a:pPr algn="ctr">
                        <a:defRPr sz="1800"/>
                      </a:pPr>
                      <a:r>
                        <a:rPr sz="1400" b="1">
                          <a:latin typeface="Times New Roman"/>
                          <a:ea typeface="Times New Roman"/>
                          <a:cs typeface="Times New Roman"/>
                          <a:sym typeface="Times New Roman"/>
                        </a:rPr>
                        <a:t>4.</a:t>
                      </a:r>
                    </a:p>
                  </a:txBody>
                  <a:tcPr marL="34297" marR="34297" marT="34297" marB="34297"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defRPr sz="1800"/>
                      </a:pPr>
                      <a:r>
                        <a:rPr sz="1400" b="1"/>
                        <a:t>Performing Dry Run</a:t>
                      </a:r>
                    </a:p>
                  </a:txBody>
                  <a:tcPr marL="34297" marR="34297" marT="34297" marB="34297"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defRPr sz="1800"/>
                      </a:pPr>
                      <a:r>
                        <a:rPr sz="1400" b="1">
                          <a:latin typeface="Times New Roman"/>
                          <a:ea typeface="Times New Roman"/>
                          <a:cs typeface="Times New Roman"/>
                          <a:sym typeface="Times New Roman"/>
                        </a:rPr>
                        <a:t>2-3 hours</a:t>
                      </a:r>
                    </a:p>
                  </a:txBody>
                  <a:tcPr marL="34297" marR="34297" marT="34297" marB="34297"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4"/>
                  </a:ext>
                </a:extLst>
              </a:tr>
              <a:tr h="430212">
                <a:tc>
                  <a:txBody>
                    <a:bodyPr/>
                    <a:lstStyle/>
                    <a:p>
                      <a:pPr algn="ctr">
                        <a:defRPr sz="1800"/>
                      </a:pPr>
                      <a:r>
                        <a:rPr sz="1400" b="1">
                          <a:latin typeface="Times New Roman"/>
                          <a:ea typeface="Times New Roman"/>
                          <a:cs typeface="Times New Roman"/>
                          <a:sym typeface="Times New Roman"/>
                        </a:rPr>
                        <a:t>5.</a:t>
                      </a:r>
                    </a:p>
                  </a:txBody>
                  <a:tcPr marL="34297" marR="34297" marT="34297" marB="34297"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defRPr sz="1800"/>
                      </a:pPr>
                      <a:r>
                        <a:rPr sz="1400" b="1" dirty="0">
                          <a:latin typeface="Times New Roman"/>
                          <a:ea typeface="Times New Roman"/>
                          <a:cs typeface="Times New Roman"/>
                          <a:sym typeface="Times New Roman"/>
                        </a:rPr>
                        <a:t>After </a:t>
                      </a:r>
                      <a:r>
                        <a:rPr sz="1400" b="1" dirty="0" err="1">
                          <a:latin typeface="Times New Roman"/>
                          <a:ea typeface="Times New Roman"/>
                          <a:cs typeface="Times New Roman"/>
                          <a:sym typeface="Times New Roman"/>
                        </a:rPr>
                        <a:t>finalising</a:t>
                      </a:r>
                      <a:r>
                        <a:rPr sz="1400" b="1" dirty="0">
                          <a:latin typeface="Times New Roman"/>
                          <a:ea typeface="Times New Roman"/>
                          <a:cs typeface="Times New Roman"/>
                          <a:sym typeface="Times New Roman"/>
                        </a:rPr>
                        <a:t> everything, presenting the model</a:t>
                      </a:r>
                    </a:p>
                  </a:txBody>
                  <a:tcPr marL="34297" marR="34297" marT="34297" marB="34297"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defRPr sz="1800"/>
                      </a:pPr>
                      <a:r>
                        <a:rPr sz="1400" b="1" dirty="0">
                          <a:latin typeface="Times New Roman"/>
                          <a:ea typeface="Times New Roman"/>
                          <a:cs typeface="Times New Roman"/>
                          <a:sym typeface="Times New Roman"/>
                        </a:rPr>
                        <a:t>1 hour</a:t>
                      </a:r>
                    </a:p>
                  </a:txBody>
                  <a:tcPr marL="34297" marR="34297" marT="34297" marB="34297"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5"/>
                  </a:ext>
                </a:extLst>
              </a:tr>
            </a:tbl>
          </a:graphicData>
        </a:graphic>
      </p:graphicFrame>
      <p:pic>
        <p:nvPicPr>
          <p:cNvPr id="63" name="http://www.shikshapath.com/wp-content/uploads/2019/01/Galgotias-University.jpg" descr="http://www.shikshapath.com/wp-content/uploads/2019/01/Galgotias-University.jpg"/>
          <p:cNvPicPr>
            <a:picLocks noChangeAspect="1"/>
          </p:cNvPicPr>
          <p:nvPr/>
        </p:nvPicPr>
        <p:blipFill>
          <a:blip r:embed="rId2"/>
          <a:stretch>
            <a:fillRect/>
          </a:stretch>
        </p:blipFill>
        <p:spPr>
          <a:xfrm>
            <a:off x="0" y="0"/>
            <a:ext cx="2114550" cy="1382713"/>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p:cNvGrpSpPr/>
          <p:nvPr/>
        </p:nvGrpSpPr>
        <p:grpSpPr>
          <a:xfrm>
            <a:off x="1930400" y="188911"/>
            <a:ext cx="6696075" cy="1260478"/>
            <a:chOff x="0" y="0"/>
            <a:chExt cx="6696075" cy="1260477"/>
          </a:xfrm>
        </p:grpSpPr>
        <p:sp>
          <p:nvSpPr>
            <p:cNvPr id="65" name="Rectangle"/>
            <p:cNvSpPr/>
            <p:nvPr/>
          </p:nvSpPr>
          <p:spPr>
            <a:xfrm>
              <a:off x="0" y="-1"/>
              <a:ext cx="6696075" cy="1260478"/>
            </a:xfrm>
            <a:prstGeom prst="rect">
              <a:avLst/>
            </a:prstGeom>
            <a:solidFill>
              <a:srgbClr val="C00000"/>
            </a:solidFill>
            <a:ln w="12700" cap="flat">
              <a:noFill/>
              <a:miter lim="400000"/>
            </a:ln>
            <a:effectLst/>
          </p:spPr>
          <p:txBody>
            <a:bodyPr wrap="square" lIns="45718" tIns="45718" rIns="45718" bIns="45718" numCol="1" anchor="ctr">
              <a:noAutofit/>
            </a:bodyPr>
            <a:lstStyle/>
            <a:p>
              <a:pPr algn="ctr">
                <a:defRPr sz="2400" b="1">
                  <a:solidFill>
                    <a:srgbClr val="FFFFFF"/>
                  </a:solidFill>
                  <a:latin typeface="Times New Roman"/>
                  <a:ea typeface="Times New Roman"/>
                  <a:cs typeface="Times New Roman"/>
                  <a:sym typeface="Times New Roman"/>
                </a:defRPr>
              </a:pPr>
              <a:endParaRPr/>
            </a:p>
          </p:txBody>
        </p:sp>
        <p:sp>
          <p:nvSpPr>
            <p:cNvPr id="66" name="Proposed Budget"/>
            <p:cNvSpPr txBox="1"/>
            <p:nvPr/>
          </p:nvSpPr>
          <p:spPr>
            <a:xfrm>
              <a:off x="45718" y="419541"/>
              <a:ext cx="6604638" cy="4213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lvl1pPr algn="ctr">
                <a:defRPr sz="2400" b="1">
                  <a:solidFill>
                    <a:srgbClr val="FFFFFF"/>
                  </a:solidFill>
                  <a:latin typeface="Times New Roman"/>
                  <a:ea typeface="Times New Roman"/>
                  <a:cs typeface="Times New Roman"/>
                  <a:sym typeface="Times New Roman"/>
                </a:defRPr>
              </a:lvl1pPr>
            </a:lstStyle>
            <a:p>
              <a:r>
                <a:t>Proposed Budget  </a:t>
              </a:r>
            </a:p>
          </p:txBody>
        </p:sp>
      </p:grpSp>
      <p:pic>
        <p:nvPicPr>
          <p:cNvPr id="68" name="http://www.shikshapath.com/wp-content/uploads/2019/01/Galgotias-University.jpg" descr="http://www.shikshapath.com/wp-content/uploads/2019/01/Galgotias-University.jpg"/>
          <p:cNvPicPr>
            <a:picLocks noChangeAspect="1"/>
          </p:cNvPicPr>
          <p:nvPr/>
        </p:nvPicPr>
        <p:blipFill>
          <a:blip r:embed="rId2"/>
          <a:stretch>
            <a:fillRect/>
          </a:stretch>
        </p:blipFill>
        <p:spPr>
          <a:xfrm>
            <a:off x="0" y="0"/>
            <a:ext cx="2206625" cy="1443038"/>
          </a:xfrm>
          <a:prstGeom prst="rect">
            <a:avLst/>
          </a:prstGeom>
          <a:ln w="12700">
            <a:miter lim="400000"/>
          </a:ln>
        </p:spPr>
      </p:pic>
      <p:pic>
        <p:nvPicPr>
          <p:cNvPr id="69" name="http://www.shikshapath.com/wp-content/uploads/2019/01/Galgotias-University.jpg" descr="http://www.shikshapath.com/wp-content/uploads/2019/01/Galgotias-University.jpg"/>
          <p:cNvPicPr>
            <a:picLocks noChangeAspect="1"/>
          </p:cNvPicPr>
          <p:nvPr/>
        </p:nvPicPr>
        <p:blipFill>
          <a:blip r:embed="rId2"/>
          <a:stretch>
            <a:fillRect/>
          </a:stretch>
        </p:blipFill>
        <p:spPr>
          <a:xfrm>
            <a:off x="0" y="0"/>
            <a:ext cx="2114550" cy="1382713"/>
          </a:xfrm>
          <a:prstGeom prst="rect">
            <a:avLst/>
          </a:prstGeom>
          <a:ln w="12700">
            <a:miter lim="400000"/>
          </a:ln>
        </p:spPr>
      </p:pic>
      <p:pic>
        <p:nvPicPr>
          <p:cNvPr id="70" name="http://www.shikshapath.com/wp-content/uploads/2019/01/Galgotias-University.jpg" descr="http://www.shikshapath.com/wp-content/uploads/2019/01/Galgotias-University.jpg"/>
          <p:cNvPicPr>
            <a:picLocks noChangeAspect="1"/>
          </p:cNvPicPr>
          <p:nvPr/>
        </p:nvPicPr>
        <p:blipFill>
          <a:blip r:embed="rId2"/>
          <a:stretch>
            <a:fillRect/>
          </a:stretch>
        </p:blipFill>
        <p:spPr>
          <a:xfrm>
            <a:off x="0" y="0"/>
            <a:ext cx="2114550" cy="1382713"/>
          </a:xfrm>
          <a:prstGeom prst="rect">
            <a:avLst/>
          </a:prstGeom>
          <a:ln w="12700">
            <a:miter lim="400000"/>
          </a:ln>
        </p:spPr>
      </p:pic>
      <p:graphicFrame>
        <p:nvGraphicFramePr>
          <p:cNvPr id="71" name="Table"/>
          <p:cNvGraphicFramePr/>
          <p:nvPr/>
        </p:nvGraphicFramePr>
        <p:xfrm>
          <a:off x="289717" y="1769605"/>
          <a:ext cx="8564561" cy="3206790"/>
        </p:xfrm>
        <a:graphic>
          <a:graphicData uri="http://schemas.openxmlformats.org/drawingml/2006/table">
            <a:tbl>
              <a:tblPr>
                <a:tableStyleId>{4C3C2611-4C71-4FC5-86AE-919BDF0F9419}</a:tableStyleId>
              </a:tblPr>
              <a:tblGrid>
                <a:gridCol w="466725">
                  <a:extLst>
                    <a:ext uri="{9D8B030D-6E8A-4147-A177-3AD203B41FA5}">
                      <a16:colId xmlns:a16="http://schemas.microsoft.com/office/drawing/2014/main" val="20000"/>
                    </a:ext>
                  </a:extLst>
                </a:gridCol>
                <a:gridCol w="4897437">
                  <a:extLst>
                    <a:ext uri="{9D8B030D-6E8A-4147-A177-3AD203B41FA5}">
                      <a16:colId xmlns:a16="http://schemas.microsoft.com/office/drawing/2014/main" val="20001"/>
                    </a:ext>
                  </a:extLst>
                </a:gridCol>
                <a:gridCol w="1211262">
                  <a:extLst>
                    <a:ext uri="{9D8B030D-6E8A-4147-A177-3AD203B41FA5}">
                      <a16:colId xmlns:a16="http://schemas.microsoft.com/office/drawing/2014/main" val="20002"/>
                    </a:ext>
                  </a:extLst>
                </a:gridCol>
                <a:gridCol w="1211262">
                  <a:extLst>
                    <a:ext uri="{9D8B030D-6E8A-4147-A177-3AD203B41FA5}">
                      <a16:colId xmlns:a16="http://schemas.microsoft.com/office/drawing/2014/main" val="20003"/>
                    </a:ext>
                  </a:extLst>
                </a:gridCol>
                <a:gridCol w="777875">
                  <a:extLst>
                    <a:ext uri="{9D8B030D-6E8A-4147-A177-3AD203B41FA5}">
                      <a16:colId xmlns:a16="http://schemas.microsoft.com/office/drawing/2014/main" val="20004"/>
                    </a:ext>
                  </a:extLst>
                </a:gridCol>
              </a:tblGrid>
              <a:tr h="495300">
                <a:tc>
                  <a:txBody>
                    <a:bodyPr/>
                    <a:lstStyle/>
                    <a:p>
                      <a:pPr algn="ctr">
                        <a:defRPr sz="1800"/>
                      </a:pPr>
                      <a:r>
                        <a:rPr sz="1400" b="1">
                          <a:latin typeface="Times New Roman"/>
                          <a:ea typeface="Times New Roman"/>
                          <a:cs typeface="Times New Roman"/>
                          <a:sym typeface="Times New Roman"/>
                        </a:rPr>
                        <a:t>Sr. No.</a:t>
                      </a:r>
                    </a:p>
                  </a:txBody>
                  <a:tcPr marL="34297" marR="34297" marT="34297" marB="34297"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defRPr sz="1800"/>
                      </a:pPr>
                      <a:r>
                        <a:rPr sz="1400" b="1">
                          <a:latin typeface="Times New Roman"/>
                          <a:ea typeface="Times New Roman"/>
                          <a:cs typeface="Times New Roman"/>
                          <a:sym typeface="Times New Roman"/>
                        </a:rPr>
                        <a:t>Item</a:t>
                      </a:r>
                    </a:p>
                  </a:txBody>
                  <a:tcPr marL="34297" marR="34297" marT="34297" marB="34297"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defRPr sz="1800"/>
                      </a:pPr>
                      <a:r>
                        <a:rPr sz="1400" b="1">
                          <a:latin typeface="Times New Roman"/>
                          <a:ea typeface="Times New Roman"/>
                          <a:cs typeface="Times New Roman"/>
                          <a:sym typeface="Times New Roman"/>
                        </a:rPr>
                        <a:t>Quantity</a:t>
                      </a:r>
                    </a:p>
                  </a:txBody>
                  <a:tcPr marL="34297" marR="34297" marT="34297" marB="34297"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defRPr sz="1800"/>
                      </a:pPr>
                      <a:r>
                        <a:rPr sz="1400" b="1">
                          <a:latin typeface="Times New Roman"/>
                          <a:ea typeface="Times New Roman"/>
                          <a:cs typeface="Times New Roman"/>
                          <a:sym typeface="Times New Roman"/>
                        </a:rPr>
                        <a:t>Rate</a:t>
                      </a:r>
                    </a:p>
                  </a:txBody>
                  <a:tcPr marL="34297" marR="34297" marT="34297" marB="34297"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defRPr sz="1800"/>
                      </a:pPr>
                      <a:r>
                        <a:rPr sz="1400" b="1">
                          <a:latin typeface="Times New Roman"/>
                          <a:ea typeface="Times New Roman"/>
                          <a:cs typeface="Times New Roman"/>
                          <a:sym typeface="Times New Roman"/>
                        </a:rPr>
                        <a:t>Amount</a:t>
                      </a:r>
                    </a:p>
                  </a:txBody>
                  <a:tcPr marL="34297" marR="34297" marT="34297" marB="34297"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0"/>
                  </a:ext>
                </a:extLst>
              </a:tr>
              <a:tr h="430212">
                <a:tc>
                  <a:txBody>
                    <a:bodyPr/>
                    <a:lstStyle/>
                    <a:p>
                      <a:pPr algn="ctr">
                        <a:defRPr sz="1800"/>
                      </a:pPr>
                      <a:r>
                        <a:rPr sz="1400" b="1">
                          <a:latin typeface="Times New Roman"/>
                          <a:ea typeface="Times New Roman"/>
                          <a:cs typeface="Times New Roman"/>
                          <a:sym typeface="Times New Roman"/>
                        </a:rPr>
                        <a:t>2. </a:t>
                      </a:r>
                    </a:p>
                  </a:txBody>
                  <a:tcPr marL="34297" marR="34297" marT="34297" marB="34297"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57200">
                        <a:defRPr sz="1800"/>
                      </a:pPr>
                      <a:r>
                        <a:rPr sz="1300">
                          <a:latin typeface="Times New Roman"/>
                          <a:ea typeface="Times New Roman"/>
                          <a:cs typeface="Times New Roman"/>
                          <a:sym typeface="Times New Roman"/>
                        </a:rPr>
                        <a:t>ESP8266 NodeMCU</a:t>
                      </a:r>
                    </a:p>
                  </a:txBody>
                  <a:tcPr marL="34297" marR="34297" marT="34297" marB="34297"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defRPr sz="1800"/>
                      </a:pPr>
                      <a:r>
                        <a:rPr sz="1400" b="1">
                          <a:latin typeface="Times New Roman"/>
                          <a:ea typeface="Times New Roman"/>
                          <a:cs typeface="Times New Roman"/>
                          <a:sym typeface="Times New Roman"/>
                        </a:rPr>
                        <a:t>1</a:t>
                      </a:r>
                    </a:p>
                  </a:txBody>
                  <a:tcPr marL="34297" marR="34297" marT="34297" marB="34297"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defRPr sz="1400" b="1">
                          <a:latin typeface="Times New Roman"/>
                          <a:ea typeface="Times New Roman"/>
                          <a:cs typeface="Times New Roman"/>
                          <a:sym typeface="Times New Roman"/>
                        </a:defRPr>
                      </a:pPr>
                      <a:endParaRPr/>
                    </a:p>
                  </a:txBody>
                  <a:tcPr marL="34297" marR="34297" marT="34297" marB="34297"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defRPr sz="1800"/>
                      </a:pPr>
                      <a:r>
                        <a:rPr sz="1400" b="1">
                          <a:latin typeface="Times New Roman"/>
                          <a:ea typeface="Times New Roman"/>
                          <a:cs typeface="Times New Roman"/>
                          <a:sym typeface="Times New Roman"/>
                        </a:rPr>
                        <a:t>Rs. 400</a:t>
                      </a:r>
                    </a:p>
                  </a:txBody>
                  <a:tcPr marL="34297" marR="34297" marT="34297" marB="34297"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430212">
                <a:tc>
                  <a:txBody>
                    <a:bodyPr/>
                    <a:lstStyle/>
                    <a:p>
                      <a:pPr algn="ctr">
                        <a:defRPr sz="1800"/>
                      </a:pPr>
                      <a:r>
                        <a:rPr sz="1400" b="1">
                          <a:latin typeface="Times New Roman"/>
                          <a:ea typeface="Times New Roman"/>
                          <a:cs typeface="Times New Roman"/>
                          <a:sym typeface="Times New Roman"/>
                        </a:rPr>
                        <a:t>3. </a:t>
                      </a:r>
                    </a:p>
                  </a:txBody>
                  <a:tcPr marL="34297" marR="34297" marT="34297" marB="34297"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57200">
                        <a:spcBef>
                          <a:spcPts val="1200"/>
                        </a:spcBef>
                        <a:defRPr sz="1800"/>
                      </a:pPr>
                      <a:r>
                        <a:rPr sz="1300">
                          <a:latin typeface="Times Roman"/>
                          <a:ea typeface="Times Roman"/>
                          <a:cs typeface="Times Roman"/>
                          <a:sym typeface="Times Roman"/>
                        </a:rPr>
                        <a:t>Infrared sensor </a:t>
                      </a:r>
                    </a:p>
                  </a:txBody>
                  <a:tcPr marL="34297" marR="34297" marT="34297" marB="34297"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defRPr sz="1800"/>
                      </a:pPr>
                      <a:r>
                        <a:rPr sz="1400" b="1">
                          <a:latin typeface="Times New Roman"/>
                          <a:ea typeface="Times New Roman"/>
                          <a:cs typeface="Times New Roman"/>
                          <a:sym typeface="Times New Roman"/>
                        </a:rPr>
                        <a:t>5</a:t>
                      </a:r>
                    </a:p>
                  </a:txBody>
                  <a:tcPr marL="34297" marR="34297" marT="34297" marB="34297"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defRPr sz="1800"/>
                      </a:pPr>
                      <a:r>
                        <a:rPr sz="1400" b="1">
                          <a:latin typeface="Times New Roman"/>
                          <a:ea typeface="Times New Roman"/>
                          <a:cs typeface="Times New Roman"/>
                          <a:sym typeface="Times New Roman"/>
                        </a:rPr>
                        <a:t>Rs. 35 per piece</a:t>
                      </a:r>
                    </a:p>
                  </a:txBody>
                  <a:tcPr marL="34297" marR="34297" marT="34297" marB="34297"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defRPr sz="1800"/>
                      </a:pPr>
                      <a:r>
                        <a:rPr sz="1400" b="1">
                          <a:latin typeface="Times New Roman"/>
                          <a:ea typeface="Times New Roman"/>
                          <a:cs typeface="Times New Roman"/>
                          <a:sym typeface="Times New Roman"/>
                        </a:rPr>
                        <a:t>Rs. 175</a:t>
                      </a:r>
                    </a:p>
                  </a:txBody>
                  <a:tcPr marL="34297" marR="34297" marT="34297" marB="34297"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r h="430212">
                <a:tc>
                  <a:txBody>
                    <a:bodyPr/>
                    <a:lstStyle/>
                    <a:p>
                      <a:pPr algn="ctr">
                        <a:defRPr sz="1800"/>
                      </a:pPr>
                      <a:r>
                        <a:rPr sz="1400" b="1">
                          <a:latin typeface="Times New Roman"/>
                          <a:ea typeface="Times New Roman"/>
                          <a:cs typeface="Times New Roman"/>
                          <a:sym typeface="Times New Roman"/>
                        </a:rPr>
                        <a:t>4.</a:t>
                      </a:r>
                    </a:p>
                  </a:txBody>
                  <a:tcPr marL="34297" marR="34297" marT="34297" marB="34297"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rPr sz="1400"/>
                        <a:t>LED</a:t>
                      </a:r>
                    </a:p>
                  </a:txBody>
                  <a:tcPr marL="34297" marR="34297" marT="34297" marB="34297"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defRPr sz="1800"/>
                      </a:pPr>
                      <a:r>
                        <a:rPr sz="1400" b="1"/>
                        <a:t>5</a:t>
                      </a:r>
                    </a:p>
                  </a:txBody>
                  <a:tcPr marL="34297" marR="34297" marT="34297" marB="34297"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defRPr sz="1800"/>
                      </a:pPr>
                      <a:r>
                        <a:rPr sz="1400" b="1"/>
                        <a:t>Rs. 1.40 per piece</a:t>
                      </a:r>
                    </a:p>
                  </a:txBody>
                  <a:tcPr marL="34297" marR="34297" marT="34297" marB="34297"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defRPr sz="1800"/>
                      </a:pPr>
                      <a:r>
                        <a:rPr sz="1400" b="1">
                          <a:latin typeface="Times New Roman"/>
                          <a:ea typeface="Times New Roman"/>
                          <a:cs typeface="Times New Roman"/>
                          <a:sym typeface="Times New Roman"/>
                        </a:rPr>
                        <a:t>Rs. 7</a:t>
                      </a:r>
                    </a:p>
                  </a:txBody>
                  <a:tcPr marL="34297" marR="34297" marT="34297" marB="34297"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3"/>
                  </a:ext>
                </a:extLst>
              </a:tr>
              <a:tr h="430212">
                <a:tc>
                  <a:txBody>
                    <a:bodyPr/>
                    <a:lstStyle/>
                    <a:p>
                      <a:pPr algn="ctr">
                        <a:defRPr sz="1800"/>
                      </a:pPr>
                      <a:r>
                        <a:rPr sz="1400" b="1">
                          <a:latin typeface="Times New Roman"/>
                          <a:ea typeface="Times New Roman"/>
                          <a:cs typeface="Times New Roman"/>
                          <a:sym typeface="Times New Roman"/>
                        </a:rPr>
                        <a:t>5</a:t>
                      </a:r>
                    </a:p>
                  </a:txBody>
                  <a:tcPr marL="34297" marR="34297" marT="34297" marB="34297"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rPr sz="1400"/>
                        <a:t>Battery</a:t>
                      </a:r>
                    </a:p>
                  </a:txBody>
                  <a:tcPr marL="34297" marR="34297" marT="34297" marB="34297"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defRPr sz="1800"/>
                      </a:pPr>
                      <a:r>
                        <a:rPr sz="1400" b="1"/>
                        <a:t>1</a:t>
                      </a:r>
                    </a:p>
                  </a:txBody>
                  <a:tcPr marL="34297" marR="34297" marT="34297" marB="34297"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defRPr sz="1400" b="1"/>
                      </a:pPr>
                      <a:endParaRPr/>
                    </a:p>
                  </a:txBody>
                  <a:tcPr marL="34297" marR="34297" marT="34297" marB="34297"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defRPr sz="1800"/>
                      </a:pPr>
                      <a:r>
                        <a:rPr sz="1400" b="1">
                          <a:latin typeface="Times New Roman"/>
                          <a:ea typeface="Times New Roman"/>
                          <a:cs typeface="Times New Roman"/>
                          <a:sym typeface="Times New Roman"/>
                        </a:rPr>
                        <a:t>Rs. 150</a:t>
                      </a:r>
                    </a:p>
                  </a:txBody>
                  <a:tcPr marL="34297" marR="34297" marT="34297" marB="34297"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4"/>
                  </a:ext>
                </a:extLst>
              </a:tr>
              <a:tr h="430212">
                <a:tc>
                  <a:txBody>
                    <a:bodyPr/>
                    <a:lstStyle/>
                    <a:p>
                      <a:pPr algn="ctr">
                        <a:defRPr sz="1800"/>
                      </a:pPr>
                      <a:r>
                        <a:rPr sz="1400" b="1">
                          <a:latin typeface="Times New Roman"/>
                          <a:ea typeface="Times New Roman"/>
                          <a:cs typeface="Times New Roman"/>
                          <a:sym typeface="Times New Roman"/>
                        </a:rPr>
                        <a:t>6</a:t>
                      </a:r>
                    </a:p>
                  </a:txBody>
                  <a:tcPr marL="34297" marR="34297" marT="34297" marB="34297"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rPr sz="1400"/>
                        <a:t>LDR SENSOR</a:t>
                      </a:r>
                    </a:p>
                  </a:txBody>
                  <a:tcPr marL="34297" marR="34297" marT="34297" marB="34297"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defRPr sz="1800"/>
                      </a:pPr>
                      <a:r>
                        <a:rPr sz="1400" b="1"/>
                        <a:t>1</a:t>
                      </a:r>
                    </a:p>
                  </a:txBody>
                  <a:tcPr marL="34297" marR="34297" marT="34297" marB="34297"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defRPr sz="1400" b="1"/>
                      </a:pPr>
                      <a:endParaRPr/>
                    </a:p>
                  </a:txBody>
                  <a:tcPr marL="34297" marR="34297" marT="34297" marB="34297"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defRPr sz="1800"/>
                      </a:pPr>
                      <a:r>
                        <a:rPr sz="1400" b="1">
                          <a:latin typeface="Times New Roman"/>
                          <a:ea typeface="Times New Roman"/>
                          <a:cs typeface="Times New Roman"/>
                          <a:sym typeface="Times New Roman"/>
                        </a:rPr>
                        <a:t>Rs.30</a:t>
                      </a:r>
                    </a:p>
                  </a:txBody>
                  <a:tcPr marL="34297" marR="34297" marT="34297" marB="34297"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5"/>
                  </a:ext>
                </a:extLst>
              </a:tr>
              <a:tr h="430212">
                <a:tc>
                  <a:txBody>
                    <a:bodyPr/>
                    <a:lstStyle/>
                    <a:p>
                      <a:pPr algn="ctr">
                        <a:defRPr sz="1400" b="1">
                          <a:latin typeface="Times New Roman"/>
                          <a:ea typeface="Times New Roman"/>
                          <a:cs typeface="Times New Roman"/>
                          <a:sym typeface="Times New Roman"/>
                        </a:defRPr>
                      </a:pPr>
                      <a:endParaRPr/>
                    </a:p>
                  </a:txBody>
                  <a:tcPr marL="34297" marR="34297" marT="34297" marB="34297" horzOverflow="overflow">
                    <a:lnL w="12700">
                      <a:solidFill>
                        <a:srgbClr val="000000"/>
                      </a:solidFill>
                    </a:lnL>
                    <a:lnR w="12700">
                      <a:miter lim="400000"/>
                    </a:lnR>
                    <a:lnT w="12700">
                      <a:solidFill>
                        <a:srgbClr val="000000"/>
                      </a:solidFill>
                    </a:lnT>
                    <a:lnB w="12700">
                      <a:solidFill>
                        <a:srgbClr val="000000"/>
                      </a:solidFill>
                    </a:lnB>
                    <a:noFill/>
                  </a:tcPr>
                </a:tc>
                <a:tc>
                  <a:txBody>
                    <a:bodyPr/>
                    <a:lstStyle/>
                    <a:p>
                      <a:pPr algn="ctr">
                        <a:defRPr sz="1800"/>
                      </a:pPr>
                      <a:r>
                        <a:rPr sz="1400" b="1">
                          <a:latin typeface="Times New Roman"/>
                          <a:ea typeface="Times New Roman"/>
                          <a:cs typeface="Times New Roman"/>
                          <a:sym typeface="Times New Roman"/>
                        </a:rPr>
                        <a:t>GRAND TOTAL</a:t>
                      </a:r>
                    </a:p>
                  </a:txBody>
                  <a:tcPr marL="34297" marR="34297" marT="34297" marB="34297" horzOverflow="overflow">
                    <a:lnL w="12700">
                      <a:miter lim="400000"/>
                    </a:lnL>
                    <a:lnR w="12700">
                      <a:solidFill>
                        <a:srgbClr val="000000"/>
                      </a:solidFill>
                    </a:lnR>
                    <a:lnT w="12700">
                      <a:solidFill>
                        <a:srgbClr val="000000"/>
                      </a:solidFill>
                    </a:lnT>
                    <a:lnB w="12700">
                      <a:solidFill>
                        <a:srgbClr val="000000"/>
                      </a:solidFill>
                    </a:lnB>
                    <a:noFill/>
                  </a:tcPr>
                </a:tc>
                <a:tc>
                  <a:txBody>
                    <a:bodyPr/>
                    <a:lstStyle/>
                    <a:p>
                      <a:pPr algn="ctr">
                        <a:defRPr sz="1400" b="1"/>
                      </a:pPr>
                      <a:endParaRPr/>
                    </a:p>
                  </a:txBody>
                  <a:tcPr marL="34297" marR="34297" marT="34297" marB="34297"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2400"/>
                      </a:pPr>
                      <a:endParaRPr dirty="0"/>
                    </a:p>
                  </a:txBody>
                  <a:tcPr marL="0" marR="0" marT="0" marB="0" horzOverflow="overflow">
                    <a:lnL w="12700">
                      <a:solidFill>
                        <a:srgbClr val="000000"/>
                      </a:solidFill>
                    </a:lnL>
                    <a:lnR w="12700">
                      <a:solidFill>
                        <a:srgbClr val="000000"/>
                      </a:solidFill>
                    </a:lnR>
                    <a:lnT w="12700">
                      <a:solidFill>
                        <a:srgbClr val="000000"/>
                      </a:solidFill>
                    </a:lnT>
                    <a:lnB w="12700">
                      <a:miter lim="400000"/>
                    </a:lnB>
                    <a:noFill/>
                  </a:tcPr>
                </a:tc>
                <a:tc>
                  <a:txBody>
                    <a:bodyPr/>
                    <a:lstStyle/>
                    <a:p>
                      <a:pPr algn="ctr">
                        <a:defRPr sz="1800"/>
                      </a:pPr>
                      <a:r>
                        <a:rPr sz="1400" b="1" dirty="0"/>
                        <a:t>Rs. 762</a:t>
                      </a:r>
                    </a:p>
                  </a:txBody>
                  <a:tcPr marL="34297" marR="34297" marT="34297" marB="34297" horzOverflow="overflow">
                    <a:lnL w="12700">
                      <a:solidFill>
                        <a:srgbClr val="000000"/>
                      </a:solidFill>
                    </a:lnL>
                    <a:lnR w="12700">
                      <a:miter lim="400000"/>
                    </a:lnR>
                    <a:lnT w="12700">
                      <a:solidFill>
                        <a:srgbClr val="000000"/>
                      </a:solidFill>
                    </a:lnT>
                    <a:lnB w="12700">
                      <a:solidFill>
                        <a:srgbClr val="000000"/>
                      </a:solidFill>
                    </a:lnB>
                    <a:noFill/>
                  </a:tcPr>
                </a:tc>
                <a:extLst>
                  <a:ext uri="{0D108BD9-81ED-4DB2-BD59-A6C34878D82A}">
                    <a16:rowId xmlns:a16="http://schemas.microsoft.com/office/drawing/2014/main" val="10006"/>
                  </a:ext>
                </a:extLst>
              </a:tr>
            </a:tbl>
          </a:graphicData>
        </a:graphic>
      </p:graphicFrame>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 name="image.png" descr="image.png"/>
          <p:cNvPicPr>
            <a:picLocks noChangeAspect="1"/>
          </p:cNvPicPr>
          <p:nvPr/>
        </p:nvPicPr>
        <p:blipFill>
          <a:blip r:embed="rId2"/>
          <a:stretch>
            <a:fillRect/>
          </a:stretch>
        </p:blipFill>
        <p:spPr>
          <a:xfrm>
            <a:off x="2279650" y="2097086"/>
            <a:ext cx="4706938" cy="719139"/>
          </a:xfrm>
          <a:prstGeom prst="rect">
            <a:avLst/>
          </a:prstGeom>
          <a:ln w="12700">
            <a:miter lim="400000"/>
          </a:ln>
        </p:spPr>
      </p:pic>
      <p:pic>
        <p:nvPicPr>
          <p:cNvPr id="74" name="http://www.shikshapath.com/wp-content/uploads/2019/01/Galgotias-University.jpg" descr="http://www.shikshapath.com/wp-content/uploads/2019/01/Galgotias-University.jpg"/>
          <p:cNvPicPr>
            <a:picLocks noChangeAspect="1"/>
          </p:cNvPicPr>
          <p:nvPr/>
        </p:nvPicPr>
        <p:blipFill>
          <a:blip r:embed="rId3"/>
          <a:stretch>
            <a:fillRect/>
          </a:stretch>
        </p:blipFill>
        <p:spPr>
          <a:xfrm>
            <a:off x="0" y="0"/>
            <a:ext cx="2670175" cy="1552575"/>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58</TotalTime>
  <Words>1022</Words>
  <Application>Microsoft Office PowerPoint</Application>
  <PresentationFormat>On-screen Show (16:10)</PresentationFormat>
  <Paragraphs>75</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Times New Roman</vt:lpstr>
      <vt:lpstr>Times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Kunal</cp:lastModifiedBy>
  <cp:revision>5</cp:revision>
  <dcterms:modified xsi:type="dcterms:W3CDTF">2023-08-17T21:31:32Z</dcterms:modified>
</cp:coreProperties>
</file>