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98" r:id="rId6"/>
    <p:sldMasterId id="2147483740" r:id="rId7"/>
    <p:sldMasterId id="2147483771" r:id="rId8"/>
    <p:sldMasterId id="2147483784" r:id="rId9"/>
  </p:sldMasterIdLst>
  <p:notesMasterIdLst>
    <p:notesMasterId r:id="rId27"/>
  </p:notesMasterIdLst>
  <p:sldIdLst>
    <p:sldId id="541" r:id="rId10"/>
    <p:sldId id="540" r:id="rId11"/>
    <p:sldId id="521" r:id="rId12"/>
    <p:sldId id="543" r:id="rId13"/>
    <p:sldId id="544" r:id="rId14"/>
    <p:sldId id="402" r:id="rId15"/>
    <p:sldId id="476" r:id="rId16"/>
    <p:sldId id="403" r:id="rId17"/>
    <p:sldId id="507" r:id="rId18"/>
    <p:sldId id="434" r:id="rId19"/>
    <p:sldId id="546" r:id="rId20"/>
    <p:sldId id="547" r:id="rId21"/>
    <p:sldId id="548" r:id="rId22"/>
    <p:sldId id="447" r:id="rId23"/>
    <p:sldId id="436" r:id="rId24"/>
    <p:sldId id="545" r:id="rId25"/>
    <p:sldId id="528" r:id="rId26"/>
  </p:sldIdLst>
  <p:sldSz cx="12436475" cy="6994525"/>
  <p:notesSz cx="7010400" cy="92964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pos="3917" userDrawn="1">
          <p15:clr>
            <a:srgbClr val="A4A3A4"/>
          </p15:clr>
        </p15:guide>
        <p15:guide id="3" pos="173" userDrawn="1">
          <p15:clr>
            <a:srgbClr val="A4A3A4"/>
          </p15:clr>
        </p15:guide>
        <p15:guide id="4" pos="749" userDrawn="1">
          <p15:clr>
            <a:srgbClr val="A4A3A4"/>
          </p15:clr>
        </p15:guide>
        <p15:guide id="5" pos="1325" userDrawn="1">
          <p15:clr>
            <a:srgbClr val="A4A3A4"/>
          </p15:clr>
        </p15:guide>
        <p15:guide id="6" pos="1901" userDrawn="1">
          <p15:clr>
            <a:srgbClr val="A4A3A4"/>
          </p15:clr>
        </p15:guide>
        <p15:guide id="7" pos="2477" userDrawn="1">
          <p15:clr>
            <a:srgbClr val="A4A3A4"/>
          </p15:clr>
        </p15:guide>
        <p15:guide id="8" pos="3053" userDrawn="1">
          <p15:clr>
            <a:srgbClr val="A4A3A4"/>
          </p15:clr>
        </p15:guide>
        <p15:guide id="9" pos="3629" userDrawn="1">
          <p15:clr>
            <a:srgbClr val="A4A3A4"/>
          </p15:clr>
        </p15:guide>
        <p15:guide id="10" pos="4205" userDrawn="1">
          <p15:clr>
            <a:srgbClr val="A4A3A4"/>
          </p15:clr>
        </p15:guide>
        <p15:guide id="11" pos="4781" userDrawn="1">
          <p15:clr>
            <a:srgbClr val="A4A3A4"/>
          </p15:clr>
        </p15:guide>
        <p15:guide id="12" pos="5357" userDrawn="1">
          <p15:clr>
            <a:srgbClr val="A4A3A4"/>
          </p15:clr>
        </p15:guide>
        <p15:guide id="13" pos="5933" userDrawn="1">
          <p15:clr>
            <a:srgbClr val="A4A3A4"/>
          </p15:clr>
        </p15:guide>
        <p15:guide id="14" pos="6509" userDrawn="1">
          <p15:clr>
            <a:srgbClr val="A4A3A4"/>
          </p15:clr>
        </p15:guide>
        <p15:guide id="15" pos="7085" userDrawn="1">
          <p15:clr>
            <a:srgbClr val="A4A3A4"/>
          </p15:clr>
        </p15:guide>
        <p15:guide id="16" pos="7661" userDrawn="1">
          <p15:clr>
            <a:srgbClr val="A4A3A4"/>
          </p15:clr>
        </p15:guide>
        <p15:guide id="17" orient="horz" pos="1915" userDrawn="1">
          <p15:clr>
            <a:srgbClr val="A4A3A4"/>
          </p15:clr>
        </p15:guide>
        <p15:guide id="18" orient="horz" pos="1339" userDrawn="1">
          <p15:clr>
            <a:srgbClr val="A4A3A4"/>
          </p15:clr>
        </p15:guide>
        <p15:guide id="19" orient="horz" pos="763" userDrawn="1">
          <p15:clr>
            <a:srgbClr val="A4A3A4"/>
          </p15:clr>
        </p15:guide>
        <p15:guide id="20" orient="horz" pos="187" userDrawn="1">
          <p15:clr>
            <a:srgbClr val="A4A3A4"/>
          </p15:clr>
        </p15:guide>
        <p15:guide id="21" orient="horz" pos="2491" userDrawn="1">
          <p15:clr>
            <a:srgbClr val="A4A3A4"/>
          </p15:clr>
        </p15:guide>
        <p15:guide id="22" orient="horz" pos="2779" userDrawn="1">
          <p15:clr>
            <a:srgbClr val="A4A3A4"/>
          </p15:clr>
        </p15:guide>
        <p15:guide id="23" orient="horz" pos="3355" userDrawn="1">
          <p15:clr>
            <a:srgbClr val="A4A3A4"/>
          </p15:clr>
        </p15:guide>
        <p15:guide id="24" orient="horz" pos="3931" userDrawn="1">
          <p15:clr>
            <a:srgbClr val="A4A3A4"/>
          </p15:clr>
        </p15:guide>
        <p15:guide id="25" orient="horz" pos="4219" userDrawn="1">
          <p15:clr>
            <a:srgbClr val="A4A3A4"/>
          </p15:clr>
        </p15:guide>
        <p15:guide id="26" orient="horz" pos="3067" userDrawn="1">
          <p15:clr>
            <a:srgbClr val="A4A3A4"/>
          </p15:clr>
        </p15:guide>
        <p15:guide id="27" orient="horz" pos="111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Goggin" initials="TG" lastIdx="1" clrIdx="0">
    <p:extLst>
      <p:ext uri="{19B8F6BF-5375-455C-9EA6-DF929625EA0E}">
        <p15:presenceInfo xmlns:p15="http://schemas.microsoft.com/office/powerpoint/2012/main" userId="Tim Goggin" providerId="None"/>
      </p:ext>
    </p:extLst>
  </p:cmAuthor>
  <p:cmAuthor id="2" name="Sigurd Gustafsson" initials="SG" lastIdx="6" clrIdx="1">
    <p:extLst>
      <p:ext uri="{19B8F6BF-5375-455C-9EA6-DF929625EA0E}">
        <p15:presenceInfo xmlns:p15="http://schemas.microsoft.com/office/powerpoint/2012/main" userId="Sigurd Gustafsson" providerId="None"/>
      </p:ext>
    </p:extLst>
  </p:cmAuthor>
  <p:cmAuthor id="3" name="Erik Wirsing" initials="EW" lastIdx="2" clrIdx="2">
    <p:extLst>
      <p:ext uri="{19B8F6BF-5375-455C-9EA6-DF929625EA0E}">
        <p15:presenceInfo xmlns:p15="http://schemas.microsoft.com/office/powerpoint/2012/main" userId="S-1-5-21-331827198-2699339260-2566874300-3252" providerId="AD"/>
      </p:ext>
    </p:extLst>
  </p:cmAuthor>
  <p:cmAuthor id="4" name="Nikki Thomas" initials="NT" lastIdx="22" clrIdx="3">
    <p:extLst>
      <p:ext uri="{19B8F6BF-5375-455C-9EA6-DF929625EA0E}">
        <p15:presenceInfo xmlns:p15="http://schemas.microsoft.com/office/powerpoint/2012/main" userId="S-1-5-21-2127521184-1604012920-1887927527-2506949" providerId="AD"/>
      </p:ext>
    </p:extLst>
  </p:cmAuthor>
  <p:cmAuthor id="5" name="Dan Kogan" initials="DK" lastIdx="12" clrIdx="4">
    <p:extLst>
      <p:ext uri="{19B8F6BF-5375-455C-9EA6-DF929625EA0E}">
        <p15:presenceInfo xmlns:p15="http://schemas.microsoft.com/office/powerpoint/2012/main" userId="S-1-5-21-2127521184-1604012920-1887927527-54605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7F"/>
    <a:srgbClr val="073C69"/>
    <a:srgbClr val="00B0F0"/>
    <a:srgbClr val="008EC0"/>
    <a:srgbClr val="FF6600"/>
    <a:srgbClr val="DD5900"/>
    <a:srgbClr val="0072C6"/>
    <a:srgbClr val="BAC84A"/>
    <a:srgbClr val="002060"/>
    <a:srgbClr val="0074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8" autoAdjust="0"/>
    <p:restoredTop sz="92453" autoAdjust="0"/>
  </p:normalViewPr>
  <p:slideViewPr>
    <p:cSldViewPr snapToGrid="0">
      <p:cViewPr>
        <p:scale>
          <a:sx n="50" d="100"/>
          <a:sy n="50" d="100"/>
        </p:scale>
        <p:origin x="1398" y="402"/>
      </p:cViewPr>
      <p:guideLst>
        <p:guide orient="horz" pos="2203"/>
        <p:guide pos="3917"/>
        <p:guide pos="173"/>
        <p:guide pos="749"/>
        <p:guide pos="1325"/>
        <p:guide pos="1901"/>
        <p:guide pos="2477"/>
        <p:guide pos="3053"/>
        <p:guide pos="3629"/>
        <p:guide pos="4205"/>
        <p:guide pos="4781"/>
        <p:guide pos="5357"/>
        <p:guide pos="5933"/>
        <p:guide pos="6509"/>
        <p:guide pos="7085"/>
        <p:guide pos="7661"/>
        <p:guide orient="horz" pos="1915"/>
        <p:guide orient="horz" pos="1339"/>
        <p:guide orient="horz" pos="763"/>
        <p:guide orient="horz" pos="187"/>
        <p:guide orient="horz" pos="2491"/>
        <p:guide orient="horz" pos="2779"/>
        <p:guide orient="horz" pos="3355"/>
        <p:guide orient="horz" pos="3931"/>
        <p:guide orient="horz" pos="4219"/>
        <p:guide orient="horz" pos="3067"/>
        <p:guide orient="horz" pos="1110"/>
      </p:guideLst>
    </p:cSldViewPr>
  </p:slideViewPr>
  <p:notesTextViewPr>
    <p:cViewPr>
      <p:scale>
        <a:sx n="3" d="2"/>
        <a:sy n="3" d="2"/>
      </p:scale>
      <p:origin x="0" y="0"/>
    </p:cViewPr>
  </p:notesTextViewPr>
  <p:sorterViewPr>
    <p:cViewPr>
      <p:scale>
        <a:sx n="130" d="100"/>
        <a:sy n="130" d="100"/>
      </p:scale>
      <p:origin x="0" y="-132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B6B984F-E2C4-4A26-8D9A-9BBA1E9E889B}" type="datetimeFigureOut">
              <a:rPr lang="en-US" smtClean="0"/>
              <a:t>23-Oct-16</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87653DB-B31F-428D-9506-C3E312885146}" type="slidenum">
              <a:rPr lang="en-US" smtClean="0"/>
              <a:t>‹#›</a:t>
            </a:fld>
            <a:endParaRPr lang="en-US"/>
          </a:p>
        </p:txBody>
      </p:sp>
    </p:spTree>
    <p:extLst>
      <p:ext uri="{BB962C8B-B14F-4D97-AF65-F5344CB8AC3E}">
        <p14:creationId xmlns:p14="http://schemas.microsoft.com/office/powerpoint/2010/main" val="3421441328"/>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a:t>
            </a:fld>
            <a:endParaRPr lang="en-US"/>
          </a:p>
        </p:txBody>
      </p:sp>
    </p:spTree>
    <p:extLst>
      <p:ext uri="{BB962C8B-B14F-4D97-AF65-F5344CB8AC3E}">
        <p14:creationId xmlns:p14="http://schemas.microsoft.com/office/powerpoint/2010/main" val="53846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655867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solidFill>
                  <a:prstClr val="black"/>
                </a:solidFill>
              </a:rPr>
              <a:pPr>
                <a:defRPr/>
              </a:pPr>
              <a:t>17</a:t>
            </a:fld>
            <a:endParaRPr lang="en-US">
              <a:solidFill>
                <a:prstClr val="black"/>
              </a:solidFill>
            </a:endParaRPr>
          </a:p>
        </p:txBody>
      </p:sp>
    </p:spTree>
    <p:extLst>
      <p:ext uri="{BB962C8B-B14F-4D97-AF65-F5344CB8AC3E}">
        <p14:creationId xmlns:p14="http://schemas.microsoft.com/office/powerpoint/2010/main" val="76915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2760"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2760"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C704B97-3672-49FD-9EE7-0A015C5244AF}" type="datetime1">
              <a:rPr lang="en-US" smtClean="0"/>
              <a:t>23-Oct-16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35734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a:p>
            <a:pPr marL="171450" indent="-171450">
              <a:buFont typeface="Arial" panose="020B0604020202020204" pitchFamily="34" charset="0"/>
              <a:buChar char="•"/>
            </a:pPr>
            <a:endParaRPr lang="en-US" sz="1400" b="0" baseline="0" dirty="0">
              <a:latin typeface="Segoe UI Light" panose="020B0502040204020203" pitchFamily="34" charset="0"/>
            </a:endParaRPr>
          </a:p>
          <a:p>
            <a:r>
              <a:rPr lang="en-US" dirty="0"/>
              <a:t>Some of the key services used by Azure customers to build these solutions today include our Websites offering, our Mobile Services offering, and our BizTalk Services offering.  </a:t>
            </a:r>
          </a:p>
          <a:p>
            <a:endParaRPr lang="en-US" dirty="0"/>
          </a:p>
          <a:p>
            <a:r>
              <a:rPr lang="en-US" dirty="0"/>
              <a:t>These are separate offerings today – and provide all of the capabilities I previously mentioned.</a:t>
            </a:r>
          </a:p>
          <a:p>
            <a:endParaRPr lang="en-US" dirty="0"/>
          </a:p>
          <a:p>
            <a:r>
              <a:rPr lang="en-US" dirty="0"/>
              <a:t>Today we are releasing some major new enhancements that make them even better.  And I’d like to invite Bill Staples on stage to talk about them.</a:t>
            </a:r>
          </a:p>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83364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137210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App Service has everything you need to build apps that target both web and mobile clients from a single app back-end.</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Using API Apps, you can connect your app to dozens of popular services like Office 365 and salesforce.com in minutes, and integrate your own APIs so they can be used within any app.</a:t>
            </a:r>
            <a:endParaRPr lang="en-US" sz="1200" dirty="0"/>
          </a:p>
          <a:p>
            <a:pPr marL="285750" indent="-285750">
              <a:buFont typeface="Arial" panose="020B0604020202020204" pitchFamily="34" charset="0"/>
              <a:buChar char="•"/>
            </a:pPr>
            <a:r>
              <a:rPr lang="en-US" baseline="0" dirty="0"/>
              <a:t>And finally with Logic Apps, you can automate business processes using a simple no-code experience.</a:t>
            </a:r>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30895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App Service has everything you need to build apps that target both web and mobile clients from a single app back-end.</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Using API Apps, you can connect your app to dozens of popular services like Office 365 and salesforce.com in minutes, and integrate your own APIs so they can be used within any app.</a:t>
            </a:r>
            <a:endParaRPr lang="en-US" sz="1200" dirty="0"/>
          </a:p>
          <a:p>
            <a:pPr marL="285750" indent="-285750">
              <a:buFont typeface="Arial" panose="020B0604020202020204" pitchFamily="34" charset="0"/>
              <a:buChar char="•"/>
            </a:pPr>
            <a:r>
              <a:rPr lang="en-US" baseline="0" dirty="0"/>
              <a:t>And finally with Logic Apps, you can automate business processes using a simple no-code experience.</a:t>
            </a:r>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2172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App Service has everything you need to build apps that target both web and mobile clients from a single app back-end.</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Using API Apps, you can connect your app to dozens of popular services like Office 365 and salesforce.com in minutes, and integrate your own APIs so they can be used within any app.</a:t>
            </a:r>
            <a:endParaRPr lang="en-US" sz="1200" dirty="0"/>
          </a:p>
          <a:p>
            <a:pPr marL="285750" indent="-285750">
              <a:buFont typeface="Arial" panose="020B0604020202020204" pitchFamily="34" charset="0"/>
              <a:buChar char="•"/>
            </a:pPr>
            <a:r>
              <a:rPr lang="en-US" baseline="0" dirty="0"/>
              <a:t>And finally with Logic Apps, you can automate business processes using a simple no-code experience.</a:t>
            </a:r>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99558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8588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noRot="1" noChangeAspect="1"/>
          </p:cNvSpPr>
          <p:nvPr>
            <p:ph type="sldImg"/>
          </p:nvPr>
        </p:nvSpPr>
        <p:spPr>
          <a:prstGeom prst="rect">
            <a:avLst/>
          </a:prstGeom>
        </p:spPr>
        <p:txBody>
          <a:bodyPr/>
          <a:lstStyle/>
          <a:p>
            <a:pPr lvl="0"/>
            <a:endParaRPr/>
          </a:p>
        </p:txBody>
      </p:sp>
      <p:sp>
        <p:nvSpPr>
          <p:cNvPr id="61" name="Shape 61"/>
          <p:cNvSpPr>
            <a:spLocks noGrp="1"/>
          </p:cNvSpPr>
          <p:nvPr>
            <p:ph type="body" sz="quarter" idx="1"/>
          </p:nvPr>
        </p:nvSpPr>
        <p:spPr>
          <a:prstGeom prst="rect">
            <a:avLst/>
          </a:prstGeom>
        </p:spPr>
        <p:txBody>
          <a:bodyPr/>
          <a:lstStyle/>
          <a:p>
            <a:pPr lvl="0" defTabSz="457200">
              <a:defRPr sz="1800"/>
            </a:pPr>
            <a:endParaRPr>
              <a:sym typeface="Helvetica"/>
            </a:endParaRPr>
          </a:p>
        </p:txBody>
      </p:sp>
    </p:spTree>
    <p:extLst>
      <p:ext uri="{BB962C8B-B14F-4D97-AF65-F5344CB8AC3E}">
        <p14:creationId xmlns:p14="http://schemas.microsoft.com/office/powerpoint/2010/main" val="3252782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Rectangle 4"/>
          <p:cNvSpPr/>
          <p:nvPr userDrawn="1"/>
        </p:nvSpPr>
        <p:spPr bwMode="auto">
          <a:xfrm>
            <a:off x="284425" y="296863"/>
            <a:ext cx="6391013" cy="6391013"/>
          </a:xfrm>
          <a:prstGeom prst="rect">
            <a:avLst/>
          </a:prstGeom>
          <a:solidFill>
            <a:schemeClr val="accent2">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71501" y="577850"/>
            <a:ext cx="1304925" cy="285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1225232"/>
      </p:ext>
    </p:extLst>
  </p:cSld>
  <p:clrMapOvr>
    <a:masterClrMapping/>
  </p:clrMapOvr>
  <p:transition spd="slow" advClick="0">
    <p:fade/>
  </p:transition>
  <p:extLst mod="1">
    <p:ext uri="{DCECCB84-F9BA-43D5-87BE-67443E8EF086}">
      <p15:sldGuideLst xmlns:p15="http://schemas.microsoft.com/office/powerpoint/2012/main">
        <p15:guide id="1" orient="horz" pos="2203" userDrawn="1">
          <p15:clr>
            <a:srgbClr val="FBAE40"/>
          </p15:clr>
        </p15:guide>
        <p15:guide id="2" pos="3917" userDrawn="1">
          <p15:clr>
            <a:srgbClr val="FBAE40"/>
          </p15:clr>
        </p15:guide>
        <p15:guide id="3" pos="173" userDrawn="1">
          <p15:clr>
            <a:srgbClr val="FBAE40"/>
          </p15:clr>
        </p15:guide>
        <p15:guide id="4" pos="749" userDrawn="1">
          <p15:clr>
            <a:srgbClr val="FBAE40"/>
          </p15:clr>
        </p15:guide>
        <p15:guide id="5" pos="1325" userDrawn="1">
          <p15:clr>
            <a:srgbClr val="FBAE40"/>
          </p15:clr>
        </p15:guide>
        <p15:guide id="6" pos="1901" userDrawn="1">
          <p15:clr>
            <a:srgbClr val="FBAE40"/>
          </p15:clr>
        </p15:guide>
        <p15:guide id="7" pos="2477" userDrawn="1">
          <p15:clr>
            <a:srgbClr val="FBAE40"/>
          </p15:clr>
        </p15:guide>
        <p15:guide id="8" pos="3053" userDrawn="1">
          <p15:clr>
            <a:srgbClr val="FBAE40"/>
          </p15:clr>
        </p15:guide>
        <p15:guide id="9" pos="3629" userDrawn="1">
          <p15:clr>
            <a:srgbClr val="FBAE40"/>
          </p15:clr>
        </p15:guide>
        <p15:guide id="10" pos="4205" userDrawn="1">
          <p15:clr>
            <a:srgbClr val="FBAE40"/>
          </p15:clr>
        </p15:guide>
        <p15:guide id="11" pos="4781" userDrawn="1">
          <p15:clr>
            <a:srgbClr val="FBAE40"/>
          </p15:clr>
        </p15:guide>
        <p15:guide id="12" pos="5357" userDrawn="1">
          <p15:clr>
            <a:srgbClr val="FBAE40"/>
          </p15:clr>
        </p15:guide>
        <p15:guide id="13" pos="5933" userDrawn="1">
          <p15:clr>
            <a:srgbClr val="FBAE40"/>
          </p15:clr>
        </p15:guide>
        <p15:guide id="14" pos="6509" userDrawn="1">
          <p15:clr>
            <a:srgbClr val="FBAE40"/>
          </p15:clr>
        </p15:guide>
        <p15:guide id="15" pos="7085" userDrawn="1">
          <p15:clr>
            <a:srgbClr val="FBAE40"/>
          </p15:clr>
        </p15:guide>
        <p15:guide id="16" pos="7661" userDrawn="1">
          <p15:clr>
            <a:srgbClr val="FBAE40"/>
          </p15:clr>
        </p15:guide>
        <p15:guide id="17" orient="horz" pos="187" userDrawn="1">
          <p15:clr>
            <a:srgbClr val="FBAE40"/>
          </p15:clr>
        </p15:guide>
        <p15:guide id="18" orient="horz" pos="763" userDrawn="1">
          <p15:clr>
            <a:srgbClr val="FBAE40"/>
          </p15:clr>
        </p15:guide>
        <p15:guide id="19" orient="horz" pos="1339" userDrawn="1">
          <p15:clr>
            <a:srgbClr val="FBAE40"/>
          </p15:clr>
        </p15:guide>
        <p15:guide id="20" orient="horz" pos="1915" userDrawn="1">
          <p15:clr>
            <a:srgbClr val="FBAE40"/>
          </p15:clr>
        </p15:guide>
        <p15:guide id="21" orient="horz" pos="2491" userDrawn="1">
          <p15:clr>
            <a:srgbClr val="FBAE40"/>
          </p15:clr>
        </p15:guide>
        <p15:guide id="22" orient="horz" pos="3067" userDrawn="1">
          <p15:clr>
            <a:srgbClr val="FBAE40"/>
          </p15:clr>
        </p15:guide>
        <p15:guide id="23" orient="horz" pos="3643" userDrawn="1">
          <p15:clr>
            <a:srgbClr val="FBAE40"/>
          </p15:clr>
        </p15:guide>
        <p15:guide id="24" orient="horz" pos="421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436475" cy="6994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2" name="Title 1"/>
          <p:cNvSpPr>
            <a:spLocks noGrp="1"/>
          </p:cNvSpPr>
          <p:nvPr>
            <p:ph type="ctrTitle" hasCustomPrompt="1"/>
          </p:nvPr>
        </p:nvSpPr>
        <p:spPr>
          <a:xfrm>
            <a:off x="618330" y="2279697"/>
            <a:ext cx="11255709" cy="2435131"/>
          </a:xfrm>
        </p:spPr>
        <p:txBody>
          <a:bodyPr anchor="b">
            <a:normAutofit/>
          </a:bodyPr>
          <a:lstStyle>
            <a:lvl1pPr algn="l">
              <a:defRPr sz="14075"/>
            </a:lvl1pPr>
          </a:lstStyle>
          <a:p>
            <a:r>
              <a:rPr lang="en-US" dirty="0"/>
              <a:t>Video</a:t>
            </a:r>
          </a:p>
        </p:txBody>
      </p:sp>
    </p:spTree>
    <p:extLst>
      <p:ext uri="{BB962C8B-B14F-4D97-AF65-F5344CB8AC3E}">
        <p14:creationId xmlns:p14="http://schemas.microsoft.com/office/powerpoint/2010/main" val="3837487009"/>
      </p:ext>
    </p:extLst>
  </p:cSld>
  <p:clrMapOvr>
    <a:masterClrMapping/>
  </p:clrMapOvr>
  <p:transition spd="slow"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0" y="1564890"/>
            <a:ext cx="11255709" cy="1027952"/>
          </a:xfrm>
        </p:spPr>
        <p:txBody>
          <a:bodyPr anchor="b"/>
          <a:lstStyle>
            <a:lvl1pPr algn="l">
              <a:defRPr sz="6119">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18330" y="2910542"/>
            <a:ext cx="11255709" cy="2451927"/>
          </a:xfrm>
        </p:spPr>
        <p:txBody>
          <a:bodyPr>
            <a:normAutofit/>
          </a:bodyPr>
          <a:lstStyle>
            <a:lvl1pPr marL="0" indent="0" algn="l">
              <a:buNone/>
              <a:defRPr sz="3672"/>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Click to edit Master subtitle style</a:t>
            </a:r>
          </a:p>
        </p:txBody>
      </p:sp>
    </p:spTree>
    <p:extLst>
      <p:ext uri="{BB962C8B-B14F-4D97-AF65-F5344CB8AC3E}">
        <p14:creationId xmlns:p14="http://schemas.microsoft.com/office/powerpoint/2010/main" val="3201333913"/>
      </p:ext>
    </p:extLst>
  </p:cSld>
  <p:clrMapOvr>
    <a:masterClrMapping/>
  </p:clrMapOvr>
  <p:transition spd="slow"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8330" y="2873017"/>
            <a:ext cx="11255709" cy="2435131"/>
          </a:xfrm>
        </p:spPr>
        <p:txBody>
          <a:bodyPr anchor="b">
            <a:noAutofit/>
          </a:bodyPr>
          <a:lstStyle>
            <a:lvl1pPr algn="l">
              <a:defRPr sz="24376">
                <a:solidFill>
                  <a:schemeClr val="bg1"/>
                </a:solidFill>
              </a:defRPr>
            </a:lvl1pPr>
          </a:lstStyle>
          <a:p>
            <a:r>
              <a:rPr lang="en-US" dirty="0"/>
              <a:t>web</a:t>
            </a:r>
          </a:p>
        </p:txBody>
      </p:sp>
    </p:spTree>
    <p:extLst>
      <p:ext uri="{BB962C8B-B14F-4D97-AF65-F5344CB8AC3E}">
        <p14:creationId xmlns:p14="http://schemas.microsoft.com/office/powerpoint/2010/main" val="3735410732"/>
      </p:ext>
    </p:extLst>
  </p:cSld>
  <p:clrMapOvr>
    <a:masterClrMapping/>
  </p:clrMapOvr>
  <p:transition spd="slow" advClick="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4140571735"/>
      </p:ext>
    </p:extLst>
  </p:cSld>
  <p:clrMapOvr>
    <a:masterClrMapping/>
  </p:clrMapOvr>
  <p:transition spd="slow"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1"/>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978143922"/>
      </p:ext>
    </p:extLst>
  </p:cSld>
  <p:clrMapOvr>
    <a:masterClrMapping/>
  </p:clrMapOvr>
  <p:transition spd="slow"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698316620"/>
      </p:ext>
    </p:extLst>
  </p:cSld>
  <p:clrMapOvr>
    <a:masterClrMapping/>
  </p:clrMapOvr>
  <p:transition spd="slow"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853307759"/>
      </p:ext>
    </p:extLst>
  </p:cSld>
  <p:clrMapOvr>
    <a:masterClrMapping/>
  </p:clrMapOvr>
  <p:transition spd="slow"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6"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937959452"/>
      </p:ext>
    </p:extLst>
  </p:cSld>
  <p:clrMapOvr>
    <a:masterClrMapping/>
  </p:clrMapOvr>
  <p:transition spd="slow"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31558"/>
      </p:ext>
    </p:extLst>
  </p:cSld>
  <p:clrMapOvr>
    <a:masterClrMapping/>
  </p:clrMapOvr>
  <p:transition spd="slow" advClick="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6"/>
            <a:ext cx="12436475" cy="6988574"/>
          </a:xfrm>
          <a:prstGeom prst="rect">
            <a:avLst/>
          </a:prstGeom>
        </p:spPr>
      </p:pic>
      <p:sp>
        <p:nvSpPr>
          <p:cNvPr id="3" name="Rectangle 2"/>
          <p:cNvSpPr/>
          <p:nvPr userDrawn="1"/>
        </p:nvSpPr>
        <p:spPr>
          <a:xfrm>
            <a:off x="0" y="0"/>
            <a:ext cx="12436475" cy="6994525"/>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Tree>
    <p:extLst>
      <p:ext uri="{BB962C8B-B14F-4D97-AF65-F5344CB8AC3E}">
        <p14:creationId xmlns:p14="http://schemas.microsoft.com/office/powerpoint/2010/main" val="2513442066"/>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4316477"/>
      </p:ext>
    </p:extLst>
  </p:cSld>
  <p:clrMapOvr>
    <a:masterClrMapping/>
  </p:clrMapOvr>
  <p:transition spd="slow" advClick="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4" y="466301"/>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2" y="1007083"/>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4" y="2655911"/>
            <a:ext cx="4295671" cy="3329913"/>
          </a:xfrm>
        </p:spPr>
        <p:txBody>
          <a:bodyPr>
            <a:normAutofit/>
          </a:bodyPr>
          <a:lstStyle>
            <a:lvl1pPr marL="0" indent="0">
              <a:buNone/>
              <a:defRPr sz="2040"/>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dirty="0"/>
              <a:t>Click to edit Master text styles</a:t>
            </a:r>
          </a:p>
        </p:txBody>
      </p:sp>
      <p:sp>
        <p:nvSpPr>
          <p:cNvPr id="7" name="Slide Number Placeholder 6"/>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922676045"/>
      </p:ext>
    </p:extLst>
  </p:cSld>
  <p:clrMapOvr>
    <a:masterClrMapping/>
  </p:clrMapOvr>
  <p:transition spd="slow" advClick="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5060" y="197449"/>
            <a:ext cx="10058336" cy="735156"/>
          </a:xfrm>
          <a:noFill/>
        </p:spPr>
        <p:txBody>
          <a:bodyPr lIns="143407" tIns="89629" rIns="143407" bIns="89629" anchor="t" anchorCtr="0">
            <a:normAutofit/>
          </a:bodyPr>
          <a:lstStyle>
            <a:lvl1pPr>
              <a:defRPr sz="4080" spc="-100" baseline="0">
                <a:solidFill>
                  <a:srgbClr val="00B0F0"/>
                </a:solidFill>
              </a:defRPr>
            </a:lvl1pPr>
          </a:lstStyle>
          <a:p>
            <a:r>
              <a:rPr lang="en-US" dirty="0"/>
              <a:t>Presentation title</a:t>
            </a:r>
          </a:p>
        </p:txBody>
      </p:sp>
    </p:spTree>
    <p:extLst>
      <p:ext uri="{BB962C8B-B14F-4D97-AF65-F5344CB8AC3E}">
        <p14:creationId xmlns:p14="http://schemas.microsoft.com/office/powerpoint/2010/main" val="3956059840"/>
      </p:ext>
    </p:extLst>
  </p:cSld>
  <p:clrMapOvr>
    <a:overrideClrMapping bg1="dk1" tx1="lt1" bg2="dk2" tx2="lt2" accent1="accent1" accent2="accent2" accent3="accent3" accent4="accent4" accent5="accent5" accent6="accent6" hlink="hlink" folHlink="folHlink"/>
  </p:clrMapOvr>
  <p:transition spd="slow" advClick="0">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9" y="5783263"/>
            <a:ext cx="11887200" cy="914400"/>
          </a:xfrm>
        </p:spPr>
        <p:txBody>
          <a:bodyPr lIns="182880" tIns="146304" rIns="182880" bIns="146304" anchor="b">
            <a:noAutofit/>
          </a:bodyPr>
          <a:lstStyle>
            <a:lvl1pPr>
              <a:defRPr sz="2000" baseline="0">
                <a:latin typeface="+mn-lt"/>
              </a:defRPr>
            </a:lvl1pPr>
          </a:lstStyle>
          <a:p>
            <a:pPr lvl="0"/>
            <a:r>
              <a:rPr lang="en-US" dirty="0"/>
              <a:t>Click to edit Master text styles</a:t>
            </a:r>
          </a:p>
        </p:txBody>
      </p:sp>
      <p:sp>
        <p:nvSpPr>
          <p:cNvPr id="2" name="Title 1"/>
          <p:cNvSpPr>
            <a:spLocks noGrp="1"/>
          </p:cNvSpPr>
          <p:nvPr>
            <p:ph type="title"/>
          </p:nvPr>
        </p:nvSpPr>
        <p:spPr>
          <a:xfrm>
            <a:off x="274638" y="2125664"/>
            <a:ext cx="11887199" cy="912813"/>
          </a:xfrm>
        </p:spPr>
        <p:txBody>
          <a:bodyPr/>
          <a:lstStyle>
            <a:lvl1pPr>
              <a:defRPr sz="5399"/>
            </a:lvl1pPr>
          </a:lstStyle>
          <a:p>
            <a:r>
              <a:rPr lang="en-US" dirty="0"/>
              <a:t>Click to edit Master title style</a:t>
            </a:r>
          </a:p>
        </p:txBody>
      </p:sp>
    </p:spTree>
    <p:extLst>
      <p:ext uri="{BB962C8B-B14F-4D97-AF65-F5344CB8AC3E}">
        <p14:creationId xmlns:p14="http://schemas.microsoft.com/office/powerpoint/2010/main" val="1042408251"/>
      </p:ext>
    </p:extLst>
  </p:cSld>
  <p:clrMapOvr>
    <a:masterClrMapping/>
  </p:clrMapOvr>
  <p:transition spd="slow" advClick="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368079"/>
      </p:ext>
    </p:extLst>
  </p:cSld>
  <p:clrMapOvr>
    <a:masterClrMapping/>
  </p:clrMapOvr>
  <p:transition spd="slow" advClick="0">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436475" cy="69945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3" name="Text Box 3"/>
          <p:cNvSpPr txBox="1">
            <a:spLocks noChangeArrowheads="1"/>
          </p:cNvSpPr>
          <p:nvPr userDrawn="1"/>
        </p:nvSpPr>
        <p:spPr bwMode="blackWhite">
          <a:xfrm>
            <a:off x="459230" y="5612731"/>
            <a:ext cx="8812606" cy="734889"/>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32111"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81310" y="3027177"/>
            <a:ext cx="3288506" cy="704445"/>
          </a:xfrm>
          <a:prstGeom prst="rect">
            <a:avLst/>
          </a:prstGeom>
        </p:spPr>
      </p:pic>
    </p:spTree>
    <p:extLst>
      <p:ext uri="{BB962C8B-B14F-4D97-AF65-F5344CB8AC3E}">
        <p14:creationId xmlns:p14="http://schemas.microsoft.com/office/powerpoint/2010/main" val="1505943591"/>
      </p:ext>
    </p:extLst>
  </p:cSld>
  <p:clrMapOvr>
    <a:masterClrMapping/>
  </p:clrMapOvr>
  <p:transition spd="slow" advClick="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039551"/>
      </p:ext>
    </p:extLst>
  </p:cSld>
  <p:clrMapOvr>
    <a:masterClrMapping/>
  </p:clrMapOvr>
  <p:transition spd="slow" advClick="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Rectangle 4"/>
          <p:cNvSpPr/>
          <p:nvPr userDrawn="1"/>
        </p:nvSpPr>
        <p:spPr bwMode="auto">
          <a:xfrm>
            <a:off x="284425" y="296863"/>
            <a:ext cx="6391013" cy="6391013"/>
          </a:xfrm>
          <a:prstGeom prst="rect">
            <a:avLst/>
          </a:prstGeom>
          <a:solidFill>
            <a:schemeClr val="accent2">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71501" y="577850"/>
            <a:ext cx="1304925" cy="285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236020"/>
      </p:ext>
    </p:extLst>
  </p:cSld>
  <p:clrMapOvr>
    <a:masterClrMapping/>
  </p:clrMapOvr>
  <p:transition spd="slow" advClick="0">
    <p:fade/>
  </p:transition>
  <p:extLst mod="1">
    <p:ext uri="{DCECCB84-F9BA-43D5-87BE-67443E8EF086}">
      <p15:sldGuideLst xmlns:p15="http://schemas.microsoft.com/office/powerpoint/2012/main">
        <p15:guide id="1" orient="horz" pos="2203">
          <p15:clr>
            <a:srgbClr val="FBAE40"/>
          </p15:clr>
        </p15:guide>
        <p15:guide id="2" pos="3917">
          <p15:clr>
            <a:srgbClr val="FBAE40"/>
          </p15:clr>
        </p15:guide>
        <p15:guide id="3" pos="173">
          <p15:clr>
            <a:srgbClr val="FBAE40"/>
          </p15:clr>
        </p15:guide>
        <p15:guide id="4" pos="749">
          <p15:clr>
            <a:srgbClr val="FBAE40"/>
          </p15:clr>
        </p15:guide>
        <p15:guide id="5" pos="1325">
          <p15:clr>
            <a:srgbClr val="FBAE40"/>
          </p15:clr>
        </p15:guide>
        <p15:guide id="6" pos="1901">
          <p15:clr>
            <a:srgbClr val="FBAE40"/>
          </p15:clr>
        </p15:guide>
        <p15:guide id="7" pos="2477">
          <p15:clr>
            <a:srgbClr val="FBAE40"/>
          </p15:clr>
        </p15:guide>
        <p15:guide id="8" pos="3053">
          <p15:clr>
            <a:srgbClr val="FBAE40"/>
          </p15:clr>
        </p15:guide>
        <p15:guide id="9" pos="3629">
          <p15:clr>
            <a:srgbClr val="FBAE40"/>
          </p15:clr>
        </p15:guide>
        <p15:guide id="10" pos="4205">
          <p15:clr>
            <a:srgbClr val="FBAE40"/>
          </p15:clr>
        </p15:guide>
        <p15:guide id="11" pos="4781">
          <p15:clr>
            <a:srgbClr val="FBAE40"/>
          </p15:clr>
        </p15:guide>
        <p15:guide id="12" pos="5357">
          <p15:clr>
            <a:srgbClr val="FBAE40"/>
          </p15:clr>
        </p15:guide>
        <p15:guide id="13" pos="5933">
          <p15:clr>
            <a:srgbClr val="FBAE40"/>
          </p15:clr>
        </p15:guide>
        <p15:guide id="14" pos="6509">
          <p15:clr>
            <a:srgbClr val="FBAE40"/>
          </p15:clr>
        </p15:guide>
        <p15:guide id="15" pos="7085">
          <p15:clr>
            <a:srgbClr val="FBAE40"/>
          </p15:clr>
        </p15:guide>
        <p15:guide id="16" pos="7661">
          <p15:clr>
            <a:srgbClr val="FBAE40"/>
          </p15:clr>
        </p15:guide>
        <p15:guide id="17" orient="horz" pos="187">
          <p15:clr>
            <a:srgbClr val="FBAE40"/>
          </p15:clr>
        </p15:guide>
        <p15:guide id="18" orient="horz" pos="763">
          <p15:clr>
            <a:srgbClr val="FBAE40"/>
          </p15:clr>
        </p15:guide>
        <p15:guide id="19" orient="horz" pos="1339">
          <p15:clr>
            <a:srgbClr val="FBAE40"/>
          </p15:clr>
        </p15:guide>
        <p15:guide id="20" orient="horz" pos="1915">
          <p15:clr>
            <a:srgbClr val="FBAE40"/>
          </p15:clr>
        </p15:guide>
        <p15:guide id="21" orient="horz" pos="2491">
          <p15:clr>
            <a:srgbClr val="FBAE40"/>
          </p15:clr>
        </p15:guide>
        <p15:guide id="22" orient="horz" pos="3067">
          <p15:clr>
            <a:srgbClr val="FBAE40"/>
          </p15:clr>
        </p15:guide>
        <p15:guide id="23" orient="horz" pos="3643">
          <p15:clr>
            <a:srgbClr val="FBAE40"/>
          </p15:clr>
        </p15:guide>
        <p15:guide id="24" orient="horz" pos="421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466554"/>
      </p:ext>
    </p:extLst>
  </p:cSld>
  <p:clrMapOvr>
    <a:masterClrMapping/>
  </p:clrMapOvr>
  <p:transition spd="slow" advClick="0">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029729"/>
      </p:ext>
    </p:extLst>
  </p:cSld>
  <p:clrMapOvr>
    <a:masterClrMapping/>
  </p:clrMapOvr>
  <p:transition spd="slow" advClick="0">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43647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1131912"/>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015436"/>
      </p:ext>
    </p:extLst>
  </p:cSld>
  <p:clrMapOvr>
    <a:masterClrMapping/>
  </p:clrMapOvr>
  <p:transition spd="slow" advClick="0">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01855"/>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solidFill>
                  <a:srgbClr val="505050"/>
                </a:solidFill>
              </a:rPr>
              <a:pPr/>
              <a:t>‹#›</a:t>
            </a:fld>
            <a:endParaRPr lang="en-US">
              <a:solidFill>
                <a:srgbClr val="505050"/>
              </a:solidFill>
            </a:endParaRPr>
          </a:p>
        </p:txBody>
      </p:sp>
    </p:spTree>
    <p:extLst>
      <p:ext uri="{BB962C8B-B14F-4D97-AF65-F5344CB8AC3E}">
        <p14:creationId xmlns:p14="http://schemas.microsoft.com/office/powerpoint/2010/main" val="3224154197"/>
      </p:ext>
    </p:extLst>
  </p:cSld>
  <p:clrMapOvr>
    <a:masterClrMapping/>
  </p:clrMapOvr>
  <p:transition spd="slow" advClick="0">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6"/>
            <a:ext cx="12436475" cy="6988574"/>
          </a:xfrm>
          <a:prstGeom prst="rect">
            <a:avLst/>
          </a:prstGeom>
        </p:spPr>
      </p:pic>
      <p:sp>
        <p:nvSpPr>
          <p:cNvPr id="3" name="Rectangle 2"/>
          <p:cNvSpPr/>
          <p:nvPr userDrawn="1"/>
        </p:nvSpPr>
        <p:spPr>
          <a:xfrm>
            <a:off x="0" y="0"/>
            <a:ext cx="12436475" cy="6994525"/>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73">
              <a:solidFill>
                <a:srgbClr val="FFFFFF"/>
              </a:solidFill>
            </a:endParaRPr>
          </a:p>
        </p:txBody>
      </p:sp>
    </p:spTree>
    <p:extLst>
      <p:ext uri="{BB962C8B-B14F-4D97-AF65-F5344CB8AC3E}">
        <p14:creationId xmlns:p14="http://schemas.microsoft.com/office/powerpoint/2010/main" val="1216702553"/>
      </p:ext>
    </p:extLst>
  </p:cSld>
  <p:clrMapOvr>
    <a:masterClrMapping/>
  </p:clrMapOvr>
  <p:transition spd="slow" advClick="0">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2547085436"/>
      </p:ext>
    </p:extLst>
  </p:cSld>
  <p:clrMapOvr>
    <a:masterClrMapping/>
  </p:clrMapOvr>
  <p:transition spd="slow" advClick="0">
    <p:fade/>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3322602470"/>
      </p:ext>
    </p:extLst>
  </p:cSld>
  <p:clrMapOvr>
    <a:overrideClrMapping bg1="dk1" tx1="lt1" bg2="dk2" tx2="lt2" accent1="accent1" accent2="accent2" accent3="accent3" accent4="accent4" accent5="accent5" accent6="accent6" hlink="hlink" folHlink="folHlink"/>
  </p:clrMapOvr>
  <p:transition spd="slow" advClick="0">
    <p:fade/>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solidFill>
                  <a:srgbClr val="92D050"/>
                </a:solidFill>
                <a:latin typeface="+mj-lt"/>
              </a:defRPr>
            </a:lvl1pPr>
          </a:lstStyle>
          <a:p>
            <a:pPr lvl="0"/>
            <a:r>
              <a:rPr lang="en-US" dirty="0"/>
              <a:t>Speaker Name</a:t>
            </a:r>
          </a:p>
        </p:txBody>
      </p:sp>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b" anchorCtr="0"/>
          <a:lstStyle>
            <a:lvl1pPr>
              <a:defRPr sz="7200" spc="-100"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374302224"/>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4161">
                      <a:schemeClr val="bg1"/>
                    </a:gs>
                    <a:gs pos="0">
                      <a:schemeClr val="bg1"/>
                    </a:gs>
                  </a:gsLst>
                  <a:lin ang="5400000" scaled="0"/>
                </a:gradFill>
              </a:defRPr>
            </a:lvl1pPr>
          </a:lstStyle>
          <a:p>
            <a:r>
              <a:rPr lang="en-US" dirty="0"/>
              <a:t>Video title</a:t>
            </a:r>
          </a:p>
        </p:txBody>
      </p:sp>
    </p:spTree>
    <p:extLst>
      <p:ext uri="{BB962C8B-B14F-4D97-AF65-F5344CB8AC3E}">
        <p14:creationId xmlns:p14="http://schemas.microsoft.com/office/powerpoint/2010/main" val="2666489745"/>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907211"/>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5620">
                      <a:schemeClr val="bg1"/>
                    </a:gs>
                    <a:gs pos="0">
                      <a:schemeClr val="bg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75429976"/>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07129361"/>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43647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74669523"/>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679666671"/>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703448988"/>
      </p:ext>
    </p:extLst>
  </p:cSld>
  <p:clrMapOvr>
    <a:masterClrMapping/>
  </p:clrMapOvr>
  <p:transition spd="slow" advClick="0">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905897020"/>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223054797"/>
      </p:ext>
    </p:extLst>
  </p:cSld>
  <p:clrMapOvr>
    <a:masterClrMapping/>
  </p:clrMapOvr>
  <p:transition spd="slow" advClick="0">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891991"/>
      </p:ext>
    </p:extLst>
  </p:cSld>
  <p:clrMapOvr>
    <a:masterClrMapping/>
  </p:clrMapOvr>
  <p:transition spd="slow" advClick="0">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97722"/>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261425"/>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384770"/>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2101950"/>
      </p:ext>
    </p:extLst>
  </p:cSld>
  <p:clrMapOvr>
    <a:masterClrMapping/>
  </p:clrMapOvr>
  <p:transition spd="slow" advClick="0">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6374201"/>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905178"/>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29660" y="1476622"/>
            <a:ext cx="11375536" cy="200340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691302"/>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3"/>
            <a:ext cx="10056812" cy="2751698"/>
          </a:xfrm>
          <a:noFill/>
        </p:spPr>
        <p:txBody>
          <a:bodyPr tIns="89629" bIns="89629" anchor="t" anchorCtr="0"/>
          <a:lstStyle>
            <a:lvl1pPr>
              <a:defRPr sz="7241"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58"/>
            <a:ext cx="10058401" cy="1829593"/>
          </a:xfrm>
          <a:noFill/>
        </p:spPr>
        <p:txBody>
          <a:bodyPr lIns="179259" tIns="143407" rIns="179259" bIns="143407">
            <a:noAutofit/>
          </a:bodyPr>
          <a:lstStyle>
            <a:lvl1pPr marL="0" indent="0">
              <a:spcBef>
                <a:spcPts val="0"/>
              </a:spcBef>
              <a:buNone/>
              <a:defRPr sz="357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24380075"/>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63pt Title + Subtitle">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0" y="6565900"/>
            <a:ext cx="3937000" cy="136525"/>
          </a:xfrm>
          <a:prstGeom prst="rect">
            <a:avLst/>
          </a:prstGeom>
        </p:spPr>
        <p:txBody>
          <a:bodyPr/>
          <a:lstStyle>
            <a:lvl1pPr>
              <a:defRPr>
                <a:solidFill>
                  <a:schemeClr val="tx2"/>
                </a:solidFill>
              </a:defRPr>
            </a:lvl1pPr>
          </a:lstStyle>
          <a:p>
            <a:pPr defTabSz="932742"/>
            <a:r>
              <a:rPr sz="1800" dirty="0">
                <a:solidFill>
                  <a:srgbClr val="505050"/>
                </a:solidFill>
              </a:rPr>
              <a:t>Microsoft Confidential</a:t>
            </a:r>
          </a:p>
        </p:txBody>
      </p:sp>
      <p:sp>
        <p:nvSpPr>
          <p:cNvPr id="4" name="Slide Number Placeholder 3"/>
          <p:cNvSpPr>
            <a:spLocks noGrp="1"/>
          </p:cNvSpPr>
          <p:nvPr>
            <p:ph type="sldNum" sz="quarter" idx="11"/>
          </p:nvPr>
        </p:nvSpPr>
        <p:spPr>
          <a:xfrm>
            <a:off x="11595100" y="6565900"/>
            <a:ext cx="566738" cy="136525"/>
          </a:xfrm>
          <a:prstGeom prst="rect">
            <a:avLst/>
          </a:prstGeom>
        </p:spPr>
        <p:txBody>
          <a:bodyPr/>
          <a:lstStyle>
            <a:lvl1pPr>
              <a:defRPr>
                <a:solidFill>
                  <a:schemeClr val="tx2"/>
                </a:solidFill>
              </a:defRPr>
            </a:lvl1pPr>
          </a:lstStyle>
          <a:p>
            <a:pPr defTabSz="932742"/>
            <a:fld id="{27258FFF-F925-446B-8502-81C933981705}" type="slidenum">
              <a:rPr sz="1800" smtClean="0">
                <a:solidFill>
                  <a:srgbClr val="505050"/>
                </a:solidFill>
              </a:rPr>
              <a:pPr defTabSz="932742"/>
              <a:t>‹#›</a:t>
            </a:fld>
            <a:endParaRPr sz="1800" dirty="0">
              <a:solidFill>
                <a:srgbClr val="505050"/>
              </a:solidFill>
            </a:endParaRPr>
          </a:p>
        </p:txBody>
      </p:sp>
      <p:sp>
        <p:nvSpPr>
          <p:cNvPr id="5" name="Text Placeholder 4"/>
          <p:cNvSpPr>
            <a:spLocks noGrp="1"/>
          </p:cNvSpPr>
          <p:nvPr>
            <p:ph type="body" sz="quarter" idx="12"/>
          </p:nvPr>
        </p:nvSpPr>
        <p:spPr>
          <a:xfrm>
            <a:off x="274638" y="369116"/>
            <a:ext cx="10972800" cy="1024684"/>
          </a:xfrm>
          <a:prstGeom prst="rect">
            <a:avLst/>
          </a:prstGeom>
        </p:spPr>
        <p:txBody>
          <a:bodyPr lIns="146304" tIns="91440" rIns="146304" bIns="91440">
            <a:noAutofit/>
          </a:bodyPr>
          <a:lstStyle>
            <a:lvl1pPr marL="0" indent="0">
              <a:lnSpc>
                <a:spcPct val="90000"/>
              </a:lnSpc>
              <a:spcBef>
                <a:spcPts val="1200"/>
              </a:spcBef>
              <a:spcAft>
                <a:spcPts val="2400"/>
              </a:spcAft>
              <a:buFontTx/>
              <a:buNone/>
              <a:defRPr lang="en-US" sz="5400" b="0" i="0" kern="1200" spc="0" baseline="0" dirty="0" smtClean="0">
                <a:solidFill>
                  <a:schemeClr val="tx2"/>
                </a:solidFill>
                <a:latin typeface="+mj-lt"/>
                <a:ea typeface="+mn-ea"/>
                <a:cs typeface="+mn-cs"/>
              </a:defRPr>
            </a:lvl1pPr>
          </a:lstStyle>
          <a:p>
            <a:pPr marL="0" marR="0" lvl="0" indent="0" algn="l" defTabSz="932742" rtl="0" eaLnBrk="1" fontAlgn="auto" latinLnBrk="0" hangingPunct="1">
              <a:lnSpc>
                <a:spcPct val="90000"/>
              </a:lnSpc>
              <a:spcBef>
                <a:spcPts val="1200"/>
              </a:spcBef>
              <a:spcAft>
                <a:spcPts val="2400"/>
              </a:spcAft>
              <a:buClrTx/>
              <a:buSzPct val="90000"/>
              <a:buFontTx/>
              <a:buNone/>
              <a:tabLst/>
            </a:pPr>
            <a:r>
              <a:rPr lang="en-US" dirty="0"/>
              <a:t>Click to edit Master text</a:t>
            </a:r>
          </a:p>
        </p:txBody>
      </p:sp>
      <p:sp>
        <p:nvSpPr>
          <p:cNvPr id="6" name="Text Placeholder 5"/>
          <p:cNvSpPr>
            <a:spLocks noGrp="1"/>
          </p:cNvSpPr>
          <p:nvPr>
            <p:ph type="body" sz="quarter" idx="13"/>
          </p:nvPr>
        </p:nvSpPr>
        <p:spPr>
          <a:xfrm>
            <a:off x="274638" y="1139825"/>
            <a:ext cx="11033125" cy="819150"/>
          </a:xfrm>
          <a:prstGeom prst="rect">
            <a:avLst/>
          </a:prstGeom>
        </p:spPr>
        <p:txBody>
          <a:bodyPr lIns="192024" anchor="ctr"/>
          <a:lstStyle>
            <a:lvl1pPr marL="0" indent="0">
              <a:buNone/>
              <a:defRPr lang="en-US" sz="32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388400699"/>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683C0046-3368-4DD4-96D6-CD0FF2C1233E}" type="datetimeFigureOut">
              <a:rPr lang="en-IN" smtClean="0"/>
              <a:t>23-10-2016</a:t>
            </a:fld>
            <a:endParaRPr lang="en-IN" dirty="0"/>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IN" dirty="0"/>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1F6B3001-8C1E-45A3-9010-27210849299D}" type="slidenum">
              <a:rPr lang="en-IN" smtClean="0"/>
              <a:t>‹#›</a:t>
            </a:fld>
            <a:endParaRPr lang="en-IN" dirty="0"/>
          </a:p>
        </p:txBody>
      </p:sp>
    </p:spTree>
    <p:extLst>
      <p:ext uri="{BB962C8B-B14F-4D97-AF65-F5344CB8AC3E}">
        <p14:creationId xmlns:p14="http://schemas.microsoft.com/office/powerpoint/2010/main" val="323635313"/>
      </p:ext>
    </p:extLst>
  </p:cSld>
  <p:clrMapOvr>
    <a:masterClrMapping/>
  </p:clrMapOvr>
  <p:transition spd="slow" advClick="0">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160591"/>
          </a:xfrm>
        </p:spPr>
        <p:txBody>
          <a:bodyPr/>
          <a:lstStyle>
            <a:lvl1pPr marL="0" indent="0">
              <a:buNone/>
              <a:defRPr>
                <a:solidFill>
                  <a:srgbClr val="00188F"/>
                </a:solidFill>
              </a:defRPr>
            </a:lvl1pPr>
            <a:lvl2pPr marL="0" indent="0">
              <a:buFontTx/>
              <a:buNone/>
              <a:defRPr sz="2000"/>
            </a:lvl2pPr>
            <a:lvl3pPr marL="228527" indent="0">
              <a:buNone/>
              <a:defRPr/>
            </a:lvl3pPr>
            <a:lvl4pPr marL="457053" indent="0">
              <a:buNone/>
              <a:defRPr/>
            </a:lvl4pPr>
            <a:lvl5pPr marL="68558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7188489"/>
      </p:ext>
    </p:extLst>
  </p:cSld>
  <p:clrMapOvr>
    <a:masterClrMapping/>
  </p:clrMapOvr>
  <p:transition spd="slow"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887395" y="1172231"/>
            <a:ext cx="10661686" cy="2363890"/>
          </a:xfrm>
          <a:prstGeom prst="rect">
            <a:avLst/>
          </a:prstGeom>
        </p:spPr>
        <p:txBody>
          <a:bodyPr lIns="0" tIns="0" rIns="0" bIns="0" anchor="b"/>
          <a:lstStyle/>
          <a:p>
            <a:pPr lvl="0">
              <a:defRPr sz="1800">
                <a:solidFill>
                  <a:srgbClr val="000000"/>
                </a:solidFill>
              </a:defRPr>
            </a:pPr>
            <a:r>
              <a:rPr sz="5915">
                <a:solidFill>
                  <a:srgbClr val="FFFFFF"/>
                </a:solidFill>
              </a:rPr>
              <a:t>Title Text</a:t>
            </a:r>
          </a:p>
        </p:txBody>
      </p:sp>
      <p:sp>
        <p:nvSpPr>
          <p:cNvPr id="6" name="Shape 6"/>
          <p:cNvSpPr>
            <a:spLocks noGrp="1"/>
          </p:cNvSpPr>
          <p:nvPr>
            <p:ph type="body" idx="1"/>
          </p:nvPr>
        </p:nvSpPr>
        <p:spPr>
          <a:xfrm>
            <a:off x="887395" y="3600885"/>
            <a:ext cx="10661686" cy="1729086"/>
          </a:xfrm>
          <a:prstGeom prst="rect">
            <a:avLst/>
          </a:prstGeom>
        </p:spPr>
        <p:txBody>
          <a:bodyPr lIns="0" tIns="0" rIns="0" bIns="0" anchor="t"/>
          <a:lstStyle>
            <a:lvl1pPr marL="0" indent="0" algn="ctr">
              <a:spcBef>
                <a:spcPts val="0"/>
              </a:spcBef>
              <a:buSzTx/>
              <a:buNone/>
              <a:defRPr sz="2448"/>
            </a:lvl1pPr>
            <a:lvl2pPr marL="0" indent="0" algn="ctr">
              <a:spcBef>
                <a:spcPts val="0"/>
              </a:spcBef>
              <a:buSzTx/>
              <a:buNone/>
              <a:defRPr sz="2448"/>
            </a:lvl2pPr>
            <a:lvl3pPr marL="0" indent="0" algn="ctr">
              <a:spcBef>
                <a:spcPts val="0"/>
              </a:spcBef>
              <a:buSzTx/>
              <a:buNone/>
              <a:defRPr sz="2448"/>
            </a:lvl3pPr>
            <a:lvl4pPr marL="0" indent="0" algn="ctr">
              <a:spcBef>
                <a:spcPts val="0"/>
              </a:spcBef>
              <a:buSzTx/>
              <a:buNone/>
              <a:defRPr sz="2448"/>
            </a:lvl4pPr>
            <a:lvl5pPr marL="0" indent="0" algn="ctr">
              <a:spcBef>
                <a:spcPts val="0"/>
              </a:spcBef>
              <a:buSzTx/>
              <a:buNone/>
              <a:defRPr sz="2448"/>
            </a:lvl5pPr>
          </a:lstStyle>
          <a:p>
            <a:pPr lvl="0">
              <a:defRPr sz="1800">
                <a:solidFill>
                  <a:srgbClr val="000000"/>
                </a:solidFill>
              </a:defRPr>
            </a:pPr>
            <a:r>
              <a:rPr sz="2448">
                <a:solidFill>
                  <a:srgbClr val="FFFFFF"/>
                </a:solidFill>
              </a:rPr>
              <a:t>Body Level One</a:t>
            </a:r>
          </a:p>
          <a:p>
            <a:pPr lvl="1">
              <a:defRPr sz="1800">
                <a:solidFill>
                  <a:srgbClr val="000000"/>
                </a:solidFill>
              </a:defRPr>
            </a:pPr>
            <a:r>
              <a:rPr sz="2448">
                <a:solidFill>
                  <a:srgbClr val="FFFFFF"/>
                </a:solidFill>
              </a:rPr>
              <a:t>Body Level Two</a:t>
            </a:r>
          </a:p>
          <a:p>
            <a:pPr lvl="2">
              <a:defRPr sz="1800">
                <a:solidFill>
                  <a:srgbClr val="000000"/>
                </a:solidFill>
              </a:defRPr>
            </a:pPr>
            <a:r>
              <a:rPr sz="2448">
                <a:solidFill>
                  <a:srgbClr val="FFFFFF"/>
                </a:solidFill>
              </a:rPr>
              <a:t>Body Level Three</a:t>
            </a:r>
          </a:p>
          <a:p>
            <a:pPr lvl="3">
              <a:defRPr sz="1800">
                <a:solidFill>
                  <a:srgbClr val="000000"/>
                </a:solidFill>
              </a:defRPr>
            </a:pPr>
            <a:r>
              <a:rPr sz="2448">
                <a:solidFill>
                  <a:srgbClr val="FFFFFF"/>
                </a:solidFill>
              </a:rPr>
              <a:t>Body Level Four</a:t>
            </a:r>
          </a:p>
          <a:p>
            <a:pPr lvl="4">
              <a:defRPr sz="1800">
                <a:solidFill>
                  <a:srgbClr val="000000"/>
                </a:solidFill>
              </a:defRPr>
            </a:pPr>
            <a:r>
              <a:rPr sz="2448">
                <a:solidFill>
                  <a:srgbClr val="FFFFFF"/>
                </a:solidFill>
              </a:rPr>
              <a:t>Body Level Five</a:t>
            </a:r>
          </a:p>
        </p:txBody>
      </p:sp>
    </p:spTree>
    <p:extLst>
      <p:ext uri="{BB962C8B-B14F-4D97-AF65-F5344CB8AC3E}">
        <p14:creationId xmlns:p14="http://schemas.microsoft.com/office/powerpoint/2010/main" val="3552166504"/>
      </p:ext>
    </p:extLst>
  </p:cSld>
  <p:clrMapOvr>
    <a:masterClrMapping/>
  </p:clrMapOvr>
  <p:transition spd="slow"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8982188"/>
      </p:ext>
    </p:extLst>
  </p:cSld>
  <p:clrMapOvr>
    <a:masterClrMapping/>
  </p:clrMapOvr>
  <p:transition spd="slow"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0" y="1144706"/>
            <a:ext cx="11255709" cy="2435131"/>
          </a:xfrm>
        </p:spPr>
        <p:txBody>
          <a:bodyPr anchor="b"/>
          <a:lstStyle>
            <a:lvl1pPr algn="l">
              <a:defRPr sz="6119"/>
            </a:lvl1pPr>
          </a:lstStyle>
          <a:p>
            <a:r>
              <a:rPr lang="en-US" dirty="0"/>
              <a:t>Click to edit Master title style</a:t>
            </a:r>
          </a:p>
        </p:txBody>
      </p:sp>
      <p:sp>
        <p:nvSpPr>
          <p:cNvPr id="3" name="Subtitle 2"/>
          <p:cNvSpPr>
            <a:spLocks noGrp="1"/>
          </p:cNvSpPr>
          <p:nvPr>
            <p:ph type="subTitle" idx="1"/>
          </p:nvPr>
        </p:nvSpPr>
        <p:spPr>
          <a:xfrm>
            <a:off x="618330" y="3673745"/>
            <a:ext cx="11255709" cy="1688724"/>
          </a:xfrm>
        </p:spPr>
        <p:txBody>
          <a:bodyPr>
            <a:normAutofit/>
          </a:bodyPr>
          <a:lstStyle>
            <a:lvl1pPr marL="0" indent="0" algn="l">
              <a:buNone/>
              <a:defRPr sz="3672">
                <a:solidFill>
                  <a:schemeClr val="tx1"/>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Click to edit Master subtitle style</a:t>
            </a:r>
          </a:p>
        </p:txBody>
      </p:sp>
    </p:spTree>
    <p:extLst>
      <p:ext uri="{BB962C8B-B14F-4D97-AF65-F5344CB8AC3E}">
        <p14:creationId xmlns:p14="http://schemas.microsoft.com/office/powerpoint/2010/main" val="2580217699"/>
      </p:ext>
    </p:extLst>
  </p:cSld>
  <p:clrMapOvr>
    <a:masterClrMapping/>
  </p:clrMapOvr>
  <p:transition spd="slow"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436475" cy="6994525"/>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2" name="Title 1"/>
          <p:cNvSpPr>
            <a:spLocks noGrp="1"/>
          </p:cNvSpPr>
          <p:nvPr>
            <p:ph type="ctrTitle"/>
          </p:nvPr>
        </p:nvSpPr>
        <p:spPr>
          <a:xfrm>
            <a:off x="618330" y="1144706"/>
            <a:ext cx="11255709" cy="2435131"/>
          </a:xfrm>
        </p:spPr>
        <p:txBody>
          <a:bodyPr anchor="b"/>
          <a:lstStyle>
            <a:lvl1pPr algn="l">
              <a:defRPr sz="6119"/>
            </a:lvl1pPr>
          </a:lstStyle>
          <a:p>
            <a:r>
              <a:rPr lang="en-US" dirty="0"/>
              <a:t>Click to edit Master title style</a:t>
            </a:r>
          </a:p>
        </p:txBody>
      </p:sp>
      <p:sp>
        <p:nvSpPr>
          <p:cNvPr id="3" name="Subtitle 2"/>
          <p:cNvSpPr>
            <a:spLocks noGrp="1"/>
          </p:cNvSpPr>
          <p:nvPr>
            <p:ph type="subTitle" idx="1"/>
          </p:nvPr>
        </p:nvSpPr>
        <p:spPr>
          <a:xfrm>
            <a:off x="618330" y="3673745"/>
            <a:ext cx="11255709" cy="1688724"/>
          </a:xfrm>
        </p:spPr>
        <p:txBody>
          <a:bodyPr>
            <a:normAutofit/>
          </a:bodyPr>
          <a:lstStyle>
            <a:lvl1pPr marL="0" indent="0" algn="l">
              <a:buNone/>
              <a:defRPr sz="3672">
                <a:solidFill>
                  <a:schemeClr val="tx1"/>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Click to edit Master subtitle style</a:t>
            </a:r>
          </a:p>
        </p:txBody>
      </p:sp>
    </p:spTree>
    <p:extLst>
      <p:ext uri="{BB962C8B-B14F-4D97-AF65-F5344CB8AC3E}">
        <p14:creationId xmlns:p14="http://schemas.microsoft.com/office/powerpoint/2010/main" val="2690926896"/>
      </p:ext>
    </p:extLst>
  </p:cSld>
  <p:clrMapOvr>
    <a:masterClrMapping/>
  </p:clrMapOvr>
  <p:transition spd="slow" advClick="0">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theme" Target="../theme/theme3.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image" Target="../media/image5.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theme" Target="../theme/theme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8"/>
            <a:ext cx="11889564" cy="917575"/>
          </a:xfrm>
          <a:prstGeom prst="rect">
            <a:avLst/>
          </a:prstGeom>
        </p:spPr>
        <p:txBody>
          <a:bodyPr vert="horz" wrap="square" lIns="146261" tIns="91413" rIns="146261" bIns="91413" rtlCol="0" anchor="t">
            <a:noAutofit/>
          </a:bodyPr>
          <a:lstStyle/>
          <a:p>
            <a:r>
              <a:rPr lang="en-US" dirty="0"/>
              <a:t>Click to edit Master title style</a:t>
            </a:r>
          </a:p>
        </p:txBody>
      </p:sp>
      <p:sp>
        <p:nvSpPr>
          <p:cNvPr id="4" name="Text Placeholder 3"/>
          <p:cNvSpPr>
            <a:spLocks noGrp="1"/>
          </p:cNvSpPr>
          <p:nvPr>
            <p:ph type="body" idx="1"/>
          </p:nvPr>
        </p:nvSpPr>
        <p:spPr>
          <a:xfrm>
            <a:off x="274643" y="1212853"/>
            <a:ext cx="11887198" cy="2116688"/>
          </a:xfrm>
          <a:prstGeom prst="rect">
            <a:avLst/>
          </a:prstGeom>
        </p:spPr>
        <p:txBody>
          <a:bodyPr vert="horz" wrap="square" lIns="146261" tIns="91413" rIns="146261"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43943"/>
      </p:ext>
    </p:extLst>
  </p:cSld>
  <p:clrMap bg1="lt1" tx1="dk1" bg2="lt2" tx2="dk2" accent1="accent1" accent2="accent2" accent3="accent3" accent4="accent4" accent5="accent5" accent6="accent6" hlink="hlink" folHlink="folHlink"/>
  <p:sldLayoutIdLst>
    <p:sldLayoutId id="2147483662" r:id="rId1"/>
    <p:sldLayoutId id="2147483667" r:id="rId2"/>
    <p:sldLayoutId id="2147483668" r:id="rId3"/>
    <p:sldLayoutId id="2147483669" r:id="rId4"/>
    <p:sldLayoutId id="2147483670" r:id="rId5"/>
    <p:sldLayoutId id="2147483819" r:id="rId6"/>
  </p:sldLayoutIdLst>
  <p:transition spd="slow" advClick="0">
    <p:fade/>
  </p:transition>
  <p:txStyles>
    <p:titleStyle>
      <a:lvl1pPr algn="l" defTabSz="932293" rtl="0" eaLnBrk="1" latinLnBrk="0" hangingPunct="1">
        <a:lnSpc>
          <a:spcPct val="90000"/>
        </a:lnSpc>
        <a:spcBef>
          <a:spcPct val="0"/>
        </a:spcBef>
        <a:buNone/>
        <a:defRPr lang="en-US" sz="5199" b="0" kern="1200" cap="none" spc="-102" baseline="0" dirty="0" smtClean="0">
          <a:ln w="3175">
            <a:noFill/>
          </a:ln>
          <a:solidFill>
            <a:schemeClr val="bg1"/>
          </a:solidFill>
          <a:effectLst/>
          <a:latin typeface="+mj-lt"/>
          <a:ea typeface="+mn-ea"/>
          <a:cs typeface="Segoe UI" pitchFamily="34" charset="0"/>
        </a:defRPr>
      </a:lvl1pPr>
    </p:titleStyle>
    <p:bodyStyle>
      <a:lvl1pPr marL="342735" marR="0" indent="-342735" algn="l" defTabSz="93229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bg1"/>
          </a:solidFill>
          <a:latin typeface="+mj-lt"/>
          <a:ea typeface="+mn-ea"/>
          <a:cs typeface="+mn-cs"/>
        </a:defRPr>
      </a:lvl1pPr>
      <a:lvl2pPr marL="583920" marR="0" indent="-241183" algn="l" defTabSz="93229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79971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20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6693"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3803"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951"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098"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244"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293" rtl="0" eaLnBrk="1" latinLnBrk="0" hangingPunct="1">
        <a:defRPr sz="1800" kern="1200">
          <a:solidFill>
            <a:schemeClr val="tx1"/>
          </a:solidFill>
          <a:latin typeface="+mn-lt"/>
          <a:ea typeface="+mn-ea"/>
          <a:cs typeface="+mn-cs"/>
        </a:defRPr>
      </a:lvl1pPr>
      <a:lvl2pPr marL="466146" algn="l" defTabSz="932293" rtl="0" eaLnBrk="1" latinLnBrk="0" hangingPunct="1">
        <a:defRPr sz="1800" kern="1200">
          <a:solidFill>
            <a:schemeClr val="tx1"/>
          </a:solidFill>
          <a:latin typeface="+mn-lt"/>
          <a:ea typeface="+mn-ea"/>
          <a:cs typeface="+mn-cs"/>
        </a:defRPr>
      </a:lvl2pPr>
      <a:lvl3pPr marL="932293" algn="l" defTabSz="932293" rtl="0" eaLnBrk="1" latinLnBrk="0" hangingPunct="1">
        <a:defRPr sz="1800" kern="1200">
          <a:solidFill>
            <a:schemeClr val="tx1"/>
          </a:solidFill>
          <a:latin typeface="+mn-lt"/>
          <a:ea typeface="+mn-ea"/>
          <a:cs typeface="+mn-cs"/>
        </a:defRPr>
      </a:lvl3pPr>
      <a:lvl4pPr marL="1398439" algn="l" defTabSz="932293" rtl="0" eaLnBrk="1" latinLnBrk="0" hangingPunct="1">
        <a:defRPr sz="1800" kern="1200">
          <a:solidFill>
            <a:schemeClr val="tx1"/>
          </a:solidFill>
          <a:latin typeface="+mn-lt"/>
          <a:ea typeface="+mn-ea"/>
          <a:cs typeface="+mn-cs"/>
        </a:defRPr>
      </a:lvl4pPr>
      <a:lvl5pPr marL="1864585" algn="l" defTabSz="932293" rtl="0" eaLnBrk="1" latinLnBrk="0" hangingPunct="1">
        <a:defRPr sz="1800" kern="1200">
          <a:solidFill>
            <a:schemeClr val="tx1"/>
          </a:solidFill>
          <a:latin typeface="+mn-lt"/>
          <a:ea typeface="+mn-ea"/>
          <a:cs typeface="+mn-cs"/>
        </a:defRPr>
      </a:lvl5pPr>
      <a:lvl6pPr marL="2330732" algn="l" defTabSz="932293" rtl="0" eaLnBrk="1" latinLnBrk="0" hangingPunct="1">
        <a:defRPr sz="1800" kern="1200">
          <a:solidFill>
            <a:schemeClr val="tx1"/>
          </a:solidFill>
          <a:latin typeface="+mn-lt"/>
          <a:ea typeface="+mn-ea"/>
          <a:cs typeface="+mn-cs"/>
        </a:defRPr>
      </a:lvl6pPr>
      <a:lvl7pPr marL="2796877" algn="l" defTabSz="932293" rtl="0" eaLnBrk="1" latinLnBrk="0" hangingPunct="1">
        <a:defRPr sz="1800" kern="1200">
          <a:solidFill>
            <a:schemeClr val="tx1"/>
          </a:solidFill>
          <a:latin typeface="+mn-lt"/>
          <a:ea typeface="+mn-ea"/>
          <a:cs typeface="+mn-cs"/>
        </a:defRPr>
      </a:lvl7pPr>
      <a:lvl8pPr marL="3263023" algn="l" defTabSz="932293" rtl="0" eaLnBrk="1" latinLnBrk="0" hangingPunct="1">
        <a:defRPr sz="1800" kern="1200">
          <a:solidFill>
            <a:schemeClr val="tx1"/>
          </a:solidFill>
          <a:latin typeface="+mn-lt"/>
          <a:ea typeface="+mn-ea"/>
          <a:cs typeface="+mn-cs"/>
        </a:defRPr>
      </a:lvl8pPr>
      <a:lvl9pPr marL="3729171" algn="l" defTabSz="9322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7"/>
            <a:ext cx="11889564" cy="917575"/>
          </a:xfrm>
          <a:prstGeom prst="rect">
            <a:avLst/>
          </a:prstGeom>
        </p:spPr>
        <p:txBody>
          <a:bodyPr vert="horz" wrap="square" lIns="146261" tIns="91413" rIns="146261" bIns="91413" rtlCol="0" anchor="t">
            <a:noAutofit/>
          </a:bodyPr>
          <a:lstStyle/>
          <a:p>
            <a:r>
              <a:rPr lang="en-US" dirty="0"/>
              <a:t>Click to edit Master title style</a:t>
            </a:r>
          </a:p>
        </p:txBody>
      </p:sp>
      <p:sp>
        <p:nvSpPr>
          <p:cNvPr id="4" name="Text Placeholder 3"/>
          <p:cNvSpPr>
            <a:spLocks noGrp="1"/>
          </p:cNvSpPr>
          <p:nvPr>
            <p:ph type="body" idx="1"/>
          </p:nvPr>
        </p:nvSpPr>
        <p:spPr>
          <a:xfrm>
            <a:off x="274642" y="1212853"/>
            <a:ext cx="11887198" cy="2116688"/>
          </a:xfrm>
          <a:prstGeom prst="rect">
            <a:avLst/>
          </a:prstGeom>
        </p:spPr>
        <p:txBody>
          <a:bodyPr vert="horz" wrap="square" lIns="146261" tIns="91413" rIns="146261"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128520"/>
      </p:ext>
    </p:extLst>
  </p:cSld>
  <p:clrMap bg1="lt1" tx1="dk1" bg2="lt2" tx2="dk2" accent1="accent1" accent2="accent2" accent3="accent3" accent4="accent4" accent5="accent5" accent6="accent6" hlink="hlink" folHlink="folHlink"/>
  <p:sldLayoutIdLst>
    <p:sldLayoutId id="2147483706" r:id="rId1"/>
  </p:sldLayoutIdLst>
  <p:transition spd="slow" advClick="0">
    <p:fade/>
  </p:transition>
  <p:txStyles>
    <p:titleStyle>
      <a:lvl1pPr algn="l" defTabSz="932472" rtl="0" eaLnBrk="1" latinLnBrk="0" hangingPunct="1">
        <a:lnSpc>
          <a:spcPct val="90000"/>
        </a:lnSpc>
        <a:spcBef>
          <a:spcPct val="0"/>
        </a:spcBef>
        <a:buNone/>
        <a:defRPr lang="en-US" sz="52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1" marR="0" indent="-342801" algn="l" defTabSz="93247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32" marR="0" indent="-241229" algn="l" defTabSz="93247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8" marR="0" indent="-228533" algn="l" defTabSz="93247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403" marR="0" indent="-228533" algn="l" defTabSz="93247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35" marR="0" indent="-228533" algn="l" defTabSz="93247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96"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33"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69"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005" indent="-233118" algn="l" defTabSz="93247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72" rtl="0" eaLnBrk="1" latinLnBrk="0" hangingPunct="1">
        <a:defRPr sz="1800" kern="1200">
          <a:solidFill>
            <a:schemeClr val="tx1"/>
          </a:solidFill>
          <a:latin typeface="+mn-lt"/>
          <a:ea typeface="+mn-ea"/>
          <a:cs typeface="+mn-cs"/>
        </a:defRPr>
      </a:lvl1pPr>
      <a:lvl2pPr marL="466236" algn="l" defTabSz="932472" rtl="0" eaLnBrk="1" latinLnBrk="0" hangingPunct="1">
        <a:defRPr sz="1800" kern="1200">
          <a:solidFill>
            <a:schemeClr val="tx1"/>
          </a:solidFill>
          <a:latin typeface="+mn-lt"/>
          <a:ea typeface="+mn-ea"/>
          <a:cs typeface="+mn-cs"/>
        </a:defRPr>
      </a:lvl2pPr>
      <a:lvl3pPr marL="932472" algn="l" defTabSz="932472" rtl="0" eaLnBrk="1" latinLnBrk="0" hangingPunct="1">
        <a:defRPr sz="1800" kern="1200">
          <a:solidFill>
            <a:schemeClr val="tx1"/>
          </a:solidFill>
          <a:latin typeface="+mn-lt"/>
          <a:ea typeface="+mn-ea"/>
          <a:cs typeface="+mn-cs"/>
        </a:defRPr>
      </a:lvl3pPr>
      <a:lvl4pPr marL="1398708" algn="l" defTabSz="932472" rtl="0" eaLnBrk="1" latinLnBrk="0" hangingPunct="1">
        <a:defRPr sz="1800" kern="1200">
          <a:solidFill>
            <a:schemeClr val="tx1"/>
          </a:solidFill>
          <a:latin typeface="+mn-lt"/>
          <a:ea typeface="+mn-ea"/>
          <a:cs typeface="+mn-cs"/>
        </a:defRPr>
      </a:lvl4pPr>
      <a:lvl5pPr marL="1864943" algn="l" defTabSz="932472" rtl="0" eaLnBrk="1" latinLnBrk="0" hangingPunct="1">
        <a:defRPr sz="1800" kern="1200">
          <a:solidFill>
            <a:schemeClr val="tx1"/>
          </a:solidFill>
          <a:latin typeface="+mn-lt"/>
          <a:ea typeface="+mn-ea"/>
          <a:cs typeface="+mn-cs"/>
        </a:defRPr>
      </a:lvl5pPr>
      <a:lvl6pPr marL="2331179" algn="l" defTabSz="932472" rtl="0" eaLnBrk="1" latinLnBrk="0" hangingPunct="1">
        <a:defRPr sz="1800" kern="1200">
          <a:solidFill>
            <a:schemeClr val="tx1"/>
          </a:solidFill>
          <a:latin typeface="+mn-lt"/>
          <a:ea typeface="+mn-ea"/>
          <a:cs typeface="+mn-cs"/>
        </a:defRPr>
      </a:lvl6pPr>
      <a:lvl7pPr marL="2797414" algn="l" defTabSz="932472" rtl="0" eaLnBrk="1" latinLnBrk="0" hangingPunct="1">
        <a:defRPr sz="1800" kern="1200">
          <a:solidFill>
            <a:schemeClr val="tx1"/>
          </a:solidFill>
          <a:latin typeface="+mn-lt"/>
          <a:ea typeface="+mn-ea"/>
          <a:cs typeface="+mn-cs"/>
        </a:defRPr>
      </a:lvl7pPr>
      <a:lvl8pPr marL="3263650" algn="l" defTabSz="932472" rtl="0" eaLnBrk="1" latinLnBrk="0" hangingPunct="1">
        <a:defRPr sz="1800" kern="1200">
          <a:solidFill>
            <a:schemeClr val="tx1"/>
          </a:solidFill>
          <a:latin typeface="+mn-lt"/>
          <a:ea typeface="+mn-ea"/>
          <a:cs typeface="+mn-cs"/>
        </a:defRPr>
      </a:lvl8pPr>
      <a:lvl9pPr marL="3729887" algn="l" defTabSz="9324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0" cstate="print">
            <a:extLst>
              <a:ext uri="{28A0092B-C50C-407E-A947-70E740481C1C}">
                <a14:useLocalDpi xmlns:a14="http://schemas.microsoft.com/office/drawing/2010/main" val="0"/>
              </a:ext>
            </a:extLst>
          </a:blip>
          <a:srcRect r="3957" b="4063"/>
          <a:stretch/>
        </p:blipFill>
        <p:spPr>
          <a:xfrm>
            <a:off x="11167" y="993"/>
            <a:ext cx="12414142" cy="6993533"/>
          </a:xfrm>
          <a:prstGeom prst="rect">
            <a:avLst/>
          </a:prstGeom>
        </p:spPr>
      </p:pic>
      <p:sp>
        <p:nvSpPr>
          <p:cNvPr id="2" name="Title Placeholder 1"/>
          <p:cNvSpPr>
            <a:spLocks noGrp="1"/>
          </p:cNvSpPr>
          <p:nvPr>
            <p:ph type="title"/>
          </p:nvPr>
        </p:nvSpPr>
        <p:spPr>
          <a:xfrm>
            <a:off x="572043" y="349171"/>
            <a:ext cx="11301996" cy="9766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72043" y="1512331"/>
            <a:ext cx="11301996" cy="45077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4"/>
          </p:nvPr>
        </p:nvSpPr>
        <p:spPr>
          <a:xfrm>
            <a:off x="9075832" y="6399061"/>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97"/>
            <a:fld id="{0D099E2A-118A-4377-8F98-2DF40BCBA9FE}" type="slidenum">
              <a:rPr lang="en-US" smtClean="0"/>
              <a:pPr defTabSz="932597"/>
              <a:t>‹#›</a:t>
            </a:fld>
            <a:endParaRPr lang="en-US"/>
          </a:p>
        </p:txBody>
      </p:sp>
    </p:spTree>
    <p:extLst>
      <p:ext uri="{BB962C8B-B14F-4D97-AF65-F5344CB8AC3E}">
        <p14:creationId xmlns:p14="http://schemas.microsoft.com/office/powerpoint/2010/main" val="357133514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Lst>
  <p:transition spd="slow" advClick="0">
    <p:fade/>
  </p:transition>
  <p:hf hdr="0" ftr="0" dt="0"/>
  <p:txStyles>
    <p:titleStyle>
      <a:lvl1pPr algn="l" defTabSz="932597" rtl="0" eaLnBrk="1" latinLnBrk="0" hangingPunct="1">
        <a:lnSpc>
          <a:spcPct val="90000"/>
        </a:lnSpc>
        <a:spcBef>
          <a:spcPct val="0"/>
        </a:spcBef>
        <a:buNone/>
        <a:defRPr sz="5507" kern="1200">
          <a:solidFill>
            <a:schemeClr val="bg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8"/>
            <a:ext cx="11889564" cy="917575"/>
          </a:xfrm>
          <a:prstGeom prst="rect">
            <a:avLst/>
          </a:prstGeom>
        </p:spPr>
        <p:txBody>
          <a:bodyPr vert="horz" wrap="square" lIns="146261" tIns="91413" rIns="146261" bIns="91413" rtlCol="0" anchor="t">
            <a:noAutofit/>
          </a:bodyPr>
          <a:lstStyle/>
          <a:p>
            <a:r>
              <a:rPr lang="en-US" dirty="0"/>
              <a:t>Click to edit Master title style</a:t>
            </a:r>
          </a:p>
        </p:txBody>
      </p:sp>
      <p:sp>
        <p:nvSpPr>
          <p:cNvPr id="4" name="Text Placeholder 3"/>
          <p:cNvSpPr>
            <a:spLocks noGrp="1"/>
          </p:cNvSpPr>
          <p:nvPr>
            <p:ph type="body" idx="1"/>
          </p:nvPr>
        </p:nvSpPr>
        <p:spPr>
          <a:xfrm>
            <a:off x="274643" y="1212853"/>
            <a:ext cx="11887198" cy="2116688"/>
          </a:xfrm>
          <a:prstGeom prst="rect">
            <a:avLst/>
          </a:prstGeom>
        </p:spPr>
        <p:txBody>
          <a:bodyPr vert="horz" wrap="square" lIns="146261" tIns="91413" rIns="146261"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67884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Lst>
  <p:transition spd="slow" advClick="0">
    <p:fade/>
  </p:transition>
  <p:txStyles>
    <p:titleStyle>
      <a:lvl1pPr algn="l" defTabSz="932293" rtl="0" eaLnBrk="1" latinLnBrk="0" hangingPunct="1">
        <a:lnSpc>
          <a:spcPct val="90000"/>
        </a:lnSpc>
        <a:spcBef>
          <a:spcPct val="0"/>
        </a:spcBef>
        <a:buNone/>
        <a:defRPr lang="en-US" sz="51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35" marR="0" indent="-342735" algn="l" defTabSz="93229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20" marR="0" indent="-241183" algn="l" defTabSz="93229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1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05"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693" marR="0" indent="-228489" algn="l" defTabSz="93229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3803"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951"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098"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244" indent="-233074" algn="l" defTabSz="932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293" rtl="0" eaLnBrk="1" latinLnBrk="0" hangingPunct="1">
        <a:defRPr sz="1800" kern="1200">
          <a:solidFill>
            <a:schemeClr val="tx1"/>
          </a:solidFill>
          <a:latin typeface="+mn-lt"/>
          <a:ea typeface="+mn-ea"/>
          <a:cs typeface="+mn-cs"/>
        </a:defRPr>
      </a:lvl1pPr>
      <a:lvl2pPr marL="466146" algn="l" defTabSz="932293" rtl="0" eaLnBrk="1" latinLnBrk="0" hangingPunct="1">
        <a:defRPr sz="1800" kern="1200">
          <a:solidFill>
            <a:schemeClr val="tx1"/>
          </a:solidFill>
          <a:latin typeface="+mn-lt"/>
          <a:ea typeface="+mn-ea"/>
          <a:cs typeface="+mn-cs"/>
        </a:defRPr>
      </a:lvl2pPr>
      <a:lvl3pPr marL="932293" algn="l" defTabSz="932293" rtl="0" eaLnBrk="1" latinLnBrk="0" hangingPunct="1">
        <a:defRPr sz="1800" kern="1200">
          <a:solidFill>
            <a:schemeClr val="tx1"/>
          </a:solidFill>
          <a:latin typeface="+mn-lt"/>
          <a:ea typeface="+mn-ea"/>
          <a:cs typeface="+mn-cs"/>
        </a:defRPr>
      </a:lvl3pPr>
      <a:lvl4pPr marL="1398439" algn="l" defTabSz="932293" rtl="0" eaLnBrk="1" latinLnBrk="0" hangingPunct="1">
        <a:defRPr sz="1800" kern="1200">
          <a:solidFill>
            <a:schemeClr val="tx1"/>
          </a:solidFill>
          <a:latin typeface="+mn-lt"/>
          <a:ea typeface="+mn-ea"/>
          <a:cs typeface="+mn-cs"/>
        </a:defRPr>
      </a:lvl4pPr>
      <a:lvl5pPr marL="1864585" algn="l" defTabSz="932293" rtl="0" eaLnBrk="1" latinLnBrk="0" hangingPunct="1">
        <a:defRPr sz="1800" kern="1200">
          <a:solidFill>
            <a:schemeClr val="tx1"/>
          </a:solidFill>
          <a:latin typeface="+mn-lt"/>
          <a:ea typeface="+mn-ea"/>
          <a:cs typeface="+mn-cs"/>
        </a:defRPr>
      </a:lvl5pPr>
      <a:lvl6pPr marL="2330732" algn="l" defTabSz="932293" rtl="0" eaLnBrk="1" latinLnBrk="0" hangingPunct="1">
        <a:defRPr sz="1800" kern="1200">
          <a:solidFill>
            <a:schemeClr val="tx1"/>
          </a:solidFill>
          <a:latin typeface="+mn-lt"/>
          <a:ea typeface="+mn-ea"/>
          <a:cs typeface="+mn-cs"/>
        </a:defRPr>
      </a:lvl6pPr>
      <a:lvl7pPr marL="2796877" algn="l" defTabSz="932293" rtl="0" eaLnBrk="1" latinLnBrk="0" hangingPunct="1">
        <a:defRPr sz="1800" kern="1200">
          <a:solidFill>
            <a:schemeClr val="tx1"/>
          </a:solidFill>
          <a:latin typeface="+mn-lt"/>
          <a:ea typeface="+mn-ea"/>
          <a:cs typeface="+mn-cs"/>
        </a:defRPr>
      </a:lvl7pPr>
      <a:lvl8pPr marL="3263023" algn="l" defTabSz="932293" rtl="0" eaLnBrk="1" latinLnBrk="0" hangingPunct="1">
        <a:defRPr sz="1800" kern="1200">
          <a:solidFill>
            <a:schemeClr val="tx1"/>
          </a:solidFill>
          <a:latin typeface="+mn-lt"/>
          <a:ea typeface="+mn-ea"/>
          <a:cs typeface="+mn-cs"/>
        </a:defRPr>
      </a:lvl8pPr>
      <a:lvl9pPr marL="3729171" algn="l" defTabSz="93229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24"/>
          <a:stretch>
            <a:fillRect/>
          </a:stretch>
        </p:blipFill>
        <p:spPr>
          <a:xfrm rot="5400000">
            <a:off x="10967093" y="1703730"/>
            <a:ext cx="4618038" cy="1161750"/>
          </a:xfrm>
          <a:prstGeom prst="rect">
            <a:avLst/>
          </a:prstGeom>
        </p:spPr>
      </p:pic>
    </p:spTree>
    <p:extLst>
      <p:ext uri="{BB962C8B-B14F-4D97-AF65-F5344CB8AC3E}">
        <p14:creationId xmlns:p14="http://schemas.microsoft.com/office/powerpoint/2010/main" val="398877158"/>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 id="2147483803" r:id="rId19"/>
    <p:sldLayoutId id="2147483804" r:id="rId20"/>
    <p:sldLayoutId id="2147483817" r:id="rId21"/>
    <p:sldLayoutId id="2147483818" r:id="rId22"/>
  </p:sldLayoutIdLst>
  <p:transition spd="slow" advClick="0">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image" Target="../media/image45.png"/><Relationship Id="rId39" Type="http://schemas.openxmlformats.org/officeDocument/2006/relationships/image" Target="../media/image58.png"/><Relationship Id="rId3" Type="http://schemas.openxmlformats.org/officeDocument/2006/relationships/image" Target="../media/image22.png"/><Relationship Id="rId21" Type="http://schemas.openxmlformats.org/officeDocument/2006/relationships/image" Target="../media/image40.png"/><Relationship Id="rId34" Type="http://schemas.openxmlformats.org/officeDocument/2006/relationships/image" Target="../media/image53.png"/><Relationship Id="rId42" Type="http://schemas.openxmlformats.org/officeDocument/2006/relationships/image" Target="../media/image61.png"/><Relationship Id="rId47" Type="http://schemas.openxmlformats.org/officeDocument/2006/relationships/image" Target="../media/image66.png"/><Relationship Id="rId50" Type="http://schemas.openxmlformats.org/officeDocument/2006/relationships/image" Target="../media/image69.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33" Type="http://schemas.openxmlformats.org/officeDocument/2006/relationships/image" Target="../media/image52.png"/><Relationship Id="rId38" Type="http://schemas.openxmlformats.org/officeDocument/2006/relationships/image" Target="../media/image57.png"/><Relationship Id="rId46" Type="http://schemas.openxmlformats.org/officeDocument/2006/relationships/image" Target="../media/image65.png"/><Relationship Id="rId2" Type="http://schemas.openxmlformats.org/officeDocument/2006/relationships/notesSlide" Target="../notesSlides/notesSlide8.xml"/><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48.png"/><Relationship Id="rId41"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3.png"/><Relationship Id="rId32" Type="http://schemas.openxmlformats.org/officeDocument/2006/relationships/image" Target="../media/image51.png"/><Relationship Id="rId37" Type="http://schemas.openxmlformats.org/officeDocument/2006/relationships/image" Target="../media/image56.png"/><Relationship Id="rId40" Type="http://schemas.openxmlformats.org/officeDocument/2006/relationships/image" Target="../media/image59.png"/><Relationship Id="rId45" Type="http://schemas.openxmlformats.org/officeDocument/2006/relationships/image" Target="../media/image64.png"/><Relationship Id="rId53" Type="http://schemas.openxmlformats.org/officeDocument/2006/relationships/image" Target="../media/image72.png"/><Relationship Id="rId5"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png"/><Relationship Id="rId28" Type="http://schemas.openxmlformats.org/officeDocument/2006/relationships/image" Target="../media/image47.png"/><Relationship Id="rId36" Type="http://schemas.openxmlformats.org/officeDocument/2006/relationships/image" Target="../media/image55.png"/><Relationship Id="rId49" Type="http://schemas.openxmlformats.org/officeDocument/2006/relationships/image" Target="../media/image68.png"/><Relationship Id="rId10" Type="http://schemas.openxmlformats.org/officeDocument/2006/relationships/image" Target="../media/image29.png"/><Relationship Id="rId19" Type="http://schemas.openxmlformats.org/officeDocument/2006/relationships/image" Target="../media/image38.png"/><Relationship Id="rId31" Type="http://schemas.openxmlformats.org/officeDocument/2006/relationships/image" Target="../media/image50.png"/><Relationship Id="rId44" Type="http://schemas.openxmlformats.org/officeDocument/2006/relationships/image" Target="../media/image63.png"/><Relationship Id="rId52" Type="http://schemas.openxmlformats.org/officeDocument/2006/relationships/image" Target="../media/image71.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png"/><Relationship Id="rId30" Type="http://schemas.openxmlformats.org/officeDocument/2006/relationships/image" Target="../media/image49.png"/><Relationship Id="rId35" Type="http://schemas.openxmlformats.org/officeDocument/2006/relationships/image" Target="../media/image54.png"/><Relationship Id="rId43" Type="http://schemas.openxmlformats.org/officeDocument/2006/relationships/image" Target="../media/image62.png"/><Relationship Id="rId48" Type="http://schemas.openxmlformats.org/officeDocument/2006/relationships/image" Target="../media/image67.png"/><Relationship Id="rId8" Type="http://schemas.openxmlformats.org/officeDocument/2006/relationships/image" Target="../media/image27.png"/><Relationship Id="rId51" Type="http://schemas.openxmlformats.org/officeDocument/2006/relationships/image" Target="../media/image70.png"/></Relationships>
</file>

<file path=ppt/slides/_rels/slide12.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18" Type="http://schemas.openxmlformats.org/officeDocument/2006/relationships/image" Target="../media/image88.png"/><Relationship Id="rId26" Type="http://schemas.openxmlformats.org/officeDocument/2006/relationships/image" Target="../media/image96.emf"/><Relationship Id="rId3" Type="http://schemas.openxmlformats.org/officeDocument/2006/relationships/image" Target="../media/image73.emf"/><Relationship Id="rId21" Type="http://schemas.openxmlformats.org/officeDocument/2006/relationships/image" Target="../media/image91.png"/><Relationship Id="rId7" Type="http://schemas.openxmlformats.org/officeDocument/2006/relationships/image" Target="../media/image77.emf"/><Relationship Id="rId12" Type="http://schemas.openxmlformats.org/officeDocument/2006/relationships/image" Target="../media/image82.png"/><Relationship Id="rId17" Type="http://schemas.openxmlformats.org/officeDocument/2006/relationships/image" Target="../media/image87.png"/><Relationship Id="rId25" Type="http://schemas.openxmlformats.org/officeDocument/2006/relationships/image" Target="../media/image95.png"/><Relationship Id="rId2" Type="http://schemas.openxmlformats.org/officeDocument/2006/relationships/image" Target="../media/image11.png"/><Relationship Id="rId16" Type="http://schemas.openxmlformats.org/officeDocument/2006/relationships/image" Target="../media/image86.png"/><Relationship Id="rId20" Type="http://schemas.openxmlformats.org/officeDocument/2006/relationships/image" Target="../media/image90.png"/><Relationship Id="rId29" Type="http://schemas.microsoft.com/office/2007/relationships/hdphoto" Target="../media/hdphoto2.wdp"/><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24" Type="http://schemas.openxmlformats.org/officeDocument/2006/relationships/image" Target="../media/image94.emf"/><Relationship Id="rId5" Type="http://schemas.openxmlformats.org/officeDocument/2006/relationships/image" Target="../media/image75.emf"/><Relationship Id="rId15" Type="http://schemas.openxmlformats.org/officeDocument/2006/relationships/image" Target="../media/image85.png"/><Relationship Id="rId23" Type="http://schemas.openxmlformats.org/officeDocument/2006/relationships/image" Target="../media/image93.png"/><Relationship Id="rId28" Type="http://schemas.openxmlformats.org/officeDocument/2006/relationships/image" Target="../media/image98.png"/><Relationship Id="rId10" Type="http://schemas.openxmlformats.org/officeDocument/2006/relationships/image" Target="../media/image80.emf"/><Relationship Id="rId19" Type="http://schemas.openxmlformats.org/officeDocument/2006/relationships/image" Target="../media/image89.png"/><Relationship Id="rId4" Type="http://schemas.openxmlformats.org/officeDocument/2006/relationships/image" Target="../media/image74.emf"/><Relationship Id="rId9" Type="http://schemas.openxmlformats.org/officeDocument/2006/relationships/image" Target="../media/image79.png"/><Relationship Id="rId14" Type="http://schemas.openxmlformats.org/officeDocument/2006/relationships/image" Target="../media/image84.png"/><Relationship Id="rId22" Type="http://schemas.openxmlformats.org/officeDocument/2006/relationships/image" Target="../media/image92.png"/><Relationship Id="rId27" Type="http://schemas.openxmlformats.org/officeDocument/2006/relationships/image" Target="../media/image97.png"/></Relationships>
</file>

<file path=ppt/slides/_rels/slide13.xml.rels><?xml version="1.0" encoding="UTF-8" standalone="yes"?>
<Relationships xmlns="http://schemas.openxmlformats.org/package/2006/relationships"><Relationship Id="rId8" Type="http://schemas.openxmlformats.org/officeDocument/2006/relationships/image" Target="../media/image104.emf"/><Relationship Id="rId13" Type="http://schemas.openxmlformats.org/officeDocument/2006/relationships/image" Target="../media/image46.png"/><Relationship Id="rId3" Type="http://schemas.openxmlformats.org/officeDocument/2006/relationships/image" Target="../media/image99.png"/><Relationship Id="rId7" Type="http://schemas.openxmlformats.org/officeDocument/2006/relationships/image" Target="../media/image103.emf"/><Relationship Id="rId12" Type="http://schemas.openxmlformats.org/officeDocument/2006/relationships/image" Target="../media/image44.png"/><Relationship Id="rId17" Type="http://schemas.openxmlformats.org/officeDocument/2006/relationships/image" Target="../media/image27.png"/><Relationship Id="rId2" Type="http://schemas.openxmlformats.org/officeDocument/2006/relationships/notesSlide" Target="../notesSlides/notesSlide9.xml"/><Relationship Id="rId16" Type="http://schemas.openxmlformats.org/officeDocument/2006/relationships/image" Target="../media/image107.png"/><Relationship Id="rId1" Type="http://schemas.openxmlformats.org/officeDocument/2006/relationships/slideLayout" Target="../slideLayouts/slideLayout6.xml"/><Relationship Id="rId6" Type="http://schemas.openxmlformats.org/officeDocument/2006/relationships/image" Target="../media/image102.emf"/><Relationship Id="rId11" Type="http://schemas.openxmlformats.org/officeDocument/2006/relationships/image" Target="../media/image13.emf"/><Relationship Id="rId5" Type="http://schemas.openxmlformats.org/officeDocument/2006/relationships/image" Target="../media/image101.png"/><Relationship Id="rId15" Type="http://schemas.openxmlformats.org/officeDocument/2006/relationships/image" Target="../media/image51.png"/><Relationship Id="rId10" Type="http://schemas.openxmlformats.org/officeDocument/2006/relationships/image" Target="../media/image18.emf"/><Relationship Id="rId4" Type="http://schemas.openxmlformats.org/officeDocument/2006/relationships/image" Target="../media/image100.png"/><Relationship Id="rId9" Type="http://schemas.openxmlformats.org/officeDocument/2006/relationships/image" Target="../media/image105.png"/><Relationship Id="rId14" Type="http://schemas.openxmlformats.org/officeDocument/2006/relationships/image" Target="../media/image10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4.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19.emf"/><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1" y="-650196"/>
            <a:ext cx="12436475" cy="6994525"/>
          </a:xfrm>
          <a:prstGeom prst="rect">
            <a:avLst/>
          </a:prstGeom>
        </p:spPr>
      </p:pic>
      <p:sp>
        <p:nvSpPr>
          <p:cNvPr id="5" name="Rectangle 4"/>
          <p:cNvSpPr/>
          <p:nvPr/>
        </p:nvSpPr>
        <p:spPr>
          <a:xfrm>
            <a:off x="882" y="6344329"/>
            <a:ext cx="12434711" cy="7679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73" dirty="0"/>
          </a:p>
        </p:txBody>
      </p:sp>
      <p:sp>
        <p:nvSpPr>
          <p:cNvPr id="17" name="TextBox 16"/>
          <p:cNvSpPr txBox="1"/>
          <p:nvPr/>
        </p:nvSpPr>
        <p:spPr>
          <a:xfrm>
            <a:off x="2088007" y="2533015"/>
            <a:ext cx="3459858" cy="594650"/>
          </a:xfrm>
          <a:prstGeom prst="rect">
            <a:avLst/>
          </a:prstGeom>
          <a:noFill/>
        </p:spPr>
        <p:txBody>
          <a:bodyPr wrap="none" rtlCol="0">
            <a:spAutoFit/>
          </a:bodyPr>
          <a:lstStyle/>
          <a:p>
            <a:r>
              <a:rPr lang="en-IN" sz="3264" dirty="0">
                <a:solidFill>
                  <a:schemeClr val="bg1"/>
                </a:solidFill>
                <a:latin typeface="Segoe UI" panose="020B0502040204020203" pitchFamily="34" charset="0"/>
                <a:cs typeface="Segoe UI" panose="020B0502040204020203" pitchFamily="34" charset="0"/>
              </a:rPr>
              <a:t>Kunal Chowdhury</a:t>
            </a:r>
          </a:p>
        </p:txBody>
      </p:sp>
      <p:sp>
        <p:nvSpPr>
          <p:cNvPr id="18" name="TextBox 17"/>
          <p:cNvSpPr txBox="1"/>
          <p:nvPr/>
        </p:nvSpPr>
        <p:spPr>
          <a:xfrm>
            <a:off x="2114278" y="3021438"/>
            <a:ext cx="6607899" cy="380553"/>
          </a:xfrm>
          <a:prstGeom prst="rect">
            <a:avLst/>
          </a:prstGeom>
          <a:noFill/>
        </p:spPr>
        <p:txBody>
          <a:bodyPr wrap="none" rtlCol="0">
            <a:spAutoFit/>
          </a:bodyPr>
          <a:lstStyle/>
          <a:p>
            <a:r>
              <a:rPr lang="en-IN" sz="1873" dirty="0">
                <a:solidFill>
                  <a:schemeClr val="bg1"/>
                </a:solidFill>
                <a:latin typeface="Segoe UI Light" panose="020B0502040204020203" pitchFamily="34" charset="0"/>
                <a:cs typeface="Segoe UI Light" panose="020B0502040204020203" pitchFamily="34" charset="0"/>
              </a:rPr>
              <a:t>Microsoft MVP (Windows Development), Windows 10 Champion</a:t>
            </a:r>
          </a:p>
        </p:txBody>
      </p:sp>
      <p:sp>
        <p:nvSpPr>
          <p:cNvPr id="21" name="TextBox 20"/>
          <p:cNvSpPr txBox="1"/>
          <p:nvPr/>
        </p:nvSpPr>
        <p:spPr>
          <a:xfrm>
            <a:off x="809282" y="390450"/>
            <a:ext cx="9640268" cy="1446550"/>
          </a:xfrm>
          <a:prstGeom prst="rect">
            <a:avLst/>
          </a:prstGeom>
          <a:noFill/>
        </p:spPr>
        <p:txBody>
          <a:bodyPr wrap="none" rtlCol="0">
            <a:spAutoFit/>
          </a:bodyPr>
          <a:lstStyle/>
          <a:p>
            <a:r>
              <a:rPr lang="en-IN" sz="4400" b="1" dirty="0">
                <a:solidFill>
                  <a:schemeClr val="bg1"/>
                </a:solidFill>
                <a:latin typeface="Segoe UI" panose="020B0502040204020203" pitchFamily="34" charset="0"/>
                <a:ea typeface="Segoe UI Symbol" panose="020B0502040204020203" pitchFamily="34" charset="0"/>
                <a:cs typeface="Segoe UI" panose="020B0502040204020203" pitchFamily="34" charset="0"/>
              </a:rPr>
              <a:t>Azure App Services and…</a:t>
            </a:r>
          </a:p>
          <a:p>
            <a:r>
              <a:rPr lang="en-IN" sz="4400" b="1" dirty="0">
                <a:solidFill>
                  <a:schemeClr val="bg1"/>
                </a:solidFill>
                <a:latin typeface="Segoe UI" panose="020B0502040204020203" pitchFamily="34" charset="0"/>
                <a:ea typeface="Segoe UI Symbol" panose="020B0502040204020203" pitchFamily="34" charset="0"/>
                <a:cs typeface="Segoe UI" panose="020B0502040204020203" pitchFamily="34" charset="0"/>
              </a:rPr>
              <a:t>Universal Windows Platform (UWP)</a:t>
            </a:r>
            <a:endParaRPr lang="en-IN" sz="4400" b="1" dirty="0">
              <a:solidFill>
                <a:schemeClr val="bg1"/>
              </a:solidFill>
              <a:latin typeface="Segoe UI" panose="020B0502040204020203" pitchFamily="34" charset="0"/>
              <a:ea typeface="Segoe UI Symbol" panose="020B0502040204020203" pitchFamily="34" charset="0"/>
              <a:cs typeface="Segoe UI" panose="020B0502040204020203" pitchFamily="34" charset="0"/>
            </a:endParaRPr>
          </a:p>
        </p:txBody>
      </p:sp>
      <p:sp>
        <p:nvSpPr>
          <p:cNvPr id="20" name="Rectangle 19"/>
          <p:cNvSpPr/>
          <p:nvPr/>
        </p:nvSpPr>
        <p:spPr bwMode="auto">
          <a:xfrm>
            <a:off x="0" y="6344329"/>
            <a:ext cx="12436475" cy="767983"/>
          </a:xfrm>
          <a:prstGeom prst="rect">
            <a:avLst/>
          </a:prstGeom>
          <a:solidFill>
            <a:srgbClr val="0046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p:nvPicPr>
        <p:blipFill>
          <a:blip r:embed="rId3"/>
          <a:stretch>
            <a:fillRect/>
          </a:stretch>
        </p:blipFill>
        <p:spPr>
          <a:xfrm>
            <a:off x="708201" y="6480698"/>
            <a:ext cx="2282649" cy="368914"/>
          </a:xfrm>
          <a:prstGeom prst="rect">
            <a:avLst/>
          </a:prstGeom>
        </p:spPr>
      </p:pic>
    </p:spTree>
    <p:extLst>
      <p:ext uri="{BB962C8B-B14F-4D97-AF65-F5344CB8AC3E}">
        <p14:creationId xmlns:p14="http://schemas.microsoft.com/office/powerpoint/2010/main" val="1050230066"/>
      </p:ext>
    </p:extLst>
  </p:cSld>
  <p:clrMapOvr>
    <a:masterClrMapping/>
  </p:clrMapOvr>
  <p:transition spd="slow" advClick="0">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sp>
        <p:nvSpPr>
          <p:cNvPr id="29" name="Title 2"/>
          <p:cNvSpPr txBox="1">
            <a:spLocks/>
          </p:cNvSpPr>
          <p:nvPr/>
        </p:nvSpPr>
        <p:spPr>
          <a:xfrm>
            <a:off x="5646902" y="3125915"/>
            <a:ext cx="5818680" cy="1674686"/>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nSpc>
                <a:spcPct val="100000"/>
              </a:lnSpc>
              <a:spcAft>
                <a:spcPts val="600"/>
              </a:spcAft>
            </a:pPr>
            <a:r>
              <a:rPr lang="en-US" sz="7200" dirty="0">
                <a:solidFill>
                  <a:srgbClr val="FFFFFF"/>
                </a:solidFill>
              </a:rPr>
              <a:t>One low price</a:t>
            </a:r>
            <a:endParaRPr lang="en-US" sz="4800" dirty="0">
              <a:solidFill>
                <a:srgbClr val="FFFFFF"/>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024" y="2242734"/>
            <a:ext cx="3109375" cy="3109375"/>
          </a:xfrm>
          <a:prstGeom prst="rect">
            <a:avLst/>
          </a:prstGeom>
        </p:spPr>
      </p:pic>
      <p:grpSp>
        <p:nvGrpSpPr>
          <p:cNvPr id="14" name="Group 13"/>
          <p:cNvGrpSpPr/>
          <p:nvPr/>
        </p:nvGrpSpPr>
        <p:grpSpPr>
          <a:xfrm>
            <a:off x="4924540" y="3620496"/>
            <a:ext cx="462708" cy="272496"/>
            <a:chOff x="4924540" y="2915646"/>
            <a:chExt cx="462708" cy="272496"/>
          </a:xfrm>
          <a:solidFill>
            <a:schemeClr val="tx1"/>
          </a:solidFill>
        </p:grpSpPr>
        <p:sp>
          <p:nvSpPr>
            <p:cNvPr id="15" name="Rectangle 14"/>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37009030"/>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bwMode="auto">
          <a:xfrm>
            <a:off x="1623940" y="548526"/>
            <a:ext cx="9166297" cy="4649463"/>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ectangle 86"/>
          <p:cNvSpPr/>
          <p:nvPr/>
        </p:nvSpPr>
        <p:spPr bwMode="auto">
          <a:xfrm>
            <a:off x="-1" y="5198658"/>
            <a:ext cx="12436475" cy="1793957"/>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600" b="0" i="0" u="none" strike="noStrike" kern="0" cap="all"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Infrastructure Services</a:t>
            </a:r>
          </a:p>
        </p:txBody>
      </p:sp>
      <p:sp>
        <p:nvSpPr>
          <p:cNvPr id="41" name="Rectangle 40"/>
          <p:cNvSpPr/>
          <p:nvPr/>
        </p:nvSpPr>
        <p:spPr bwMode="auto">
          <a:xfrm>
            <a:off x="4302093" y="1211663"/>
            <a:ext cx="3697328" cy="1371935"/>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 Platform</a:t>
            </a:r>
          </a:p>
        </p:txBody>
      </p:sp>
      <p:grpSp>
        <p:nvGrpSpPr>
          <p:cNvPr id="137" name="Group 136"/>
          <p:cNvGrpSpPr/>
          <p:nvPr/>
        </p:nvGrpSpPr>
        <p:grpSpPr>
          <a:xfrm>
            <a:off x="4424156" y="1637885"/>
            <a:ext cx="1008542" cy="301106"/>
            <a:chOff x="5594200" y="1965800"/>
            <a:chExt cx="1008542" cy="301106"/>
          </a:xfrm>
        </p:grpSpPr>
        <p:sp>
          <p:nvSpPr>
            <p:cNvPr id="151" name="TextBox 150"/>
            <p:cNvSpPr txBox="1"/>
            <p:nvPr/>
          </p:nvSpPr>
          <p:spPr>
            <a:xfrm>
              <a:off x="5943586" y="196580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2" name="Picture 15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38" name="Group 137"/>
          <p:cNvGrpSpPr/>
          <p:nvPr/>
        </p:nvGrpSpPr>
        <p:grpSpPr>
          <a:xfrm>
            <a:off x="4429982" y="2052556"/>
            <a:ext cx="1016034" cy="291093"/>
            <a:chOff x="5600026" y="2460365"/>
            <a:chExt cx="1016034" cy="291093"/>
          </a:xfrm>
        </p:grpSpPr>
        <p:sp>
          <p:nvSpPr>
            <p:cNvPr id="153" name="TextBox 152"/>
            <p:cNvSpPr txBox="1"/>
            <p:nvPr/>
          </p:nvSpPr>
          <p:spPr>
            <a:xfrm>
              <a:off x="5956904" y="2475093"/>
              <a:ext cx="659156" cy="26163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41" name="Group 140"/>
          <p:cNvGrpSpPr/>
          <p:nvPr/>
        </p:nvGrpSpPr>
        <p:grpSpPr>
          <a:xfrm>
            <a:off x="6524507" y="1637885"/>
            <a:ext cx="1007917" cy="301106"/>
            <a:chOff x="7471235" y="1965800"/>
            <a:chExt cx="1007917" cy="301106"/>
          </a:xfrm>
        </p:grpSpPr>
        <p:sp>
          <p:nvSpPr>
            <p:cNvPr id="155" name="TextBox 154"/>
            <p:cNvSpPr txBox="1"/>
            <p:nvPr/>
          </p:nvSpPr>
          <p:spPr>
            <a:xfrm>
              <a:off x="7819996" y="196580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39" name="Group 138"/>
          <p:cNvGrpSpPr/>
          <p:nvPr/>
        </p:nvGrpSpPr>
        <p:grpSpPr>
          <a:xfrm>
            <a:off x="5575893" y="1641035"/>
            <a:ext cx="1018326" cy="294806"/>
            <a:chOff x="6522621" y="1968951"/>
            <a:chExt cx="1018326" cy="294805"/>
          </a:xfrm>
        </p:grpSpPr>
        <p:sp>
          <p:nvSpPr>
            <p:cNvPr id="157" name="TextBox 156"/>
            <p:cNvSpPr txBox="1"/>
            <p:nvPr/>
          </p:nvSpPr>
          <p:spPr>
            <a:xfrm>
              <a:off x="6881791" y="1988052"/>
              <a:ext cx="659156" cy="256602"/>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grpSp>
        <p:nvGrpSpPr>
          <p:cNvPr id="140" name="Group 139"/>
          <p:cNvGrpSpPr/>
          <p:nvPr/>
        </p:nvGrpSpPr>
        <p:grpSpPr>
          <a:xfrm>
            <a:off x="5590180" y="2047549"/>
            <a:ext cx="1008542" cy="301106"/>
            <a:chOff x="6536908" y="2455358"/>
            <a:chExt cx="1008542" cy="301106"/>
          </a:xfrm>
        </p:grpSpPr>
        <p:sp>
          <p:nvSpPr>
            <p:cNvPr id="159" name="TextBox 158"/>
            <p:cNvSpPr txBox="1"/>
            <p:nvPr/>
          </p:nvSpPr>
          <p:spPr>
            <a:xfrm>
              <a:off x="6886294" y="2455358"/>
              <a:ext cx="659156" cy="301106"/>
            </a:xfrm>
            <a:prstGeom prst="rect">
              <a:avLst/>
            </a:prstGeom>
            <a:noFill/>
            <a:ln>
              <a:noFill/>
            </a:ln>
          </p:spPr>
          <p:txBody>
            <a:bodyPr wrap="none" lIns="0" tIns="27971" rIns="0" bIns="0" rtlCol="0" anchor="ctr">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grpSp>
        <p:nvGrpSpPr>
          <p:cNvPr id="142" name="Group 141"/>
          <p:cNvGrpSpPr/>
          <p:nvPr/>
        </p:nvGrpSpPr>
        <p:grpSpPr>
          <a:xfrm>
            <a:off x="6533933" y="2047549"/>
            <a:ext cx="1003560" cy="301106"/>
            <a:chOff x="7480661" y="2455358"/>
            <a:chExt cx="1003560" cy="301106"/>
          </a:xfrm>
        </p:grpSpPr>
        <p:sp>
          <p:nvSpPr>
            <p:cNvPr id="161" name="TextBox 160"/>
            <p:cNvSpPr txBox="1"/>
            <p:nvPr/>
          </p:nvSpPr>
          <p:spPr>
            <a:xfrm>
              <a:off x="7825065" y="2455358"/>
              <a:ext cx="659156" cy="301106"/>
            </a:xfrm>
            <a:prstGeom prst="rect">
              <a:avLst/>
            </a:prstGeom>
            <a:noFill/>
            <a:ln>
              <a:noFill/>
            </a:ln>
          </p:spPr>
          <p:txBody>
            <a:bodyPr wrap="none" lIns="0" tIns="27971" rIns="0" bIns="0" rtlCol="0" anchor="ctr">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38" name="Rectangle 37"/>
          <p:cNvSpPr/>
          <p:nvPr/>
        </p:nvSpPr>
        <p:spPr bwMode="auto">
          <a:xfrm>
            <a:off x="2043878" y="4109244"/>
            <a:ext cx="2479154" cy="77395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Media &amp; CDN</a:t>
            </a:r>
          </a:p>
        </p:txBody>
      </p:sp>
      <p:grpSp>
        <p:nvGrpSpPr>
          <p:cNvPr id="343" name="Group 342"/>
          <p:cNvGrpSpPr/>
          <p:nvPr/>
        </p:nvGrpSpPr>
        <p:grpSpPr>
          <a:xfrm>
            <a:off x="3255418" y="4486721"/>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7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Delivery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7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155473" y="4494377"/>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9" name="Rectangle 38"/>
          <p:cNvSpPr/>
          <p:nvPr/>
        </p:nvSpPr>
        <p:spPr bwMode="auto">
          <a:xfrm>
            <a:off x="4675889" y="2733349"/>
            <a:ext cx="2795751" cy="21578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Analytics &amp; </a:t>
            </a:r>
            <a:r>
              <a:rPr kumimoji="0" lang="en-US" sz="11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IoT</a:t>
            </a:r>
            <a:endPar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1" name="Group 380"/>
          <p:cNvGrpSpPr/>
          <p:nvPr/>
        </p:nvGrpSpPr>
        <p:grpSpPr>
          <a:xfrm>
            <a:off x="4848167" y="3241252"/>
            <a:ext cx="1011681" cy="347362"/>
            <a:chOff x="6171397" y="3452128"/>
            <a:chExt cx="1011681" cy="347362"/>
          </a:xfrm>
        </p:grpSpPr>
        <p:sp>
          <p:nvSpPr>
            <p:cNvPr id="181" name="TextBox 180"/>
            <p:cNvSpPr txBox="1"/>
            <p:nvPr/>
          </p:nvSpPr>
          <p:spPr>
            <a:xfrm>
              <a:off x="6523922" y="349838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82" name="Group 381"/>
          <p:cNvGrpSpPr/>
          <p:nvPr/>
        </p:nvGrpSpPr>
        <p:grpSpPr>
          <a:xfrm>
            <a:off x="6082635" y="3276424"/>
            <a:ext cx="1012136" cy="319344"/>
            <a:chOff x="7271704" y="3487300"/>
            <a:chExt cx="1012136" cy="319344"/>
          </a:xfrm>
        </p:grpSpPr>
        <p:sp>
          <p:nvSpPr>
            <p:cNvPr id="183" name="TextBox 182"/>
            <p:cNvSpPr txBox="1"/>
            <p:nvPr/>
          </p:nvSpPr>
          <p:spPr>
            <a:xfrm>
              <a:off x="7624684" y="350553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83" name="Group 382"/>
          <p:cNvGrpSpPr/>
          <p:nvPr/>
        </p:nvGrpSpPr>
        <p:grpSpPr>
          <a:xfrm>
            <a:off x="4781431" y="4308483"/>
            <a:ext cx="1022705" cy="345461"/>
            <a:chOff x="6104661" y="4617996"/>
            <a:chExt cx="1022705" cy="345461"/>
          </a:xfrm>
        </p:grpSpPr>
        <p:sp>
          <p:nvSpPr>
            <p:cNvPr id="185" name="TextBox 184"/>
            <p:cNvSpPr txBox="1"/>
            <p:nvPr/>
          </p:nvSpPr>
          <p:spPr>
            <a:xfrm>
              <a:off x="6468210" y="466235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384" name="Group 383"/>
          <p:cNvGrpSpPr/>
          <p:nvPr/>
        </p:nvGrpSpPr>
        <p:grpSpPr>
          <a:xfrm>
            <a:off x="4812259" y="3793551"/>
            <a:ext cx="1002965" cy="334571"/>
            <a:chOff x="6135489" y="4056656"/>
            <a:chExt cx="1002965" cy="334571"/>
          </a:xfrm>
        </p:grpSpPr>
        <p:sp>
          <p:nvSpPr>
            <p:cNvPr id="187" name="TextBox 186"/>
            <p:cNvSpPr txBox="1"/>
            <p:nvPr/>
          </p:nvSpPr>
          <p:spPr>
            <a:xfrm>
              <a:off x="6479298" y="409012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385" name="Group 384"/>
          <p:cNvGrpSpPr/>
          <p:nvPr/>
        </p:nvGrpSpPr>
        <p:grpSpPr>
          <a:xfrm>
            <a:off x="6080472" y="3801490"/>
            <a:ext cx="1005670" cy="327678"/>
            <a:chOff x="7269541" y="4064595"/>
            <a:chExt cx="1005670" cy="327678"/>
          </a:xfrm>
        </p:grpSpPr>
        <p:sp>
          <p:nvSpPr>
            <p:cNvPr id="189" name="TextBox 188"/>
            <p:cNvSpPr txBox="1"/>
            <p:nvPr/>
          </p:nvSpPr>
          <p:spPr>
            <a:xfrm>
              <a:off x="7616055" y="409116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386" name="Group 385"/>
          <p:cNvGrpSpPr/>
          <p:nvPr/>
        </p:nvGrpSpPr>
        <p:grpSpPr>
          <a:xfrm>
            <a:off x="6075282" y="4308483"/>
            <a:ext cx="1032644" cy="339962"/>
            <a:chOff x="7264351" y="4617996"/>
            <a:chExt cx="1032644" cy="339962"/>
          </a:xfrm>
        </p:grpSpPr>
        <p:sp>
          <p:nvSpPr>
            <p:cNvPr id="191" name="TextBox 190"/>
            <p:cNvSpPr txBox="1"/>
            <p:nvPr/>
          </p:nvSpPr>
          <p:spPr>
            <a:xfrm>
              <a:off x="7637839" y="4676797"/>
              <a:ext cx="659156" cy="2584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0" name="Rectangle 39"/>
          <p:cNvSpPr/>
          <p:nvPr/>
        </p:nvSpPr>
        <p:spPr bwMode="auto">
          <a:xfrm>
            <a:off x="2041581" y="2733348"/>
            <a:ext cx="2481451" cy="124993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a:t>
            </a:r>
          </a:p>
        </p:txBody>
      </p:sp>
      <p:grpSp>
        <p:nvGrpSpPr>
          <p:cNvPr id="377" name="Group 376"/>
          <p:cNvGrpSpPr/>
          <p:nvPr/>
        </p:nvGrpSpPr>
        <p:grpSpPr>
          <a:xfrm>
            <a:off x="3458862" y="3122652"/>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2186027" y="3547502"/>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Hybrid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3467210" y="3549182"/>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2179637" y="3115121"/>
            <a:ext cx="1004745" cy="319523"/>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71" name="Rectangle 70"/>
          <p:cNvSpPr/>
          <p:nvPr/>
        </p:nvSpPr>
        <p:spPr bwMode="auto">
          <a:xfrm>
            <a:off x="10942637" y="546594"/>
            <a:ext cx="1371788" cy="4483647"/>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13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8" name="Group 337"/>
          <p:cNvGrpSpPr/>
          <p:nvPr/>
        </p:nvGrpSpPr>
        <p:grpSpPr>
          <a:xfrm>
            <a:off x="11173030" y="2405149"/>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208" name="TextBox 207"/>
          <p:cNvSpPr txBox="1"/>
          <p:nvPr/>
        </p:nvSpPr>
        <p:spPr>
          <a:xfrm>
            <a:off x="11502412" y="453646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11155823" y="4506546"/>
            <a:ext cx="286828" cy="286828"/>
          </a:xfrm>
          <a:prstGeom prst="rect">
            <a:avLst/>
          </a:prstGeom>
        </p:spPr>
      </p:pic>
      <p:grpSp>
        <p:nvGrpSpPr>
          <p:cNvPr id="341" name="Group 340"/>
          <p:cNvGrpSpPr/>
          <p:nvPr/>
        </p:nvGrpSpPr>
        <p:grpSpPr>
          <a:xfrm>
            <a:off x="11150347" y="3953321"/>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Site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1164592" y="3485269"/>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7" name="Rectangle 36"/>
          <p:cNvSpPr/>
          <p:nvPr/>
        </p:nvSpPr>
        <p:spPr bwMode="auto">
          <a:xfrm>
            <a:off x="7624498" y="2733349"/>
            <a:ext cx="2754024" cy="215546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a:t>
            </a:r>
          </a:p>
        </p:txBody>
      </p:sp>
      <p:grpSp>
        <p:nvGrpSpPr>
          <p:cNvPr id="388" name="Group 387"/>
          <p:cNvGrpSpPr/>
          <p:nvPr/>
        </p:nvGrpSpPr>
        <p:grpSpPr>
          <a:xfrm>
            <a:off x="7745929" y="3271581"/>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7745929" y="4382886"/>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DocumentDB</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7745929" y="3829908"/>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236632" y="3797272"/>
            <a:ext cx="1011560" cy="305392"/>
            <a:chOff x="9789813" y="4065697"/>
            <a:chExt cx="1011560" cy="305392"/>
          </a:xfrm>
        </p:grpSpPr>
        <p:sp>
          <p:nvSpPr>
            <p:cNvPr id="177" name="TextBox 176"/>
            <p:cNvSpPr txBox="1"/>
            <p:nvPr/>
          </p:nvSpPr>
          <p:spPr>
            <a:xfrm>
              <a:off x="10142217" y="4148331"/>
              <a:ext cx="659156" cy="2227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p:txBody>
        </p:sp>
        <p:pic>
          <p:nvPicPr>
            <p:cNvPr id="178" name="Picture 177"/>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242064" y="4361564"/>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210010" y="3248140"/>
            <a:ext cx="751841" cy="347628"/>
            <a:chOff x="9763191" y="3476801"/>
            <a:chExt cx="751841" cy="347627"/>
          </a:xfrm>
        </p:grpSpPr>
        <p:pic>
          <p:nvPicPr>
            <p:cNvPr id="17" name="Picture 16"/>
            <p:cNvPicPr>
              <a:picLocks noChangeAspect="1"/>
            </p:cNvPicPr>
            <p:nvPr/>
          </p:nvPicPr>
          <p:blipFill>
            <a:blip r:embed="rId30"/>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sp>
        <p:nvSpPr>
          <p:cNvPr id="9" name="Freeform 8"/>
          <p:cNvSpPr/>
          <p:nvPr/>
        </p:nvSpPr>
        <p:spPr bwMode="auto">
          <a:xfrm>
            <a:off x="11373595" y="2813497"/>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337" name="Group 336"/>
          <p:cNvGrpSpPr/>
          <p:nvPr/>
        </p:nvGrpSpPr>
        <p:grpSpPr>
          <a:xfrm>
            <a:off x="11192951" y="1289025"/>
            <a:ext cx="1011280" cy="334317"/>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nvGrpSpPr>
              <p:cNvPr id="22" name="Group 21"/>
              <p:cNvGrpSpPr/>
              <p:nvPr/>
            </p:nvGrpSpPr>
            <p:grpSpPr>
              <a:xfrm>
                <a:off x="10911015" y="1312912"/>
                <a:ext cx="107890" cy="50914"/>
                <a:chOff x="11033154" y="1382736"/>
                <a:chExt cx="155481" cy="72282"/>
              </a:xfrm>
            </p:grpSpPr>
            <p:cxnSp>
              <p:nvCxnSpPr>
                <p:cNvPr id="11" name="Straight Connector 10"/>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42" name="Group 241"/>
          <p:cNvGrpSpPr/>
          <p:nvPr/>
        </p:nvGrpSpPr>
        <p:grpSpPr>
          <a:xfrm>
            <a:off x="2937660" y="5744845"/>
            <a:ext cx="2892122" cy="789804"/>
            <a:chOff x="2937660" y="4931023"/>
            <a:chExt cx="2892122" cy="789804"/>
          </a:xfrm>
        </p:grpSpPr>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sp>
          <p:nvSpPr>
            <p:cNvPr id="25" name="Rectangle 24"/>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Storage</a:t>
              </a:r>
            </a:p>
          </p:txBody>
        </p:sp>
        <p:sp>
          <p:nvSpPr>
            <p:cNvPr id="26" name="Rectangle 25"/>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Files</a:t>
              </a:r>
            </a:p>
          </p:txBody>
        </p:sp>
        <p:sp>
          <p:nvSpPr>
            <p:cNvPr id="61" name="Rectangle 60"/>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 Storage</a:t>
              </a:r>
            </a:p>
          </p:txBody>
        </p:sp>
        <p:pic>
          <p:nvPicPr>
            <p:cNvPr id="232" name="Picture 231" descr="Storage blob.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233" name="Picture 232" descr="Storage blob.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234" name="Picture 233" descr="Storage blob.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328" name="Group 327"/>
          <p:cNvGrpSpPr/>
          <p:nvPr/>
        </p:nvGrpSpPr>
        <p:grpSpPr>
          <a:xfrm>
            <a:off x="11223389" y="1865089"/>
            <a:ext cx="972163" cy="353351"/>
            <a:chOff x="11248838" y="2615973"/>
            <a:chExt cx="972163" cy="353351"/>
          </a:xfrm>
        </p:grpSpPr>
        <p:sp>
          <p:nvSpPr>
            <p:cNvPr id="236" name="TextBox 235"/>
            <p:cNvSpPr txBox="1"/>
            <p:nvPr/>
          </p:nvSpPr>
          <p:spPr>
            <a:xfrm>
              <a:off x="11561845" y="266821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Mngt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72" name="Picture 271"/>
            <p:cNvPicPr>
              <a:picLocks noChangeAspect="1"/>
            </p:cNvPicPr>
            <p:nvPr/>
          </p:nvPicPr>
          <p:blipFill>
            <a:blip r:embed="rId33"/>
            <a:stretch>
              <a:fillRect/>
            </a:stretch>
          </p:blipFill>
          <p:spPr>
            <a:xfrm>
              <a:off x="11248838" y="2615973"/>
              <a:ext cx="245456" cy="317924"/>
            </a:xfrm>
            <a:prstGeom prst="rect">
              <a:avLst/>
            </a:prstGeom>
          </p:spPr>
        </p:pic>
      </p:grpSp>
      <p:grpSp>
        <p:nvGrpSpPr>
          <p:cNvPr id="339" name="Group 338"/>
          <p:cNvGrpSpPr/>
          <p:nvPr/>
        </p:nvGrpSpPr>
        <p:grpSpPr>
          <a:xfrm>
            <a:off x="11162420" y="2945209"/>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35" name="Rectangle 34"/>
          <p:cNvSpPr/>
          <p:nvPr/>
        </p:nvSpPr>
        <p:spPr bwMode="auto">
          <a:xfrm>
            <a:off x="2043877" y="1210121"/>
            <a:ext cx="2108159" cy="137341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p>
        </p:txBody>
      </p:sp>
      <p:grpSp>
        <p:nvGrpSpPr>
          <p:cNvPr id="344" name="Group 343"/>
          <p:cNvGrpSpPr/>
          <p:nvPr/>
        </p:nvGrpSpPr>
        <p:grpSpPr>
          <a:xfrm>
            <a:off x="2179637" y="1613671"/>
            <a:ext cx="1001364" cy="338014"/>
            <a:chOff x="3533110" y="1950842"/>
            <a:chExt cx="1001364" cy="338014"/>
          </a:xfrm>
        </p:grpSpPr>
        <p:sp>
          <p:nvSpPr>
            <p:cNvPr id="145" name="TextBox 144"/>
            <p:cNvSpPr txBox="1"/>
            <p:nvPr/>
          </p:nvSpPr>
          <p:spPr>
            <a:xfrm>
              <a:off x="3875318" y="198775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345" name="Group 344"/>
          <p:cNvGrpSpPr/>
          <p:nvPr/>
        </p:nvGrpSpPr>
        <p:grpSpPr>
          <a:xfrm>
            <a:off x="2209017" y="2077044"/>
            <a:ext cx="1007741" cy="386502"/>
            <a:chOff x="3562490" y="2321749"/>
            <a:chExt cx="1007741" cy="386501"/>
          </a:xfrm>
        </p:grpSpPr>
        <p:sp>
          <p:nvSpPr>
            <p:cNvPr id="147" name="TextBox 146"/>
            <p:cNvSpPr txBox="1"/>
            <p:nvPr/>
          </p:nvSpPr>
          <p:spPr>
            <a:xfrm>
              <a:off x="3911075" y="2407144"/>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346" name="Group 345"/>
          <p:cNvGrpSpPr/>
          <p:nvPr/>
        </p:nvGrpSpPr>
        <p:grpSpPr>
          <a:xfrm>
            <a:off x="3127197" y="2084090"/>
            <a:ext cx="1000660" cy="378781"/>
            <a:chOff x="4132786" y="2318520"/>
            <a:chExt cx="1000660" cy="378781"/>
          </a:xfrm>
        </p:grpSpPr>
        <p:sp>
          <p:nvSpPr>
            <p:cNvPr id="149" name="TextBox 148"/>
            <p:cNvSpPr txBox="1"/>
            <p:nvPr/>
          </p:nvSpPr>
          <p:spPr>
            <a:xfrm>
              <a:off x="4474290" y="2396195"/>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349" name="TextBox 348"/>
          <p:cNvSpPr txBox="1"/>
          <p:nvPr/>
        </p:nvSpPr>
        <p:spPr>
          <a:xfrm>
            <a:off x="3465630" y="1650579"/>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123579" y="1634390"/>
            <a:ext cx="282441" cy="271464"/>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2" name="Rectangle 41"/>
          <p:cNvSpPr/>
          <p:nvPr/>
        </p:nvSpPr>
        <p:spPr bwMode="auto">
          <a:xfrm>
            <a:off x="8153330" y="1210121"/>
            <a:ext cx="2225191" cy="137341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Developer Services</a:t>
            </a:r>
          </a:p>
        </p:txBody>
      </p:sp>
      <p:grpSp>
        <p:nvGrpSpPr>
          <p:cNvPr id="144" name="Group 143"/>
          <p:cNvGrpSpPr/>
          <p:nvPr/>
        </p:nvGrpSpPr>
        <p:grpSpPr>
          <a:xfrm>
            <a:off x="8296281" y="1659115"/>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377970" y="2136275"/>
            <a:ext cx="1033718" cy="304252"/>
            <a:chOff x="10156761" y="2472651"/>
            <a:chExt cx="1033718" cy="304252"/>
          </a:xfrm>
        </p:grpSpPr>
        <p:sp>
          <p:nvSpPr>
            <p:cNvPr id="169" name="TextBox 168"/>
            <p:cNvSpPr txBox="1"/>
            <p:nvPr/>
          </p:nvSpPr>
          <p:spPr>
            <a:xfrm>
              <a:off x="10531323" y="2475798"/>
              <a:ext cx="659156" cy="30110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Application</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361" name="Group 360"/>
          <p:cNvGrpSpPr/>
          <p:nvPr/>
        </p:nvGrpSpPr>
        <p:grpSpPr>
          <a:xfrm>
            <a:off x="9394326" y="1643256"/>
            <a:ext cx="896892" cy="317811"/>
            <a:chOff x="10173117" y="1979632"/>
            <a:chExt cx="896892" cy="317811"/>
          </a:xfrm>
        </p:grpSpPr>
        <p:pic>
          <p:nvPicPr>
            <p:cNvPr id="273" name="Picture 272"/>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296259" y="2121388"/>
            <a:ext cx="1007716" cy="307161"/>
            <a:chOff x="8298657" y="1380994"/>
            <a:chExt cx="1007716" cy="307161"/>
          </a:xfrm>
        </p:grpSpPr>
        <p:sp>
          <p:nvSpPr>
            <p:cNvPr id="239" name="TextBox 238"/>
            <p:cNvSpPr txBox="1"/>
            <p:nvPr/>
          </p:nvSpPr>
          <p:spPr>
            <a:xfrm>
              <a:off x="8645535" y="1438130"/>
              <a:ext cx="660838"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grpSp>
        <p:nvGrpSpPr>
          <p:cNvPr id="243" name="Group 242"/>
          <p:cNvGrpSpPr/>
          <p:nvPr/>
        </p:nvGrpSpPr>
        <p:grpSpPr>
          <a:xfrm>
            <a:off x="127272" y="5744845"/>
            <a:ext cx="2629171" cy="789394"/>
            <a:chOff x="127272" y="4931023"/>
            <a:chExt cx="2629171" cy="789394"/>
          </a:xfrm>
        </p:grpSpPr>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p>
          </p:txBody>
        </p:sp>
        <p:sp>
          <p:nvSpPr>
            <p:cNvPr id="43" name="Rectangle 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Windows</a:t>
              </a:r>
            </a:p>
          </p:txBody>
        </p:sp>
        <p:sp>
          <p:nvSpPr>
            <p:cNvPr id="44" name="Rectangle 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Linux</a:t>
              </a:r>
            </a:p>
          </p:txBody>
        </p:sp>
        <p:sp>
          <p:nvSpPr>
            <p:cNvPr id="62" name="Rectangle 61"/>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Containers</a:t>
              </a: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396" name="Picture 395"/>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412" name="Group 411"/>
            <p:cNvGrpSpPr/>
            <p:nvPr/>
          </p:nvGrpSpPr>
          <p:grpSpPr>
            <a:xfrm>
              <a:off x="1848962" y="5310201"/>
              <a:ext cx="221053" cy="170255"/>
              <a:chOff x="1403201"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sp>
            <p:nvSpPr>
              <p:cNvPr id="403"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grpSp>
        </p:grpSp>
      </p:grpSp>
      <p:grpSp>
        <p:nvGrpSpPr>
          <p:cNvPr id="16" name="Group 15"/>
          <p:cNvGrpSpPr/>
          <p:nvPr/>
        </p:nvGrpSpPr>
        <p:grpSpPr>
          <a:xfrm>
            <a:off x="122237" y="546595"/>
            <a:ext cx="1371788" cy="4483646"/>
            <a:chOff x="426849" y="90536"/>
            <a:chExt cx="1371788" cy="4483646"/>
          </a:xfrm>
        </p:grpSpPr>
        <p:sp>
          <p:nvSpPr>
            <p:cNvPr id="238" name="Rectangle 237"/>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4" name="Group 333"/>
            <p:cNvGrpSpPr/>
            <p:nvPr/>
          </p:nvGrpSpPr>
          <p:grpSpPr>
            <a:xfrm>
              <a:off x="559925" y="1337022"/>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Active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92781" y="1896250"/>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Multi-Factor</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6764" y="245314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76737" y="796962"/>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62791" y="2957202"/>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36" name="Group 335"/>
            <p:cNvGrpSpPr/>
            <p:nvPr/>
          </p:nvGrpSpPr>
          <p:grpSpPr>
            <a:xfrm>
              <a:off x="547196" y="346125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Store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417" name="Group 416"/>
            <p:cNvGrpSpPr/>
            <p:nvPr/>
          </p:nvGrpSpPr>
          <p:grpSpPr>
            <a:xfrm>
              <a:off x="559429" y="4065187"/>
              <a:ext cx="1008388" cy="309244"/>
              <a:chOff x="559429" y="4065187"/>
              <a:chExt cx="1008388" cy="309244"/>
            </a:xfrm>
          </p:grpSpPr>
          <p:pic>
            <p:nvPicPr>
              <p:cNvPr id="413" name="Picture 412"/>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Image Gallery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grpSp>
        <p:nvGrpSpPr>
          <p:cNvPr id="23" name="Group 22"/>
          <p:cNvGrpSpPr/>
          <p:nvPr/>
        </p:nvGrpSpPr>
        <p:grpSpPr>
          <a:xfrm>
            <a:off x="6023314" y="5744845"/>
            <a:ext cx="6291748" cy="789804"/>
            <a:chOff x="6023314" y="4931023"/>
            <a:chExt cx="6291748" cy="789804"/>
          </a:xfrm>
        </p:grpSpPr>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Networking</a:t>
              </a:r>
            </a:p>
          </p:txBody>
        </p:sp>
        <p:sp>
          <p:nvSpPr>
            <p:cNvPr id="24" name="Rectangle 23"/>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Network</a:t>
              </a:r>
            </a:p>
          </p:txBody>
        </p:sp>
        <p:sp>
          <p:nvSpPr>
            <p:cNvPr id="27" name="Rectangle 26"/>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Express</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Route</a:t>
              </a:r>
            </a:p>
          </p:txBody>
        </p:sp>
        <p:sp>
          <p:nvSpPr>
            <p:cNvPr id="28" name="Rectangle 27"/>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Traffic Manager</a:t>
              </a:r>
            </a:p>
          </p:txBody>
        </p:sp>
        <p:sp>
          <p:nvSpPr>
            <p:cNvPr id="29" name="Rectangle 28"/>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Load Balancer</a:t>
              </a:r>
            </a:p>
          </p:txBody>
        </p:sp>
        <p:sp>
          <p:nvSpPr>
            <p:cNvPr id="30" name="Rectangle 29"/>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DNS</a:t>
              </a:r>
            </a:p>
          </p:txBody>
        </p:sp>
        <p:sp>
          <p:nvSpPr>
            <p:cNvPr id="34" name="Rectangle 33"/>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VPN Gateway</a:t>
              </a:r>
            </a:p>
          </p:txBody>
        </p:sp>
        <p:sp>
          <p:nvSpPr>
            <p:cNvPr id="247" name="Rectangle 246"/>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Application Gateway</a:t>
              </a:r>
            </a:p>
          </p:txBody>
        </p:sp>
        <p:pic>
          <p:nvPicPr>
            <p:cNvPr id="227" name="Picture 226"/>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228" name="Picture 227"/>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89" name="Picture 88"/>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333333"/>
                </a:solidFill>
                <a:effectLst/>
                <a:uLnTx/>
                <a:uFillTx/>
                <a:latin typeface="Segoe UI Light"/>
                <a:ea typeface="Segoe UI" pitchFamily="34" charset="0"/>
                <a:cs typeface="Segoe UI" pitchFamily="34" charset="0"/>
              </a:endParaRPr>
            </a:p>
          </p:txBody>
        </p:sp>
        <p:pic>
          <p:nvPicPr>
            <p:cNvPr id="4" name="Picture 3"/>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0" name="Picture 9"/>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12" name="Picture 11"/>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18" name="Rectangle 17"/>
          <p:cNvSpPr/>
          <p:nvPr/>
        </p:nvSpPr>
        <p:spPr bwMode="auto">
          <a:xfrm>
            <a:off x="122237" y="546595"/>
            <a:ext cx="1371788" cy="434926"/>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050" b="0" i="0" u="none" strike="noStrike" kern="0" cap="all" spc="0" normalizeH="0" baseline="0" noProof="0" dirty="0">
                <a:ln>
                  <a:noFill/>
                </a:ln>
                <a:solidFill>
                  <a:srgbClr val="FFFFFF"/>
                </a:solidFill>
                <a:effectLst/>
                <a:uLnTx/>
                <a:uFillTx/>
                <a:latin typeface="Segoe UI"/>
                <a:ea typeface="Segoe UI" pitchFamily="34" charset="0"/>
                <a:cs typeface="Segoe UI" pitchFamily="34" charset="0"/>
              </a:rPr>
              <a:t>Security &amp; Management</a:t>
            </a:r>
          </a:p>
        </p:txBody>
      </p:sp>
      <p:sp>
        <p:nvSpPr>
          <p:cNvPr id="240" name="Rectangle 239"/>
          <p:cNvSpPr/>
          <p:nvPr/>
        </p:nvSpPr>
        <p:spPr bwMode="auto">
          <a:xfrm>
            <a:off x="1623939" y="546143"/>
            <a:ext cx="9166297" cy="44116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600" b="0" i="0" u="none" strike="noStrike" kern="0" cap="all" spc="0" normalizeH="0" baseline="0" noProof="0" dirty="0">
                <a:ln>
                  <a:noFill/>
                </a:ln>
                <a:solidFill>
                  <a:srgbClr val="FFFFFF"/>
                </a:solidFill>
                <a:effectLst/>
                <a:uLnTx/>
                <a:uFillTx/>
                <a:latin typeface="Segoe UI"/>
                <a:ea typeface="Segoe UI" pitchFamily="34" charset="0"/>
                <a:cs typeface="Segoe UI" pitchFamily="34" charset="0"/>
              </a:rPr>
              <a:t>Platform Services</a:t>
            </a:r>
          </a:p>
        </p:txBody>
      </p:sp>
      <p:sp>
        <p:nvSpPr>
          <p:cNvPr id="241" name="Rectangle 240"/>
          <p:cNvSpPr/>
          <p:nvPr/>
        </p:nvSpPr>
        <p:spPr bwMode="auto">
          <a:xfrm>
            <a:off x="10942637" y="546595"/>
            <a:ext cx="1371788" cy="434926"/>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050" b="0" i="0" u="none" strike="noStrike" kern="0" cap="all" spc="0" normalizeH="0" baseline="0" noProof="0" dirty="0">
                <a:ln>
                  <a:noFill/>
                </a:ln>
                <a:solidFill>
                  <a:srgbClr val="FFFFFF"/>
                </a:solidFill>
                <a:effectLst/>
                <a:uLnTx/>
                <a:uFillTx/>
                <a:latin typeface="Segoe UI"/>
                <a:ea typeface="Segoe UI" pitchFamily="34" charset="0"/>
                <a:cs typeface="Segoe UI" pitchFamily="34" charset="0"/>
              </a:rPr>
              <a:t>Hybrid Operations</a:t>
            </a:r>
          </a:p>
        </p:txBody>
      </p:sp>
      <p:cxnSp>
        <p:nvCxnSpPr>
          <p:cNvPr id="21" name="Straight Connector 20"/>
          <p:cNvCxnSpPr/>
          <p:nvPr/>
        </p:nvCxnSpPr>
        <p:spPr>
          <a:xfrm>
            <a:off x="0" y="5173662"/>
            <a:ext cx="12436475"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bwMode="auto">
          <a:xfrm>
            <a:off x="4271248" y="1210121"/>
            <a:ext cx="3763963" cy="13734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6210630"/>
      </p:ext>
    </p:extLst>
  </p:cSld>
  <p:clrMapOvr>
    <a:masterClrMapping/>
  </p:clrMapOvr>
  <p:transition spd="slow" advClick="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p:cNvSpPr>
            <a:spLocks noGrp="1"/>
          </p:cNvSpPr>
          <p:nvPr>
            <p:ph type="title"/>
          </p:nvPr>
        </p:nvSpPr>
        <p:spPr/>
        <p:txBody>
          <a:bodyPr/>
          <a:lstStyle/>
          <a:p>
            <a:r>
              <a:rPr lang="en-US" dirty="0"/>
              <a:t>Mobile Apps</a:t>
            </a:r>
          </a:p>
        </p:txBody>
      </p:sp>
      <p:cxnSp>
        <p:nvCxnSpPr>
          <p:cNvPr id="72" name="Straight Connector 71"/>
          <p:cNvCxnSpPr/>
          <p:nvPr/>
        </p:nvCxnSpPr>
        <p:spPr>
          <a:xfrm flipH="1">
            <a:off x="3836346" y="3831809"/>
            <a:ext cx="859487" cy="1860"/>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bwMode="auto">
          <a:xfrm>
            <a:off x="303177" y="2008231"/>
            <a:ext cx="2801204" cy="3965107"/>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96" name="TextBox 95"/>
          <p:cNvSpPr txBox="1"/>
          <p:nvPr/>
        </p:nvSpPr>
        <p:spPr>
          <a:xfrm rot="16200000">
            <a:off x="1562362" y="3635968"/>
            <a:ext cx="3965109" cy="709633"/>
          </a:xfrm>
          <a:prstGeom prst="rect">
            <a:avLst/>
          </a:prstGeom>
          <a:solidFill>
            <a:schemeClr val="tx2"/>
          </a:solidFill>
          <a:ln>
            <a:noFill/>
          </a:ln>
        </p:spPr>
        <p:txBody>
          <a:bodyPr wrap="square" lIns="175711" tIns="140569" rIns="175711" bIns="140569" rtlCol="0">
            <a:spAutoFit/>
          </a:bodyPr>
          <a:lstStyle/>
          <a:p>
            <a:pPr algn="ctr" defTabSz="896009">
              <a:lnSpc>
                <a:spcPct val="90000"/>
              </a:lnSpc>
              <a:defRPr/>
            </a:pPr>
            <a:r>
              <a:rPr lang="en-US" sz="3074" kern="0" dirty="0">
                <a:solidFill>
                  <a:srgbClr val="333333"/>
                </a:solidFill>
              </a:rPr>
              <a:t>REST API</a:t>
            </a:r>
          </a:p>
        </p:txBody>
      </p:sp>
      <p:sp>
        <p:nvSpPr>
          <p:cNvPr id="102" name="TextBox 101"/>
          <p:cNvSpPr txBox="1"/>
          <p:nvPr/>
        </p:nvSpPr>
        <p:spPr>
          <a:xfrm>
            <a:off x="464424" y="2159543"/>
            <a:ext cx="2501344" cy="3659923"/>
          </a:xfrm>
          <a:prstGeom prst="rect">
            <a:avLst/>
          </a:prstGeom>
          <a:solidFill>
            <a:schemeClr val="accent1"/>
          </a:solidFill>
        </p:spPr>
        <p:txBody>
          <a:bodyPr wrap="square" lIns="175711" tIns="140569" rIns="175711" bIns="140569" numCol="2" rtlCol="0">
            <a:noAutofit/>
          </a:bodyPr>
          <a:lstStyle/>
          <a:p>
            <a:pPr defTabSz="896155" fontAlgn="base">
              <a:lnSpc>
                <a:spcPct val="90000"/>
              </a:lnSpc>
              <a:spcBef>
                <a:spcPct val="0"/>
              </a:spcBef>
              <a:spcAft>
                <a:spcPct val="0"/>
              </a:spcAft>
              <a:tabLst>
                <a:tab pos="878501" algn="l"/>
              </a:tabLst>
              <a:defRPr/>
            </a:pPr>
            <a:endParaRPr lang="en-US" sz="1059" kern="0" dirty="0">
              <a:solidFill>
                <a:srgbClr val="FFFFFF"/>
              </a:solidFill>
            </a:endParaRPr>
          </a:p>
        </p:txBody>
      </p:sp>
      <p:pic>
        <p:nvPicPr>
          <p:cNvPr id="103"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673252" y="2372532"/>
            <a:ext cx="754405" cy="667359"/>
          </a:xfrm>
          <a:prstGeom prst="rect">
            <a:avLst/>
          </a:prstGeom>
          <a:noFill/>
          <a:ln>
            <a:noFill/>
          </a:ln>
        </p:spPr>
      </p:pic>
      <p:pic>
        <p:nvPicPr>
          <p:cNvPr id="104" name="Picture 103"/>
          <p:cNvPicPr>
            <a:picLocks noChangeAspect="1"/>
          </p:cNvPicPr>
          <p:nvPr/>
        </p:nvPicPr>
        <p:blipFill>
          <a:blip r:embed="rId3">
            <a:biLevel thresh="25000"/>
          </a:blip>
          <a:stretch>
            <a:fillRect/>
          </a:stretch>
        </p:blipFill>
        <p:spPr>
          <a:xfrm>
            <a:off x="992838" y="2386734"/>
            <a:ext cx="413964" cy="583722"/>
          </a:xfrm>
          <a:prstGeom prst="rect">
            <a:avLst/>
          </a:prstGeom>
        </p:spPr>
      </p:pic>
      <p:grpSp>
        <p:nvGrpSpPr>
          <p:cNvPr id="110" name="Group 109"/>
          <p:cNvGrpSpPr/>
          <p:nvPr/>
        </p:nvGrpSpPr>
        <p:grpSpPr>
          <a:xfrm>
            <a:off x="679431" y="4843071"/>
            <a:ext cx="1748226" cy="826991"/>
            <a:chOff x="693054" y="4939688"/>
            <a:chExt cx="1783282" cy="843574"/>
          </a:xfrm>
        </p:grpSpPr>
        <p:sp>
          <p:nvSpPr>
            <p:cNvPr id="111" name="TextBox 110"/>
            <p:cNvSpPr txBox="1"/>
            <p:nvPr/>
          </p:nvSpPr>
          <p:spPr>
            <a:xfrm>
              <a:off x="693054" y="4939688"/>
              <a:ext cx="1419222" cy="843574"/>
            </a:xfrm>
            <a:prstGeom prst="rect">
              <a:avLst/>
            </a:prstGeom>
            <a:noFill/>
          </p:spPr>
          <p:txBody>
            <a:bodyPr wrap="square" lIns="175711" tIns="140569" rIns="175711" bIns="140569" rtlCol="0">
              <a:spAutoFit/>
            </a:bodyPr>
            <a:lstStyle/>
            <a:p>
              <a:pPr defTabSz="896009">
                <a:lnSpc>
                  <a:spcPct val="90000"/>
                </a:lnSpc>
                <a:defRPr/>
              </a:pPr>
              <a:r>
                <a:rPr lang="en-US" sz="1961" kern="0" dirty="0">
                  <a:solidFill>
                    <a:srgbClr val="FFFFFF"/>
                  </a:solidFill>
                </a:rPr>
                <a:t>Offline sync</a:t>
              </a:r>
            </a:p>
          </p:txBody>
        </p:sp>
        <p:pic>
          <p:nvPicPr>
            <p:cNvPr id="112" name="Picture 111"/>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113" name="Group 112"/>
          <p:cNvGrpSpPr/>
          <p:nvPr/>
        </p:nvGrpSpPr>
        <p:grpSpPr>
          <a:xfrm>
            <a:off x="4313209" y="1382013"/>
            <a:ext cx="7612231" cy="5210101"/>
            <a:chOff x="3502511" y="1036292"/>
            <a:chExt cx="5442191" cy="3908128"/>
          </a:xfrm>
        </p:grpSpPr>
        <p:sp>
          <p:nvSpPr>
            <p:cNvPr id="114" name="Rectangle 113"/>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867"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15" name="TextBox 114"/>
            <p:cNvSpPr txBox="1"/>
            <p:nvPr/>
          </p:nvSpPr>
          <p:spPr>
            <a:xfrm>
              <a:off x="3618803" y="3692317"/>
              <a:ext cx="3954009"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TextBox 115"/>
            <p:cNvSpPr txBox="1"/>
            <p:nvPr/>
          </p:nvSpPr>
          <p:spPr>
            <a:xfrm>
              <a:off x="4824473" y="1118667"/>
              <a:ext cx="2748339"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Data connections</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18" name="TextBox 117"/>
            <p:cNvSpPr txBox="1"/>
            <p:nvPr/>
          </p:nvSpPr>
          <p:spPr>
            <a:xfrm>
              <a:off x="3618803" y="2408202"/>
              <a:ext cx="3954010"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7704613" y="1117609"/>
              <a:ext cx="1120303" cy="3746142"/>
            </a:xfrm>
            <a:prstGeom prst="rect">
              <a:avLst/>
            </a:prstGeom>
            <a:solidFill>
              <a:schemeClr val="bg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solidFill>
                  <a:srgbClr val="333333"/>
                </a:solidFill>
                <a:latin typeface="Segoe UI Light"/>
                <a:ea typeface="Segoe UI" pitchFamily="34" charset="0"/>
                <a:cs typeface="Segoe UI" pitchFamily="34" charset="0"/>
              </a:endParaRPr>
            </a:p>
          </p:txBody>
        </p:sp>
        <p:pic>
          <p:nvPicPr>
            <p:cNvPr id="121" name="Picture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128" name="Picture 1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129" name="Picture 128"/>
            <p:cNvPicPr>
              <a:picLocks noChangeAspect="1"/>
            </p:cNvPicPr>
            <p:nvPr/>
          </p:nvPicPr>
          <p:blipFill>
            <a:blip r:embed="rId7"/>
            <a:stretch>
              <a:fillRect/>
            </a:stretch>
          </p:blipFill>
          <p:spPr>
            <a:xfrm>
              <a:off x="6823789" y="2785955"/>
              <a:ext cx="395406" cy="420118"/>
            </a:xfrm>
            <a:prstGeom prst="rect">
              <a:avLst/>
            </a:prstGeom>
          </p:spPr>
        </p:pic>
        <p:sp>
          <p:nvSpPr>
            <p:cNvPr id="130" name="TextBox 129"/>
            <p:cNvSpPr txBox="1"/>
            <p:nvPr/>
          </p:nvSpPr>
          <p:spPr>
            <a:xfrm>
              <a:off x="3811455" y="3201062"/>
              <a:ext cx="7249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Facebook</a:t>
              </a:r>
            </a:p>
          </p:txBody>
        </p:sp>
        <p:sp>
          <p:nvSpPr>
            <p:cNvPr id="131" name="TextBox 130"/>
            <p:cNvSpPr txBox="1"/>
            <p:nvPr/>
          </p:nvSpPr>
          <p:spPr>
            <a:xfrm>
              <a:off x="4572885" y="3200367"/>
              <a:ext cx="6590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Twitter</a:t>
              </a:r>
            </a:p>
          </p:txBody>
        </p:sp>
        <p:sp>
          <p:nvSpPr>
            <p:cNvPr id="132" name="TextBox 131"/>
            <p:cNvSpPr txBox="1"/>
            <p:nvPr/>
          </p:nvSpPr>
          <p:spPr>
            <a:xfrm>
              <a:off x="5327301" y="3209340"/>
              <a:ext cx="7249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Microsoft</a:t>
              </a:r>
            </a:p>
          </p:txBody>
        </p:sp>
        <p:sp>
          <p:nvSpPr>
            <p:cNvPr id="133" name="TextBox 132"/>
            <p:cNvSpPr txBox="1"/>
            <p:nvPr/>
          </p:nvSpPr>
          <p:spPr>
            <a:xfrm>
              <a:off x="6052201" y="3204038"/>
              <a:ext cx="5931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Google</a:t>
              </a:r>
            </a:p>
          </p:txBody>
        </p:sp>
        <p:sp>
          <p:nvSpPr>
            <p:cNvPr id="134" name="TextBox 133"/>
            <p:cNvSpPr txBox="1"/>
            <p:nvPr/>
          </p:nvSpPr>
          <p:spPr>
            <a:xfrm>
              <a:off x="6617120" y="3206072"/>
              <a:ext cx="819127" cy="432480"/>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Azure Active Directory</a:t>
              </a:r>
            </a:p>
          </p:txBody>
        </p:sp>
        <p:pic>
          <p:nvPicPr>
            <p:cNvPr id="135" name="Picture 134"/>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136" name="TextBox 135"/>
          <p:cNvSpPr txBox="1"/>
          <p:nvPr/>
        </p:nvSpPr>
        <p:spPr>
          <a:xfrm>
            <a:off x="743830" y="3604589"/>
            <a:ext cx="886636" cy="968542"/>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Windows</a:t>
            </a:r>
          </a:p>
          <a:p>
            <a:pPr defTabSz="896009">
              <a:lnSpc>
                <a:spcPct val="90000"/>
              </a:lnSpc>
              <a:spcBef>
                <a:spcPts val="575"/>
              </a:spcBef>
              <a:defRPr/>
            </a:pPr>
            <a:r>
              <a:rPr lang="en-US" sz="1176" kern="0" dirty="0">
                <a:solidFill>
                  <a:srgbClr val="FFFFFF"/>
                </a:solidFill>
              </a:rPr>
              <a:t>iOS</a:t>
            </a:r>
          </a:p>
          <a:p>
            <a:pPr defTabSz="896009">
              <a:lnSpc>
                <a:spcPct val="90000"/>
              </a:lnSpc>
              <a:spcBef>
                <a:spcPts val="575"/>
              </a:spcBef>
              <a:defRPr/>
            </a:pPr>
            <a:r>
              <a:rPr lang="en-US" sz="1176" kern="0" dirty="0">
                <a:solidFill>
                  <a:srgbClr val="FFFFFF"/>
                </a:solidFill>
              </a:rPr>
              <a:t>Android</a:t>
            </a:r>
          </a:p>
          <a:p>
            <a:pPr defTabSz="896009">
              <a:lnSpc>
                <a:spcPct val="90000"/>
              </a:lnSpc>
              <a:spcBef>
                <a:spcPts val="575"/>
              </a:spcBef>
              <a:defRPr/>
            </a:pPr>
            <a:r>
              <a:rPr lang="en-US" sz="1176" kern="0" dirty="0">
                <a:solidFill>
                  <a:srgbClr val="FFFFFF"/>
                </a:solidFill>
              </a:rPr>
              <a:t>HTML 5/JS</a:t>
            </a:r>
            <a:endParaRPr lang="en-US" sz="1176" dirty="0">
              <a:solidFill>
                <a:srgbClr val="FFFFFF"/>
              </a:solidFill>
            </a:endParaRPr>
          </a:p>
        </p:txBody>
      </p:sp>
      <p:sp>
        <p:nvSpPr>
          <p:cNvPr id="137" name="TextBox 136"/>
          <p:cNvSpPr txBox="1"/>
          <p:nvPr/>
        </p:nvSpPr>
        <p:spPr>
          <a:xfrm>
            <a:off x="1684381" y="3617320"/>
            <a:ext cx="870921" cy="730177"/>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Xamarin</a:t>
            </a:r>
          </a:p>
          <a:p>
            <a:pPr defTabSz="896009">
              <a:lnSpc>
                <a:spcPct val="90000"/>
              </a:lnSpc>
              <a:spcBef>
                <a:spcPts val="575"/>
              </a:spcBef>
              <a:defRPr/>
            </a:pPr>
            <a:r>
              <a:rPr lang="en-US" sz="1176" kern="0" dirty="0">
                <a:solidFill>
                  <a:srgbClr val="FFFFFF"/>
                </a:solidFill>
              </a:rPr>
              <a:t>PhoneGap</a:t>
            </a:r>
          </a:p>
          <a:p>
            <a:pPr defTabSz="896009">
              <a:lnSpc>
                <a:spcPct val="90000"/>
              </a:lnSpc>
              <a:spcBef>
                <a:spcPts val="575"/>
              </a:spcBef>
              <a:defRPr/>
            </a:pPr>
            <a:r>
              <a:rPr lang="en-US" sz="1176" kern="0" dirty="0" err="1">
                <a:solidFill>
                  <a:srgbClr val="FFFFFF"/>
                </a:solidFill>
              </a:rPr>
              <a:t>Sencha</a:t>
            </a:r>
            <a:endParaRPr lang="en-US" sz="1176" kern="0" dirty="0">
              <a:solidFill>
                <a:srgbClr val="FFFFFF"/>
              </a:solidFill>
            </a:endParaRPr>
          </a:p>
        </p:txBody>
      </p:sp>
      <p:grpSp>
        <p:nvGrpSpPr>
          <p:cNvPr id="138" name="Group 137"/>
          <p:cNvGrpSpPr/>
          <p:nvPr/>
        </p:nvGrpSpPr>
        <p:grpSpPr>
          <a:xfrm>
            <a:off x="7014770" y="5218923"/>
            <a:ext cx="977133" cy="1191821"/>
            <a:chOff x="4733635" y="4960493"/>
            <a:chExt cx="996727" cy="1215720"/>
          </a:xfrm>
        </p:grpSpPr>
        <p:pic>
          <p:nvPicPr>
            <p:cNvPr id="139" name="Picture 138"/>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733635" y="4960493"/>
              <a:ext cx="878679" cy="1024117"/>
            </a:xfrm>
            <a:prstGeom prst="rect">
              <a:avLst/>
            </a:prstGeom>
          </p:spPr>
        </p:pic>
        <p:sp>
          <p:nvSpPr>
            <p:cNvPr id="140" name="TextBox 139"/>
            <p:cNvSpPr txBox="1"/>
            <p:nvPr/>
          </p:nvSpPr>
          <p:spPr>
            <a:xfrm>
              <a:off x="4777571" y="5745902"/>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Windows</a:t>
              </a:r>
            </a:p>
          </p:txBody>
        </p:sp>
      </p:grpSp>
      <p:grpSp>
        <p:nvGrpSpPr>
          <p:cNvPr id="141" name="Group 140"/>
          <p:cNvGrpSpPr/>
          <p:nvPr/>
        </p:nvGrpSpPr>
        <p:grpSpPr>
          <a:xfrm>
            <a:off x="6155715" y="5429244"/>
            <a:ext cx="815486" cy="1109003"/>
            <a:chOff x="6794518" y="5235831"/>
            <a:chExt cx="831838" cy="1131241"/>
          </a:xfrm>
        </p:grpSpPr>
        <p:pic>
          <p:nvPicPr>
            <p:cNvPr id="142" name="Picture 1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143" name="TextBox 142"/>
            <p:cNvSpPr txBox="1"/>
            <p:nvPr/>
          </p:nvSpPr>
          <p:spPr>
            <a:xfrm>
              <a:off x="6794518" y="5790376"/>
              <a:ext cx="831838"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Android</a:t>
              </a:r>
            </a:p>
            <a:p>
              <a:pPr algn="ctr" defTabSz="878414">
                <a:lnSpc>
                  <a:spcPct val="90000"/>
                </a:lnSpc>
                <a:defRPr/>
              </a:pPr>
              <a:r>
                <a:rPr lang="en-US" sz="1036" kern="0" dirty="0">
                  <a:solidFill>
                    <a:srgbClr val="FFFFFF"/>
                  </a:solidFill>
                </a:rPr>
                <a:t>Chrome</a:t>
              </a:r>
            </a:p>
          </p:txBody>
        </p:sp>
      </p:grpSp>
      <p:grpSp>
        <p:nvGrpSpPr>
          <p:cNvPr id="144" name="Group 143"/>
          <p:cNvGrpSpPr/>
          <p:nvPr/>
        </p:nvGrpSpPr>
        <p:grpSpPr>
          <a:xfrm>
            <a:off x="5193933" y="5435185"/>
            <a:ext cx="775257" cy="1090956"/>
            <a:chOff x="5910829" y="5235445"/>
            <a:chExt cx="790803" cy="1112832"/>
          </a:xfrm>
        </p:grpSpPr>
        <p:sp>
          <p:nvSpPr>
            <p:cNvPr id="145" name="TextBox 144"/>
            <p:cNvSpPr txBox="1"/>
            <p:nvPr/>
          </p:nvSpPr>
          <p:spPr>
            <a:xfrm>
              <a:off x="5910829" y="5771581"/>
              <a:ext cx="790803"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iOS OSX</a:t>
              </a:r>
            </a:p>
          </p:txBody>
        </p:sp>
        <p:pic>
          <p:nvPicPr>
            <p:cNvPr id="146" name="Picture 1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147" name="Group 146"/>
          <p:cNvGrpSpPr/>
          <p:nvPr/>
        </p:nvGrpSpPr>
        <p:grpSpPr>
          <a:xfrm>
            <a:off x="8785573" y="5427682"/>
            <a:ext cx="1119815" cy="974834"/>
            <a:chOff x="7627934" y="5239196"/>
            <a:chExt cx="1142270" cy="994381"/>
          </a:xfrm>
        </p:grpSpPr>
        <p:sp>
          <p:nvSpPr>
            <p:cNvPr id="148" name="Lightning Bolt 147"/>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9" name="TextBox 148"/>
            <p:cNvSpPr txBox="1"/>
            <p:nvPr/>
          </p:nvSpPr>
          <p:spPr>
            <a:xfrm>
              <a:off x="7627934" y="5803266"/>
              <a:ext cx="1142270"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In-App</a:t>
              </a:r>
            </a:p>
          </p:txBody>
        </p:sp>
      </p:grpSp>
      <p:grpSp>
        <p:nvGrpSpPr>
          <p:cNvPr id="150" name="Group 149"/>
          <p:cNvGrpSpPr/>
          <p:nvPr/>
        </p:nvGrpSpPr>
        <p:grpSpPr>
          <a:xfrm>
            <a:off x="7972047" y="5419011"/>
            <a:ext cx="934061" cy="991733"/>
            <a:chOff x="8872474" y="5203497"/>
            <a:chExt cx="952791" cy="1011619"/>
          </a:xfrm>
        </p:grpSpPr>
        <p:pic>
          <p:nvPicPr>
            <p:cNvPr id="151" name="Picture 15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152" name="TextBox 151"/>
            <p:cNvSpPr txBox="1"/>
            <p:nvPr/>
          </p:nvSpPr>
          <p:spPr>
            <a:xfrm>
              <a:off x="8872474" y="5784805"/>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Kindle</a:t>
              </a:r>
            </a:p>
          </p:txBody>
        </p:sp>
      </p:grpSp>
      <p:grpSp>
        <p:nvGrpSpPr>
          <p:cNvPr id="153" name="Group 152"/>
          <p:cNvGrpSpPr/>
          <p:nvPr/>
        </p:nvGrpSpPr>
        <p:grpSpPr bwMode="gray">
          <a:xfrm>
            <a:off x="7274650" y="3831809"/>
            <a:ext cx="637688" cy="425427"/>
            <a:chOff x="8672460" y="-1818199"/>
            <a:chExt cx="1811337" cy="1203325"/>
          </a:xfrm>
        </p:grpSpPr>
        <p:sp>
          <p:nvSpPr>
            <p:cNvPr id="154"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155"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156"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grpSp>
      <p:sp>
        <p:nvSpPr>
          <p:cNvPr id="157" name="TextBox 156"/>
          <p:cNvSpPr txBox="1"/>
          <p:nvPr/>
        </p:nvSpPr>
        <p:spPr>
          <a:xfrm>
            <a:off x="627055" y="3108325"/>
            <a:ext cx="1923976"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rgbClr val="FFFFFF"/>
                    </a:gs>
                    <a:gs pos="30000">
                      <a:srgbClr val="FFFFFF"/>
                    </a:gs>
                  </a:gsLst>
                  <a:lin ang="5400000" scaled="0"/>
                </a:gradFill>
              </a:rPr>
              <a:t>Mobile SDKs</a:t>
            </a:r>
          </a:p>
        </p:txBody>
      </p:sp>
      <p:sp>
        <p:nvSpPr>
          <p:cNvPr id="158" name="TextBox 157"/>
          <p:cNvSpPr txBox="1"/>
          <p:nvPr/>
        </p:nvSpPr>
        <p:spPr>
          <a:xfrm>
            <a:off x="4465637" y="1501790"/>
            <a:ext cx="1544229" cy="155896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2281" tIns="137825" rIns="172281" bIns="137825"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78559">
              <a:tabLst>
                <a:tab pos="861251" algn="l"/>
              </a:tabLst>
              <a:defRPr/>
            </a:pPr>
            <a:endParaRPr lang="en-US" sz="2262" b="0" dirty="0"/>
          </a:p>
        </p:txBody>
      </p:sp>
      <p:grpSp>
        <p:nvGrpSpPr>
          <p:cNvPr id="159" name="Group 158"/>
          <p:cNvGrpSpPr/>
          <p:nvPr/>
        </p:nvGrpSpPr>
        <p:grpSpPr>
          <a:xfrm>
            <a:off x="10245497" y="1659264"/>
            <a:ext cx="1546976" cy="4352008"/>
            <a:chOff x="10450940" y="1692039"/>
            <a:chExt cx="1577996" cy="4439275"/>
          </a:xfrm>
        </p:grpSpPr>
        <p:sp>
          <p:nvSpPr>
            <p:cNvPr id="160" name="TextBox 159"/>
            <p:cNvSpPr txBox="1"/>
            <p:nvPr/>
          </p:nvSpPr>
          <p:spPr>
            <a:xfrm>
              <a:off x="10450940" y="1692039"/>
              <a:ext cx="1577996" cy="517065"/>
            </a:xfrm>
            <a:prstGeom prst="rect">
              <a:avLst/>
            </a:prstGeom>
            <a:noFill/>
          </p:spPr>
          <p:txBody>
            <a:bodyPr wrap="none" lIns="179285" tIns="143428" rIns="179285" bIns="143428" rtlCol="0">
              <a:spAutoFit/>
            </a:bodyPr>
            <a:lstStyle/>
            <a:p>
              <a:pPr>
                <a:lnSpc>
                  <a:spcPct val="90000"/>
                </a:lnSpc>
                <a:spcAft>
                  <a:spcPts val="588"/>
                </a:spcAft>
              </a:pPr>
              <a:r>
                <a:rPr lang="en-US" sz="1568" dirty="0">
                  <a:solidFill>
                    <a:srgbClr val="FFFFFF"/>
                  </a:solidFill>
                  <a:latin typeface="Segoe UI Light"/>
                </a:rPr>
                <a:t>Backend code</a:t>
              </a:r>
            </a:p>
          </p:txBody>
        </p:sp>
        <p:pic>
          <p:nvPicPr>
            <p:cNvPr id="161" name="Picture 1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162" name="Group 161"/>
            <p:cNvGrpSpPr/>
            <p:nvPr/>
          </p:nvGrpSpPr>
          <p:grpSpPr>
            <a:xfrm>
              <a:off x="10594693" y="4716462"/>
              <a:ext cx="1254699" cy="353664"/>
              <a:chOff x="10666142" y="3788556"/>
              <a:chExt cx="1254699" cy="353664"/>
            </a:xfrm>
          </p:grpSpPr>
          <p:pic>
            <p:nvPicPr>
              <p:cNvPr id="171" name="Picture 17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172" name="Picture 17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173" name="Picture 17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163" name="Group 162"/>
            <p:cNvGrpSpPr/>
            <p:nvPr/>
          </p:nvGrpSpPr>
          <p:grpSpPr>
            <a:xfrm>
              <a:off x="10594693" y="5234193"/>
              <a:ext cx="1262837" cy="377385"/>
              <a:chOff x="10658004" y="4273237"/>
              <a:chExt cx="1262837" cy="377385"/>
            </a:xfrm>
          </p:grpSpPr>
          <p:pic>
            <p:nvPicPr>
              <p:cNvPr id="168" name="Picture 16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169" name="Picture 16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170" name="Picture 16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164" name="Group 163"/>
            <p:cNvGrpSpPr/>
            <p:nvPr/>
          </p:nvGrpSpPr>
          <p:grpSpPr>
            <a:xfrm>
              <a:off x="10594693" y="5775646"/>
              <a:ext cx="1262837" cy="355668"/>
              <a:chOff x="10658004" y="4808787"/>
              <a:chExt cx="1262837" cy="355668"/>
            </a:xfrm>
          </p:grpSpPr>
          <p:pic>
            <p:nvPicPr>
              <p:cNvPr id="165" name="Picture 16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166" name="Picture 16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167" name="Picture 16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174" name="Group 173"/>
          <p:cNvGrpSpPr/>
          <p:nvPr/>
        </p:nvGrpSpPr>
        <p:grpSpPr>
          <a:xfrm>
            <a:off x="6168647" y="2161447"/>
            <a:ext cx="689118" cy="894043"/>
            <a:chOff x="6967218" y="2204292"/>
            <a:chExt cx="702936" cy="911970"/>
          </a:xfrm>
        </p:grpSpPr>
        <p:pic>
          <p:nvPicPr>
            <p:cNvPr id="175" name="Picture 174"/>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76" name="TextBox 175"/>
            <p:cNvSpPr txBox="1"/>
            <p:nvPr/>
          </p:nvSpPr>
          <p:spPr>
            <a:xfrm>
              <a:off x="6967218" y="2683230"/>
              <a:ext cx="702936" cy="433032"/>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SQL</a:t>
              </a:r>
            </a:p>
          </p:txBody>
        </p:sp>
      </p:grpSp>
      <p:grpSp>
        <p:nvGrpSpPr>
          <p:cNvPr id="177" name="Group 176"/>
          <p:cNvGrpSpPr/>
          <p:nvPr/>
        </p:nvGrpSpPr>
        <p:grpSpPr>
          <a:xfrm>
            <a:off x="7132637" y="2131506"/>
            <a:ext cx="1009727" cy="921317"/>
            <a:chOff x="8134624" y="2173750"/>
            <a:chExt cx="1029974" cy="939791"/>
          </a:xfrm>
        </p:grpSpPr>
        <p:pic>
          <p:nvPicPr>
            <p:cNvPr id="178" name="Picture 177"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79" name="TextBox 178"/>
            <p:cNvSpPr txBox="1"/>
            <p:nvPr/>
          </p:nvSpPr>
          <p:spPr>
            <a:xfrm>
              <a:off x="8134624" y="2683230"/>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Mongo</a:t>
              </a:r>
            </a:p>
          </p:txBody>
        </p:sp>
      </p:grpSp>
      <p:grpSp>
        <p:nvGrpSpPr>
          <p:cNvPr id="180" name="Group 179"/>
          <p:cNvGrpSpPr/>
          <p:nvPr/>
        </p:nvGrpSpPr>
        <p:grpSpPr>
          <a:xfrm>
            <a:off x="6675437" y="2166535"/>
            <a:ext cx="861395" cy="886658"/>
            <a:chOff x="7499762" y="2209104"/>
            <a:chExt cx="878668" cy="904437"/>
          </a:xfrm>
        </p:grpSpPr>
        <p:sp>
          <p:nvSpPr>
            <p:cNvPr id="181" name="TextBox 180"/>
            <p:cNvSpPr txBox="1"/>
            <p:nvPr/>
          </p:nvSpPr>
          <p:spPr>
            <a:xfrm>
              <a:off x="7499762" y="2683230"/>
              <a:ext cx="878668"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Tables</a:t>
              </a:r>
            </a:p>
          </p:txBody>
        </p:sp>
        <p:pic>
          <p:nvPicPr>
            <p:cNvPr id="182" name="Picture 181"/>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183" name="Group 182"/>
          <p:cNvGrpSpPr/>
          <p:nvPr/>
        </p:nvGrpSpPr>
        <p:grpSpPr>
          <a:xfrm>
            <a:off x="7723110" y="2091725"/>
            <a:ext cx="1009727" cy="961097"/>
            <a:chOff x="8737007" y="2133171"/>
            <a:chExt cx="1029974" cy="980369"/>
          </a:xfrm>
        </p:grpSpPr>
        <p:pic>
          <p:nvPicPr>
            <p:cNvPr id="184" name="Picture 183"/>
            <p:cNvPicPr>
              <a:picLocks noChangeAspect="1"/>
            </p:cNvPicPr>
            <p:nvPr/>
          </p:nvPicPr>
          <p:blipFill>
            <a:blip r:embed="rId25"/>
            <a:stretch>
              <a:fillRect/>
            </a:stretch>
          </p:blipFill>
          <p:spPr>
            <a:xfrm>
              <a:off x="8979850" y="2133171"/>
              <a:ext cx="544289" cy="667661"/>
            </a:xfrm>
            <a:prstGeom prst="rect">
              <a:avLst/>
            </a:prstGeom>
          </p:spPr>
        </p:pic>
        <p:sp>
          <p:nvSpPr>
            <p:cNvPr id="185" name="TextBox 184"/>
            <p:cNvSpPr txBox="1"/>
            <p:nvPr/>
          </p:nvSpPr>
          <p:spPr>
            <a:xfrm>
              <a:off x="8737007" y="2683229"/>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O365</a:t>
              </a:r>
            </a:p>
          </p:txBody>
        </p:sp>
      </p:grpSp>
      <p:grpSp>
        <p:nvGrpSpPr>
          <p:cNvPr id="189" name="Group 188"/>
          <p:cNvGrpSpPr/>
          <p:nvPr/>
        </p:nvGrpSpPr>
        <p:grpSpPr>
          <a:xfrm>
            <a:off x="4389437" y="1472144"/>
            <a:ext cx="1620429" cy="1234066"/>
            <a:chOff x="4477453" y="1501167"/>
            <a:chExt cx="1652922" cy="1258812"/>
          </a:xfrm>
        </p:grpSpPr>
        <p:sp>
          <p:nvSpPr>
            <p:cNvPr id="190" name="Right Arrow 189"/>
            <p:cNvSpPr/>
            <p:nvPr/>
          </p:nvSpPr>
          <p:spPr bwMode="auto">
            <a:xfrm>
              <a:off x="5021549"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Right Arrow 190"/>
            <p:cNvSpPr/>
            <p:nvPr/>
          </p:nvSpPr>
          <p:spPr bwMode="auto">
            <a:xfrm flipH="1">
              <a:off x="4943821"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192" name="TextBox 191"/>
            <p:cNvSpPr txBox="1"/>
            <p:nvPr/>
          </p:nvSpPr>
          <p:spPr>
            <a:xfrm>
              <a:off x="4477453" y="1501167"/>
              <a:ext cx="1652922" cy="664813"/>
            </a:xfrm>
            <a:prstGeom prst="rect">
              <a:avLst/>
            </a:prstGeom>
            <a:noFill/>
          </p:spPr>
          <p:txBody>
            <a:bodyPr wrap="none" lIns="179285" tIns="143428" rIns="179285" bIns="143428" rtlCol="0">
              <a:spAutoFit/>
            </a:bodyPr>
            <a:lstStyle/>
            <a:p>
              <a:pPr defTabSz="896155">
                <a:tabLst>
                  <a:tab pos="878501" algn="l"/>
                </a:tabLst>
                <a:defRPr/>
              </a:pPr>
              <a:r>
                <a:rPr lang="en-US" sz="2353" dirty="0">
                  <a:solidFill>
                    <a:srgbClr val="FFFFFF"/>
                  </a:solidFill>
                  <a:latin typeface="Segoe UI Light"/>
                </a:rPr>
                <a:t>Data Sync</a:t>
              </a:r>
            </a:p>
          </p:txBody>
        </p:sp>
      </p:grpSp>
      <p:grpSp>
        <p:nvGrpSpPr>
          <p:cNvPr id="106" name="Group 105"/>
          <p:cNvGrpSpPr/>
          <p:nvPr/>
        </p:nvGrpSpPr>
        <p:grpSpPr>
          <a:xfrm>
            <a:off x="8449988" y="2336977"/>
            <a:ext cx="816249" cy="626885"/>
            <a:chOff x="8828197" y="2081420"/>
            <a:chExt cx="816249" cy="626885"/>
          </a:xfrm>
        </p:grpSpPr>
        <p:sp>
          <p:nvSpPr>
            <p:cNvPr id="107" name="TextBox 59"/>
            <p:cNvSpPr txBox="1"/>
            <p:nvPr/>
          </p:nvSpPr>
          <p:spPr>
            <a:xfrm>
              <a:off x="8828197" y="2446695"/>
              <a:ext cx="816249" cy="261610"/>
            </a:xfrm>
            <a:prstGeom prst="rect">
              <a:avLst/>
            </a:prstGeom>
            <a:noFill/>
          </p:spPr>
          <p:txBody>
            <a:bodyPr wrap="none" rtlCol="0">
              <a:spAutoFit/>
            </a:bodyPr>
            <a:lstStyle/>
            <a:p>
              <a:r>
                <a:rPr lang="en-US" sz="1100" dirty="0">
                  <a:solidFill>
                    <a:srgbClr val="FFFFFF"/>
                  </a:solidFill>
                </a:rPr>
                <a:t>Salesforce</a:t>
              </a:r>
            </a:p>
          </p:txBody>
        </p:sp>
        <p:pic>
          <p:nvPicPr>
            <p:cNvPr id="108" name="Picture 60"/>
            <p:cNvPicPr>
              <a:picLocks noChangeAspect="1"/>
            </p:cNvPicPr>
            <p:nvPr/>
          </p:nvPicPr>
          <p:blipFill>
            <a:blip r:embed="rId26">
              <a:biLevel thresh="25000"/>
            </a:blip>
            <a:stretch>
              <a:fillRect/>
            </a:stretch>
          </p:blipFill>
          <p:spPr>
            <a:xfrm>
              <a:off x="8959634" y="2081420"/>
              <a:ext cx="581788" cy="377913"/>
            </a:xfrm>
            <a:prstGeom prst="rect">
              <a:avLst/>
            </a:prstGeom>
          </p:spPr>
        </p:pic>
      </p:grpSp>
      <p:grpSp>
        <p:nvGrpSpPr>
          <p:cNvPr id="109" name="Group 108"/>
          <p:cNvGrpSpPr/>
          <p:nvPr/>
        </p:nvGrpSpPr>
        <p:grpSpPr>
          <a:xfrm>
            <a:off x="9166244" y="2212707"/>
            <a:ext cx="785793" cy="745860"/>
            <a:chOff x="9519482" y="1958975"/>
            <a:chExt cx="785793" cy="745860"/>
          </a:xfrm>
        </p:grpSpPr>
        <p:pic>
          <p:nvPicPr>
            <p:cNvPr id="117" name="Picture 116"/>
            <p:cNvPicPr>
              <a:picLocks noChangeAspect="1"/>
            </p:cNvPicPr>
            <p:nvPr/>
          </p:nvPicPr>
          <p:blipFill rotWithShape="1">
            <a:blip r:embed="rId27">
              <a:extLst>
                <a:ext uri="{28A0092B-C50C-407E-A947-70E740481C1C}">
                  <a14:useLocalDpi xmlns:a14="http://schemas.microsoft.com/office/drawing/2010/main" val="0"/>
                </a:ext>
              </a:extLst>
            </a:blip>
            <a:srcRect/>
            <a:stretch/>
          </p:blipFill>
          <p:spPr>
            <a:xfrm>
              <a:off x="9604015" y="1958975"/>
              <a:ext cx="592999" cy="547384"/>
            </a:xfrm>
            <a:prstGeom prst="rect">
              <a:avLst/>
            </a:prstGeom>
          </p:spPr>
        </p:pic>
        <p:sp>
          <p:nvSpPr>
            <p:cNvPr id="119" name="TextBox 59"/>
            <p:cNvSpPr txBox="1"/>
            <p:nvPr/>
          </p:nvSpPr>
          <p:spPr>
            <a:xfrm>
              <a:off x="9519482" y="2443225"/>
              <a:ext cx="785793" cy="261610"/>
            </a:xfrm>
            <a:prstGeom prst="rect">
              <a:avLst/>
            </a:prstGeom>
            <a:noFill/>
          </p:spPr>
          <p:txBody>
            <a:bodyPr wrap="none" rtlCol="0">
              <a:spAutoFit/>
            </a:bodyPr>
            <a:lstStyle/>
            <a:p>
              <a:r>
                <a:rPr lang="en-US" sz="1100" dirty="0">
                  <a:solidFill>
                    <a:srgbClr val="FFFFFF"/>
                  </a:solidFill>
                </a:rPr>
                <a:t>Dynamics</a:t>
              </a:r>
            </a:p>
          </p:txBody>
        </p:sp>
      </p:grpSp>
      <p:grpSp>
        <p:nvGrpSpPr>
          <p:cNvPr id="122" name="Group 121"/>
          <p:cNvGrpSpPr/>
          <p:nvPr/>
        </p:nvGrpSpPr>
        <p:grpSpPr>
          <a:xfrm>
            <a:off x="8808395" y="1518091"/>
            <a:ext cx="1372242" cy="835562"/>
            <a:chOff x="10002790" y="1994576"/>
            <a:chExt cx="1372242" cy="835562"/>
          </a:xfrm>
        </p:grpSpPr>
        <p:pic>
          <p:nvPicPr>
            <p:cNvPr id="123" name="Picture 122"/>
            <p:cNvPicPr>
              <a:picLocks noChangeAspect="1"/>
            </p:cNvPicPr>
            <p:nvPr/>
          </p:nvPicPr>
          <p:blipFill>
            <a:blip r:embed="rId28">
              <a:biLevel thresh="25000"/>
              <a:extLst>
                <a:ext uri="{BEBA8EAE-BF5A-486C-A8C5-ECC9F3942E4B}">
                  <a14:imgProps xmlns:a14="http://schemas.microsoft.com/office/drawing/2010/main">
                    <a14:imgLayer r:embed="rId29">
                      <a14:imgEffect>
                        <a14:saturation sat="0"/>
                      </a14:imgEffect>
                    </a14:imgLayer>
                  </a14:imgProps>
                </a:ext>
                <a:ext uri="{28A0092B-C50C-407E-A947-70E740481C1C}">
                  <a14:useLocalDpi xmlns:a14="http://schemas.microsoft.com/office/drawing/2010/main" val="0"/>
                </a:ext>
              </a:extLst>
            </a:blip>
            <a:stretch>
              <a:fillRect/>
            </a:stretch>
          </p:blipFill>
          <p:spPr>
            <a:xfrm>
              <a:off x="10434615" y="1994576"/>
              <a:ext cx="476183" cy="476183"/>
            </a:xfrm>
            <a:prstGeom prst="rect">
              <a:avLst/>
            </a:prstGeom>
          </p:spPr>
        </p:pic>
        <p:sp>
          <p:nvSpPr>
            <p:cNvPr id="124" name="TextBox 123"/>
            <p:cNvSpPr txBox="1"/>
            <p:nvPr/>
          </p:nvSpPr>
          <p:spPr>
            <a:xfrm>
              <a:off x="10002790" y="2399827"/>
              <a:ext cx="1372242"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a:solidFill>
                    <a:srgbClr val="FFFFFF"/>
                  </a:solidFill>
                </a:rPr>
                <a:t>On-Premises</a:t>
              </a:r>
            </a:p>
          </p:txBody>
        </p:sp>
      </p:grpSp>
    </p:spTree>
    <p:extLst>
      <p:ext uri="{BB962C8B-B14F-4D97-AF65-F5344CB8AC3E}">
        <p14:creationId xmlns:p14="http://schemas.microsoft.com/office/powerpoint/2010/main" val="4102051416"/>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nodeType="withEffect">
                                  <p:stCondLst>
                                    <p:cond delay="0"/>
                                  </p:stCondLst>
                                  <p:childTnLst>
                                    <p:set>
                                      <p:cBhvr>
                                        <p:cTn id="9" dur="1" fill="hold">
                                          <p:stCondLst>
                                            <p:cond delay="0"/>
                                          </p:stCondLst>
                                        </p:cTn>
                                        <p:tgtEl>
                                          <p:spTgt spid="189"/>
                                        </p:tgtEl>
                                        <p:attrNameLst>
                                          <p:attrName>style.visibility</p:attrName>
                                        </p:attrNameLst>
                                      </p:cBhvr>
                                      <p:to>
                                        <p:strVal val="visible"/>
                                      </p:to>
                                    </p:set>
                                    <p:animEffect transition="in" filter="dissolve">
                                      <p:cBhvr>
                                        <p:cTn id="10" dur="500"/>
                                        <p:tgtEl>
                                          <p:spTgt spid="189"/>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59"/>
                                        </p:tgtEl>
                                        <p:attrNameLst>
                                          <p:attrName>style.visibility</p:attrName>
                                        </p:attrNameLst>
                                      </p:cBhvr>
                                      <p:to>
                                        <p:strVal val="visible"/>
                                      </p:to>
                                    </p:set>
                                    <p:animEffect transition="in" filter="fade">
                                      <p:cBhvr>
                                        <p:cTn id="15" dur="1000"/>
                                        <p:tgtEl>
                                          <p:spTgt spid="159"/>
                                        </p:tgtEl>
                                      </p:cBhvr>
                                    </p:animEffect>
                                    <p:anim calcmode="lin" valueType="num">
                                      <p:cBhvr>
                                        <p:cTn id="16" dur="1000" fill="hold"/>
                                        <p:tgtEl>
                                          <p:spTgt spid="159"/>
                                        </p:tgtEl>
                                        <p:attrNameLst>
                                          <p:attrName>ppt_x</p:attrName>
                                        </p:attrNameLst>
                                      </p:cBhvr>
                                      <p:tavLst>
                                        <p:tav tm="0">
                                          <p:val>
                                            <p:strVal val="#ppt_x"/>
                                          </p:val>
                                        </p:tav>
                                        <p:tav tm="100000">
                                          <p:val>
                                            <p:strVal val="#ppt_x"/>
                                          </p:val>
                                        </p:tav>
                                      </p:tavLst>
                                    </p:anim>
                                    <p:anim calcmode="lin" valueType="num">
                                      <p:cBhvr>
                                        <p:cTn id="17"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15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1032"/>
          <p:cNvSpPr/>
          <p:nvPr/>
        </p:nvSpPr>
        <p:spPr bwMode="auto">
          <a:xfrm>
            <a:off x="882" y="0"/>
            <a:ext cx="12434711" cy="5858556"/>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910" y="1214823"/>
            <a:ext cx="5498474" cy="4564878"/>
          </a:xfrm>
          <a:prstGeom prst="rect">
            <a:avLst/>
          </a:prstGeom>
        </p:spPr>
      </p:pic>
      <p:grpSp>
        <p:nvGrpSpPr>
          <p:cNvPr id="21" name="Group 20"/>
          <p:cNvGrpSpPr/>
          <p:nvPr/>
        </p:nvGrpSpPr>
        <p:grpSpPr>
          <a:xfrm>
            <a:off x="4665224" y="1719891"/>
            <a:ext cx="4008958" cy="4008958"/>
            <a:chOff x="4573300" y="1686321"/>
            <a:chExt cx="3930708" cy="3930708"/>
          </a:xfrm>
        </p:grpSpPr>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3300" y="1686321"/>
              <a:ext cx="3930708" cy="3930708"/>
            </a:xfrm>
            <a:prstGeom prst="rect">
              <a:avLst/>
            </a:prstGeom>
          </p:spPr>
        </p:pic>
        <p:pic>
          <p:nvPicPr>
            <p:cNvPr id="1026" name="1296F2FE-0956-4184-9A9C-C44F56D5A1A0" descr="C8C5ED29-51F0-4150-B510-E42D7FDEDE3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4783" y="2326136"/>
              <a:ext cx="1488065" cy="2646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bwMode="auto">
          <a:xfrm>
            <a:off x="882" y="5858556"/>
            <a:ext cx="12434711" cy="113596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6650426" y="6154433"/>
            <a:ext cx="1825094" cy="575272"/>
            <a:chOff x="7178066" y="2664275"/>
            <a:chExt cx="5019845" cy="1582262"/>
          </a:xfrm>
        </p:grpSpPr>
        <p:pic>
          <p:nvPicPr>
            <p:cNvPr id="6" name="Picture 5"/>
            <p:cNvPicPr>
              <a:picLocks noChangeAspect="1"/>
            </p:cNvPicPr>
            <p:nvPr/>
          </p:nvPicPr>
          <p:blipFill>
            <a:blip r:embed="rId6"/>
            <a:stretch>
              <a:fillRect/>
            </a:stretch>
          </p:blipFill>
          <p:spPr>
            <a:xfrm>
              <a:off x="8931658" y="2843837"/>
              <a:ext cx="1202267" cy="1402700"/>
            </a:xfrm>
            <a:prstGeom prst="rect">
              <a:avLst/>
            </a:prstGeom>
          </p:spPr>
        </p:pic>
        <p:pic>
          <p:nvPicPr>
            <p:cNvPr id="7" name="Picture 6"/>
            <p:cNvPicPr>
              <a:picLocks noChangeAspect="1"/>
            </p:cNvPicPr>
            <p:nvPr/>
          </p:nvPicPr>
          <p:blipFill>
            <a:blip r:embed="rId7"/>
            <a:stretch>
              <a:fillRect/>
            </a:stretch>
          </p:blipFill>
          <p:spPr>
            <a:xfrm>
              <a:off x="7178066" y="2664275"/>
              <a:ext cx="1253067" cy="1529450"/>
            </a:xfrm>
            <a:prstGeom prst="rect">
              <a:avLst/>
            </a:prstGeom>
          </p:spPr>
        </p:pic>
        <p:pic>
          <p:nvPicPr>
            <p:cNvPr id="8" name="Picture 7"/>
            <p:cNvPicPr>
              <a:picLocks noChangeAspect="1"/>
            </p:cNvPicPr>
            <p:nvPr/>
          </p:nvPicPr>
          <p:blipFill>
            <a:blip r:embed="rId8"/>
            <a:stretch>
              <a:fillRect/>
            </a:stretch>
          </p:blipFill>
          <p:spPr>
            <a:xfrm>
              <a:off x="10898278" y="2896650"/>
              <a:ext cx="1299633" cy="1297075"/>
            </a:xfrm>
            <a:prstGeom prst="rect">
              <a:avLst/>
            </a:prstGeom>
          </p:spPr>
        </p:pic>
      </p:grpSp>
      <p:sp>
        <p:nvSpPr>
          <p:cNvPr id="19" name="TextBox 18"/>
          <p:cNvSpPr txBox="1"/>
          <p:nvPr/>
        </p:nvSpPr>
        <p:spPr>
          <a:xfrm>
            <a:off x="4243767" y="6118487"/>
            <a:ext cx="3020521" cy="647165"/>
          </a:xfrm>
          <a:prstGeom prst="rect">
            <a:avLst/>
          </a:prstGeom>
          <a:noFill/>
        </p:spPr>
        <p:txBody>
          <a:bodyPr wrap="square" lIns="186521" tIns="149217" rIns="186521" bIns="149217" rtlCol="0">
            <a:spAutoFit/>
          </a:bodyPr>
          <a:lstStyle/>
          <a:p>
            <a:pPr>
              <a:lnSpc>
                <a:spcPct val="90000"/>
              </a:lnSpc>
              <a:spcAft>
                <a:spcPts val="612"/>
              </a:spcAft>
            </a:pPr>
            <a:r>
              <a:rPr lang="en-US" sz="2448" dirty="0">
                <a:solidFill>
                  <a:schemeClr val="bg1"/>
                </a:solidFill>
              </a:rPr>
              <a:t>Available on</a:t>
            </a:r>
          </a:p>
        </p:txBody>
      </p:sp>
      <p:sp>
        <p:nvSpPr>
          <p:cNvPr id="25" name="Rectangle 24"/>
          <p:cNvSpPr/>
          <p:nvPr/>
        </p:nvSpPr>
        <p:spPr bwMode="auto">
          <a:xfrm>
            <a:off x="3327800" y="739921"/>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Straight Connector 25"/>
          <p:cNvCxnSpPr/>
          <p:nvPr/>
        </p:nvCxnSpPr>
        <p:spPr>
          <a:xfrm flipH="1">
            <a:off x="3755250" y="954042"/>
            <a:ext cx="3240175" cy="3596"/>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755250" y="1511460"/>
            <a:ext cx="2755962" cy="10173"/>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3755248" y="2068879"/>
            <a:ext cx="1851972" cy="16747"/>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3755248" y="2647736"/>
            <a:ext cx="1851972" cy="1884"/>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755250" y="3194434"/>
            <a:ext cx="1851971" cy="19178"/>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755248" y="3762572"/>
            <a:ext cx="1851972" cy="15034"/>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789014" y="4330709"/>
            <a:ext cx="1818207" cy="10891"/>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55248" y="4898847"/>
            <a:ext cx="1851972" cy="6746"/>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755248" y="5466985"/>
            <a:ext cx="1851972" cy="9181"/>
          </a:xfrm>
          <a:prstGeom prst="line">
            <a:avLst/>
          </a:prstGeom>
          <a:ln w="381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3327800" y="1302603"/>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3327800" y="1865285"/>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3327800" y="2427967"/>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3327800" y="2990649"/>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3327800" y="3553330"/>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3327800" y="4116012"/>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3327800" y="4678694"/>
            <a:ext cx="451382" cy="43543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p:cNvPicPr>
            <a:picLocks noChangeAspect="1"/>
          </p:cNvPicPr>
          <p:nvPr/>
        </p:nvPicPr>
        <p:blipFill rotWithShape="1">
          <a:blip r:embed="rId9">
            <a:clrChange>
              <a:clrFrom>
                <a:srgbClr val="2287CA"/>
              </a:clrFrom>
              <a:clrTo>
                <a:srgbClr val="2287CA">
                  <a:alpha val="0"/>
                </a:srgbClr>
              </a:clrTo>
            </a:clrChange>
          </a:blip>
          <a:srcRect l="6551" t="5491" r="7788" b="9277"/>
          <a:stretch/>
        </p:blipFill>
        <p:spPr>
          <a:xfrm>
            <a:off x="3372487" y="3598362"/>
            <a:ext cx="350772" cy="338379"/>
          </a:xfrm>
          <a:prstGeom prst="rect">
            <a:avLst/>
          </a:prstGeom>
        </p:spPr>
      </p:pic>
      <p:pic>
        <p:nvPicPr>
          <p:cNvPr id="46" name="Picture 45"/>
          <p:cNvPicPr>
            <a:picLocks noChangeAspect="1"/>
          </p:cNvPicPr>
          <p:nvPr/>
        </p:nvPicPr>
        <p:blipFill>
          <a:blip r:embed="rId10"/>
          <a:stretch>
            <a:fillRect/>
          </a:stretch>
        </p:blipFill>
        <p:spPr>
          <a:xfrm>
            <a:off x="3417529" y="825339"/>
            <a:ext cx="273889" cy="258052"/>
          </a:xfrm>
          <a:prstGeom prst="rect">
            <a:avLst/>
          </a:prstGeom>
        </p:spPr>
      </p:pic>
      <p:pic>
        <p:nvPicPr>
          <p:cNvPr id="47" name="Picture 46"/>
          <p:cNvPicPr>
            <a:picLocks noChangeAspect="1"/>
          </p:cNvPicPr>
          <p:nvPr/>
        </p:nvPicPr>
        <p:blipFill>
          <a:blip r:embed="rId11"/>
          <a:stretch>
            <a:fillRect/>
          </a:stretch>
        </p:blipFill>
        <p:spPr>
          <a:xfrm>
            <a:off x="3442870" y="3059832"/>
            <a:ext cx="215070" cy="297908"/>
          </a:xfrm>
          <a:prstGeom prst="rect">
            <a:avLst/>
          </a:prstGeom>
        </p:spPr>
      </p:pic>
      <p:pic>
        <p:nvPicPr>
          <p:cNvPr id="48" name="Picture 47"/>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3388166" y="4723082"/>
            <a:ext cx="366985" cy="354019"/>
          </a:xfrm>
          <a:prstGeom prst="rect">
            <a:avLst/>
          </a:prstGeom>
        </p:spPr>
      </p:pic>
      <p:pic>
        <p:nvPicPr>
          <p:cNvPr id="49" name="Picture 48"/>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3396555" y="4176500"/>
            <a:ext cx="324808" cy="313331"/>
          </a:xfrm>
          <a:prstGeom prst="rect">
            <a:avLst/>
          </a:prstGeom>
        </p:spPr>
      </p:pic>
      <p:pic>
        <p:nvPicPr>
          <p:cNvPr id="50" name="Picture 49"/>
          <p:cNvPicPr>
            <a:picLocks noChangeAspect="1"/>
          </p:cNvPicPr>
          <p:nvPr/>
        </p:nvPicPr>
        <p:blipFill>
          <a:blip r:embed="rId14"/>
          <a:stretch>
            <a:fillRect/>
          </a:stretch>
        </p:blipFill>
        <p:spPr>
          <a:xfrm>
            <a:off x="3419008" y="5289876"/>
            <a:ext cx="273608" cy="357501"/>
          </a:xfrm>
          <a:prstGeom prst="rect">
            <a:avLst/>
          </a:prstGeom>
        </p:spPr>
      </p:pic>
      <p:pic>
        <p:nvPicPr>
          <p:cNvPr id="52" name="Picture 51" descr="Storage blob.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388166" y="2496970"/>
            <a:ext cx="328563" cy="316957"/>
          </a:xfrm>
          <a:prstGeom prst="rect">
            <a:avLst/>
          </a:prstGeom>
          <a:noFill/>
        </p:spPr>
      </p:pic>
      <p:pic>
        <p:nvPicPr>
          <p:cNvPr id="53" name="Picture 5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372285" y="1944161"/>
            <a:ext cx="363497" cy="280236"/>
          </a:xfrm>
          <a:prstGeom prst="rect">
            <a:avLst/>
          </a:prstGeom>
        </p:spPr>
      </p:pic>
      <p:pic>
        <p:nvPicPr>
          <p:cNvPr id="54" name="Picture 53"/>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416407" y="1404562"/>
            <a:ext cx="279291" cy="269424"/>
          </a:xfrm>
          <a:prstGeom prst="rect">
            <a:avLst/>
          </a:prstGeom>
          <a:noFill/>
        </p:spPr>
      </p:pic>
      <p:grpSp>
        <p:nvGrpSpPr>
          <p:cNvPr id="55" name="Group 54"/>
          <p:cNvGrpSpPr/>
          <p:nvPr/>
        </p:nvGrpSpPr>
        <p:grpSpPr>
          <a:xfrm>
            <a:off x="282053" y="783095"/>
            <a:ext cx="2749665" cy="4859399"/>
            <a:chOff x="275683" y="767810"/>
            <a:chExt cx="2695995" cy="4764549"/>
          </a:xfrm>
        </p:grpSpPr>
        <p:sp>
          <p:nvSpPr>
            <p:cNvPr id="56" name="Shape 64"/>
            <p:cNvSpPr/>
            <p:nvPr/>
          </p:nvSpPr>
          <p:spPr>
            <a:xfrm>
              <a:off x="479136" y="767810"/>
              <a:ext cx="2492542" cy="365228"/>
            </a:xfrm>
            <a:prstGeom prst="rect">
              <a:avLst/>
            </a:prstGeom>
            <a:ln w="12700">
              <a:miter lim="400000"/>
            </a:ln>
            <a:extLst>
              <a:ext uri="{C572A759-6A51-4108-AA02-DFA0A04FC94B}">
                <ma14:wrappingTextBoxFlag xmlns:ma14="http://schemas.microsoft.com/office/mac/drawingml/2011/main" xmlns="" val="1"/>
              </a:ext>
            </a:extLst>
          </p:spPr>
          <p:txBody>
            <a:bodyPr wrap="none" lIns="25906" tIns="25906" rIns="25906" bIns="25906" anchor="ctr">
              <a:spAutoFit/>
            </a:bodyPr>
            <a:lstStyle/>
            <a:p>
              <a:pPr lvl="0" algn="r">
                <a:defRPr sz="1800">
                  <a:solidFill>
                    <a:srgbClr val="000000"/>
                  </a:solidFill>
                </a:defRPr>
              </a:pPr>
              <a:r>
                <a:rPr sz="2040" dirty="0">
                  <a:solidFill>
                    <a:srgbClr val="FFFFFF"/>
                  </a:solidFill>
                </a:rPr>
                <a:t>Azure Web App(PHP)</a:t>
              </a:r>
            </a:p>
          </p:txBody>
        </p:sp>
        <p:sp>
          <p:nvSpPr>
            <p:cNvPr id="57" name="Shape 65"/>
            <p:cNvSpPr/>
            <p:nvPr/>
          </p:nvSpPr>
          <p:spPr>
            <a:xfrm>
              <a:off x="1792765" y="1866890"/>
              <a:ext cx="1178913" cy="365228"/>
            </a:xfrm>
            <a:prstGeom prst="rect">
              <a:avLst/>
            </a:prstGeom>
            <a:ln w="12700">
              <a:miter lim="400000"/>
            </a:ln>
            <a:extLst>
              <a:ext uri="{C572A759-6A51-4108-AA02-DFA0A04FC94B}">
                <ma14:wrappingTextBoxFlag xmlns:ma14="http://schemas.microsoft.com/office/mac/drawingml/2011/main" xmlns="" val="1"/>
              </a:ext>
            </a:extLst>
          </p:spPr>
          <p:txBody>
            <a:bodyPr wrap="none" lIns="25906" tIns="25906" rIns="25906" bIns="25906" anchor="ctr">
              <a:spAutoFit/>
            </a:bodyPr>
            <a:lstStyle/>
            <a:p>
              <a:pPr lvl="0" algn="r">
                <a:defRPr sz="1800">
                  <a:solidFill>
                    <a:srgbClr val="000000"/>
                  </a:solidFill>
                </a:defRPr>
              </a:pPr>
              <a:r>
                <a:rPr sz="2040" dirty="0">
                  <a:solidFill>
                    <a:srgbClr val="FFFFFF"/>
                  </a:solidFill>
                </a:rPr>
                <a:t>New Relic</a:t>
              </a:r>
            </a:p>
          </p:txBody>
        </p:sp>
        <p:sp>
          <p:nvSpPr>
            <p:cNvPr id="58" name="Shape 66"/>
            <p:cNvSpPr/>
            <p:nvPr/>
          </p:nvSpPr>
          <p:spPr>
            <a:xfrm>
              <a:off x="275683" y="1317350"/>
              <a:ext cx="2695995" cy="365228"/>
            </a:xfrm>
            <a:prstGeom prst="rect">
              <a:avLst/>
            </a:prstGeom>
            <a:ln w="12700">
              <a:miter lim="400000"/>
            </a:ln>
            <a:extLst>
              <a:ext uri="{C572A759-6A51-4108-AA02-DFA0A04FC94B}">
                <ma14:wrappingTextBoxFlag xmlns:ma14="http://schemas.microsoft.com/office/mac/drawingml/2011/main" xmlns="" val="1"/>
              </a:ext>
            </a:extLst>
          </p:spPr>
          <p:txBody>
            <a:bodyPr wrap="none" lIns="25906" tIns="25906" rIns="25906" bIns="25906" anchor="ctr">
              <a:spAutoFit/>
            </a:bodyPr>
            <a:lstStyle/>
            <a:p>
              <a:pPr lvl="0" algn="r">
                <a:defRPr sz="1800">
                  <a:solidFill>
                    <a:srgbClr val="000000"/>
                  </a:solidFill>
                </a:defRPr>
              </a:pPr>
              <a:r>
                <a:rPr sz="2040" dirty="0">
                  <a:solidFill>
                    <a:srgbClr val="FFFFFF"/>
                  </a:solidFill>
                </a:rPr>
                <a:t>Azure Notification Hub</a:t>
              </a:r>
            </a:p>
          </p:txBody>
        </p:sp>
        <p:sp>
          <p:nvSpPr>
            <p:cNvPr id="59" name="Shape 67"/>
            <p:cNvSpPr/>
            <p:nvPr/>
          </p:nvSpPr>
          <p:spPr>
            <a:xfrm>
              <a:off x="2098041" y="5167131"/>
              <a:ext cx="873637" cy="365228"/>
            </a:xfrm>
            <a:prstGeom prst="rect">
              <a:avLst/>
            </a:prstGeom>
            <a:ln w="12700">
              <a:miter lim="400000"/>
            </a:ln>
            <a:extLst>
              <a:ext uri="{C572A759-6A51-4108-AA02-DFA0A04FC94B}">
                <ma14:wrappingTextBoxFlag xmlns:ma14="http://schemas.microsoft.com/office/mac/drawingml/2011/main" xmlns="" val="1"/>
              </a:ext>
            </a:extLst>
          </p:spPr>
          <p:txBody>
            <a:bodyPr wrap="none" lIns="25906" tIns="25906" rIns="25906" bIns="25906" anchor="ctr">
              <a:spAutoFit/>
            </a:bodyPr>
            <a:lstStyle/>
            <a:p>
              <a:pPr lvl="0" algn="r">
                <a:defRPr sz="1800">
                  <a:solidFill>
                    <a:srgbClr val="000000"/>
                  </a:solidFill>
                </a:defRPr>
              </a:pPr>
              <a:r>
                <a:rPr sz="2040" dirty="0">
                  <a:solidFill>
                    <a:srgbClr val="FFFFFF"/>
                  </a:solidFill>
                </a:rPr>
                <a:t>MySQL</a:t>
              </a:r>
            </a:p>
          </p:txBody>
        </p:sp>
        <p:sp>
          <p:nvSpPr>
            <p:cNvPr id="61" name="Shape 69"/>
            <p:cNvSpPr/>
            <p:nvPr/>
          </p:nvSpPr>
          <p:spPr>
            <a:xfrm>
              <a:off x="803969" y="4065050"/>
              <a:ext cx="2167709" cy="365228"/>
            </a:xfrm>
            <a:prstGeom prst="rect">
              <a:avLst/>
            </a:prstGeom>
            <a:ln w="12700">
              <a:miter lim="400000"/>
            </a:ln>
            <a:extLst>
              <a:ext uri="{C572A759-6A51-4108-AA02-DFA0A04FC94B}">
                <ma14:wrappingTextBoxFlag xmlns:ma14="http://schemas.microsoft.com/office/mac/drawingml/2011/main" xmlns="" val="1"/>
              </a:ext>
            </a:extLst>
          </p:spPr>
          <p:txBody>
            <a:bodyPr wrap="none" lIns="25906" tIns="25906" rIns="25906" bIns="25906" anchor="ctr">
              <a:spAutoFit/>
            </a:bodyPr>
            <a:lstStyle/>
            <a:p>
              <a:pPr lvl="0" algn="r">
                <a:defRPr sz="1800">
                  <a:solidFill>
                    <a:srgbClr val="000000"/>
                  </a:solidFill>
                </a:defRPr>
              </a:pPr>
              <a:r>
                <a:rPr sz="2040" dirty="0">
                  <a:solidFill>
                    <a:srgbClr val="FFFFFF"/>
                  </a:solidFill>
                </a:rPr>
                <a:t>Azure </a:t>
              </a:r>
              <a:r>
                <a:rPr sz="2040" dirty="0" err="1">
                  <a:solidFill>
                    <a:srgbClr val="FFFFFF"/>
                  </a:solidFill>
                </a:rPr>
                <a:t>Redis</a:t>
              </a:r>
              <a:r>
                <a:rPr sz="2040" dirty="0">
                  <a:solidFill>
                    <a:srgbClr val="FFFFFF"/>
                  </a:solidFill>
                </a:rPr>
                <a:t> Cache</a:t>
              </a:r>
            </a:p>
          </p:txBody>
        </p:sp>
        <p:sp>
          <p:nvSpPr>
            <p:cNvPr id="62" name="Shape 70"/>
            <p:cNvSpPr/>
            <p:nvPr/>
          </p:nvSpPr>
          <p:spPr>
            <a:xfrm>
              <a:off x="1971404" y="3515510"/>
              <a:ext cx="1000274" cy="365228"/>
            </a:xfrm>
            <a:prstGeom prst="rect">
              <a:avLst/>
            </a:prstGeom>
            <a:ln w="12700">
              <a:miter lim="400000"/>
            </a:ln>
            <a:extLst>
              <a:ext uri="{C572A759-6A51-4108-AA02-DFA0A04FC94B}">
                <ma14:wrappingTextBoxFlag xmlns:ma14="http://schemas.microsoft.com/office/mac/drawingml/2011/main" xmlns="" val="1"/>
              </a:ext>
            </a:extLst>
          </p:spPr>
          <p:txBody>
            <a:bodyPr wrap="none" lIns="25906" tIns="25906" rIns="25906" bIns="25906" anchor="ctr">
              <a:spAutoFit/>
            </a:bodyPr>
            <a:lstStyle/>
            <a:p>
              <a:pPr lvl="0" algn="r">
                <a:defRPr sz="1800">
                  <a:solidFill>
                    <a:srgbClr val="000000"/>
                  </a:solidFill>
                </a:defRPr>
              </a:pPr>
              <a:r>
                <a:rPr sz="2040" dirty="0" err="1">
                  <a:solidFill>
                    <a:srgbClr val="FFFFFF"/>
                  </a:solidFill>
                </a:rPr>
                <a:t>Xamarin</a:t>
              </a:r>
              <a:endParaRPr sz="2040" dirty="0">
                <a:solidFill>
                  <a:srgbClr val="FFFFFF"/>
                </a:solidFill>
              </a:endParaRPr>
            </a:p>
          </p:txBody>
        </p:sp>
        <p:sp>
          <p:nvSpPr>
            <p:cNvPr id="63" name="Shape 71"/>
            <p:cNvSpPr/>
            <p:nvPr/>
          </p:nvSpPr>
          <p:spPr>
            <a:xfrm>
              <a:off x="375839" y="2965970"/>
              <a:ext cx="2595839" cy="365228"/>
            </a:xfrm>
            <a:prstGeom prst="rect">
              <a:avLst/>
            </a:prstGeom>
            <a:ln w="12700">
              <a:miter lim="400000"/>
            </a:ln>
            <a:extLst>
              <a:ext uri="{C572A759-6A51-4108-AA02-DFA0A04FC94B}">
                <ma14:wrappingTextBoxFlag xmlns:ma14="http://schemas.microsoft.com/office/mac/drawingml/2011/main" xmlns="" val="1"/>
              </a:ext>
            </a:extLst>
          </p:spPr>
          <p:txBody>
            <a:bodyPr wrap="none" lIns="25906" tIns="25906" rIns="25906" bIns="25906" anchor="ctr">
              <a:spAutoFit/>
            </a:bodyPr>
            <a:lstStyle/>
            <a:p>
              <a:pPr lvl="0" algn="r">
                <a:defRPr sz="1800">
                  <a:solidFill>
                    <a:srgbClr val="000000"/>
                  </a:solidFill>
                </a:defRPr>
              </a:pPr>
              <a:r>
                <a:rPr sz="2040" dirty="0">
                  <a:solidFill>
                    <a:srgbClr val="FFFFFF"/>
                  </a:solidFill>
                </a:rPr>
                <a:t>Azure Mobile Services</a:t>
              </a:r>
            </a:p>
          </p:txBody>
        </p:sp>
        <p:sp>
          <p:nvSpPr>
            <p:cNvPr id="64" name="Shape 72"/>
            <p:cNvSpPr/>
            <p:nvPr/>
          </p:nvSpPr>
          <p:spPr>
            <a:xfrm>
              <a:off x="1291986" y="4614590"/>
              <a:ext cx="1679692" cy="365228"/>
            </a:xfrm>
            <a:prstGeom prst="rect">
              <a:avLst/>
            </a:prstGeom>
            <a:ln w="12700">
              <a:miter lim="400000"/>
            </a:ln>
            <a:extLst>
              <a:ext uri="{C572A759-6A51-4108-AA02-DFA0A04FC94B}">
                <ma14:wrappingTextBoxFlag xmlns:ma14="http://schemas.microsoft.com/office/mac/drawingml/2011/main" xmlns="" val="1"/>
              </a:ext>
            </a:extLst>
          </p:spPr>
          <p:txBody>
            <a:bodyPr wrap="none" lIns="25906" tIns="25906" rIns="25906" bIns="25906" anchor="ctr">
              <a:spAutoFit/>
            </a:bodyPr>
            <a:lstStyle/>
            <a:p>
              <a:pPr lvl="0" algn="r">
                <a:defRPr sz="1800">
                  <a:solidFill>
                    <a:srgbClr val="000000"/>
                  </a:solidFill>
                </a:defRPr>
              </a:pPr>
              <a:r>
                <a:rPr lang="en-US" sz="2040" dirty="0">
                  <a:solidFill>
                    <a:srgbClr val="FFFFFF"/>
                  </a:solidFill>
                </a:rPr>
                <a:t>Microsoft </a:t>
              </a:r>
              <a:r>
                <a:rPr sz="2040" dirty="0">
                  <a:solidFill>
                    <a:srgbClr val="FFFFFF"/>
                  </a:solidFill>
                </a:rPr>
                <a:t>SQL</a:t>
              </a:r>
            </a:p>
          </p:txBody>
        </p:sp>
        <p:sp>
          <p:nvSpPr>
            <p:cNvPr id="65" name="Shape 71"/>
            <p:cNvSpPr/>
            <p:nvPr/>
          </p:nvSpPr>
          <p:spPr>
            <a:xfrm>
              <a:off x="1440040" y="2416430"/>
              <a:ext cx="1531638" cy="365228"/>
            </a:xfrm>
            <a:prstGeom prst="rect">
              <a:avLst/>
            </a:prstGeom>
            <a:ln w="12700">
              <a:miter lim="400000"/>
            </a:ln>
            <a:extLst>
              <a:ext uri="{C572A759-6A51-4108-AA02-DFA0A04FC94B}">
                <ma14:wrappingTextBoxFlag xmlns:ma14="http://schemas.microsoft.com/office/mac/drawingml/2011/main" xmlns="" val="1"/>
              </a:ext>
            </a:extLst>
          </p:spPr>
          <p:txBody>
            <a:bodyPr wrap="none" lIns="25906" tIns="25906" rIns="25906" bIns="25906" anchor="ctr">
              <a:spAutoFit/>
            </a:bodyPr>
            <a:lstStyle/>
            <a:p>
              <a:pPr lvl="0" algn="r">
                <a:defRPr sz="1800">
                  <a:solidFill>
                    <a:srgbClr val="000000"/>
                  </a:solidFill>
                </a:defRPr>
              </a:pPr>
              <a:r>
                <a:rPr lang="en-US" sz="2040" dirty="0">
                  <a:solidFill>
                    <a:srgbClr val="FFFFFF"/>
                  </a:solidFill>
                </a:rPr>
                <a:t>Blob Storage</a:t>
              </a:r>
              <a:endParaRPr sz="2040" dirty="0">
                <a:solidFill>
                  <a:srgbClr val="FFFFFF"/>
                </a:solidFill>
              </a:endParaRPr>
            </a:p>
          </p:txBody>
        </p:sp>
      </p:grpSp>
    </p:spTree>
    <p:extLst>
      <p:ext uri="{BB962C8B-B14F-4D97-AF65-F5344CB8AC3E}">
        <p14:creationId xmlns:p14="http://schemas.microsoft.com/office/powerpoint/2010/main" val="990368622"/>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tabLst>
                <a:tab pos="5892800" algn="l"/>
              </a:tabLst>
            </a:pPr>
            <a:r>
              <a:rPr lang="en-US" sz="6000" dirty="0"/>
              <a:t>Demo</a:t>
            </a:r>
            <a:br>
              <a:rPr lang="en-US" sz="4000" dirty="0"/>
            </a:br>
            <a:r>
              <a:rPr lang="en-US" sz="4000" dirty="0">
                <a:solidFill>
                  <a:srgbClr val="00B0F0"/>
                </a:solidFill>
              </a:rPr>
              <a:t>Introducing Azure Logic Apps</a:t>
            </a:r>
          </a:p>
        </p:txBody>
      </p:sp>
    </p:spTree>
    <p:extLst>
      <p:ext uri="{BB962C8B-B14F-4D97-AF65-F5344CB8AC3E}">
        <p14:creationId xmlns:p14="http://schemas.microsoft.com/office/powerpoint/2010/main" val="3688512022"/>
      </p:ext>
    </p:extLst>
  </p:cSld>
  <p:clrMapOvr>
    <a:masterClrMapping/>
  </p:clrMapOvr>
  <p:transition spd="slow" advClick="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0" y="5227604"/>
            <a:ext cx="12436475" cy="1769745"/>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5735578" y="4411664"/>
            <a:ext cx="6700897" cy="2595154"/>
            <a:chOff x="13708063" y="7750175"/>
            <a:chExt cx="17978438" cy="6962776"/>
          </a:xfrm>
        </p:grpSpPr>
        <p:sp>
          <p:nvSpPr>
            <p:cNvPr id="10" name="Freeform 5"/>
            <p:cNvSpPr>
              <a:spLocks/>
            </p:cNvSpPr>
            <p:nvPr/>
          </p:nvSpPr>
          <p:spPr bwMode="auto">
            <a:xfrm>
              <a:off x="21028026"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5 w 1008"/>
                <a:gd name="T11" fmla="*/ 441 h 869"/>
                <a:gd name="T12" fmla="*/ 115 w 1008"/>
                <a:gd name="T13" fmla="*/ 447 h 869"/>
                <a:gd name="T14" fmla="*/ 41 w 1008"/>
                <a:gd name="T15" fmla="*/ 766 h 869"/>
                <a:gd name="T16" fmla="*/ 88 w 1008"/>
                <a:gd name="T17" fmla="*/ 561 h 869"/>
                <a:gd name="T18" fmla="*/ 57 w 1008"/>
                <a:gd name="T19" fmla="*/ 511 h 869"/>
                <a:gd name="T20" fmla="*/ 3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7 w 1008"/>
                <a:gd name="T63" fmla="*/ 605 h 869"/>
                <a:gd name="T64" fmla="*/ 706 w 1008"/>
                <a:gd name="T65" fmla="*/ 676 h 869"/>
                <a:gd name="T66" fmla="*/ 824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5" y="441"/>
                    <a:pt x="125" y="441"/>
                    <a:pt x="125" y="441"/>
                  </a:cubicBezTo>
                  <a:cubicBezTo>
                    <a:pt x="125" y="441"/>
                    <a:pt x="117" y="439"/>
                    <a:pt x="115" y="447"/>
                  </a:cubicBezTo>
                  <a:cubicBezTo>
                    <a:pt x="41" y="766"/>
                    <a:pt x="41" y="766"/>
                    <a:pt x="41" y="766"/>
                  </a:cubicBezTo>
                  <a:cubicBezTo>
                    <a:pt x="88" y="561"/>
                    <a:pt x="88" y="561"/>
                    <a:pt x="88" y="561"/>
                  </a:cubicBezTo>
                  <a:cubicBezTo>
                    <a:pt x="94" y="539"/>
                    <a:pt x="80" y="516"/>
                    <a:pt x="57" y="511"/>
                  </a:cubicBezTo>
                  <a:cubicBezTo>
                    <a:pt x="3" y="744"/>
                    <a:pt x="3" y="744"/>
                    <a:pt x="3"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7" y="605"/>
                    <a:pt x="707" y="605"/>
                    <a:pt x="707" y="605"/>
                  </a:cubicBezTo>
                  <a:cubicBezTo>
                    <a:pt x="706" y="676"/>
                    <a:pt x="706" y="676"/>
                    <a:pt x="706" y="676"/>
                  </a:cubicBezTo>
                  <a:cubicBezTo>
                    <a:pt x="824" y="676"/>
                    <a:pt x="824" y="676"/>
                    <a:pt x="824"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 name="Freeform 6"/>
            <p:cNvSpPr>
              <a:spLocks/>
            </p:cNvSpPr>
            <p:nvPr/>
          </p:nvSpPr>
          <p:spPr bwMode="auto">
            <a:xfrm>
              <a:off x="21853526"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2" y="3"/>
                    <a:pt x="10" y="0"/>
                  </a:cubicBezTo>
                  <a:cubicBezTo>
                    <a:pt x="0" y="42"/>
                    <a:pt x="0" y="42"/>
                    <a:pt x="0" y="42"/>
                  </a:cubicBezTo>
                  <a:cubicBezTo>
                    <a:pt x="12" y="44"/>
                    <a:pt x="23" y="37"/>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 name="Freeform 7"/>
            <p:cNvSpPr>
              <a:spLocks/>
            </p:cNvSpPr>
            <p:nvPr/>
          </p:nvSpPr>
          <p:spPr bwMode="auto">
            <a:xfrm>
              <a:off x="21891626" y="12898438"/>
              <a:ext cx="107950" cy="169863"/>
            </a:xfrm>
            <a:custGeom>
              <a:avLst/>
              <a:gdLst>
                <a:gd name="T0" fmla="*/ 26 w 29"/>
                <a:gd name="T1" fmla="*/ 26 h 45"/>
                <a:gd name="T2" fmla="*/ 10 w 29"/>
                <a:gd name="T3" fmla="*/ 0 h 45"/>
                <a:gd name="T4" fmla="*/ 0 w 29"/>
                <a:gd name="T5" fmla="*/ 42 h 45"/>
                <a:gd name="T6" fmla="*/ 26 w 29"/>
                <a:gd name="T7" fmla="*/ 26 h 45"/>
              </a:gdLst>
              <a:ahLst/>
              <a:cxnLst>
                <a:cxn ang="0">
                  <a:pos x="T0" y="T1"/>
                </a:cxn>
                <a:cxn ang="0">
                  <a:pos x="T2" y="T3"/>
                </a:cxn>
                <a:cxn ang="0">
                  <a:pos x="T4" y="T5"/>
                </a:cxn>
                <a:cxn ang="0">
                  <a:pos x="T6" y="T7"/>
                </a:cxn>
              </a:cxnLst>
              <a:rect l="0" t="0" r="r" b="b"/>
              <a:pathLst>
                <a:path w="29" h="45">
                  <a:moveTo>
                    <a:pt x="26" y="26"/>
                  </a:moveTo>
                  <a:cubicBezTo>
                    <a:pt x="29" y="14"/>
                    <a:pt x="21" y="3"/>
                    <a:pt x="10" y="0"/>
                  </a:cubicBezTo>
                  <a:cubicBezTo>
                    <a:pt x="0" y="42"/>
                    <a:pt x="0" y="42"/>
                    <a:pt x="0" y="42"/>
                  </a:cubicBezTo>
                  <a:cubicBezTo>
                    <a:pt x="12" y="45"/>
                    <a:pt x="23" y="37"/>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 name="Freeform 8"/>
            <p:cNvSpPr>
              <a:spLocks/>
            </p:cNvSpPr>
            <p:nvPr/>
          </p:nvSpPr>
          <p:spPr bwMode="auto">
            <a:xfrm>
              <a:off x="21928138" y="12741275"/>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5"/>
                    <a:pt x="21" y="3"/>
                    <a:pt x="10" y="0"/>
                  </a:cubicBezTo>
                  <a:cubicBezTo>
                    <a:pt x="0" y="42"/>
                    <a:pt x="0" y="42"/>
                    <a:pt x="0" y="42"/>
                  </a:cubicBezTo>
                  <a:cubicBezTo>
                    <a:pt x="11" y="45"/>
                    <a:pt x="23" y="38"/>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 name="Freeform 9"/>
            <p:cNvSpPr>
              <a:spLocks/>
            </p:cNvSpPr>
            <p:nvPr/>
          </p:nvSpPr>
          <p:spPr bwMode="auto">
            <a:xfrm>
              <a:off x="21966238" y="12587288"/>
              <a:ext cx="104775" cy="165100"/>
            </a:xfrm>
            <a:custGeom>
              <a:avLst/>
              <a:gdLst>
                <a:gd name="T0" fmla="*/ 9 w 28"/>
                <a:gd name="T1" fmla="*/ 0 h 44"/>
                <a:gd name="T2" fmla="*/ 0 w 28"/>
                <a:gd name="T3" fmla="*/ 41 h 44"/>
                <a:gd name="T4" fmla="*/ 25 w 28"/>
                <a:gd name="T5" fmla="*/ 25 h 44"/>
                <a:gd name="T6" fmla="*/ 9 w 28"/>
                <a:gd name="T7" fmla="*/ 0 h 44"/>
              </a:gdLst>
              <a:ahLst/>
              <a:cxnLst>
                <a:cxn ang="0">
                  <a:pos x="T0" y="T1"/>
                </a:cxn>
                <a:cxn ang="0">
                  <a:pos x="T2" y="T3"/>
                </a:cxn>
                <a:cxn ang="0">
                  <a:pos x="T4" y="T5"/>
                </a:cxn>
                <a:cxn ang="0">
                  <a:pos x="T6" y="T7"/>
                </a:cxn>
              </a:cxnLst>
              <a:rect l="0" t="0" r="r" b="b"/>
              <a:pathLst>
                <a:path w="28" h="44">
                  <a:moveTo>
                    <a:pt x="9" y="0"/>
                  </a:moveTo>
                  <a:cubicBezTo>
                    <a:pt x="0" y="41"/>
                    <a:pt x="0" y="41"/>
                    <a:pt x="0" y="41"/>
                  </a:cubicBezTo>
                  <a:cubicBezTo>
                    <a:pt x="11" y="44"/>
                    <a:pt x="23" y="37"/>
                    <a:pt x="25" y="25"/>
                  </a:cubicBezTo>
                  <a:cubicBezTo>
                    <a:pt x="28" y="14"/>
                    <a:pt x="21" y="2"/>
                    <a:pt x="9" y="0"/>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 name="Freeform 10"/>
            <p:cNvSpPr>
              <a:spLocks/>
            </p:cNvSpPr>
            <p:nvPr/>
          </p:nvSpPr>
          <p:spPr bwMode="auto">
            <a:xfrm>
              <a:off x="22244051" y="12914313"/>
              <a:ext cx="619125" cy="1798638"/>
            </a:xfrm>
            <a:custGeom>
              <a:avLst/>
              <a:gdLst>
                <a:gd name="T0" fmla="*/ 0 w 390"/>
                <a:gd name="T1" fmla="*/ 1133 h 1133"/>
                <a:gd name="T2" fmla="*/ 309 w 390"/>
                <a:gd name="T3" fmla="*/ 1133 h 1133"/>
                <a:gd name="T4" fmla="*/ 390 w 390"/>
                <a:gd name="T5" fmla="*/ 0 h 1133"/>
                <a:gd name="T6" fmla="*/ 80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09" y="1133"/>
                  </a:lnTo>
                  <a:lnTo>
                    <a:pt x="390" y="0"/>
                  </a:lnTo>
                  <a:lnTo>
                    <a:pt x="80" y="0"/>
                  </a:lnTo>
                  <a:lnTo>
                    <a:pt x="0" y="1133"/>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 name="Freeform 11"/>
            <p:cNvSpPr>
              <a:spLocks/>
            </p:cNvSpPr>
            <p:nvPr/>
          </p:nvSpPr>
          <p:spPr bwMode="auto">
            <a:xfrm>
              <a:off x="23647401" y="12914313"/>
              <a:ext cx="619125" cy="1798638"/>
            </a:xfrm>
            <a:custGeom>
              <a:avLst/>
              <a:gdLst>
                <a:gd name="T0" fmla="*/ 0 w 390"/>
                <a:gd name="T1" fmla="*/ 0 h 1133"/>
                <a:gd name="T2" fmla="*/ 80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0" y="1133"/>
                  </a:lnTo>
                  <a:lnTo>
                    <a:pt x="390" y="1133"/>
                  </a:lnTo>
                  <a:lnTo>
                    <a:pt x="312" y="0"/>
                  </a:lnTo>
                  <a:lnTo>
                    <a:pt x="0"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7" name="Freeform 12"/>
            <p:cNvSpPr>
              <a:spLocks/>
            </p:cNvSpPr>
            <p:nvPr/>
          </p:nvSpPr>
          <p:spPr bwMode="auto">
            <a:xfrm>
              <a:off x="20742276" y="13373100"/>
              <a:ext cx="1025525" cy="1339850"/>
            </a:xfrm>
            <a:custGeom>
              <a:avLst/>
              <a:gdLst>
                <a:gd name="T0" fmla="*/ 0 w 646"/>
                <a:gd name="T1" fmla="*/ 844 h 844"/>
                <a:gd name="T2" fmla="*/ 501 w 646"/>
                <a:gd name="T3" fmla="*/ 844 h 844"/>
                <a:gd name="T4" fmla="*/ 646 w 646"/>
                <a:gd name="T5" fmla="*/ 113 h 844"/>
                <a:gd name="T6" fmla="*/ 159 w 646"/>
                <a:gd name="T7" fmla="*/ 0 h 844"/>
                <a:gd name="T8" fmla="*/ 0 w 646"/>
                <a:gd name="T9" fmla="*/ 844 h 844"/>
              </a:gdLst>
              <a:ahLst/>
              <a:cxnLst>
                <a:cxn ang="0">
                  <a:pos x="T0" y="T1"/>
                </a:cxn>
                <a:cxn ang="0">
                  <a:pos x="T2" y="T3"/>
                </a:cxn>
                <a:cxn ang="0">
                  <a:pos x="T4" y="T5"/>
                </a:cxn>
                <a:cxn ang="0">
                  <a:pos x="T6" y="T7"/>
                </a:cxn>
                <a:cxn ang="0">
                  <a:pos x="T8" y="T9"/>
                </a:cxn>
              </a:cxnLst>
              <a:rect l="0" t="0" r="r" b="b"/>
              <a:pathLst>
                <a:path w="646" h="844">
                  <a:moveTo>
                    <a:pt x="0" y="844"/>
                  </a:moveTo>
                  <a:lnTo>
                    <a:pt x="501" y="844"/>
                  </a:lnTo>
                  <a:lnTo>
                    <a:pt x="646" y="113"/>
                  </a:lnTo>
                  <a:lnTo>
                    <a:pt x="159" y="0"/>
                  </a:lnTo>
                  <a:lnTo>
                    <a:pt x="0" y="844"/>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 name="Freeform 13"/>
            <p:cNvSpPr>
              <a:spLocks/>
            </p:cNvSpPr>
            <p:nvPr/>
          </p:nvSpPr>
          <p:spPr bwMode="auto">
            <a:xfrm>
              <a:off x="27012901" y="10975975"/>
              <a:ext cx="1090613" cy="1757363"/>
            </a:xfrm>
            <a:custGeom>
              <a:avLst/>
              <a:gdLst>
                <a:gd name="T0" fmla="*/ 201 w 291"/>
                <a:gd name="T1" fmla="*/ 441 h 468"/>
                <a:gd name="T2" fmla="*/ 195 w 291"/>
                <a:gd name="T3" fmla="*/ 468 h 468"/>
                <a:gd name="T4" fmla="*/ 0 w 291"/>
                <a:gd name="T5" fmla="*/ 419 h 468"/>
                <a:gd name="T6" fmla="*/ 7 w 291"/>
                <a:gd name="T7" fmla="*/ 392 h 468"/>
                <a:gd name="T8" fmla="*/ 13 w 291"/>
                <a:gd name="T9" fmla="*/ 394 h 468"/>
                <a:gd name="T10" fmla="*/ 10 w 291"/>
                <a:gd name="T11" fmla="*/ 372 h 468"/>
                <a:gd name="T12" fmla="*/ 8 w 291"/>
                <a:gd name="T13" fmla="*/ 372 h 468"/>
                <a:gd name="T14" fmla="*/ 2 w 291"/>
                <a:gd name="T15" fmla="*/ 361 h 468"/>
                <a:gd name="T16" fmla="*/ 87 w 291"/>
                <a:gd name="T17" fmla="*/ 8 h 468"/>
                <a:gd name="T18" fmla="*/ 97 w 291"/>
                <a:gd name="T19" fmla="*/ 2 h 468"/>
                <a:gd name="T20" fmla="*/ 247 w 291"/>
                <a:gd name="T21" fmla="*/ 40 h 468"/>
                <a:gd name="T22" fmla="*/ 261 w 291"/>
                <a:gd name="T23" fmla="*/ 43 h 468"/>
                <a:gd name="T24" fmla="*/ 267 w 291"/>
                <a:gd name="T25" fmla="*/ 54 h 468"/>
                <a:gd name="T26" fmla="*/ 182 w 291"/>
                <a:gd name="T27" fmla="*/ 407 h 468"/>
                <a:gd name="T28" fmla="*/ 172 w 291"/>
                <a:gd name="T29" fmla="*/ 413 h 468"/>
                <a:gd name="T30" fmla="*/ 93 w 291"/>
                <a:gd name="T31" fmla="*/ 393 h 468"/>
                <a:gd name="T32" fmla="*/ 172 w 291"/>
                <a:gd name="T33" fmla="*/ 413 h 468"/>
                <a:gd name="T34" fmla="*/ 182 w 291"/>
                <a:gd name="T35" fmla="*/ 407 h 468"/>
                <a:gd name="T36" fmla="*/ 238 w 291"/>
                <a:gd name="T37" fmla="*/ 175 h 468"/>
                <a:gd name="T38" fmla="*/ 291 w 291"/>
                <a:gd name="T39" fmla="*/ 142 h 468"/>
                <a:gd name="T40" fmla="*/ 231 w 291"/>
                <a:gd name="T41" fmla="*/ 390 h 468"/>
                <a:gd name="T42" fmla="*/ 231 w 291"/>
                <a:gd name="T43" fmla="*/ 390 h 468"/>
                <a:gd name="T44" fmla="*/ 231 w 291"/>
                <a:gd name="T45" fmla="*/ 390 h 468"/>
                <a:gd name="T46" fmla="*/ 231 w 291"/>
                <a:gd name="T47" fmla="*/ 390 h 468"/>
                <a:gd name="T48" fmla="*/ 231 w 291"/>
                <a:gd name="T49" fmla="*/ 390 h 468"/>
                <a:gd name="T50" fmla="*/ 192 w 291"/>
                <a:gd name="T51" fmla="*/ 439 h 468"/>
                <a:gd name="T52" fmla="*/ 201 w 29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68">
                  <a:moveTo>
                    <a:pt x="201" y="441"/>
                  </a:moveTo>
                  <a:cubicBezTo>
                    <a:pt x="195" y="468"/>
                    <a:pt x="195" y="468"/>
                    <a:pt x="195" y="468"/>
                  </a:cubicBezTo>
                  <a:cubicBezTo>
                    <a:pt x="0" y="419"/>
                    <a:pt x="0" y="419"/>
                    <a:pt x="0" y="419"/>
                  </a:cubicBezTo>
                  <a:cubicBezTo>
                    <a:pt x="7" y="392"/>
                    <a:pt x="7" y="392"/>
                    <a:pt x="7" y="392"/>
                  </a:cubicBezTo>
                  <a:cubicBezTo>
                    <a:pt x="13" y="394"/>
                    <a:pt x="13" y="394"/>
                    <a:pt x="13" y="394"/>
                  </a:cubicBezTo>
                  <a:cubicBezTo>
                    <a:pt x="10" y="372"/>
                    <a:pt x="10" y="372"/>
                    <a:pt x="10" y="372"/>
                  </a:cubicBezTo>
                  <a:cubicBezTo>
                    <a:pt x="8" y="372"/>
                    <a:pt x="8" y="372"/>
                    <a:pt x="8" y="372"/>
                  </a:cubicBezTo>
                  <a:cubicBezTo>
                    <a:pt x="8" y="372"/>
                    <a:pt x="0" y="370"/>
                    <a:pt x="2" y="361"/>
                  </a:cubicBezTo>
                  <a:cubicBezTo>
                    <a:pt x="87" y="8"/>
                    <a:pt x="87" y="8"/>
                    <a:pt x="87" y="8"/>
                  </a:cubicBezTo>
                  <a:cubicBezTo>
                    <a:pt x="87" y="8"/>
                    <a:pt x="89" y="0"/>
                    <a:pt x="97" y="2"/>
                  </a:cubicBezTo>
                  <a:cubicBezTo>
                    <a:pt x="247" y="40"/>
                    <a:pt x="247" y="40"/>
                    <a:pt x="247" y="40"/>
                  </a:cubicBezTo>
                  <a:cubicBezTo>
                    <a:pt x="261" y="43"/>
                    <a:pt x="261" y="43"/>
                    <a:pt x="261" y="43"/>
                  </a:cubicBezTo>
                  <a:cubicBezTo>
                    <a:pt x="261" y="43"/>
                    <a:pt x="269" y="45"/>
                    <a:pt x="267" y="54"/>
                  </a:cubicBezTo>
                  <a:cubicBezTo>
                    <a:pt x="182" y="407"/>
                    <a:pt x="182" y="407"/>
                    <a:pt x="182" y="407"/>
                  </a:cubicBezTo>
                  <a:cubicBezTo>
                    <a:pt x="182" y="407"/>
                    <a:pt x="180" y="415"/>
                    <a:pt x="172" y="413"/>
                  </a:cubicBezTo>
                  <a:cubicBezTo>
                    <a:pt x="93" y="393"/>
                    <a:pt x="93" y="393"/>
                    <a:pt x="93" y="393"/>
                  </a:cubicBezTo>
                  <a:cubicBezTo>
                    <a:pt x="172" y="413"/>
                    <a:pt x="172" y="413"/>
                    <a:pt x="172" y="413"/>
                  </a:cubicBezTo>
                  <a:cubicBezTo>
                    <a:pt x="180" y="415"/>
                    <a:pt x="182" y="407"/>
                    <a:pt x="182" y="407"/>
                  </a:cubicBezTo>
                  <a:cubicBezTo>
                    <a:pt x="238" y="175"/>
                    <a:pt x="238" y="175"/>
                    <a:pt x="238" y="175"/>
                  </a:cubicBezTo>
                  <a:cubicBezTo>
                    <a:pt x="244" y="151"/>
                    <a:pt x="267" y="136"/>
                    <a:pt x="291" y="142"/>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192" y="439"/>
                    <a:pt x="192" y="439"/>
                    <a:pt x="192" y="439"/>
                  </a:cubicBezTo>
                  <a:lnTo>
                    <a:pt x="201" y="441"/>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9" name="Freeform 14"/>
            <p:cNvSpPr>
              <a:spLocks/>
            </p:cNvSpPr>
            <p:nvPr/>
          </p:nvSpPr>
          <p:spPr bwMode="auto">
            <a:xfrm>
              <a:off x="26382663" y="12542838"/>
              <a:ext cx="1395413" cy="2170113"/>
            </a:xfrm>
            <a:custGeom>
              <a:avLst/>
              <a:gdLst>
                <a:gd name="T0" fmla="*/ 378 w 879"/>
                <a:gd name="T1" fmla="*/ 0 h 1367"/>
                <a:gd name="T2" fmla="*/ 879 w 879"/>
                <a:gd name="T3" fmla="*/ 125 h 1367"/>
                <a:gd name="T4" fmla="*/ 527 w 879"/>
                <a:gd name="T5" fmla="*/ 1367 h 1367"/>
                <a:gd name="T6" fmla="*/ 0 w 879"/>
                <a:gd name="T7" fmla="*/ 1367 h 1367"/>
                <a:gd name="T8" fmla="*/ 378 w 879"/>
                <a:gd name="T9" fmla="*/ 0 h 1367"/>
              </a:gdLst>
              <a:ahLst/>
              <a:cxnLst>
                <a:cxn ang="0">
                  <a:pos x="T0" y="T1"/>
                </a:cxn>
                <a:cxn ang="0">
                  <a:pos x="T2" y="T3"/>
                </a:cxn>
                <a:cxn ang="0">
                  <a:pos x="T4" y="T5"/>
                </a:cxn>
                <a:cxn ang="0">
                  <a:pos x="T6" y="T7"/>
                </a:cxn>
                <a:cxn ang="0">
                  <a:pos x="T8" y="T9"/>
                </a:cxn>
              </a:cxnLst>
              <a:rect l="0" t="0" r="r" b="b"/>
              <a:pathLst>
                <a:path w="879" h="1367">
                  <a:moveTo>
                    <a:pt x="378" y="0"/>
                  </a:moveTo>
                  <a:lnTo>
                    <a:pt x="879" y="125"/>
                  </a:lnTo>
                  <a:lnTo>
                    <a:pt x="527" y="1367"/>
                  </a:lnTo>
                  <a:lnTo>
                    <a:pt x="0" y="1367"/>
                  </a:lnTo>
                  <a:lnTo>
                    <a:pt x="378"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0" name="Freeform 15"/>
            <p:cNvSpPr>
              <a:spLocks/>
            </p:cNvSpPr>
            <p:nvPr/>
          </p:nvSpPr>
          <p:spPr bwMode="auto">
            <a:xfrm>
              <a:off x="24449088" y="10975975"/>
              <a:ext cx="1130300" cy="1757363"/>
            </a:xfrm>
            <a:custGeom>
              <a:avLst/>
              <a:gdLst>
                <a:gd name="T0" fmla="*/ 93 w 301"/>
                <a:gd name="T1" fmla="*/ 441 h 468"/>
                <a:gd name="T2" fmla="*/ 99 w 301"/>
                <a:gd name="T3" fmla="*/ 468 h 468"/>
                <a:gd name="T4" fmla="*/ 301 w 301"/>
                <a:gd name="T5" fmla="*/ 419 h 468"/>
                <a:gd name="T6" fmla="*/ 295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6 w 301"/>
                <a:gd name="T21" fmla="*/ 40 h 468"/>
                <a:gd name="T22" fmla="*/ 31 w 301"/>
                <a:gd name="T23" fmla="*/ 43 h 468"/>
                <a:gd name="T24" fmla="*/ 25 w 301"/>
                <a:gd name="T25" fmla="*/ 54 h 468"/>
                <a:gd name="T26" fmla="*/ 113 w 301"/>
                <a:gd name="T27" fmla="*/ 407 h 468"/>
                <a:gd name="T28" fmla="*/ 123 w 301"/>
                <a:gd name="T29" fmla="*/ 413 h 468"/>
                <a:gd name="T30" fmla="*/ 206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5" y="392"/>
                    <a:pt x="295" y="392"/>
                    <a:pt x="295"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6" y="40"/>
                    <a:pt x="46" y="40"/>
                    <a:pt x="46" y="40"/>
                  </a:cubicBezTo>
                  <a:cubicBezTo>
                    <a:pt x="31" y="43"/>
                    <a:pt x="31" y="43"/>
                    <a:pt x="31" y="43"/>
                  </a:cubicBezTo>
                  <a:cubicBezTo>
                    <a:pt x="31" y="43"/>
                    <a:pt x="23" y="45"/>
                    <a:pt x="25" y="54"/>
                  </a:cubicBezTo>
                  <a:cubicBezTo>
                    <a:pt x="113" y="407"/>
                    <a:pt x="113" y="407"/>
                    <a:pt x="113" y="407"/>
                  </a:cubicBezTo>
                  <a:cubicBezTo>
                    <a:pt x="113" y="407"/>
                    <a:pt x="115" y="415"/>
                    <a:pt x="123" y="413"/>
                  </a:cubicBezTo>
                  <a:cubicBezTo>
                    <a:pt x="206" y="393"/>
                    <a:pt x="206" y="393"/>
                    <a:pt x="206"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1" name="Freeform 16"/>
            <p:cNvSpPr>
              <a:spLocks/>
            </p:cNvSpPr>
            <p:nvPr/>
          </p:nvSpPr>
          <p:spPr bwMode="auto">
            <a:xfrm>
              <a:off x="24787226"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2" name="Freeform 17"/>
            <p:cNvSpPr>
              <a:spLocks/>
            </p:cNvSpPr>
            <p:nvPr/>
          </p:nvSpPr>
          <p:spPr bwMode="auto">
            <a:xfrm>
              <a:off x="13993813"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4 w 1008"/>
                <a:gd name="T11" fmla="*/ 441 h 869"/>
                <a:gd name="T12" fmla="*/ 115 w 1008"/>
                <a:gd name="T13" fmla="*/ 447 h 869"/>
                <a:gd name="T14" fmla="*/ 40 w 1008"/>
                <a:gd name="T15" fmla="*/ 766 h 869"/>
                <a:gd name="T16" fmla="*/ 88 w 1008"/>
                <a:gd name="T17" fmla="*/ 561 h 869"/>
                <a:gd name="T18" fmla="*/ 57 w 1008"/>
                <a:gd name="T19" fmla="*/ 511 h 869"/>
                <a:gd name="T20" fmla="*/ 2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6 w 1008"/>
                <a:gd name="T63" fmla="*/ 605 h 869"/>
                <a:gd name="T64" fmla="*/ 706 w 1008"/>
                <a:gd name="T65" fmla="*/ 676 h 869"/>
                <a:gd name="T66" fmla="*/ 823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4" y="441"/>
                    <a:pt x="124" y="441"/>
                    <a:pt x="124" y="441"/>
                  </a:cubicBezTo>
                  <a:cubicBezTo>
                    <a:pt x="124" y="441"/>
                    <a:pt x="117" y="439"/>
                    <a:pt x="115" y="447"/>
                  </a:cubicBezTo>
                  <a:cubicBezTo>
                    <a:pt x="40" y="766"/>
                    <a:pt x="40" y="766"/>
                    <a:pt x="40" y="766"/>
                  </a:cubicBezTo>
                  <a:cubicBezTo>
                    <a:pt x="88" y="561"/>
                    <a:pt x="88" y="561"/>
                    <a:pt x="88" y="561"/>
                  </a:cubicBezTo>
                  <a:cubicBezTo>
                    <a:pt x="93" y="539"/>
                    <a:pt x="79" y="516"/>
                    <a:pt x="57" y="511"/>
                  </a:cubicBezTo>
                  <a:cubicBezTo>
                    <a:pt x="2" y="744"/>
                    <a:pt x="2" y="744"/>
                    <a:pt x="2"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6" y="605"/>
                    <a:pt x="706" y="605"/>
                    <a:pt x="706" y="605"/>
                  </a:cubicBezTo>
                  <a:cubicBezTo>
                    <a:pt x="706" y="676"/>
                    <a:pt x="706" y="676"/>
                    <a:pt x="706" y="676"/>
                  </a:cubicBezTo>
                  <a:cubicBezTo>
                    <a:pt x="823" y="676"/>
                    <a:pt x="823" y="676"/>
                    <a:pt x="823"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3" name="Freeform 18"/>
            <p:cNvSpPr>
              <a:spLocks/>
            </p:cNvSpPr>
            <p:nvPr/>
          </p:nvSpPr>
          <p:spPr bwMode="auto">
            <a:xfrm>
              <a:off x="14819313"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1" y="3"/>
                    <a:pt x="10" y="0"/>
                  </a:cubicBezTo>
                  <a:cubicBezTo>
                    <a:pt x="0" y="42"/>
                    <a:pt x="0" y="42"/>
                    <a:pt x="0" y="42"/>
                  </a:cubicBezTo>
                  <a:cubicBezTo>
                    <a:pt x="12" y="44"/>
                    <a:pt x="23" y="37"/>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4" name="Freeform 19"/>
            <p:cNvSpPr>
              <a:spLocks/>
            </p:cNvSpPr>
            <p:nvPr/>
          </p:nvSpPr>
          <p:spPr bwMode="auto">
            <a:xfrm>
              <a:off x="14855826"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5" name="Freeform 20"/>
            <p:cNvSpPr>
              <a:spLocks/>
            </p:cNvSpPr>
            <p:nvPr/>
          </p:nvSpPr>
          <p:spPr bwMode="auto">
            <a:xfrm>
              <a:off x="14893926"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6" name="Freeform 21"/>
            <p:cNvSpPr>
              <a:spLocks/>
            </p:cNvSpPr>
            <p:nvPr/>
          </p:nvSpPr>
          <p:spPr bwMode="auto">
            <a:xfrm>
              <a:off x="14927263"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7" name="Freeform 22"/>
            <p:cNvSpPr>
              <a:spLocks/>
            </p:cNvSpPr>
            <p:nvPr/>
          </p:nvSpPr>
          <p:spPr bwMode="auto">
            <a:xfrm>
              <a:off x="15208251" y="12914313"/>
              <a:ext cx="619125" cy="1798638"/>
            </a:xfrm>
            <a:custGeom>
              <a:avLst/>
              <a:gdLst>
                <a:gd name="T0" fmla="*/ 0 w 390"/>
                <a:gd name="T1" fmla="*/ 1133 h 1133"/>
                <a:gd name="T2" fmla="*/ 310 w 390"/>
                <a:gd name="T3" fmla="*/ 1133 h 1133"/>
                <a:gd name="T4" fmla="*/ 390 w 390"/>
                <a:gd name="T5" fmla="*/ 0 h 1133"/>
                <a:gd name="T6" fmla="*/ 81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10" y="1133"/>
                  </a:lnTo>
                  <a:lnTo>
                    <a:pt x="390" y="0"/>
                  </a:lnTo>
                  <a:lnTo>
                    <a:pt x="81" y="0"/>
                  </a:lnTo>
                  <a:lnTo>
                    <a:pt x="0" y="1133"/>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8" name="Freeform 23"/>
            <p:cNvSpPr>
              <a:spLocks/>
            </p:cNvSpPr>
            <p:nvPr/>
          </p:nvSpPr>
          <p:spPr bwMode="auto">
            <a:xfrm>
              <a:off x="16611601" y="12914313"/>
              <a:ext cx="619125" cy="1798638"/>
            </a:xfrm>
            <a:custGeom>
              <a:avLst/>
              <a:gdLst>
                <a:gd name="T0" fmla="*/ 0 w 390"/>
                <a:gd name="T1" fmla="*/ 0 h 1133"/>
                <a:gd name="T2" fmla="*/ 81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1" y="1133"/>
                  </a:lnTo>
                  <a:lnTo>
                    <a:pt x="390" y="1133"/>
                  </a:lnTo>
                  <a:lnTo>
                    <a:pt x="312" y="0"/>
                  </a:lnTo>
                  <a:lnTo>
                    <a:pt x="0"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9" name="Freeform 24"/>
            <p:cNvSpPr>
              <a:spLocks/>
            </p:cNvSpPr>
            <p:nvPr/>
          </p:nvSpPr>
          <p:spPr bwMode="auto">
            <a:xfrm>
              <a:off x="13708063" y="13373100"/>
              <a:ext cx="1020763" cy="1339850"/>
            </a:xfrm>
            <a:custGeom>
              <a:avLst/>
              <a:gdLst>
                <a:gd name="T0" fmla="*/ 0 w 643"/>
                <a:gd name="T1" fmla="*/ 844 h 844"/>
                <a:gd name="T2" fmla="*/ 501 w 643"/>
                <a:gd name="T3" fmla="*/ 844 h 844"/>
                <a:gd name="T4" fmla="*/ 643 w 643"/>
                <a:gd name="T5" fmla="*/ 113 h 844"/>
                <a:gd name="T6" fmla="*/ 158 w 643"/>
                <a:gd name="T7" fmla="*/ 0 h 844"/>
                <a:gd name="T8" fmla="*/ 0 w 643"/>
                <a:gd name="T9" fmla="*/ 844 h 844"/>
              </a:gdLst>
              <a:ahLst/>
              <a:cxnLst>
                <a:cxn ang="0">
                  <a:pos x="T0" y="T1"/>
                </a:cxn>
                <a:cxn ang="0">
                  <a:pos x="T2" y="T3"/>
                </a:cxn>
                <a:cxn ang="0">
                  <a:pos x="T4" y="T5"/>
                </a:cxn>
                <a:cxn ang="0">
                  <a:pos x="T6" y="T7"/>
                </a:cxn>
                <a:cxn ang="0">
                  <a:pos x="T8" y="T9"/>
                </a:cxn>
              </a:cxnLst>
              <a:rect l="0" t="0" r="r" b="b"/>
              <a:pathLst>
                <a:path w="643" h="844">
                  <a:moveTo>
                    <a:pt x="0" y="844"/>
                  </a:moveTo>
                  <a:lnTo>
                    <a:pt x="501" y="844"/>
                  </a:lnTo>
                  <a:lnTo>
                    <a:pt x="643" y="113"/>
                  </a:lnTo>
                  <a:lnTo>
                    <a:pt x="158" y="0"/>
                  </a:lnTo>
                  <a:lnTo>
                    <a:pt x="0" y="844"/>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0" name="Freeform 25"/>
            <p:cNvSpPr>
              <a:spLocks/>
            </p:cNvSpPr>
            <p:nvPr/>
          </p:nvSpPr>
          <p:spPr bwMode="auto">
            <a:xfrm>
              <a:off x="17414876" y="10975975"/>
              <a:ext cx="1128713" cy="1757363"/>
            </a:xfrm>
            <a:custGeom>
              <a:avLst/>
              <a:gdLst>
                <a:gd name="T0" fmla="*/ 93 w 301"/>
                <a:gd name="T1" fmla="*/ 441 h 468"/>
                <a:gd name="T2" fmla="*/ 99 w 301"/>
                <a:gd name="T3" fmla="*/ 468 h 468"/>
                <a:gd name="T4" fmla="*/ 301 w 301"/>
                <a:gd name="T5" fmla="*/ 419 h 468"/>
                <a:gd name="T6" fmla="*/ 294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5 w 301"/>
                <a:gd name="T21" fmla="*/ 40 h 468"/>
                <a:gd name="T22" fmla="*/ 31 w 301"/>
                <a:gd name="T23" fmla="*/ 43 h 468"/>
                <a:gd name="T24" fmla="*/ 25 w 301"/>
                <a:gd name="T25" fmla="*/ 54 h 468"/>
                <a:gd name="T26" fmla="*/ 113 w 301"/>
                <a:gd name="T27" fmla="*/ 407 h 468"/>
                <a:gd name="T28" fmla="*/ 123 w 301"/>
                <a:gd name="T29" fmla="*/ 413 h 468"/>
                <a:gd name="T30" fmla="*/ 205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4" y="392"/>
                    <a:pt x="294" y="392"/>
                    <a:pt x="294"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5" y="40"/>
                    <a:pt x="45" y="40"/>
                    <a:pt x="45" y="40"/>
                  </a:cubicBezTo>
                  <a:cubicBezTo>
                    <a:pt x="31" y="43"/>
                    <a:pt x="31" y="43"/>
                    <a:pt x="31" y="43"/>
                  </a:cubicBezTo>
                  <a:cubicBezTo>
                    <a:pt x="31" y="43"/>
                    <a:pt x="22" y="45"/>
                    <a:pt x="25" y="54"/>
                  </a:cubicBezTo>
                  <a:cubicBezTo>
                    <a:pt x="113" y="407"/>
                    <a:pt x="113" y="407"/>
                    <a:pt x="113" y="407"/>
                  </a:cubicBezTo>
                  <a:cubicBezTo>
                    <a:pt x="113" y="407"/>
                    <a:pt x="115" y="415"/>
                    <a:pt x="123" y="413"/>
                  </a:cubicBezTo>
                  <a:cubicBezTo>
                    <a:pt x="205" y="393"/>
                    <a:pt x="205" y="393"/>
                    <a:pt x="205"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1" name="Freeform 26"/>
            <p:cNvSpPr>
              <a:spLocks/>
            </p:cNvSpPr>
            <p:nvPr/>
          </p:nvSpPr>
          <p:spPr bwMode="auto">
            <a:xfrm>
              <a:off x="17753013"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2" name="Freeform 27"/>
            <p:cNvSpPr>
              <a:spLocks/>
            </p:cNvSpPr>
            <p:nvPr/>
          </p:nvSpPr>
          <p:spPr bwMode="auto">
            <a:xfrm>
              <a:off x="20015201" y="10950575"/>
              <a:ext cx="1216025" cy="1757363"/>
            </a:xfrm>
            <a:custGeom>
              <a:avLst/>
              <a:gdLst>
                <a:gd name="T0" fmla="*/ 225 w 324"/>
                <a:gd name="T1" fmla="*/ 441 h 468"/>
                <a:gd name="T2" fmla="*/ 217 w 324"/>
                <a:gd name="T3" fmla="*/ 468 h 468"/>
                <a:gd name="T4" fmla="*/ 1 w 324"/>
                <a:gd name="T5" fmla="*/ 419 h 468"/>
                <a:gd name="T6" fmla="*/ 8 w 324"/>
                <a:gd name="T7" fmla="*/ 392 h 468"/>
                <a:gd name="T8" fmla="*/ 14 w 324"/>
                <a:gd name="T9" fmla="*/ 394 h 468"/>
                <a:gd name="T10" fmla="*/ 11 w 324"/>
                <a:gd name="T11" fmla="*/ 372 h 468"/>
                <a:gd name="T12" fmla="*/ 10 w 324"/>
                <a:gd name="T13" fmla="*/ 372 h 468"/>
                <a:gd name="T14" fmla="*/ 3 w 324"/>
                <a:gd name="T15" fmla="*/ 361 h 468"/>
                <a:gd name="T16" fmla="*/ 97 w 324"/>
                <a:gd name="T17" fmla="*/ 8 h 468"/>
                <a:gd name="T18" fmla="*/ 109 w 324"/>
                <a:gd name="T19" fmla="*/ 2 h 468"/>
                <a:gd name="T20" fmla="*/ 275 w 324"/>
                <a:gd name="T21" fmla="*/ 40 h 468"/>
                <a:gd name="T22" fmla="*/ 291 w 324"/>
                <a:gd name="T23" fmla="*/ 43 h 468"/>
                <a:gd name="T24" fmla="*/ 298 w 324"/>
                <a:gd name="T25" fmla="*/ 54 h 468"/>
                <a:gd name="T26" fmla="*/ 203 w 324"/>
                <a:gd name="T27" fmla="*/ 407 h 468"/>
                <a:gd name="T28" fmla="*/ 192 w 324"/>
                <a:gd name="T29" fmla="*/ 413 h 468"/>
                <a:gd name="T30" fmla="*/ 103 w 324"/>
                <a:gd name="T31" fmla="*/ 393 h 468"/>
                <a:gd name="T32" fmla="*/ 192 w 324"/>
                <a:gd name="T33" fmla="*/ 413 h 468"/>
                <a:gd name="T34" fmla="*/ 203 w 324"/>
                <a:gd name="T35" fmla="*/ 407 h 468"/>
                <a:gd name="T36" fmla="*/ 265 w 324"/>
                <a:gd name="T37" fmla="*/ 175 h 468"/>
                <a:gd name="T38" fmla="*/ 324 w 324"/>
                <a:gd name="T39" fmla="*/ 142 h 468"/>
                <a:gd name="T40" fmla="*/ 258 w 324"/>
                <a:gd name="T41" fmla="*/ 390 h 468"/>
                <a:gd name="T42" fmla="*/ 258 w 324"/>
                <a:gd name="T43" fmla="*/ 390 h 468"/>
                <a:gd name="T44" fmla="*/ 258 w 324"/>
                <a:gd name="T45" fmla="*/ 390 h 468"/>
                <a:gd name="T46" fmla="*/ 258 w 324"/>
                <a:gd name="T47" fmla="*/ 390 h 468"/>
                <a:gd name="T48" fmla="*/ 258 w 324"/>
                <a:gd name="T49" fmla="*/ 390 h 468"/>
                <a:gd name="T50" fmla="*/ 214 w 324"/>
                <a:gd name="T51" fmla="*/ 439 h 468"/>
                <a:gd name="T52" fmla="*/ 225 w 324"/>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4" h="468">
                  <a:moveTo>
                    <a:pt x="225" y="441"/>
                  </a:moveTo>
                  <a:cubicBezTo>
                    <a:pt x="217" y="468"/>
                    <a:pt x="217" y="468"/>
                    <a:pt x="217" y="468"/>
                  </a:cubicBezTo>
                  <a:cubicBezTo>
                    <a:pt x="1" y="419"/>
                    <a:pt x="1" y="419"/>
                    <a:pt x="1" y="419"/>
                  </a:cubicBezTo>
                  <a:cubicBezTo>
                    <a:pt x="8" y="392"/>
                    <a:pt x="8" y="392"/>
                    <a:pt x="8" y="392"/>
                  </a:cubicBezTo>
                  <a:cubicBezTo>
                    <a:pt x="14" y="394"/>
                    <a:pt x="14" y="394"/>
                    <a:pt x="14" y="394"/>
                  </a:cubicBezTo>
                  <a:cubicBezTo>
                    <a:pt x="11" y="372"/>
                    <a:pt x="11" y="372"/>
                    <a:pt x="11" y="372"/>
                  </a:cubicBezTo>
                  <a:cubicBezTo>
                    <a:pt x="10" y="372"/>
                    <a:pt x="10" y="372"/>
                    <a:pt x="10" y="372"/>
                  </a:cubicBezTo>
                  <a:cubicBezTo>
                    <a:pt x="10" y="372"/>
                    <a:pt x="0" y="370"/>
                    <a:pt x="3" y="361"/>
                  </a:cubicBezTo>
                  <a:cubicBezTo>
                    <a:pt x="97" y="8"/>
                    <a:pt x="97" y="8"/>
                    <a:pt x="97" y="8"/>
                  </a:cubicBezTo>
                  <a:cubicBezTo>
                    <a:pt x="97" y="8"/>
                    <a:pt x="99" y="0"/>
                    <a:pt x="109" y="2"/>
                  </a:cubicBezTo>
                  <a:cubicBezTo>
                    <a:pt x="275" y="40"/>
                    <a:pt x="275" y="40"/>
                    <a:pt x="275" y="40"/>
                  </a:cubicBezTo>
                  <a:cubicBezTo>
                    <a:pt x="291" y="43"/>
                    <a:pt x="291" y="43"/>
                    <a:pt x="291" y="43"/>
                  </a:cubicBezTo>
                  <a:cubicBezTo>
                    <a:pt x="291" y="43"/>
                    <a:pt x="300" y="45"/>
                    <a:pt x="298" y="54"/>
                  </a:cubicBezTo>
                  <a:cubicBezTo>
                    <a:pt x="203" y="407"/>
                    <a:pt x="203" y="407"/>
                    <a:pt x="203" y="407"/>
                  </a:cubicBezTo>
                  <a:cubicBezTo>
                    <a:pt x="203" y="407"/>
                    <a:pt x="201" y="415"/>
                    <a:pt x="192" y="413"/>
                  </a:cubicBezTo>
                  <a:cubicBezTo>
                    <a:pt x="103" y="393"/>
                    <a:pt x="103" y="393"/>
                    <a:pt x="103" y="393"/>
                  </a:cubicBezTo>
                  <a:cubicBezTo>
                    <a:pt x="192" y="413"/>
                    <a:pt x="192" y="413"/>
                    <a:pt x="192" y="413"/>
                  </a:cubicBezTo>
                  <a:cubicBezTo>
                    <a:pt x="201" y="415"/>
                    <a:pt x="203" y="407"/>
                    <a:pt x="203" y="407"/>
                  </a:cubicBezTo>
                  <a:cubicBezTo>
                    <a:pt x="265" y="175"/>
                    <a:pt x="265" y="175"/>
                    <a:pt x="265" y="175"/>
                  </a:cubicBezTo>
                  <a:cubicBezTo>
                    <a:pt x="272" y="151"/>
                    <a:pt x="298" y="136"/>
                    <a:pt x="324" y="142"/>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14" y="439"/>
                    <a:pt x="214" y="439"/>
                    <a:pt x="214" y="439"/>
                  </a:cubicBezTo>
                  <a:lnTo>
                    <a:pt x="225" y="441"/>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3" name="Freeform 28"/>
            <p:cNvSpPr>
              <a:spLocks/>
            </p:cNvSpPr>
            <p:nvPr/>
          </p:nvSpPr>
          <p:spPr bwMode="auto">
            <a:xfrm>
              <a:off x="19313526" y="12515850"/>
              <a:ext cx="1557338" cy="2171700"/>
            </a:xfrm>
            <a:custGeom>
              <a:avLst/>
              <a:gdLst>
                <a:gd name="T0" fmla="*/ 421 w 981"/>
                <a:gd name="T1" fmla="*/ 0 h 1368"/>
                <a:gd name="T2" fmla="*/ 981 w 981"/>
                <a:gd name="T3" fmla="*/ 128 h 1368"/>
                <a:gd name="T4" fmla="*/ 588 w 981"/>
                <a:gd name="T5" fmla="*/ 1368 h 1368"/>
                <a:gd name="T6" fmla="*/ 0 w 981"/>
                <a:gd name="T7" fmla="*/ 1368 h 1368"/>
                <a:gd name="T8" fmla="*/ 421 w 981"/>
                <a:gd name="T9" fmla="*/ 0 h 1368"/>
              </a:gdLst>
              <a:ahLst/>
              <a:cxnLst>
                <a:cxn ang="0">
                  <a:pos x="T0" y="T1"/>
                </a:cxn>
                <a:cxn ang="0">
                  <a:pos x="T2" y="T3"/>
                </a:cxn>
                <a:cxn ang="0">
                  <a:pos x="T4" y="T5"/>
                </a:cxn>
                <a:cxn ang="0">
                  <a:pos x="T6" y="T7"/>
                </a:cxn>
                <a:cxn ang="0">
                  <a:pos x="T8" y="T9"/>
                </a:cxn>
              </a:cxnLst>
              <a:rect l="0" t="0" r="r" b="b"/>
              <a:pathLst>
                <a:path w="981" h="1368">
                  <a:moveTo>
                    <a:pt x="421" y="0"/>
                  </a:moveTo>
                  <a:lnTo>
                    <a:pt x="981" y="128"/>
                  </a:lnTo>
                  <a:lnTo>
                    <a:pt x="588" y="1368"/>
                  </a:lnTo>
                  <a:lnTo>
                    <a:pt x="0" y="1368"/>
                  </a:lnTo>
                  <a:lnTo>
                    <a:pt x="421" y="0"/>
                  </a:lnTo>
                  <a:close/>
                </a:path>
              </a:pathLst>
            </a:custGeom>
            <a:solidFill>
              <a:srgbClr val="0015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4" name="Freeform 30"/>
            <p:cNvSpPr>
              <a:spLocks/>
            </p:cNvSpPr>
            <p:nvPr/>
          </p:nvSpPr>
          <p:spPr bwMode="auto">
            <a:xfrm>
              <a:off x="30595888" y="13057188"/>
              <a:ext cx="104775" cy="165100"/>
            </a:xfrm>
            <a:custGeom>
              <a:avLst/>
              <a:gdLst>
                <a:gd name="T0" fmla="*/ 26 w 28"/>
                <a:gd name="T1" fmla="*/ 26 h 44"/>
                <a:gd name="T2" fmla="*/ 10 w 28"/>
                <a:gd name="T3" fmla="*/ 0 h 44"/>
                <a:gd name="T4" fmla="*/ 0 w 28"/>
                <a:gd name="T5" fmla="*/ 42 h 44"/>
                <a:gd name="T6" fmla="*/ 26 w 28"/>
                <a:gd name="T7" fmla="*/ 26 h 44"/>
              </a:gdLst>
              <a:ahLst/>
              <a:cxnLst>
                <a:cxn ang="0">
                  <a:pos x="T0" y="T1"/>
                </a:cxn>
                <a:cxn ang="0">
                  <a:pos x="T2" y="T3"/>
                </a:cxn>
                <a:cxn ang="0">
                  <a:pos x="T4" y="T5"/>
                </a:cxn>
                <a:cxn ang="0">
                  <a:pos x="T6" y="T7"/>
                </a:cxn>
              </a:cxnLst>
              <a:rect l="0" t="0" r="r" b="b"/>
              <a:pathLst>
                <a:path w="28" h="44">
                  <a:moveTo>
                    <a:pt x="26" y="26"/>
                  </a:moveTo>
                  <a:cubicBezTo>
                    <a:pt x="28" y="14"/>
                    <a:pt x="21"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5" name="Freeform 31"/>
            <p:cNvSpPr>
              <a:spLocks/>
            </p:cNvSpPr>
            <p:nvPr/>
          </p:nvSpPr>
          <p:spPr bwMode="auto">
            <a:xfrm>
              <a:off x="30632401"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6" name="Freeform 32"/>
            <p:cNvSpPr>
              <a:spLocks/>
            </p:cNvSpPr>
            <p:nvPr/>
          </p:nvSpPr>
          <p:spPr bwMode="auto">
            <a:xfrm>
              <a:off x="30670501"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7" name="Freeform 33"/>
            <p:cNvSpPr>
              <a:spLocks/>
            </p:cNvSpPr>
            <p:nvPr/>
          </p:nvSpPr>
          <p:spPr bwMode="auto">
            <a:xfrm>
              <a:off x="30703838"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8" name="Freeform 37"/>
            <p:cNvSpPr>
              <a:spLocks/>
            </p:cNvSpPr>
            <p:nvPr/>
          </p:nvSpPr>
          <p:spPr bwMode="auto">
            <a:xfrm>
              <a:off x="17797463" y="7750175"/>
              <a:ext cx="4948238" cy="3436938"/>
            </a:xfrm>
            <a:custGeom>
              <a:avLst/>
              <a:gdLst>
                <a:gd name="T0" fmla="*/ 1293 w 1319"/>
                <a:gd name="T1" fmla="*/ 915 h 915"/>
                <a:gd name="T2" fmla="*/ 1319 w 1319"/>
                <a:gd name="T3" fmla="*/ 889 h 915"/>
                <a:gd name="T4" fmla="*/ 1319 w 1319"/>
                <a:gd name="T5" fmla="*/ 26 h 915"/>
                <a:gd name="T6" fmla="*/ 1293 w 1319"/>
                <a:gd name="T7" fmla="*/ 0 h 915"/>
                <a:gd name="T8" fmla="*/ 26 w 1319"/>
                <a:gd name="T9" fmla="*/ 0 h 915"/>
                <a:gd name="T10" fmla="*/ 0 w 1319"/>
                <a:gd name="T11" fmla="*/ 26 h 915"/>
                <a:gd name="T12" fmla="*/ 0 w 1319"/>
                <a:gd name="T13" fmla="*/ 889 h 915"/>
                <a:gd name="T14" fmla="*/ 26 w 1319"/>
                <a:gd name="T15" fmla="*/ 915 h 915"/>
                <a:gd name="T16" fmla="*/ 1293 w 1319"/>
                <a:gd name="T17" fmla="*/ 915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9" h="915">
                  <a:moveTo>
                    <a:pt x="1293" y="915"/>
                  </a:moveTo>
                  <a:cubicBezTo>
                    <a:pt x="1307" y="915"/>
                    <a:pt x="1319" y="903"/>
                    <a:pt x="1319" y="889"/>
                  </a:cubicBezTo>
                  <a:cubicBezTo>
                    <a:pt x="1319" y="26"/>
                    <a:pt x="1319" y="26"/>
                    <a:pt x="1319" y="26"/>
                  </a:cubicBezTo>
                  <a:cubicBezTo>
                    <a:pt x="1319" y="12"/>
                    <a:pt x="1307" y="0"/>
                    <a:pt x="1293" y="0"/>
                  </a:cubicBezTo>
                  <a:cubicBezTo>
                    <a:pt x="26" y="0"/>
                    <a:pt x="26" y="0"/>
                    <a:pt x="26" y="0"/>
                  </a:cubicBezTo>
                  <a:cubicBezTo>
                    <a:pt x="12" y="0"/>
                    <a:pt x="0" y="12"/>
                    <a:pt x="0" y="26"/>
                  </a:cubicBezTo>
                  <a:cubicBezTo>
                    <a:pt x="0" y="889"/>
                    <a:pt x="0" y="889"/>
                    <a:pt x="0" y="889"/>
                  </a:cubicBezTo>
                  <a:cubicBezTo>
                    <a:pt x="0" y="903"/>
                    <a:pt x="12" y="915"/>
                    <a:pt x="26" y="915"/>
                  </a:cubicBezTo>
                  <a:lnTo>
                    <a:pt x="1293" y="915"/>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9" name="Rectangle 38"/>
            <p:cNvSpPr>
              <a:spLocks noChangeArrowheads="1"/>
            </p:cNvSpPr>
            <p:nvPr/>
          </p:nvSpPr>
          <p:spPr bwMode="auto">
            <a:xfrm>
              <a:off x="17954626" y="7900988"/>
              <a:ext cx="4633913" cy="2632075"/>
            </a:xfrm>
            <a:prstGeom prst="rect">
              <a:avLst/>
            </a:prstGeom>
            <a:solidFill>
              <a:srgbClr val="00BCF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0" name="Freeform 39"/>
            <p:cNvSpPr>
              <a:spLocks/>
            </p:cNvSpPr>
            <p:nvPr/>
          </p:nvSpPr>
          <p:spPr bwMode="auto">
            <a:xfrm>
              <a:off x="24449088" y="10323513"/>
              <a:ext cx="2374900" cy="762000"/>
            </a:xfrm>
            <a:custGeom>
              <a:avLst/>
              <a:gdLst>
                <a:gd name="T0" fmla="*/ 1496 w 1496"/>
                <a:gd name="T1" fmla="*/ 0 h 480"/>
                <a:gd name="T2" fmla="*/ 0 w 1496"/>
                <a:gd name="T3" fmla="*/ 0 h 480"/>
                <a:gd name="T4" fmla="*/ 90 w 1496"/>
                <a:gd name="T5" fmla="*/ 59 h 480"/>
                <a:gd name="T6" fmla="*/ 728 w 1496"/>
                <a:gd name="T7" fmla="*/ 267 h 480"/>
                <a:gd name="T8" fmla="*/ 731 w 1496"/>
                <a:gd name="T9" fmla="*/ 480 h 480"/>
                <a:gd name="T10" fmla="*/ 1326 w 1496"/>
                <a:gd name="T11" fmla="*/ 480 h 480"/>
                <a:gd name="T12" fmla="*/ 1326 w 1496"/>
                <a:gd name="T13" fmla="*/ 118 h 480"/>
                <a:gd name="T14" fmla="*/ 1496 w 1496"/>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6" h="480">
                  <a:moveTo>
                    <a:pt x="1496" y="0"/>
                  </a:moveTo>
                  <a:lnTo>
                    <a:pt x="0" y="0"/>
                  </a:lnTo>
                  <a:lnTo>
                    <a:pt x="90" y="59"/>
                  </a:lnTo>
                  <a:lnTo>
                    <a:pt x="728" y="267"/>
                  </a:lnTo>
                  <a:lnTo>
                    <a:pt x="731" y="480"/>
                  </a:lnTo>
                  <a:lnTo>
                    <a:pt x="1326" y="480"/>
                  </a:lnTo>
                  <a:lnTo>
                    <a:pt x="1326" y="118"/>
                  </a:lnTo>
                  <a:lnTo>
                    <a:pt x="1496"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1" name="Freeform 40"/>
            <p:cNvSpPr>
              <a:spLocks/>
            </p:cNvSpPr>
            <p:nvPr/>
          </p:nvSpPr>
          <p:spPr bwMode="auto">
            <a:xfrm>
              <a:off x="18105438" y="11187113"/>
              <a:ext cx="1728788" cy="555625"/>
            </a:xfrm>
            <a:custGeom>
              <a:avLst/>
              <a:gdLst>
                <a:gd name="T0" fmla="*/ 1089 w 1089"/>
                <a:gd name="T1" fmla="*/ 0 h 350"/>
                <a:gd name="T2" fmla="*/ 0 w 1089"/>
                <a:gd name="T3" fmla="*/ 0 h 350"/>
                <a:gd name="T4" fmla="*/ 66 w 1089"/>
                <a:gd name="T5" fmla="*/ 42 h 350"/>
                <a:gd name="T6" fmla="*/ 532 w 1089"/>
                <a:gd name="T7" fmla="*/ 194 h 350"/>
                <a:gd name="T8" fmla="*/ 532 w 1089"/>
                <a:gd name="T9" fmla="*/ 350 h 350"/>
                <a:gd name="T10" fmla="*/ 964 w 1089"/>
                <a:gd name="T11" fmla="*/ 350 h 350"/>
                <a:gd name="T12" fmla="*/ 964 w 1089"/>
                <a:gd name="T13" fmla="*/ 85 h 350"/>
                <a:gd name="T14" fmla="*/ 1089 w 1089"/>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9" h="350">
                  <a:moveTo>
                    <a:pt x="1089" y="0"/>
                  </a:moveTo>
                  <a:lnTo>
                    <a:pt x="0" y="0"/>
                  </a:lnTo>
                  <a:lnTo>
                    <a:pt x="66" y="42"/>
                  </a:lnTo>
                  <a:lnTo>
                    <a:pt x="532" y="194"/>
                  </a:lnTo>
                  <a:lnTo>
                    <a:pt x="532" y="350"/>
                  </a:lnTo>
                  <a:lnTo>
                    <a:pt x="964" y="350"/>
                  </a:lnTo>
                  <a:lnTo>
                    <a:pt x="964" y="85"/>
                  </a:lnTo>
                  <a:lnTo>
                    <a:pt x="1089"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2" name="Freeform 41"/>
            <p:cNvSpPr>
              <a:spLocks/>
            </p:cNvSpPr>
            <p:nvPr/>
          </p:nvSpPr>
          <p:spPr bwMode="auto">
            <a:xfrm>
              <a:off x="20769263" y="11187113"/>
              <a:ext cx="1733550" cy="555625"/>
            </a:xfrm>
            <a:custGeom>
              <a:avLst/>
              <a:gdLst>
                <a:gd name="T0" fmla="*/ 0 w 1092"/>
                <a:gd name="T1" fmla="*/ 0 h 350"/>
                <a:gd name="T2" fmla="*/ 1092 w 1092"/>
                <a:gd name="T3" fmla="*/ 0 h 350"/>
                <a:gd name="T4" fmla="*/ 1026 w 1092"/>
                <a:gd name="T5" fmla="*/ 42 h 350"/>
                <a:gd name="T6" fmla="*/ 560 w 1092"/>
                <a:gd name="T7" fmla="*/ 194 h 350"/>
                <a:gd name="T8" fmla="*/ 560 w 1092"/>
                <a:gd name="T9" fmla="*/ 350 h 350"/>
                <a:gd name="T10" fmla="*/ 125 w 1092"/>
                <a:gd name="T11" fmla="*/ 350 h 350"/>
                <a:gd name="T12" fmla="*/ 125 w 1092"/>
                <a:gd name="T13" fmla="*/ 85 h 350"/>
                <a:gd name="T14" fmla="*/ 0 w 1092"/>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2" h="350">
                  <a:moveTo>
                    <a:pt x="0" y="0"/>
                  </a:moveTo>
                  <a:lnTo>
                    <a:pt x="1092" y="0"/>
                  </a:lnTo>
                  <a:lnTo>
                    <a:pt x="1026" y="42"/>
                  </a:lnTo>
                  <a:lnTo>
                    <a:pt x="560" y="194"/>
                  </a:lnTo>
                  <a:lnTo>
                    <a:pt x="560" y="350"/>
                  </a:lnTo>
                  <a:lnTo>
                    <a:pt x="125" y="350"/>
                  </a:lnTo>
                  <a:lnTo>
                    <a:pt x="125" y="85"/>
                  </a:lnTo>
                  <a:lnTo>
                    <a:pt x="0"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3" name="Rectangle 42"/>
            <p:cNvSpPr>
              <a:spLocks noChangeArrowheads="1"/>
            </p:cNvSpPr>
            <p:nvPr/>
          </p:nvSpPr>
          <p:spPr bwMode="auto">
            <a:xfrm>
              <a:off x="25590501" y="11085513"/>
              <a:ext cx="998538" cy="198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4" name="Freeform 43"/>
            <p:cNvSpPr>
              <a:spLocks/>
            </p:cNvSpPr>
            <p:nvPr/>
          </p:nvSpPr>
          <p:spPr bwMode="auto">
            <a:xfrm>
              <a:off x="27938413" y="11333163"/>
              <a:ext cx="2308225" cy="762000"/>
            </a:xfrm>
            <a:custGeom>
              <a:avLst/>
              <a:gdLst>
                <a:gd name="T0" fmla="*/ 0 w 1454"/>
                <a:gd name="T1" fmla="*/ 0 h 480"/>
                <a:gd name="T2" fmla="*/ 1454 w 1454"/>
                <a:gd name="T3" fmla="*/ 0 h 480"/>
                <a:gd name="T4" fmla="*/ 1366 w 1454"/>
                <a:gd name="T5" fmla="*/ 59 h 480"/>
                <a:gd name="T6" fmla="*/ 747 w 1454"/>
                <a:gd name="T7" fmla="*/ 267 h 480"/>
                <a:gd name="T8" fmla="*/ 745 w 1454"/>
                <a:gd name="T9" fmla="*/ 480 h 480"/>
                <a:gd name="T10" fmla="*/ 168 w 1454"/>
                <a:gd name="T11" fmla="*/ 480 h 480"/>
                <a:gd name="T12" fmla="*/ 168 w 1454"/>
                <a:gd name="T13" fmla="*/ 116 h 480"/>
                <a:gd name="T14" fmla="*/ 0 w 1454"/>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4" h="480">
                  <a:moveTo>
                    <a:pt x="0" y="0"/>
                  </a:moveTo>
                  <a:lnTo>
                    <a:pt x="1454" y="0"/>
                  </a:lnTo>
                  <a:lnTo>
                    <a:pt x="1366" y="59"/>
                  </a:lnTo>
                  <a:lnTo>
                    <a:pt x="747" y="267"/>
                  </a:lnTo>
                  <a:lnTo>
                    <a:pt x="745" y="480"/>
                  </a:lnTo>
                  <a:lnTo>
                    <a:pt x="168" y="480"/>
                  </a:lnTo>
                  <a:lnTo>
                    <a:pt x="168" y="116"/>
                  </a:lnTo>
                  <a:lnTo>
                    <a:pt x="0" y="0"/>
                  </a:lnTo>
                  <a:close/>
                </a:path>
              </a:pathLst>
            </a:custGeom>
            <a:solidFill>
              <a:srgbClr val="7757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5" name="Rectangle 44"/>
            <p:cNvSpPr>
              <a:spLocks noChangeArrowheads="1"/>
            </p:cNvSpPr>
            <p:nvPr/>
          </p:nvSpPr>
          <p:spPr bwMode="auto">
            <a:xfrm>
              <a:off x="28171776" y="12095163"/>
              <a:ext cx="968375" cy="2000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6" name="Freeform 45"/>
            <p:cNvSpPr>
              <a:spLocks/>
            </p:cNvSpPr>
            <p:nvPr/>
          </p:nvSpPr>
          <p:spPr bwMode="auto">
            <a:xfrm>
              <a:off x="23383876" y="10134600"/>
              <a:ext cx="4413250" cy="180975"/>
            </a:xfrm>
            <a:custGeom>
              <a:avLst/>
              <a:gdLst>
                <a:gd name="T0" fmla="*/ 0 w 1176"/>
                <a:gd name="T1" fmla="*/ 0 h 48"/>
                <a:gd name="T2" fmla="*/ 0 w 1176"/>
                <a:gd name="T3" fmla="*/ 23 h 48"/>
                <a:gd name="T4" fmla="*/ 0 w 1176"/>
                <a:gd name="T5" fmla="*/ 24 h 48"/>
                <a:gd name="T6" fmla="*/ 0 w 1176"/>
                <a:gd name="T7" fmla="*/ 25 h 48"/>
                <a:gd name="T8" fmla="*/ 0 w 1176"/>
                <a:gd name="T9" fmla="*/ 27 h 48"/>
                <a:gd name="T10" fmla="*/ 0 w 1176"/>
                <a:gd name="T11" fmla="*/ 28 h 48"/>
                <a:gd name="T12" fmla="*/ 24 w 1176"/>
                <a:gd name="T13" fmla="*/ 48 h 48"/>
                <a:gd name="T14" fmla="*/ 1152 w 1176"/>
                <a:gd name="T15" fmla="*/ 48 h 48"/>
                <a:gd name="T16" fmla="*/ 1176 w 1176"/>
                <a:gd name="T17" fmla="*/ 30 h 48"/>
                <a:gd name="T18" fmla="*/ 1176 w 1176"/>
                <a:gd name="T19" fmla="*/ 30 h 48"/>
                <a:gd name="T20" fmla="*/ 1176 w 1176"/>
                <a:gd name="T21" fmla="*/ 0 h 48"/>
                <a:gd name="T22" fmla="*/ 0 w 1176"/>
                <a:gd name="T23" fmla="*/ 0 h 48"/>
                <a:gd name="T24" fmla="*/ 0 w 117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6" h="48">
                  <a:moveTo>
                    <a:pt x="0" y="0"/>
                  </a:moveTo>
                  <a:cubicBezTo>
                    <a:pt x="0" y="23"/>
                    <a:pt x="0" y="23"/>
                    <a:pt x="0" y="23"/>
                  </a:cubicBezTo>
                  <a:cubicBezTo>
                    <a:pt x="0" y="24"/>
                    <a:pt x="0" y="24"/>
                    <a:pt x="0" y="24"/>
                  </a:cubicBezTo>
                  <a:cubicBezTo>
                    <a:pt x="0" y="24"/>
                    <a:pt x="0" y="24"/>
                    <a:pt x="0" y="25"/>
                  </a:cubicBezTo>
                  <a:cubicBezTo>
                    <a:pt x="0" y="27"/>
                    <a:pt x="0" y="27"/>
                    <a:pt x="0" y="27"/>
                  </a:cubicBezTo>
                  <a:cubicBezTo>
                    <a:pt x="0" y="28"/>
                    <a:pt x="0" y="28"/>
                    <a:pt x="0" y="28"/>
                  </a:cubicBezTo>
                  <a:cubicBezTo>
                    <a:pt x="1" y="39"/>
                    <a:pt x="12" y="48"/>
                    <a:pt x="24" y="48"/>
                  </a:cubicBezTo>
                  <a:cubicBezTo>
                    <a:pt x="1152" y="48"/>
                    <a:pt x="1152" y="48"/>
                    <a:pt x="1152" y="48"/>
                  </a:cubicBezTo>
                  <a:cubicBezTo>
                    <a:pt x="1163" y="48"/>
                    <a:pt x="1172" y="41"/>
                    <a:pt x="1176" y="30"/>
                  </a:cubicBezTo>
                  <a:cubicBezTo>
                    <a:pt x="1176" y="30"/>
                    <a:pt x="1176" y="30"/>
                    <a:pt x="1176" y="30"/>
                  </a:cubicBezTo>
                  <a:cubicBezTo>
                    <a:pt x="1176" y="0"/>
                    <a:pt x="1176" y="0"/>
                    <a:pt x="1176" y="0"/>
                  </a:cubicBezTo>
                  <a:cubicBezTo>
                    <a:pt x="0" y="0"/>
                    <a:pt x="0" y="0"/>
                    <a:pt x="0" y="0"/>
                  </a:cubicBezTo>
                  <a:cubicBezTo>
                    <a:pt x="0" y="0"/>
                    <a:pt x="0" y="0"/>
                    <a:pt x="0" y="0"/>
                  </a:cubicBez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7" name="Freeform 46"/>
            <p:cNvSpPr>
              <a:spLocks/>
            </p:cNvSpPr>
            <p:nvPr/>
          </p:nvSpPr>
          <p:spPr bwMode="auto">
            <a:xfrm>
              <a:off x="23383876" y="10059988"/>
              <a:ext cx="4413250" cy="74613"/>
            </a:xfrm>
            <a:custGeom>
              <a:avLst/>
              <a:gdLst>
                <a:gd name="T0" fmla="*/ 0 w 2780"/>
                <a:gd name="T1" fmla="*/ 0 h 47"/>
                <a:gd name="T2" fmla="*/ 2780 w 2780"/>
                <a:gd name="T3" fmla="*/ 0 h 47"/>
                <a:gd name="T4" fmla="*/ 2780 w 2780"/>
                <a:gd name="T5" fmla="*/ 47 h 47"/>
                <a:gd name="T6" fmla="*/ 0 w 2780"/>
                <a:gd name="T7" fmla="*/ 47 h 47"/>
                <a:gd name="T8" fmla="*/ 0 w 2780"/>
                <a:gd name="T9" fmla="*/ 0 h 47"/>
                <a:gd name="T10" fmla="*/ 0 w 2780"/>
                <a:gd name="T11" fmla="*/ 0 h 47"/>
              </a:gdLst>
              <a:ahLst/>
              <a:cxnLst>
                <a:cxn ang="0">
                  <a:pos x="T0" y="T1"/>
                </a:cxn>
                <a:cxn ang="0">
                  <a:pos x="T2" y="T3"/>
                </a:cxn>
                <a:cxn ang="0">
                  <a:pos x="T4" y="T5"/>
                </a:cxn>
                <a:cxn ang="0">
                  <a:pos x="T6" y="T7"/>
                </a:cxn>
                <a:cxn ang="0">
                  <a:pos x="T8" y="T9"/>
                </a:cxn>
                <a:cxn ang="0">
                  <a:pos x="T10" y="T11"/>
                </a:cxn>
              </a:cxnLst>
              <a:rect l="0" t="0" r="r" b="b"/>
              <a:pathLst>
                <a:path w="2780" h="47">
                  <a:moveTo>
                    <a:pt x="0" y="0"/>
                  </a:moveTo>
                  <a:lnTo>
                    <a:pt x="2780" y="0"/>
                  </a:lnTo>
                  <a:lnTo>
                    <a:pt x="2780" y="47"/>
                  </a:lnTo>
                  <a:lnTo>
                    <a:pt x="0" y="47"/>
                  </a:lnTo>
                  <a:lnTo>
                    <a:pt x="0" y="0"/>
                  </a:lnTo>
                  <a:lnTo>
                    <a:pt x="0" y="0"/>
                  </a:lnTo>
                  <a:close/>
                </a:path>
              </a:pathLst>
            </a:custGeom>
            <a:solidFill>
              <a:srgbClr val="B957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8" name="Freeform 47"/>
            <p:cNvSpPr>
              <a:spLocks/>
            </p:cNvSpPr>
            <p:nvPr/>
          </p:nvSpPr>
          <p:spPr bwMode="auto">
            <a:xfrm>
              <a:off x="24085551" y="8047038"/>
              <a:ext cx="3024188" cy="1892300"/>
            </a:xfrm>
            <a:custGeom>
              <a:avLst/>
              <a:gdLst>
                <a:gd name="T0" fmla="*/ 0 w 1905"/>
                <a:gd name="T1" fmla="*/ 0 h 1192"/>
                <a:gd name="T2" fmla="*/ 1905 w 1905"/>
                <a:gd name="T3" fmla="*/ 0 h 1192"/>
                <a:gd name="T4" fmla="*/ 1905 w 1905"/>
                <a:gd name="T5" fmla="*/ 1192 h 1192"/>
                <a:gd name="T6" fmla="*/ 0 w 1905"/>
                <a:gd name="T7" fmla="*/ 1192 h 1192"/>
                <a:gd name="T8" fmla="*/ 0 w 1905"/>
                <a:gd name="T9" fmla="*/ 0 h 1192"/>
                <a:gd name="T10" fmla="*/ 0 w 1905"/>
                <a:gd name="T11" fmla="*/ 0 h 1192"/>
              </a:gdLst>
              <a:ahLst/>
              <a:cxnLst>
                <a:cxn ang="0">
                  <a:pos x="T0" y="T1"/>
                </a:cxn>
                <a:cxn ang="0">
                  <a:pos x="T2" y="T3"/>
                </a:cxn>
                <a:cxn ang="0">
                  <a:pos x="T4" y="T5"/>
                </a:cxn>
                <a:cxn ang="0">
                  <a:pos x="T6" y="T7"/>
                </a:cxn>
                <a:cxn ang="0">
                  <a:pos x="T8" y="T9"/>
                </a:cxn>
                <a:cxn ang="0">
                  <a:pos x="T10" y="T11"/>
                </a:cxn>
              </a:cxnLst>
              <a:rect l="0" t="0" r="r" b="b"/>
              <a:pathLst>
                <a:path w="1905" h="1192">
                  <a:moveTo>
                    <a:pt x="0" y="0"/>
                  </a:moveTo>
                  <a:lnTo>
                    <a:pt x="1905" y="0"/>
                  </a:lnTo>
                  <a:lnTo>
                    <a:pt x="1905" y="1192"/>
                  </a:lnTo>
                  <a:lnTo>
                    <a:pt x="0" y="1192"/>
                  </a:lnTo>
                  <a:lnTo>
                    <a:pt x="0" y="0"/>
                  </a:lnTo>
                  <a:lnTo>
                    <a:pt x="0" y="0"/>
                  </a:ln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9" name="Freeform 48"/>
            <p:cNvSpPr>
              <a:spLocks noEditPoints="1"/>
            </p:cNvSpPr>
            <p:nvPr/>
          </p:nvSpPr>
          <p:spPr bwMode="auto">
            <a:xfrm>
              <a:off x="23947438" y="7937500"/>
              <a:ext cx="3294063" cy="2122488"/>
            </a:xfrm>
            <a:custGeom>
              <a:avLst/>
              <a:gdLst>
                <a:gd name="T0" fmla="*/ 29 w 878"/>
                <a:gd name="T1" fmla="*/ 565 h 565"/>
                <a:gd name="T2" fmla="*/ 850 w 878"/>
                <a:gd name="T3" fmla="*/ 565 h 565"/>
                <a:gd name="T4" fmla="*/ 878 w 878"/>
                <a:gd name="T5" fmla="*/ 535 h 565"/>
                <a:gd name="T6" fmla="*/ 878 w 878"/>
                <a:gd name="T7" fmla="*/ 31 h 565"/>
                <a:gd name="T8" fmla="*/ 850 w 878"/>
                <a:gd name="T9" fmla="*/ 0 h 565"/>
                <a:gd name="T10" fmla="*/ 29 w 878"/>
                <a:gd name="T11" fmla="*/ 0 h 565"/>
                <a:gd name="T12" fmla="*/ 0 w 878"/>
                <a:gd name="T13" fmla="*/ 31 h 565"/>
                <a:gd name="T14" fmla="*/ 0 w 878"/>
                <a:gd name="T15" fmla="*/ 535 h 565"/>
                <a:gd name="T16" fmla="*/ 29 w 878"/>
                <a:gd name="T17" fmla="*/ 565 h 565"/>
                <a:gd name="T18" fmla="*/ 37 w 878"/>
                <a:gd name="T19" fmla="*/ 34 h 565"/>
                <a:gd name="T20" fmla="*/ 841 w 878"/>
                <a:gd name="T21" fmla="*/ 34 h 565"/>
                <a:gd name="T22" fmla="*/ 841 w 878"/>
                <a:gd name="T23" fmla="*/ 529 h 565"/>
                <a:gd name="T24" fmla="*/ 37 w 878"/>
                <a:gd name="T25" fmla="*/ 529 h 565"/>
                <a:gd name="T26" fmla="*/ 37 w 878"/>
                <a:gd name="T27" fmla="*/ 3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8" h="565">
                  <a:moveTo>
                    <a:pt x="29" y="565"/>
                  </a:moveTo>
                  <a:cubicBezTo>
                    <a:pt x="850" y="565"/>
                    <a:pt x="850" y="565"/>
                    <a:pt x="850" y="565"/>
                  </a:cubicBezTo>
                  <a:cubicBezTo>
                    <a:pt x="867" y="565"/>
                    <a:pt x="878" y="553"/>
                    <a:pt x="878" y="535"/>
                  </a:cubicBezTo>
                  <a:cubicBezTo>
                    <a:pt x="878" y="31"/>
                    <a:pt x="878" y="31"/>
                    <a:pt x="878" y="31"/>
                  </a:cubicBezTo>
                  <a:cubicBezTo>
                    <a:pt x="878" y="12"/>
                    <a:pt x="867" y="0"/>
                    <a:pt x="850" y="0"/>
                  </a:cubicBezTo>
                  <a:cubicBezTo>
                    <a:pt x="29" y="0"/>
                    <a:pt x="29" y="0"/>
                    <a:pt x="29" y="0"/>
                  </a:cubicBezTo>
                  <a:cubicBezTo>
                    <a:pt x="14" y="0"/>
                    <a:pt x="0" y="12"/>
                    <a:pt x="0" y="31"/>
                  </a:cubicBezTo>
                  <a:cubicBezTo>
                    <a:pt x="0" y="535"/>
                    <a:pt x="0" y="535"/>
                    <a:pt x="0" y="535"/>
                  </a:cubicBezTo>
                  <a:cubicBezTo>
                    <a:pt x="0" y="553"/>
                    <a:pt x="14" y="565"/>
                    <a:pt x="29" y="565"/>
                  </a:cubicBezTo>
                  <a:close/>
                  <a:moveTo>
                    <a:pt x="37" y="34"/>
                  </a:moveTo>
                  <a:cubicBezTo>
                    <a:pt x="841" y="34"/>
                    <a:pt x="841" y="34"/>
                    <a:pt x="841" y="34"/>
                  </a:cubicBezTo>
                  <a:cubicBezTo>
                    <a:pt x="841" y="529"/>
                    <a:pt x="841" y="529"/>
                    <a:pt x="841" y="529"/>
                  </a:cubicBezTo>
                  <a:cubicBezTo>
                    <a:pt x="37" y="529"/>
                    <a:pt x="37" y="529"/>
                    <a:pt x="37" y="529"/>
                  </a:cubicBezTo>
                  <a:cubicBezTo>
                    <a:pt x="37" y="34"/>
                    <a:pt x="37" y="34"/>
                    <a:pt x="37" y="34"/>
                  </a:cubicBez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0" name="Freeform 49"/>
            <p:cNvSpPr>
              <a:spLocks/>
            </p:cNvSpPr>
            <p:nvPr/>
          </p:nvSpPr>
          <p:spPr bwMode="auto">
            <a:xfrm>
              <a:off x="27549476" y="9256713"/>
              <a:ext cx="3263900" cy="2068513"/>
            </a:xfrm>
            <a:custGeom>
              <a:avLst/>
              <a:gdLst>
                <a:gd name="T0" fmla="*/ 869 w 870"/>
                <a:gd name="T1" fmla="*/ 493 h 551"/>
                <a:gd name="T2" fmla="*/ 805 w 870"/>
                <a:gd name="T3" fmla="*/ 170 h 551"/>
                <a:gd name="T4" fmla="*/ 805 w 870"/>
                <a:gd name="T5" fmla="*/ 36 h 551"/>
                <a:gd name="T6" fmla="*/ 769 w 870"/>
                <a:gd name="T7" fmla="*/ 0 h 551"/>
                <a:gd name="T8" fmla="*/ 551 w 870"/>
                <a:gd name="T9" fmla="*/ 0 h 551"/>
                <a:gd name="T10" fmla="*/ 433 w 870"/>
                <a:gd name="T11" fmla="*/ 0 h 551"/>
                <a:gd name="T12" fmla="*/ 35 w 870"/>
                <a:gd name="T13" fmla="*/ 0 h 551"/>
                <a:gd name="T14" fmla="*/ 0 w 870"/>
                <a:gd name="T15" fmla="*/ 36 h 551"/>
                <a:gd name="T16" fmla="*/ 0 w 870"/>
                <a:gd name="T17" fmla="*/ 516 h 551"/>
                <a:gd name="T18" fmla="*/ 35 w 870"/>
                <a:gd name="T19" fmla="*/ 551 h 551"/>
                <a:gd name="T20" fmla="*/ 769 w 870"/>
                <a:gd name="T21" fmla="*/ 551 h 551"/>
                <a:gd name="T22" fmla="*/ 805 w 870"/>
                <a:gd name="T23" fmla="*/ 516 h 551"/>
                <a:gd name="T24" fmla="*/ 805 w 870"/>
                <a:gd name="T25" fmla="*/ 514 h 551"/>
                <a:gd name="T26" fmla="*/ 855 w 870"/>
                <a:gd name="T27" fmla="*/ 514 h 551"/>
                <a:gd name="T28" fmla="*/ 870 w 870"/>
                <a:gd name="T29" fmla="*/ 499 h 551"/>
                <a:gd name="T30" fmla="*/ 869 w 870"/>
                <a:gd name="T31" fmla="*/ 49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0" h="551">
                  <a:moveTo>
                    <a:pt x="869" y="493"/>
                  </a:moveTo>
                  <a:cubicBezTo>
                    <a:pt x="805" y="170"/>
                    <a:pt x="805" y="170"/>
                    <a:pt x="805" y="170"/>
                  </a:cubicBezTo>
                  <a:cubicBezTo>
                    <a:pt x="805" y="36"/>
                    <a:pt x="805" y="36"/>
                    <a:pt x="805" y="36"/>
                  </a:cubicBezTo>
                  <a:cubicBezTo>
                    <a:pt x="805" y="16"/>
                    <a:pt x="789" y="0"/>
                    <a:pt x="769" y="0"/>
                  </a:cubicBezTo>
                  <a:cubicBezTo>
                    <a:pt x="551" y="0"/>
                    <a:pt x="551" y="0"/>
                    <a:pt x="551" y="0"/>
                  </a:cubicBezTo>
                  <a:cubicBezTo>
                    <a:pt x="433" y="0"/>
                    <a:pt x="433" y="0"/>
                    <a:pt x="433" y="0"/>
                  </a:cubicBezTo>
                  <a:cubicBezTo>
                    <a:pt x="35" y="0"/>
                    <a:pt x="35" y="0"/>
                    <a:pt x="35" y="0"/>
                  </a:cubicBezTo>
                  <a:cubicBezTo>
                    <a:pt x="16" y="0"/>
                    <a:pt x="0" y="16"/>
                    <a:pt x="0" y="36"/>
                  </a:cubicBezTo>
                  <a:cubicBezTo>
                    <a:pt x="0" y="516"/>
                    <a:pt x="0" y="516"/>
                    <a:pt x="0" y="516"/>
                  </a:cubicBezTo>
                  <a:cubicBezTo>
                    <a:pt x="0" y="535"/>
                    <a:pt x="16" y="551"/>
                    <a:pt x="35" y="551"/>
                  </a:cubicBezTo>
                  <a:cubicBezTo>
                    <a:pt x="769" y="551"/>
                    <a:pt x="769" y="551"/>
                    <a:pt x="769" y="551"/>
                  </a:cubicBezTo>
                  <a:cubicBezTo>
                    <a:pt x="789" y="551"/>
                    <a:pt x="805" y="535"/>
                    <a:pt x="805" y="516"/>
                  </a:cubicBezTo>
                  <a:cubicBezTo>
                    <a:pt x="805" y="514"/>
                    <a:pt x="805" y="514"/>
                    <a:pt x="805" y="514"/>
                  </a:cubicBezTo>
                  <a:cubicBezTo>
                    <a:pt x="855" y="514"/>
                    <a:pt x="855" y="514"/>
                    <a:pt x="855" y="514"/>
                  </a:cubicBezTo>
                  <a:cubicBezTo>
                    <a:pt x="863" y="514"/>
                    <a:pt x="870" y="507"/>
                    <a:pt x="870" y="499"/>
                  </a:cubicBezTo>
                  <a:cubicBezTo>
                    <a:pt x="870" y="497"/>
                    <a:pt x="869" y="495"/>
                    <a:pt x="869" y="493"/>
                  </a:cubicBezTo>
                  <a:close/>
                </a:path>
              </a:pathLst>
            </a:custGeom>
            <a:solidFill>
              <a:srgbClr val="008D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1" name="Rectangle 50"/>
            <p:cNvSpPr>
              <a:spLocks noChangeArrowheads="1"/>
            </p:cNvSpPr>
            <p:nvPr/>
          </p:nvSpPr>
          <p:spPr bwMode="auto">
            <a:xfrm>
              <a:off x="27743151" y="9455150"/>
              <a:ext cx="2627313" cy="167481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2" name="Freeform 51"/>
            <p:cNvSpPr>
              <a:spLocks/>
            </p:cNvSpPr>
            <p:nvPr/>
          </p:nvSpPr>
          <p:spPr bwMode="auto">
            <a:xfrm>
              <a:off x="23961726" y="10709275"/>
              <a:ext cx="169863" cy="258763"/>
            </a:xfrm>
            <a:custGeom>
              <a:avLst/>
              <a:gdLst>
                <a:gd name="T0" fmla="*/ 0 w 45"/>
                <a:gd name="T1" fmla="*/ 4 h 69"/>
                <a:gd name="T2" fmla="*/ 16 w 45"/>
                <a:gd name="T3" fmla="*/ 69 h 69"/>
                <a:gd name="T4" fmla="*/ 40 w 45"/>
                <a:gd name="T5" fmla="*/ 29 h 69"/>
                <a:gd name="T6" fmla="*/ 0 w 45"/>
                <a:gd name="T7" fmla="*/ 4 h 69"/>
              </a:gdLst>
              <a:ahLst/>
              <a:cxnLst>
                <a:cxn ang="0">
                  <a:pos x="T0" y="T1"/>
                </a:cxn>
                <a:cxn ang="0">
                  <a:pos x="T2" y="T3"/>
                </a:cxn>
                <a:cxn ang="0">
                  <a:pos x="T4" y="T5"/>
                </a:cxn>
                <a:cxn ang="0">
                  <a:pos x="T6" y="T7"/>
                </a:cxn>
              </a:cxnLst>
              <a:rect l="0" t="0" r="r" b="b"/>
              <a:pathLst>
                <a:path w="45" h="69">
                  <a:moveTo>
                    <a:pt x="0" y="4"/>
                  </a:moveTo>
                  <a:cubicBezTo>
                    <a:pt x="16" y="69"/>
                    <a:pt x="16" y="69"/>
                    <a:pt x="16" y="69"/>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3" name="Freeform 52"/>
            <p:cNvSpPr>
              <a:spLocks/>
            </p:cNvSpPr>
            <p:nvPr/>
          </p:nvSpPr>
          <p:spPr bwMode="auto">
            <a:xfrm>
              <a:off x="23901401" y="10461625"/>
              <a:ext cx="169863" cy="263525"/>
            </a:xfrm>
            <a:custGeom>
              <a:avLst/>
              <a:gdLst>
                <a:gd name="T0" fmla="*/ 0 w 45"/>
                <a:gd name="T1" fmla="*/ 5 h 70"/>
                <a:gd name="T2" fmla="*/ 16 w 45"/>
                <a:gd name="T3" fmla="*/ 70 h 70"/>
                <a:gd name="T4" fmla="*/ 40 w 45"/>
                <a:gd name="T5" fmla="*/ 29 h 70"/>
                <a:gd name="T6" fmla="*/ 0 w 45"/>
                <a:gd name="T7" fmla="*/ 5 h 70"/>
              </a:gdLst>
              <a:ahLst/>
              <a:cxnLst>
                <a:cxn ang="0">
                  <a:pos x="T0" y="T1"/>
                </a:cxn>
                <a:cxn ang="0">
                  <a:pos x="T2" y="T3"/>
                </a:cxn>
                <a:cxn ang="0">
                  <a:pos x="T4" y="T5"/>
                </a:cxn>
                <a:cxn ang="0">
                  <a:pos x="T6" y="T7"/>
                </a:cxn>
              </a:cxnLst>
              <a:rect l="0" t="0" r="r" b="b"/>
              <a:pathLst>
                <a:path w="45" h="70">
                  <a:moveTo>
                    <a:pt x="0" y="5"/>
                  </a:moveTo>
                  <a:cubicBezTo>
                    <a:pt x="16" y="70"/>
                    <a:pt x="16" y="70"/>
                    <a:pt x="16" y="70"/>
                  </a:cubicBezTo>
                  <a:cubicBezTo>
                    <a:pt x="34" y="66"/>
                    <a:pt x="45" y="47"/>
                    <a:pt x="40" y="29"/>
                  </a:cubicBezTo>
                  <a:cubicBezTo>
                    <a:pt x="36" y="11"/>
                    <a:pt x="18" y="0"/>
                    <a:pt x="0" y="5"/>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4" name="Freeform 53"/>
            <p:cNvSpPr>
              <a:spLocks/>
            </p:cNvSpPr>
            <p:nvPr/>
          </p:nvSpPr>
          <p:spPr bwMode="auto">
            <a:xfrm>
              <a:off x="23842663" y="10217150"/>
              <a:ext cx="168275" cy="263525"/>
            </a:xfrm>
            <a:custGeom>
              <a:avLst/>
              <a:gdLst>
                <a:gd name="T0" fmla="*/ 0 w 45"/>
                <a:gd name="T1" fmla="*/ 4 h 70"/>
                <a:gd name="T2" fmla="*/ 16 w 45"/>
                <a:gd name="T3" fmla="*/ 70 h 70"/>
                <a:gd name="T4" fmla="*/ 40 w 45"/>
                <a:gd name="T5" fmla="*/ 29 h 70"/>
                <a:gd name="T6" fmla="*/ 0 w 45"/>
                <a:gd name="T7" fmla="*/ 4 h 70"/>
              </a:gdLst>
              <a:ahLst/>
              <a:cxnLst>
                <a:cxn ang="0">
                  <a:pos x="T0" y="T1"/>
                </a:cxn>
                <a:cxn ang="0">
                  <a:pos x="T2" y="T3"/>
                </a:cxn>
                <a:cxn ang="0">
                  <a:pos x="T4" y="T5"/>
                </a:cxn>
                <a:cxn ang="0">
                  <a:pos x="T6" y="T7"/>
                </a:cxn>
              </a:cxnLst>
              <a:rect l="0" t="0" r="r" b="b"/>
              <a:pathLst>
                <a:path w="45" h="70">
                  <a:moveTo>
                    <a:pt x="0" y="4"/>
                  </a:moveTo>
                  <a:cubicBezTo>
                    <a:pt x="16" y="70"/>
                    <a:pt x="16" y="70"/>
                    <a:pt x="16" y="70"/>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5" name="Freeform 54"/>
            <p:cNvSpPr>
              <a:spLocks/>
            </p:cNvSpPr>
            <p:nvPr/>
          </p:nvSpPr>
          <p:spPr bwMode="auto">
            <a:xfrm>
              <a:off x="23777576" y="9974263"/>
              <a:ext cx="173038" cy="258763"/>
            </a:xfrm>
            <a:custGeom>
              <a:avLst/>
              <a:gdLst>
                <a:gd name="T0" fmla="*/ 0 w 46"/>
                <a:gd name="T1" fmla="*/ 4 h 69"/>
                <a:gd name="T2" fmla="*/ 17 w 46"/>
                <a:gd name="T3" fmla="*/ 69 h 69"/>
                <a:gd name="T4" fmla="*/ 41 w 46"/>
                <a:gd name="T5" fmla="*/ 29 h 69"/>
                <a:gd name="T6" fmla="*/ 0 w 46"/>
                <a:gd name="T7" fmla="*/ 4 h 69"/>
              </a:gdLst>
              <a:ahLst/>
              <a:cxnLst>
                <a:cxn ang="0">
                  <a:pos x="T0" y="T1"/>
                </a:cxn>
                <a:cxn ang="0">
                  <a:pos x="T2" y="T3"/>
                </a:cxn>
                <a:cxn ang="0">
                  <a:pos x="T4" y="T5"/>
                </a:cxn>
                <a:cxn ang="0">
                  <a:pos x="T6" y="T7"/>
                </a:cxn>
              </a:cxnLst>
              <a:rect l="0" t="0" r="r" b="b"/>
              <a:pathLst>
                <a:path w="46" h="69">
                  <a:moveTo>
                    <a:pt x="0" y="4"/>
                  </a:moveTo>
                  <a:cubicBezTo>
                    <a:pt x="17" y="69"/>
                    <a:pt x="17" y="69"/>
                    <a:pt x="17" y="69"/>
                  </a:cubicBezTo>
                  <a:cubicBezTo>
                    <a:pt x="35" y="65"/>
                    <a:pt x="46" y="47"/>
                    <a:pt x="41" y="29"/>
                  </a:cubicBezTo>
                  <a:cubicBezTo>
                    <a:pt x="37" y="11"/>
                    <a:pt x="19" y="0"/>
                    <a:pt x="0" y="4"/>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6" name="Freeform 55"/>
            <p:cNvSpPr>
              <a:spLocks/>
            </p:cNvSpPr>
            <p:nvPr/>
          </p:nvSpPr>
          <p:spPr bwMode="auto">
            <a:xfrm>
              <a:off x="22566313" y="9204325"/>
              <a:ext cx="1524000" cy="2297113"/>
            </a:xfrm>
            <a:custGeom>
              <a:avLst/>
              <a:gdLst>
                <a:gd name="T0" fmla="*/ 12 w 406"/>
                <a:gd name="T1" fmla="*/ 64 h 612"/>
                <a:gd name="T2" fmla="*/ 3 w 406"/>
                <a:gd name="T3" fmla="*/ 79 h 612"/>
                <a:gd name="T4" fmla="*/ 131 w 406"/>
                <a:gd name="T5" fmla="*/ 600 h 612"/>
                <a:gd name="T6" fmla="*/ 147 w 406"/>
                <a:gd name="T7" fmla="*/ 609 h 612"/>
                <a:gd name="T8" fmla="*/ 394 w 406"/>
                <a:gd name="T9" fmla="*/ 548 h 612"/>
                <a:gd name="T10" fmla="*/ 403 w 406"/>
                <a:gd name="T11" fmla="*/ 533 h 612"/>
                <a:gd name="T12" fmla="*/ 275 w 406"/>
                <a:gd name="T13" fmla="*/ 12 h 612"/>
                <a:gd name="T14" fmla="*/ 260 w 406"/>
                <a:gd name="T15" fmla="*/ 3 h 612"/>
                <a:gd name="T16" fmla="*/ 33 w 406"/>
                <a:gd name="T17" fmla="*/ 59 h 612"/>
                <a:gd name="T18" fmla="*/ 12 w 406"/>
                <a:gd name="T19" fmla="*/ 6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612">
                  <a:moveTo>
                    <a:pt x="12" y="64"/>
                  </a:moveTo>
                  <a:cubicBezTo>
                    <a:pt x="12" y="64"/>
                    <a:pt x="0" y="67"/>
                    <a:pt x="3" y="79"/>
                  </a:cubicBezTo>
                  <a:cubicBezTo>
                    <a:pt x="131" y="600"/>
                    <a:pt x="131" y="600"/>
                    <a:pt x="131" y="600"/>
                  </a:cubicBezTo>
                  <a:cubicBezTo>
                    <a:pt x="131" y="600"/>
                    <a:pt x="134" y="612"/>
                    <a:pt x="147" y="609"/>
                  </a:cubicBezTo>
                  <a:cubicBezTo>
                    <a:pt x="394" y="548"/>
                    <a:pt x="394" y="548"/>
                    <a:pt x="394" y="548"/>
                  </a:cubicBezTo>
                  <a:cubicBezTo>
                    <a:pt x="394" y="548"/>
                    <a:pt x="406" y="545"/>
                    <a:pt x="403" y="533"/>
                  </a:cubicBezTo>
                  <a:cubicBezTo>
                    <a:pt x="275" y="12"/>
                    <a:pt x="275" y="12"/>
                    <a:pt x="275" y="12"/>
                  </a:cubicBezTo>
                  <a:cubicBezTo>
                    <a:pt x="275" y="12"/>
                    <a:pt x="272" y="0"/>
                    <a:pt x="260" y="3"/>
                  </a:cubicBezTo>
                  <a:cubicBezTo>
                    <a:pt x="33" y="59"/>
                    <a:pt x="33" y="59"/>
                    <a:pt x="33" y="59"/>
                  </a:cubicBezTo>
                  <a:lnTo>
                    <a:pt x="12" y="64"/>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7" name="Freeform 56"/>
            <p:cNvSpPr>
              <a:spLocks/>
            </p:cNvSpPr>
            <p:nvPr/>
          </p:nvSpPr>
          <p:spPr bwMode="auto">
            <a:xfrm>
              <a:off x="22775863" y="9677400"/>
              <a:ext cx="1130300" cy="1457325"/>
            </a:xfrm>
            <a:custGeom>
              <a:avLst/>
              <a:gdLst>
                <a:gd name="T0" fmla="*/ 0 w 712"/>
                <a:gd name="T1" fmla="*/ 127 h 918"/>
                <a:gd name="T2" fmla="*/ 194 w 712"/>
                <a:gd name="T3" fmla="*/ 918 h 918"/>
                <a:gd name="T4" fmla="*/ 712 w 712"/>
                <a:gd name="T5" fmla="*/ 790 h 918"/>
                <a:gd name="T6" fmla="*/ 518 w 712"/>
                <a:gd name="T7" fmla="*/ 0 h 918"/>
                <a:gd name="T8" fmla="*/ 0 w 712"/>
                <a:gd name="T9" fmla="*/ 127 h 918"/>
              </a:gdLst>
              <a:ahLst/>
              <a:cxnLst>
                <a:cxn ang="0">
                  <a:pos x="T0" y="T1"/>
                </a:cxn>
                <a:cxn ang="0">
                  <a:pos x="T2" y="T3"/>
                </a:cxn>
                <a:cxn ang="0">
                  <a:pos x="T4" y="T5"/>
                </a:cxn>
                <a:cxn ang="0">
                  <a:pos x="T6" y="T7"/>
                </a:cxn>
                <a:cxn ang="0">
                  <a:pos x="T8" y="T9"/>
                </a:cxn>
              </a:cxnLst>
              <a:rect l="0" t="0" r="r" b="b"/>
              <a:pathLst>
                <a:path w="712" h="918">
                  <a:moveTo>
                    <a:pt x="0" y="127"/>
                  </a:moveTo>
                  <a:lnTo>
                    <a:pt x="194" y="918"/>
                  </a:lnTo>
                  <a:lnTo>
                    <a:pt x="712" y="790"/>
                  </a:lnTo>
                  <a:lnTo>
                    <a:pt x="518" y="0"/>
                  </a:lnTo>
                  <a:lnTo>
                    <a:pt x="0" y="127"/>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8" name="Freeform 57"/>
            <p:cNvSpPr>
              <a:spLocks/>
            </p:cNvSpPr>
            <p:nvPr/>
          </p:nvSpPr>
          <p:spPr bwMode="auto">
            <a:xfrm>
              <a:off x="22442488" y="9955213"/>
              <a:ext cx="1593850" cy="1677988"/>
            </a:xfrm>
            <a:custGeom>
              <a:avLst/>
              <a:gdLst>
                <a:gd name="T0" fmla="*/ 180 w 425"/>
                <a:gd name="T1" fmla="*/ 409 h 447"/>
                <a:gd name="T2" fmla="*/ 164 w 425"/>
                <a:gd name="T3" fmla="*/ 400 h 447"/>
                <a:gd name="T4" fmla="*/ 80 w 425"/>
                <a:gd name="T5" fmla="*/ 57 h 447"/>
                <a:gd name="T6" fmla="*/ 0 w 425"/>
                <a:gd name="T7" fmla="*/ 9 h 447"/>
                <a:gd name="T8" fmla="*/ 90 w 425"/>
                <a:gd name="T9" fmla="*/ 375 h 447"/>
                <a:gd name="T10" fmla="*/ 90 w 425"/>
                <a:gd name="T11" fmla="*/ 375 h 447"/>
                <a:gd name="T12" fmla="*/ 90 w 425"/>
                <a:gd name="T13" fmla="*/ 375 h 447"/>
                <a:gd name="T14" fmla="*/ 90 w 425"/>
                <a:gd name="T15" fmla="*/ 375 h 447"/>
                <a:gd name="T16" fmla="*/ 90 w 425"/>
                <a:gd name="T17" fmla="*/ 375 h 447"/>
                <a:gd name="T18" fmla="*/ 150 w 425"/>
                <a:gd name="T19" fmla="*/ 447 h 447"/>
                <a:gd name="T20" fmla="*/ 420 w 425"/>
                <a:gd name="T21" fmla="*/ 381 h 447"/>
                <a:gd name="T22" fmla="*/ 425 w 425"/>
                <a:gd name="T23" fmla="*/ 349 h 447"/>
                <a:gd name="T24" fmla="*/ 180 w 425"/>
                <a:gd name="T25" fmla="*/ 40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447">
                  <a:moveTo>
                    <a:pt x="180" y="409"/>
                  </a:moveTo>
                  <a:cubicBezTo>
                    <a:pt x="167" y="412"/>
                    <a:pt x="164" y="400"/>
                    <a:pt x="164" y="400"/>
                  </a:cubicBezTo>
                  <a:cubicBezTo>
                    <a:pt x="80" y="57"/>
                    <a:pt x="80" y="57"/>
                    <a:pt x="80" y="57"/>
                  </a:cubicBezTo>
                  <a:cubicBezTo>
                    <a:pt x="71" y="22"/>
                    <a:pt x="35" y="0"/>
                    <a:pt x="0" y="9"/>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150" y="447"/>
                    <a:pt x="150" y="447"/>
                    <a:pt x="150" y="447"/>
                  </a:cubicBezTo>
                  <a:cubicBezTo>
                    <a:pt x="420" y="381"/>
                    <a:pt x="420" y="381"/>
                    <a:pt x="420" y="381"/>
                  </a:cubicBezTo>
                  <a:cubicBezTo>
                    <a:pt x="425" y="349"/>
                    <a:pt x="425" y="349"/>
                    <a:pt x="425" y="349"/>
                  </a:cubicBezTo>
                  <a:lnTo>
                    <a:pt x="180" y="409"/>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9" name="Freeform 58"/>
            <p:cNvSpPr>
              <a:spLocks/>
            </p:cNvSpPr>
            <p:nvPr/>
          </p:nvSpPr>
          <p:spPr bwMode="auto">
            <a:xfrm>
              <a:off x="22948901" y="11374438"/>
              <a:ext cx="1141413" cy="420688"/>
            </a:xfrm>
            <a:custGeom>
              <a:avLst/>
              <a:gdLst>
                <a:gd name="T0" fmla="*/ 0 w 719"/>
                <a:gd name="T1" fmla="*/ 170 h 265"/>
                <a:gd name="T2" fmla="*/ 24 w 719"/>
                <a:gd name="T3" fmla="*/ 265 h 265"/>
                <a:gd name="T4" fmla="*/ 719 w 719"/>
                <a:gd name="T5" fmla="*/ 92 h 265"/>
                <a:gd name="T6" fmla="*/ 695 w 719"/>
                <a:gd name="T7" fmla="*/ 0 h 265"/>
                <a:gd name="T8" fmla="*/ 0 w 719"/>
                <a:gd name="T9" fmla="*/ 170 h 265"/>
              </a:gdLst>
              <a:ahLst/>
              <a:cxnLst>
                <a:cxn ang="0">
                  <a:pos x="T0" y="T1"/>
                </a:cxn>
                <a:cxn ang="0">
                  <a:pos x="T2" y="T3"/>
                </a:cxn>
                <a:cxn ang="0">
                  <a:pos x="T4" y="T5"/>
                </a:cxn>
                <a:cxn ang="0">
                  <a:pos x="T6" y="T7"/>
                </a:cxn>
                <a:cxn ang="0">
                  <a:pos x="T8" y="T9"/>
                </a:cxn>
              </a:cxnLst>
              <a:rect l="0" t="0" r="r" b="b"/>
              <a:pathLst>
                <a:path w="719" h="265">
                  <a:moveTo>
                    <a:pt x="0" y="170"/>
                  </a:moveTo>
                  <a:lnTo>
                    <a:pt x="24" y="265"/>
                  </a:lnTo>
                  <a:lnTo>
                    <a:pt x="719" y="92"/>
                  </a:lnTo>
                  <a:lnTo>
                    <a:pt x="695" y="0"/>
                  </a:lnTo>
                  <a:lnTo>
                    <a:pt x="0" y="1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0" name="Freeform 59"/>
            <p:cNvSpPr>
              <a:spLocks/>
            </p:cNvSpPr>
            <p:nvPr/>
          </p:nvSpPr>
          <p:spPr bwMode="auto">
            <a:xfrm>
              <a:off x="18102263" y="12111038"/>
              <a:ext cx="168275" cy="261938"/>
            </a:xfrm>
            <a:custGeom>
              <a:avLst/>
              <a:gdLst>
                <a:gd name="T0" fmla="*/ 16 w 45"/>
                <a:gd name="T1" fmla="*/ 0 h 70"/>
                <a:gd name="T2" fmla="*/ 0 w 45"/>
                <a:gd name="T3" fmla="*/ 66 h 70"/>
                <a:gd name="T4" fmla="*/ 41 w 45"/>
                <a:gd name="T5" fmla="*/ 41 h 70"/>
                <a:gd name="T6" fmla="*/ 16 w 45"/>
                <a:gd name="T7" fmla="*/ 0 h 70"/>
              </a:gdLst>
              <a:ahLst/>
              <a:cxnLst>
                <a:cxn ang="0">
                  <a:pos x="T0" y="T1"/>
                </a:cxn>
                <a:cxn ang="0">
                  <a:pos x="T2" y="T3"/>
                </a:cxn>
                <a:cxn ang="0">
                  <a:pos x="T4" y="T5"/>
                </a:cxn>
                <a:cxn ang="0">
                  <a:pos x="T6" y="T7"/>
                </a:cxn>
              </a:cxnLst>
              <a:rect l="0" t="0" r="r" b="b"/>
              <a:pathLst>
                <a:path w="45" h="70">
                  <a:moveTo>
                    <a:pt x="16" y="0"/>
                  </a:moveTo>
                  <a:cubicBezTo>
                    <a:pt x="0" y="66"/>
                    <a:pt x="0" y="66"/>
                    <a:pt x="0" y="66"/>
                  </a:cubicBezTo>
                  <a:cubicBezTo>
                    <a:pt x="18" y="70"/>
                    <a:pt x="37" y="59"/>
                    <a:pt x="41" y="41"/>
                  </a:cubicBezTo>
                  <a:cubicBezTo>
                    <a:pt x="45" y="23"/>
                    <a:pt x="34" y="4"/>
                    <a:pt x="16"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1" name="Freeform 60"/>
            <p:cNvSpPr>
              <a:spLocks/>
            </p:cNvSpPr>
            <p:nvPr/>
          </p:nvSpPr>
          <p:spPr bwMode="auto">
            <a:xfrm>
              <a:off x="18161001" y="11866563"/>
              <a:ext cx="165100" cy="258763"/>
            </a:xfrm>
            <a:custGeom>
              <a:avLst/>
              <a:gdLst>
                <a:gd name="T0" fmla="*/ 15 w 44"/>
                <a:gd name="T1" fmla="*/ 0 h 69"/>
                <a:gd name="T2" fmla="*/ 0 w 44"/>
                <a:gd name="T3" fmla="*/ 65 h 69"/>
                <a:gd name="T4" fmla="*/ 40 w 44"/>
                <a:gd name="T5" fmla="*/ 40 h 69"/>
                <a:gd name="T6" fmla="*/ 15 w 44"/>
                <a:gd name="T7" fmla="*/ 0 h 69"/>
              </a:gdLst>
              <a:ahLst/>
              <a:cxnLst>
                <a:cxn ang="0">
                  <a:pos x="T0" y="T1"/>
                </a:cxn>
                <a:cxn ang="0">
                  <a:pos x="T2" y="T3"/>
                </a:cxn>
                <a:cxn ang="0">
                  <a:pos x="T4" y="T5"/>
                </a:cxn>
                <a:cxn ang="0">
                  <a:pos x="T6" y="T7"/>
                </a:cxn>
              </a:cxnLst>
              <a:rect l="0" t="0" r="r" b="b"/>
              <a:pathLst>
                <a:path w="44" h="69">
                  <a:moveTo>
                    <a:pt x="15" y="0"/>
                  </a:moveTo>
                  <a:cubicBezTo>
                    <a:pt x="0" y="65"/>
                    <a:pt x="0" y="65"/>
                    <a:pt x="0" y="65"/>
                  </a:cubicBezTo>
                  <a:cubicBezTo>
                    <a:pt x="18" y="69"/>
                    <a:pt x="36" y="58"/>
                    <a:pt x="40" y="40"/>
                  </a:cubicBezTo>
                  <a:cubicBezTo>
                    <a:pt x="44" y="22"/>
                    <a:pt x="33" y="4"/>
                    <a:pt x="15"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2" name="Freeform 61"/>
            <p:cNvSpPr>
              <a:spLocks/>
            </p:cNvSpPr>
            <p:nvPr/>
          </p:nvSpPr>
          <p:spPr bwMode="auto">
            <a:xfrm>
              <a:off x="18218151" y="11618913"/>
              <a:ext cx="168275" cy="261938"/>
            </a:xfrm>
            <a:custGeom>
              <a:avLst/>
              <a:gdLst>
                <a:gd name="T0" fmla="*/ 15 w 45"/>
                <a:gd name="T1" fmla="*/ 0 h 70"/>
                <a:gd name="T2" fmla="*/ 0 w 45"/>
                <a:gd name="T3" fmla="*/ 66 h 70"/>
                <a:gd name="T4" fmla="*/ 40 w 45"/>
                <a:gd name="T5" fmla="*/ 41 h 70"/>
                <a:gd name="T6" fmla="*/ 15 w 45"/>
                <a:gd name="T7" fmla="*/ 0 h 70"/>
              </a:gdLst>
              <a:ahLst/>
              <a:cxnLst>
                <a:cxn ang="0">
                  <a:pos x="T0" y="T1"/>
                </a:cxn>
                <a:cxn ang="0">
                  <a:pos x="T2" y="T3"/>
                </a:cxn>
                <a:cxn ang="0">
                  <a:pos x="T4" y="T5"/>
                </a:cxn>
                <a:cxn ang="0">
                  <a:pos x="T6" y="T7"/>
                </a:cxn>
              </a:cxnLst>
              <a:rect l="0" t="0" r="r" b="b"/>
              <a:pathLst>
                <a:path w="45" h="70">
                  <a:moveTo>
                    <a:pt x="15" y="0"/>
                  </a:moveTo>
                  <a:cubicBezTo>
                    <a:pt x="0" y="66"/>
                    <a:pt x="0" y="66"/>
                    <a:pt x="0" y="66"/>
                  </a:cubicBezTo>
                  <a:cubicBezTo>
                    <a:pt x="18" y="70"/>
                    <a:pt x="36" y="59"/>
                    <a:pt x="40" y="41"/>
                  </a:cubicBezTo>
                  <a:cubicBezTo>
                    <a:pt x="45" y="22"/>
                    <a:pt x="33" y="4"/>
                    <a:pt x="15"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3" name="Freeform 62"/>
            <p:cNvSpPr>
              <a:spLocks/>
            </p:cNvSpPr>
            <p:nvPr/>
          </p:nvSpPr>
          <p:spPr bwMode="auto">
            <a:xfrm>
              <a:off x="18273713" y="11374438"/>
              <a:ext cx="169863" cy="258763"/>
            </a:xfrm>
            <a:custGeom>
              <a:avLst/>
              <a:gdLst>
                <a:gd name="T0" fmla="*/ 15 w 45"/>
                <a:gd name="T1" fmla="*/ 0 h 69"/>
                <a:gd name="T2" fmla="*/ 0 w 45"/>
                <a:gd name="T3" fmla="*/ 65 h 69"/>
                <a:gd name="T4" fmla="*/ 41 w 45"/>
                <a:gd name="T5" fmla="*/ 40 h 69"/>
                <a:gd name="T6" fmla="*/ 15 w 45"/>
                <a:gd name="T7" fmla="*/ 0 h 69"/>
              </a:gdLst>
              <a:ahLst/>
              <a:cxnLst>
                <a:cxn ang="0">
                  <a:pos x="T0" y="T1"/>
                </a:cxn>
                <a:cxn ang="0">
                  <a:pos x="T2" y="T3"/>
                </a:cxn>
                <a:cxn ang="0">
                  <a:pos x="T4" y="T5"/>
                </a:cxn>
                <a:cxn ang="0">
                  <a:pos x="T6" y="T7"/>
                </a:cxn>
              </a:cxnLst>
              <a:rect l="0" t="0" r="r" b="b"/>
              <a:pathLst>
                <a:path w="45" h="69">
                  <a:moveTo>
                    <a:pt x="15" y="0"/>
                  </a:moveTo>
                  <a:cubicBezTo>
                    <a:pt x="0" y="65"/>
                    <a:pt x="0" y="65"/>
                    <a:pt x="0" y="65"/>
                  </a:cubicBezTo>
                  <a:cubicBezTo>
                    <a:pt x="18" y="69"/>
                    <a:pt x="36" y="58"/>
                    <a:pt x="41" y="40"/>
                  </a:cubicBezTo>
                  <a:cubicBezTo>
                    <a:pt x="45" y="22"/>
                    <a:pt x="34" y="4"/>
                    <a:pt x="15" y="0"/>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4" name="Freeform 63"/>
            <p:cNvSpPr>
              <a:spLocks/>
            </p:cNvSpPr>
            <p:nvPr/>
          </p:nvSpPr>
          <p:spPr bwMode="auto">
            <a:xfrm>
              <a:off x="17013238" y="10345738"/>
              <a:ext cx="1501775" cy="2293938"/>
            </a:xfrm>
            <a:custGeom>
              <a:avLst/>
              <a:gdLst>
                <a:gd name="T0" fmla="*/ 140 w 400"/>
                <a:gd name="T1" fmla="*/ 3 h 611"/>
                <a:gd name="T2" fmla="*/ 125 w 400"/>
                <a:gd name="T3" fmla="*/ 12 h 611"/>
                <a:gd name="T4" fmla="*/ 3 w 400"/>
                <a:gd name="T5" fmla="*/ 535 h 611"/>
                <a:gd name="T6" fmla="*/ 12 w 400"/>
                <a:gd name="T7" fmla="*/ 550 h 611"/>
                <a:gd name="T8" fmla="*/ 260 w 400"/>
                <a:gd name="T9" fmla="*/ 608 h 611"/>
                <a:gd name="T10" fmla="*/ 276 w 400"/>
                <a:gd name="T11" fmla="*/ 598 h 611"/>
                <a:gd name="T12" fmla="*/ 397 w 400"/>
                <a:gd name="T13" fmla="*/ 76 h 611"/>
                <a:gd name="T14" fmla="*/ 388 w 400"/>
                <a:gd name="T15" fmla="*/ 61 h 611"/>
                <a:gd name="T16" fmla="*/ 161 w 400"/>
                <a:gd name="T17" fmla="*/ 8 h 611"/>
                <a:gd name="T18" fmla="*/ 140 w 400"/>
                <a:gd name="T19" fmla="*/ 3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611">
                  <a:moveTo>
                    <a:pt x="140" y="3"/>
                  </a:moveTo>
                  <a:cubicBezTo>
                    <a:pt x="140" y="3"/>
                    <a:pt x="128" y="0"/>
                    <a:pt x="125" y="12"/>
                  </a:cubicBezTo>
                  <a:cubicBezTo>
                    <a:pt x="3" y="535"/>
                    <a:pt x="3" y="535"/>
                    <a:pt x="3" y="535"/>
                  </a:cubicBezTo>
                  <a:cubicBezTo>
                    <a:pt x="3" y="535"/>
                    <a:pt x="0" y="547"/>
                    <a:pt x="12" y="550"/>
                  </a:cubicBezTo>
                  <a:cubicBezTo>
                    <a:pt x="260" y="608"/>
                    <a:pt x="260" y="608"/>
                    <a:pt x="260" y="608"/>
                  </a:cubicBezTo>
                  <a:cubicBezTo>
                    <a:pt x="260" y="608"/>
                    <a:pt x="273" y="611"/>
                    <a:pt x="276" y="598"/>
                  </a:cubicBezTo>
                  <a:cubicBezTo>
                    <a:pt x="397" y="76"/>
                    <a:pt x="397" y="76"/>
                    <a:pt x="397" y="76"/>
                  </a:cubicBezTo>
                  <a:cubicBezTo>
                    <a:pt x="397" y="76"/>
                    <a:pt x="400" y="64"/>
                    <a:pt x="388" y="61"/>
                  </a:cubicBezTo>
                  <a:cubicBezTo>
                    <a:pt x="161" y="8"/>
                    <a:pt x="161" y="8"/>
                    <a:pt x="161" y="8"/>
                  </a:cubicBezTo>
                  <a:lnTo>
                    <a:pt x="140" y="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5" name="Freeform 64"/>
            <p:cNvSpPr>
              <a:spLocks/>
            </p:cNvSpPr>
            <p:nvPr/>
          </p:nvSpPr>
          <p:spPr bwMode="auto">
            <a:xfrm>
              <a:off x="17194213" y="10821988"/>
              <a:ext cx="1117600" cy="1449388"/>
            </a:xfrm>
            <a:custGeom>
              <a:avLst/>
              <a:gdLst>
                <a:gd name="T0" fmla="*/ 184 w 704"/>
                <a:gd name="T1" fmla="*/ 0 h 913"/>
                <a:gd name="T2" fmla="*/ 0 w 704"/>
                <a:gd name="T3" fmla="*/ 793 h 913"/>
                <a:gd name="T4" fmla="*/ 517 w 704"/>
                <a:gd name="T5" fmla="*/ 913 h 913"/>
                <a:gd name="T6" fmla="*/ 704 w 704"/>
                <a:gd name="T7" fmla="*/ 121 h 913"/>
                <a:gd name="T8" fmla="*/ 184 w 704"/>
                <a:gd name="T9" fmla="*/ 0 h 913"/>
              </a:gdLst>
              <a:ahLst/>
              <a:cxnLst>
                <a:cxn ang="0">
                  <a:pos x="T0" y="T1"/>
                </a:cxn>
                <a:cxn ang="0">
                  <a:pos x="T2" y="T3"/>
                </a:cxn>
                <a:cxn ang="0">
                  <a:pos x="T4" y="T5"/>
                </a:cxn>
                <a:cxn ang="0">
                  <a:pos x="T6" y="T7"/>
                </a:cxn>
                <a:cxn ang="0">
                  <a:pos x="T8" y="T9"/>
                </a:cxn>
              </a:cxnLst>
              <a:rect l="0" t="0" r="r" b="b"/>
              <a:pathLst>
                <a:path w="704" h="913">
                  <a:moveTo>
                    <a:pt x="184" y="0"/>
                  </a:moveTo>
                  <a:lnTo>
                    <a:pt x="0" y="793"/>
                  </a:lnTo>
                  <a:lnTo>
                    <a:pt x="517" y="913"/>
                  </a:lnTo>
                  <a:lnTo>
                    <a:pt x="704" y="121"/>
                  </a:lnTo>
                  <a:lnTo>
                    <a:pt x="184" y="0"/>
                  </a:lnTo>
                  <a:close/>
                </a:path>
              </a:pathLst>
            </a:custGeom>
            <a:solidFill>
              <a:srgbClr val="BAD8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6" name="Freeform 65"/>
            <p:cNvSpPr>
              <a:spLocks/>
            </p:cNvSpPr>
            <p:nvPr/>
          </p:nvSpPr>
          <p:spPr bwMode="auto">
            <a:xfrm>
              <a:off x="16817976" y="10766425"/>
              <a:ext cx="1163638" cy="1960563"/>
            </a:xfrm>
            <a:custGeom>
              <a:avLst/>
              <a:gdLst>
                <a:gd name="T0" fmla="*/ 64 w 310"/>
                <a:gd name="T1" fmla="*/ 438 h 522"/>
                <a:gd name="T2" fmla="*/ 55 w 310"/>
                <a:gd name="T3" fmla="*/ 423 h 522"/>
                <a:gd name="T4" fmla="*/ 135 w 310"/>
                <a:gd name="T5" fmla="*/ 79 h 522"/>
                <a:gd name="T6" fmla="*/ 86 w 310"/>
                <a:gd name="T7" fmla="*/ 0 h 522"/>
                <a:gd name="T8" fmla="*/ 0 w 310"/>
                <a:gd name="T9" fmla="*/ 367 h 522"/>
                <a:gd name="T10" fmla="*/ 0 w 310"/>
                <a:gd name="T11" fmla="*/ 367 h 522"/>
                <a:gd name="T12" fmla="*/ 0 w 310"/>
                <a:gd name="T13" fmla="*/ 367 h 522"/>
                <a:gd name="T14" fmla="*/ 0 w 310"/>
                <a:gd name="T15" fmla="*/ 367 h 522"/>
                <a:gd name="T16" fmla="*/ 0 w 310"/>
                <a:gd name="T17" fmla="*/ 367 h 522"/>
                <a:gd name="T18" fmla="*/ 20 w 310"/>
                <a:gd name="T19" fmla="*/ 458 h 522"/>
                <a:gd name="T20" fmla="*/ 292 w 310"/>
                <a:gd name="T21" fmla="*/ 522 h 522"/>
                <a:gd name="T22" fmla="*/ 310 w 310"/>
                <a:gd name="T23" fmla="*/ 495 h 522"/>
                <a:gd name="T24" fmla="*/ 64 w 310"/>
                <a:gd name="T25" fmla="*/ 43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522">
                  <a:moveTo>
                    <a:pt x="64" y="438"/>
                  </a:moveTo>
                  <a:cubicBezTo>
                    <a:pt x="52" y="435"/>
                    <a:pt x="55" y="423"/>
                    <a:pt x="55" y="423"/>
                  </a:cubicBezTo>
                  <a:cubicBezTo>
                    <a:pt x="135" y="79"/>
                    <a:pt x="135" y="79"/>
                    <a:pt x="135" y="79"/>
                  </a:cubicBezTo>
                  <a:cubicBezTo>
                    <a:pt x="143" y="44"/>
                    <a:pt x="121" y="8"/>
                    <a:pt x="86" y="0"/>
                  </a:cubicBezTo>
                  <a:cubicBezTo>
                    <a:pt x="0" y="367"/>
                    <a:pt x="0" y="367"/>
                    <a:pt x="0" y="367"/>
                  </a:cubicBezTo>
                  <a:cubicBezTo>
                    <a:pt x="0" y="367"/>
                    <a:pt x="0" y="367"/>
                    <a:pt x="0" y="367"/>
                  </a:cubicBezTo>
                  <a:cubicBezTo>
                    <a:pt x="0" y="367"/>
                    <a:pt x="0" y="367"/>
                    <a:pt x="0" y="367"/>
                  </a:cubicBezTo>
                  <a:cubicBezTo>
                    <a:pt x="0" y="367"/>
                    <a:pt x="0" y="367"/>
                    <a:pt x="0" y="367"/>
                  </a:cubicBezTo>
                  <a:cubicBezTo>
                    <a:pt x="0" y="367"/>
                    <a:pt x="0" y="367"/>
                    <a:pt x="0" y="367"/>
                  </a:cubicBezTo>
                  <a:cubicBezTo>
                    <a:pt x="20" y="458"/>
                    <a:pt x="20" y="458"/>
                    <a:pt x="20" y="458"/>
                  </a:cubicBezTo>
                  <a:cubicBezTo>
                    <a:pt x="292" y="522"/>
                    <a:pt x="292" y="522"/>
                    <a:pt x="292" y="522"/>
                  </a:cubicBezTo>
                  <a:cubicBezTo>
                    <a:pt x="310" y="495"/>
                    <a:pt x="310" y="495"/>
                    <a:pt x="310" y="495"/>
                  </a:cubicBezTo>
                  <a:lnTo>
                    <a:pt x="64" y="438"/>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7" name="Freeform 66"/>
            <p:cNvSpPr>
              <a:spLocks/>
            </p:cNvSpPr>
            <p:nvPr/>
          </p:nvSpPr>
          <p:spPr bwMode="auto">
            <a:xfrm>
              <a:off x="16806863" y="12474575"/>
              <a:ext cx="1141413" cy="406400"/>
            </a:xfrm>
            <a:custGeom>
              <a:avLst/>
              <a:gdLst>
                <a:gd name="T0" fmla="*/ 21 w 719"/>
                <a:gd name="T1" fmla="*/ 0 h 256"/>
                <a:gd name="T2" fmla="*/ 0 w 719"/>
                <a:gd name="T3" fmla="*/ 92 h 256"/>
                <a:gd name="T4" fmla="*/ 697 w 719"/>
                <a:gd name="T5" fmla="*/ 256 h 256"/>
                <a:gd name="T6" fmla="*/ 719 w 719"/>
                <a:gd name="T7" fmla="*/ 161 h 256"/>
                <a:gd name="T8" fmla="*/ 21 w 719"/>
                <a:gd name="T9" fmla="*/ 0 h 256"/>
              </a:gdLst>
              <a:ahLst/>
              <a:cxnLst>
                <a:cxn ang="0">
                  <a:pos x="T0" y="T1"/>
                </a:cxn>
                <a:cxn ang="0">
                  <a:pos x="T2" y="T3"/>
                </a:cxn>
                <a:cxn ang="0">
                  <a:pos x="T4" y="T5"/>
                </a:cxn>
                <a:cxn ang="0">
                  <a:pos x="T6" y="T7"/>
                </a:cxn>
                <a:cxn ang="0">
                  <a:pos x="T8" y="T9"/>
                </a:cxn>
              </a:cxnLst>
              <a:rect l="0" t="0" r="r" b="b"/>
              <a:pathLst>
                <a:path w="719" h="256">
                  <a:moveTo>
                    <a:pt x="21" y="0"/>
                  </a:moveTo>
                  <a:lnTo>
                    <a:pt x="0" y="92"/>
                  </a:lnTo>
                  <a:lnTo>
                    <a:pt x="697" y="256"/>
                  </a:lnTo>
                  <a:lnTo>
                    <a:pt x="719" y="161"/>
                  </a:lnTo>
                  <a:lnTo>
                    <a:pt x="21"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8" name="Freeform 67"/>
            <p:cNvSpPr>
              <a:spLocks/>
            </p:cNvSpPr>
            <p:nvPr/>
          </p:nvSpPr>
          <p:spPr bwMode="auto">
            <a:xfrm>
              <a:off x="31427738" y="12388850"/>
              <a:ext cx="142875" cy="258763"/>
            </a:xfrm>
            <a:custGeom>
              <a:avLst/>
              <a:gdLst>
                <a:gd name="T0" fmla="*/ 0 w 38"/>
                <a:gd name="T1" fmla="*/ 2 h 69"/>
                <a:gd name="T2" fmla="*/ 6 w 38"/>
                <a:gd name="T3" fmla="*/ 69 h 69"/>
                <a:gd name="T4" fmla="*/ 36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6" y="32"/>
                  </a:cubicBezTo>
                  <a:cubicBezTo>
                    <a:pt x="35" y="13"/>
                    <a:pt x="18"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9" name="Freeform 68"/>
            <p:cNvSpPr>
              <a:spLocks/>
            </p:cNvSpPr>
            <p:nvPr/>
          </p:nvSpPr>
          <p:spPr bwMode="auto">
            <a:xfrm>
              <a:off x="31402338" y="12136438"/>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0" name="Freeform 69"/>
            <p:cNvSpPr>
              <a:spLocks/>
            </p:cNvSpPr>
            <p:nvPr/>
          </p:nvSpPr>
          <p:spPr bwMode="auto">
            <a:xfrm>
              <a:off x="31380113" y="11885613"/>
              <a:ext cx="141288" cy="258763"/>
            </a:xfrm>
            <a:custGeom>
              <a:avLst/>
              <a:gdLst>
                <a:gd name="T0" fmla="*/ 0 w 38"/>
                <a:gd name="T1" fmla="*/ 2 h 69"/>
                <a:gd name="T2" fmla="*/ 6 w 38"/>
                <a:gd name="T3" fmla="*/ 69 h 69"/>
                <a:gd name="T4" fmla="*/ 37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7" y="32"/>
                  </a:cubicBezTo>
                  <a:cubicBezTo>
                    <a:pt x="35" y="13"/>
                    <a:pt x="18"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1" name="Freeform 70"/>
            <p:cNvSpPr>
              <a:spLocks/>
            </p:cNvSpPr>
            <p:nvPr/>
          </p:nvSpPr>
          <p:spPr bwMode="auto">
            <a:xfrm>
              <a:off x="31353126" y="11633200"/>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2" name="Freeform 71"/>
            <p:cNvSpPr>
              <a:spLocks/>
            </p:cNvSpPr>
            <p:nvPr/>
          </p:nvSpPr>
          <p:spPr bwMode="auto">
            <a:xfrm>
              <a:off x="30230763" y="10833100"/>
              <a:ext cx="1246188" cy="2201863"/>
            </a:xfrm>
            <a:custGeom>
              <a:avLst/>
              <a:gdLst>
                <a:gd name="T0" fmla="*/ 13 w 332"/>
                <a:gd name="T1" fmla="*/ 26 h 586"/>
                <a:gd name="T2" fmla="*/ 1 w 332"/>
                <a:gd name="T3" fmla="*/ 39 h 586"/>
                <a:gd name="T4" fmla="*/ 52 w 332"/>
                <a:gd name="T5" fmla="*/ 573 h 586"/>
                <a:gd name="T6" fmla="*/ 66 w 332"/>
                <a:gd name="T7" fmla="*/ 585 h 586"/>
                <a:gd name="T8" fmla="*/ 320 w 332"/>
                <a:gd name="T9" fmla="*/ 560 h 586"/>
                <a:gd name="T10" fmla="*/ 331 w 332"/>
                <a:gd name="T11" fmla="*/ 546 h 586"/>
                <a:gd name="T12" fmla="*/ 280 w 332"/>
                <a:gd name="T13" fmla="*/ 13 h 586"/>
                <a:gd name="T14" fmla="*/ 266 w 332"/>
                <a:gd name="T15" fmla="*/ 1 h 586"/>
                <a:gd name="T16" fmla="*/ 34 w 332"/>
                <a:gd name="T17" fmla="*/ 24 h 586"/>
                <a:gd name="T18" fmla="*/ 13 w 332"/>
                <a:gd name="T19" fmla="*/ 2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2" h="586">
                  <a:moveTo>
                    <a:pt x="13" y="26"/>
                  </a:moveTo>
                  <a:cubicBezTo>
                    <a:pt x="13" y="26"/>
                    <a:pt x="0" y="27"/>
                    <a:pt x="1" y="39"/>
                  </a:cubicBezTo>
                  <a:cubicBezTo>
                    <a:pt x="52" y="573"/>
                    <a:pt x="52" y="573"/>
                    <a:pt x="52" y="573"/>
                  </a:cubicBezTo>
                  <a:cubicBezTo>
                    <a:pt x="52" y="573"/>
                    <a:pt x="54" y="586"/>
                    <a:pt x="66" y="585"/>
                  </a:cubicBezTo>
                  <a:cubicBezTo>
                    <a:pt x="320" y="560"/>
                    <a:pt x="320" y="560"/>
                    <a:pt x="320" y="560"/>
                  </a:cubicBezTo>
                  <a:cubicBezTo>
                    <a:pt x="320" y="560"/>
                    <a:pt x="332" y="559"/>
                    <a:pt x="331" y="546"/>
                  </a:cubicBezTo>
                  <a:cubicBezTo>
                    <a:pt x="280" y="13"/>
                    <a:pt x="280" y="13"/>
                    <a:pt x="280" y="13"/>
                  </a:cubicBezTo>
                  <a:cubicBezTo>
                    <a:pt x="280" y="13"/>
                    <a:pt x="279" y="0"/>
                    <a:pt x="266" y="1"/>
                  </a:cubicBezTo>
                  <a:cubicBezTo>
                    <a:pt x="34" y="24"/>
                    <a:pt x="34" y="24"/>
                    <a:pt x="34" y="24"/>
                  </a:cubicBezTo>
                  <a:lnTo>
                    <a:pt x="13" y="26"/>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3" name="Freeform 72"/>
            <p:cNvSpPr>
              <a:spLocks/>
            </p:cNvSpPr>
            <p:nvPr/>
          </p:nvSpPr>
          <p:spPr bwMode="auto">
            <a:xfrm>
              <a:off x="30378401" y="11306175"/>
              <a:ext cx="963613" cy="1366838"/>
            </a:xfrm>
            <a:custGeom>
              <a:avLst/>
              <a:gdLst>
                <a:gd name="T0" fmla="*/ 0 w 607"/>
                <a:gd name="T1" fmla="*/ 50 h 861"/>
                <a:gd name="T2" fmla="*/ 78 w 607"/>
                <a:gd name="T3" fmla="*/ 861 h 861"/>
                <a:gd name="T4" fmla="*/ 607 w 607"/>
                <a:gd name="T5" fmla="*/ 809 h 861"/>
                <a:gd name="T6" fmla="*/ 529 w 607"/>
                <a:gd name="T7" fmla="*/ 0 h 861"/>
                <a:gd name="T8" fmla="*/ 0 w 607"/>
                <a:gd name="T9" fmla="*/ 50 h 861"/>
              </a:gdLst>
              <a:ahLst/>
              <a:cxnLst>
                <a:cxn ang="0">
                  <a:pos x="T0" y="T1"/>
                </a:cxn>
                <a:cxn ang="0">
                  <a:pos x="T2" y="T3"/>
                </a:cxn>
                <a:cxn ang="0">
                  <a:pos x="T4" y="T5"/>
                </a:cxn>
                <a:cxn ang="0">
                  <a:pos x="T6" y="T7"/>
                </a:cxn>
                <a:cxn ang="0">
                  <a:pos x="T8" y="T9"/>
                </a:cxn>
              </a:cxnLst>
              <a:rect l="0" t="0" r="r" b="b"/>
              <a:pathLst>
                <a:path w="607" h="861">
                  <a:moveTo>
                    <a:pt x="0" y="50"/>
                  </a:moveTo>
                  <a:lnTo>
                    <a:pt x="78" y="861"/>
                  </a:lnTo>
                  <a:lnTo>
                    <a:pt x="607" y="809"/>
                  </a:lnTo>
                  <a:lnTo>
                    <a:pt x="529" y="0"/>
                  </a:lnTo>
                  <a:lnTo>
                    <a:pt x="0" y="50"/>
                  </a:lnTo>
                  <a:close/>
                </a:path>
              </a:pathLst>
            </a:custGeom>
            <a:solidFill>
              <a:srgbClr val="00D8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4" name="Freeform 73"/>
            <p:cNvSpPr>
              <a:spLocks/>
            </p:cNvSpPr>
            <p:nvPr/>
          </p:nvSpPr>
          <p:spPr bwMode="auto">
            <a:xfrm>
              <a:off x="30032326" y="11430000"/>
              <a:ext cx="1389063" cy="1724025"/>
            </a:xfrm>
            <a:custGeom>
              <a:avLst/>
              <a:gdLst>
                <a:gd name="T0" fmla="*/ 119 w 370"/>
                <a:gd name="T1" fmla="*/ 426 h 459"/>
                <a:gd name="T2" fmla="*/ 105 w 370"/>
                <a:gd name="T3" fmla="*/ 414 h 459"/>
                <a:gd name="T4" fmla="*/ 72 w 370"/>
                <a:gd name="T5" fmla="*/ 63 h 459"/>
                <a:gd name="T6" fmla="*/ 0 w 370"/>
                <a:gd name="T7" fmla="*/ 4 h 459"/>
                <a:gd name="T8" fmla="*/ 36 w 370"/>
                <a:gd name="T9" fmla="*/ 379 h 459"/>
                <a:gd name="T10" fmla="*/ 36 w 370"/>
                <a:gd name="T11" fmla="*/ 379 h 459"/>
                <a:gd name="T12" fmla="*/ 36 w 370"/>
                <a:gd name="T13" fmla="*/ 379 h 459"/>
                <a:gd name="T14" fmla="*/ 36 w 370"/>
                <a:gd name="T15" fmla="*/ 379 h 459"/>
                <a:gd name="T16" fmla="*/ 36 w 370"/>
                <a:gd name="T17" fmla="*/ 379 h 459"/>
                <a:gd name="T18" fmla="*/ 84 w 370"/>
                <a:gd name="T19" fmla="*/ 459 h 459"/>
                <a:gd name="T20" fmla="*/ 362 w 370"/>
                <a:gd name="T21" fmla="*/ 432 h 459"/>
                <a:gd name="T22" fmla="*/ 370 w 370"/>
                <a:gd name="T23" fmla="*/ 402 h 459"/>
                <a:gd name="T24" fmla="*/ 119 w 370"/>
                <a:gd name="T25" fmla="*/ 42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459">
                  <a:moveTo>
                    <a:pt x="119" y="426"/>
                  </a:moveTo>
                  <a:cubicBezTo>
                    <a:pt x="107" y="427"/>
                    <a:pt x="105" y="414"/>
                    <a:pt x="105" y="414"/>
                  </a:cubicBezTo>
                  <a:cubicBezTo>
                    <a:pt x="72" y="63"/>
                    <a:pt x="72" y="63"/>
                    <a:pt x="72" y="63"/>
                  </a:cubicBezTo>
                  <a:cubicBezTo>
                    <a:pt x="68" y="27"/>
                    <a:pt x="36" y="0"/>
                    <a:pt x="0" y="4"/>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84" y="459"/>
                    <a:pt x="84" y="459"/>
                    <a:pt x="84" y="459"/>
                  </a:cubicBezTo>
                  <a:cubicBezTo>
                    <a:pt x="362" y="432"/>
                    <a:pt x="362" y="432"/>
                    <a:pt x="362" y="432"/>
                  </a:cubicBezTo>
                  <a:cubicBezTo>
                    <a:pt x="370" y="402"/>
                    <a:pt x="370" y="402"/>
                    <a:pt x="370" y="402"/>
                  </a:cubicBezTo>
                  <a:lnTo>
                    <a:pt x="119" y="426"/>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5" name="Freeform 74"/>
            <p:cNvSpPr>
              <a:spLocks/>
            </p:cNvSpPr>
            <p:nvPr/>
          </p:nvSpPr>
          <p:spPr bwMode="auto">
            <a:xfrm>
              <a:off x="30291088" y="13049250"/>
              <a:ext cx="1147763" cy="263525"/>
            </a:xfrm>
            <a:custGeom>
              <a:avLst/>
              <a:gdLst>
                <a:gd name="T0" fmla="*/ 0 w 723"/>
                <a:gd name="T1" fmla="*/ 69 h 166"/>
                <a:gd name="T2" fmla="*/ 10 w 723"/>
                <a:gd name="T3" fmla="*/ 166 h 166"/>
                <a:gd name="T4" fmla="*/ 723 w 723"/>
                <a:gd name="T5" fmla="*/ 97 h 166"/>
                <a:gd name="T6" fmla="*/ 714 w 723"/>
                <a:gd name="T7" fmla="*/ 0 h 166"/>
                <a:gd name="T8" fmla="*/ 0 w 723"/>
                <a:gd name="T9" fmla="*/ 69 h 166"/>
              </a:gdLst>
              <a:ahLst/>
              <a:cxnLst>
                <a:cxn ang="0">
                  <a:pos x="T0" y="T1"/>
                </a:cxn>
                <a:cxn ang="0">
                  <a:pos x="T2" y="T3"/>
                </a:cxn>
                <a:cxn ang="0">
                  <a:pos x="T4" y="T5"/>
                </a:cxn>
                <a:cxn ang="0">
                  <a:pos x="T6" y="T7"/>
                </a:cxn>
                <a:cxn ang="0">
                  <a:pos x="T8" y="T9"/>
                </a:cxn>
              </a:cxnLst>
              <a:rect l="0" t="0" r="r" b="b"/>
              <a:pathLst>
                <a:path w="723" h="166">
                  <a:moveTo>
                    <a:pt x="0" y="69"/>
                  </a:moveTo>
                  <a:lnTo>
                    <a:pt x="10" y="166"/>
                  </a:lnTo>
                  <a:lnTo>
                    <a:pt x="723" y="97"/>
                  </a:lnTo>
                  <a:lnTo>
                    <a:pt x="714" y="0"/>
                  </a:lnTo>
                  <a:lnTo>
                    <a:pt x="0" y="6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6" name="Freeform 75"/>
            <p:cNvSpPr>
              <a:spLocks/>
            </p:cNvSpPr>
            <p:nvPr/>
          </p:nvSpPr>
          <p:spPr bwMode="auto">
            <a:xfrm>
              <a:off x="25488901" y="11283950"/>
              <a:ext cx="1128713" cy="3429000"/>
            </a:xfrm>
            <a:custGeom>
              <a:avLst/>
              <a:gdLst>
                <a:gd name="T0" fmla="*/ 43 w 711"/>
                <a:gd name="T1" fmla="*/ 0 h 2160"/>
                <a:gd name="T2" fmla="*/ 0 w 711"/>
                <a:gd name="T3" fmla="*/ 2160 h 2160"/>
                <a:gd name="T4" fmla="*/ 669 w 711"/>
                <a:gd name="T5" fmla="*/ 2160 h 2160"/>
                <a:gd name="T6" fmla="*/ 711 w 711"/>
                <a:gd name="T7" fmla="*/ 0 h 2160"/>
                <a:gd name="T8" fmla="*/ 43 w 711"/>
                <a:gd name="T9" fmla="*/ 0 h 2160"/>
              </a:gdLst>
              <a:ahLst/>
              <a:cxnLst>
                <a:cxn ang="0">
                  <a:pos x="T0" y="T1"/>
                </a:cxn>
                <a:cxn ang="0">
                  <a:pos x="T2" y="T3"/>
                </a:cxn>
                <a:cxn ang="0">
                  <a:pos x="T4" y="T5"/>
                </a:cxn>
                <a:cxn ang="0">
                  <a:pos x="T6" y="T7"/>
                </a:cxn>
                <a:cxn ang="0">
                  <a:pos x="T8" y="T9"/>
                </a:cxn>
              </a:cxnLst>
              <a:rect l="0" t="0" r="r" b="b"/>
              <a:pathLst>
                <a:path w="711" h="2160">
                  <a:moveTo>
                    <a:pt x="43" y="0"/>
                  </a:moveTo>
                  <a:lnTo>
                    <a:pt x="0" y="2160"/>
                  </a:lnTo>
                  <a:lnTo>
                    <a:pt x="669" y="2160"/>
                  </a:lnTo>
                  <a:lnTo>
                    <a:pt x="711" y="0"/>
                  </a:lnTo>
                  <a:lnTo>
                    <a:pt x="43" y="0"/>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76"/>
            <p:cNvSpPr>
              <a:spLocks/>
            </p:cNvSpPr>
            <p:nvPr/>
          </p:nvSpPr>
          <p:spPr bwMode="auto">
            <a:xfrm>
              <a:off x="18713451" y="11885613"/>
              <a:ext cx="971550" cy="2827338"/>
            </a:xfrm>
            <a:custGeom>
              <a:avLst/>
              <a:gdLst>
                <a:gd name="T0" fmla="*/ 125 w 612"/>
                <a:gd name="T1" fmla="*/ 0 h 1781"/>
                <a:gd name="T2" fmla="*/ 0 w 612"/>
                <a:gd name="T3" fmla="*/ 1781 h 1781"/>
                <a:gd name="T4" fmla="*/ 487 w 612"/>
                <a:gd name="T5" fmla="*/ 1781 h 1781"/>
                <a:gd name="T6" fmla="*/ 612 w 612"/>
                <a:gd name="T7" fmla="*/ 0 h 1781"/>
                <a:gd name="T8" fmla="*/ 125 w 612"/>
                <a:gd name="T9" fmla="*/ 0 h 1781"/>
              </a:gdLst>
              <a:ahLst/>
              <a:cxnLst>
                <a:cxn ang="0">
                  <a:pos x="T0" y="T1"/>
                </a:cxn>
                <a:cxn ang="0">
                  <a:pos x="T2" y="T3"/>
                </a:cxn>
                <a:cxn ang="0">
                  <a:pos x="T4" y="T5"/>
                </a:cxn>
                <a:cxn ang="0">
                  <a:pos x="T6" y="T7"/>
                </a:cxn>
                <a:cxn ang="0">
                  <a:pos x="T8" y="T9"/>
                </a:cxn>
              </a:cxnLst>
              <a:rect l="0" t="0" r="r" b="b"/>
              <a:pathLst>
                <a:path w="612" h="1781">
                  <a:moveTo>
                    <a:pt x="125" y="0"/>
                  </a:moveTo>
                  <a:lnTo>
                    <a:pt x="0" y="1781"/>
                  </a:lnTo>
                  <a:lnTo>
                    <a:pt x="487" y="1781"/>
                  </a:lnTo>
                  <a:lnTo>
                    <a:pt x="612" y="0"/>
                  </a:lnTo>
                  <a:lnTo>
                    <a:pt x="125"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77"/>
            <p:cNvSpPr>
              <a:spLocks/>
            </p:cNvSpPr>
            <p:nvPr/>
          </p:nvSpPr>
          <p:spPr bwMode="auto">
            <a:xfrm>
              <a:off x="20918488" y="11885613"/>
              <a:ext cx="973138" cy="2827338"/>
            </a:xfrm>
            <a:custGeom>
              <a:avLst/>
              <a:gdLst>
                <a:gd name="T0" fmla="*/ 0 w 613"/>
                <a:gd name="T1" fmla="*/ 0 h 1781"/>
                <a:gd name="T2" fmla="*/ 123 w 613"/>
                <a:gd name="T3" fmla="*/ 1781 h 1781"/>
                <a:gd name="T4" fmla="*/ 613 w 613"/>
                <a:gd name="T5" fmla="*/ 1781 h 1781"/>
                <a:gd name="T6" fmla="*/ 487 w 613"/>
                <a:gd name="T7" fmla="*/ 0 h 1781"/>
                <a:gd name="T8" fmla="*/ 0 w 613"/>
                <a:gd name="T9" fmla="*/ 0 h 1781"/>
              </a:gdLst>
              <a:ahLst/>
              <a:cxnLst>
                <a:cxn ang="0">
                  <a:pos x="T0" y="T1"/>
                </a:cxn>
                <a:cxn ang="0">
                  <a:pos x="T2" y="T3"/>
                </a:cxn>
                <a:cxn ang="0">
                  <a:pos x="T4" y="T5"/>
                </a:cxn>
                <a:cxn ang="0">
                  <a:pos x="T6" y="T7"/>
                </a:cxn>
                <a:cxn ang="0">
                  <a:pos x="T8" y="T9"/>
                </a:cxn>
              </a:cxnLst>
              <a:rect l="0" t="0" r="r" b="b"/>
              <a:pathLst>
                <a:path w="613" h="1781">
                  <a:moveTo>
                    <a:pt x="0" y="0"/>
                  </a:moveTo>
                  <a:lnTo>
                    <a:pt x="123" y="1781"/>
                  </a:lnTo>
                  <a:lnTo>
                    <a:pt x="613" y="1781"/>
                  </a:lnTo>
                  <a:lnTo>
                    <a:pt x="487" y="0"/>
                  </a:lnTo>
                  <a:lnTo>
                    <a:pt x="0"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Freeform 78"/>
            <p:cNvSpPr>
              <a:spLocks/>
            </p:cNvSpPr>
            <p:nvPr/>
          </p:nvSpPr>
          <p:spPr bwMode="auto">
            <a:xfrm>
              <a:off x="28055888" y="12295188"/>
              <a:ext cx="1114425" cy="2417763"/>
            </a:xfrm>
            <a:custGeom>
              <a:avLst/>
              <a:gdLst>
                <a:gd name="T0" fmla="*/ 52 w 702"/>
                <a:gd name="T1" fmla="*/ 0 h 1523"/>
                <a:gd name="T2" fmla="*/ 0 w 702"/>
                <a:gd name="T3" fmla="*/ 1523 h 1523"/>
                <a:gd name="T4" fmla="*/ 650 w 702"/>
                <a:gd name="T5" fmla="*/ 1523 h 1523"/>
                <a:gd name="T6" fmla="*/ 702 w 702"/>
                <a:gd name="T7" fmla="*/ 0 h 1523"/>
                <a:gd name="T8" fmla="*/ 52 w 702"/>
                <a:gd name="T9" fmla="*/ 0 h 1523"/>
              </a:gdLst>
              <a:ahLst/>
              <a:cxnLst>
                <a:cxn ang="0">
                  <a:pos x="T0" y="T1"/>
                </a:cxn>
                <a:cxn ang="0">
                  <a:pos x="T2" y="T3"/>
                </a:cxn>
                <a:cxn ang="0">
                  <a:pos x="T4" y="T5"/>
                </a:cxn>
                <a:cxn ang="0">
                  <a:pos x="T6" y="T7"/>
                </a:cxn>
                <a:cxn ang="0">
                  <a:pos x="T8" y="T9"/>
                </a:cxn>
              </a:cxnLst>
              <a:rect l="0" t="0" r="r" b="b"/>
              <a:pathLst>
                <a:path w="702" h="1523">
                  <a:moveTo>
                    <a:pt x="52" y="0"/>
                  </a:moveTo>
                  <a:lnTo>
                    <a:pt x="0" y="1523"/>
                  </a:lnTo>
                  <a:lnTo>
                    <a:pt x="650" y="1523"/>
                  </a:lnTo>
                  <a:lnTo>
                    <a:pt x="702" y="0"/>
                  </a:lnTo>
                  <a:lnTo>
                    <a:pt x="52" y="0"/>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0" name="Freeform 79"/>
            <p:cNvSpPr>
              <a:spLocks/>
            </p:cNvSpPr>
            <p:nvPr/>
          </p:nvSpPr>
          <p:spPr bwMode="auto">
            <a:xfrm>
              <a:off x="22934613" y="11509375"/>
              <a:ext cx="2111375" cy="3203575"/>
            </a:xfrm>
            <a:custGeom>
              <a:avLst/>
              <a:gdLst>
                <a:gd name="T0" fmla="*/ 0 w 1330"/>
                <a:gd name="T1" fmla="*/ 187 h 2018"/>
                <a:gd name="T2" fmla="*/ 531 w 1330"/>
                <a:gd name="T3" fmla="*/ 2018 h 2018"/>
                <a:gd name="T4" fmla="*/ 1330 w 1330"/>
                <a:gd name="T5" fmla="*/ 2018 h 2018"/>
                <a:gd name="T6" fmla="*/ 758 w 1330"/>
                <a:gd name="T7" fmla="*/ 0 h 2018"/>
                <a:gd name="T8" fmla="*/ 0 w 1330"/>
                <a:gd name="T9" fmla="*/ 187 h 2018"/>
              </a:gdLst>
              <a:ahLst/>
              <a:cxnLst>
                <a:cxn ang="0">
                  <a:pos x="T0" y="T1"/>
                </a:cxn>
                <a:cxn ang="0">
                  <a:pos x="T2" y="T3"/>
                </a:cxn>
                <a:cxn ang="0">
                  <a:pos x="T4" y="T5"/>
                </a:cxn>
                <a:cxn ang="0">
                  <a:pos x="T6" y="T7"/>
                </a:cxn>
                <a:cxn ang="0">
                  <a:pos x="T8" y="T9"/>
                </a:cxn>
              </a:cxnLst>
              <a:rect l="0" t="0" r="r" b="b"/>
              <a:pathLst>
                <a:path w="1330" h="2018">
                  <a:moveTo>
                    <a:pt x="0" y="187"/>
                  </a:moveTo>
                  <a:lnTo>
                    <a:pt x="531" y="2018"/>
                  </a:lnTo>
                  <a:lnTo>
                    <a:pt x="1330" y="2018"/>
                  </a:lnTo>
                  <a:lnTo>
                    <a:pt x="758" y="0"/>
                  </a:lnTo>
                  <a:lnTo>
                    <a:pt x="0" y="187"/>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1" name="Freeform 80"/>
            <p:cNvSpPr>
              <a:spLocks/>
            </p:cNvSpPr>
            <p:nvPr/>
          </p:nvSpPr>
          <p:spPr bwMode="auto">
            <a:xfrm>
              <a:off x="16357601" y="12609513"/>
              <a:ext cx="1604963" cy="2103438"/>
            </a:xfrm>
            <a:custGeom>
              <a:avLst/>
              <a:gdLst>
                <a:gd name="T0" fmla="*/ 250 w 1011"/>
                <a:gd name="T1" fmla="*/ 0 h 1325"/>
                <a:gd name="T2" fmla="*/ 0 w 1011"/>
                <a:gd name="T3" fmla="*/ 1325 h 1325"/>
                <a:gd name="T4" fmla="*/ 784 w 1011"/>
                <a:gd name="T5" fmla="*/ 1325 h 1325"/>
                <a:gd name="T6" fmla="*/ 1011 w 1011"/>
                <a:gd name="T7" fmla="*/ 178 h 1325"/>
                <a:gd name="T8" fmla="*/ 250 w 1011"/>
                <a:gd name="T9" fmla="*/ 0 h 1325"/>
              </a:gdLst>
              <a:ahLst/>
              <a:cxnLst>
                <a:cxn ang="0">
                  <a:pos x="T0" y="T1"/>
                </a:cxn>
                <a:cxn ang="0">
                  <a:pos x="T2" y="T3"/>
                </a:cxn>
                <a:cxn ang="0">
                  <a:pos x="T4" y="T5"/>
                </a:cxn>
                <a:cxn ang="0">
                  <a:pos x="T6" y="T7"/>
                </a:cxn>
                <a:cxn ang="0">
                  <a:pos x="T8" y="T9"/>
                </a:cxn>
              </a:cxnLst>
              <a:rect l="0" t="0" r="r" b="b"/>
              <a:pathLst>
                <a:path w="1011" h="1325">
                  <a:moveTo>
                    <a:pt x="250" y="0"/>
                  </a:moveTo>
                  <a:lnTo>
                    <a:pt x="0" y="1325"/>
                  </a:lnTo>
                  <a:lnTo>
                    <a:pt x="784" y="1325"/>
                  </a:lnTo>
                  <a:lnTo>
                    <a:pt x="1011" y="178"/>
                  </a:lnTo>
                  <a:lnTo>
                    <a:pt x="250" y="0"/>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2" name="Freeform 81"/>
            <p:cNvSpPr>
              <a:spLocks/>
            </p:cNvSpPr>
            <p:nvPr/>
          </p:nvSpPr>
          <p:spPr bwMode="auto">
            <a:xfrm>
              <a:off x="30254576" y="13195300"/>
              <a:ext cx="1431925" cy="1517650"/>
            </a:xfrm>
            <a:custGeom>
              <a:avLst/>
              <a:gdLst>
                <a:gd name="T0" fmla="*/ 777 w 902"/>
                <a:gd name="T1" fmla="*/ 0 h 956"/>
                <a:gd name="T2" fmla="*/ 0 w 902"/>
                <a:gd name="T3" fmla="*/ 76 h 956"/>
                <a:gd name="T4" fmla="*/ 120 w 902"/>
                <a:gd name="T5" fmla="*/ 956 h 956"/>
                <a:gd name="T6" fmla="*/ 902 w 902"/>
                <a:gd name="T7" fmla="*/ 956 h 956"/>
                <a:gd name="T8" fmla="*/ 777 w 902"/>
                <a:gd name="T9" fmla="*/ 0 h 956"/>
              </a:gdLst>
              <a:ahLst/>
              <a:cxnLst>
                <a:cxn ang="0">
                  <a:pos x="T0" y="T1"/>
                </a:cxn>
                <a:cxn ang="0">
                  <a:pos x="T2" y="T3"/>
                </a:cxn>
                <a:cxn ang="0">
                  <a:pos x="T4" y="T5"/>
                </a:cxn>
                <a:cxn ang="0">
                  <a:pos x="T6" y="T7"/>
                </a:cxn>
                <a:cxn ang="0">
                  <a:pos x="T8" y="T9"/>
                </a:cxn>
              </a:cxnLst>
              <a:rect l="0" t="0" r="r" b="b"/>
              <a:pathLst>
                <a:path w="902" h="956">
                  <a:moveTo>
                    <a:pt x="777" y="0"/>
                  </a:moveTo>
                  <a:lnTo>
                    <a:pt x="0" y="76"/>
                  </a:lnTo>
                  <a:lnTo>
                    <a:pt x="120" y="956"/>
                  </a:lnTo>
                  <a:lnTo>
                    <a:pt x="902" y="956"/>
                  </a:lnTo>
                  <a:lnTo>
                    <a:pt x="777" y="0"/>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2" name="Title 1"/>
          <p:cNvSpPr>
            <a:spLocks noGrp="1"/>
          </p:cNvSpPr>
          <p:nvPr>
            <p:ph type="title"/>
          </p:nvPr>
        </p:nvSpPr>
        <p:spPr>
          <a:xfrm>
            <a:off x="600805" y="285008"/>
            <a:ext cx="3918628" cy="3894122"/>
          </a:xfrm>
        </p:spPr>
        <p:txBody>
          <a:bodyPr anchor="ctr"/>
          <a:lstStyle/>
          <a:p>
            <a:pPr>
              <a:lnSpc>
                <a:spcPct val="100000"/>
              </a:lnSpc>
            </a:pPr>
            <a:r>
              <a:rPr lang="en-US" sz="4000" dirty="0">
                <a:solidFill>
                  <a:srgbClr val="0070C0"/>
                </a:solidFill>
              </a:rPr>
              <a:t>Get Started </a:t>
            </a:r>
            <a:br>
              <a:rPr lang="en-US" sz="4000" dirty="0">
                <a:solidFill>
                  <a:srgbClr val="0070C0"/>
                </a:solidFill>
              </a:rPr>
            </a:br>
            <a:r>
              <a:rPr lang="en-US" sz="4000" dirty="0">
                <a:solidFill>
                  <a:srgbClr val="0070C0"/>
                </a:solidFill>
              </a:rPr>
              <a:t>w/ App Service!</a:t>
            </a:r>
          </a:p>
        </p:txBody>
      </p:sp>
      <p:sp>
        <p:nvSpPr>
          <p:cNvPr id="4" name="TextBox 3"/>
          <p:cNvSpPr txBox="1"/>
          <p:nvPr/>
        </p:nvSpPr>
        <p:spPr>
          <a:xfrm>
            <a:off x="4519433" y="1112107"/>
            <a:ext cx="7300499" cy="3187727"/>
          </a:xfrm>
          <a:prstGeom prst="rect">
            <a:avLst/>
          </a:prstGeom>
          <a:noFill/>
        </p:spPr>
        <p:txBody>
          <a:bodyPr wrap="square" rtlCol="0" anchor="t" anchorCtr="0">
            <a:noAutofit/>
          </a:bodyPr>
          <a:lstStyle/>
          <a:p>
            <a:pPr marL="520700" indent="-457200" defTabSz="896181">
              <a:lnSpc>
                <a:spcPct val="150000"/>
              </a:lnSpc>
              <a:spcAft>
                <a:spcPts val="600"/>
              </a:spcAft>
              <a:buFont typeface="Arial" panose="020B0604020202020204" pitchFamily="34" charset="0"/>
              <a:buChar char="•"/>
            </a:pPr>
            <a:r>
              <a:rPr lang="en-US" sz="2800" dirty="0">
                <a:solidFill>
                  <a:srgbClr val="505050">
                    <a:lumMod val="75000"/>
                  </a:srgbClr>
                </a:solidFill>
                <a:latin typeface="Segoe UI Light"/>
              </a:rPr>
              <a:t>Logic &amp; API Apps in preview</a:t>
            </a:r>
          </a:p>
          <a:p>
            <a:pPr marL="520700" indent="-457200" defTabSz="896181">
              <a:lnSpc>
                <a:spcPct val="150000"/>
              </a:lnSpc>
              <a:spcAft>
                <a:spcPts val="600"/>
              </a:spcAft>
              <a:buFont typeface="Arial" panose="020B0604020202020204" pitchFamily="34" charset="0"/>
              <a:buChar char="•"/>
            </a:pPr>
            <a:r>
              <a:rPr lang="en-US" sz="2800" dirty="0">
                <a:solidFill>
                  <a:srgbClr val="505050">
                    <a:lumMod val="75000"/>
                  </a:srgbClr>
                </a:solidFill>
                <a:latin typeface="Segoe UI Light"/>
              </a:rPr>
              <a:t>Build &amp; submit your API Apps (connectors)</a:t>
            </a:r>
          </a:p>
          <a:p>
            <a:pPr marL="520700" indent="-457200" defTabSz="896181">
              <a:lnSpc>
                <a:spcPct val="150000"/>
              </a:lnSpc>
              <a:spcAft>
                <a:spcPts val="600"/>
              </a:spcAft>
              <a:buFont typeface="Arial" panose="020B0604020202020204" pitchFamily="34" charset="0"/>
              <a:buChar char="•"/>
            </a:pPr>
            <a:r>
              <a:rPr lang="en-US" sz="2800" dirty="0">
                <a:solidFill>
                  <a:srgbClr val="505050">
                    <a:lumMod val="75000"/>
                  </a:srgbClr>
                </a:solidFill>
                <a:latin typeface="Segoe UI Light"/>
              </a:rPr>
              <a:t>Get started for </a:t>
            </a:r>
            <a:r>
              <a:rPr lang="en-US" sz="2800" b="1" dirty="0">
                <a:solidFill>
                  <a:srgbClr val="505050">
                    <a:lumMod val="75000"/>
                  </a:srgbClr>
                </a:solidFill>
                <a:latin typeface="Segoe UI Light"/>
              </a:rPr>
              <a:t>free</a:t>
            </a:r>
            <a:r>
              <a:rPr lang="en-US" sz="2800" dirty="0">
                <a:solidFill>
                  <a:srgbClr val="505050">
                    <a:lumMod val="75000"/>
                  </a:srgbClr>
                </a:solidFill>
                <a:latin typeface="Segoe UI Light"/>
              </a:rPr>
              <a:t> @ azure.com</a:t>
            </a:r>
          </a:p>
        </p:txBody>
      </p:sp>
    </p:spTree>
    <p:extLst>
      <p:ext uri="{BB962C8B-B14F-4D97-AF65-F5344CB8AC3E}">
        <p14:creationId xmlns:p14="http://schemas.microsoft.com/office/powerpoint/2010/main" val="1743671422"/>
      </p:ext>
    </p:extLst>
  </p:cSld>
  <p:clrMapOvr>
    <a:masterClrMapping/>
  </p:clrMapOvr>
  <p:transition spd="slow" advClick="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30276" y="1744662"/>
            <a:ext cx="10926761" cy="4648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188720" tIns="146304" rIns="548640" bIns="146304" rtlCol="0" anchor="t" anchorCtr="0"/>
          <a:lstStyle/>
          <a:p>
            <a:pPr fontAlgn="ctr">
              <a:lnSpc>
                <a:spcPct val="85000"/>
              </a:lnSpc>
              <a:spcAft>
                <a:spcPts val="3600"/>
              </a:spcAft>
              <a:buSzPct val="90000"/>
            </a:pPr>
            <a:endParaRPr lang="en-US" sz="3600" dirty="0">
              <a:gradFill>
                <a:gsLst>
                  <a:gs pos="20354">
                    <a:srgbClr val="FFFFFF"/>
                  </a:gs>
                  <a:gs pos="46000">
                    <a:srgbClr val="FFFFFF"/>
                  </a:gs>
                </a:gsLst>
                <a:lin ang="5400000" scaled="0"/>
              </a:gradFill>
              <a:latin typeface="Segoe UI Light"/>
            </a:endParaRPr>
          </a:p>
        </p:txBody>
      </p:sp>
      <p:sp>
        <p:nvSpPr>
          <p:cNvPr id="2" name="Title 1"/>
          <p:cNvSpPr>
            <a:spLocks noGrp="1"/>
          </p:cNvSpPr>
          <p:nvPr>
            <p:ph type="title"/>
          </p:nvPr>
        </p:nvSpPr>
        <p:spPr/>
        <p:txBody>
          <a:bodyPr/>
          <a:lstStyle/>
          <a:p>
            <a:r>
              <a:rPr lang="en-US"/>
              <a:t>Resources</a:t>
            </a:r>
            <a:endParaRPr lang="en-US" dirty="0"/>
          </a:p>
        </p:txBody>
      </p:sp>
      <p:sp useBgFill="1">
        <p:nvSpPr>
          <p:cNvPr id="7" name="Oval 6"/>
          <p:cNvSpPr/>
          <p:nvPr/>
        </p:nvSpPr>
        <p:spPr bwMode="auto">
          <a:xfrm>
            <a:off x="427037" y="1212849"/>
            <a:ext cx="1524000" cy="1524000"/>
          </a:xfrm>
          <a:prstGeom prst="ellipse">
            <a:avLst/>
          </a:prstGeom>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17"/>
          <p:cNvSpPr>
            <a:spLocks noChangeAspect="1" noEditPoints="1"/>
          </p:cNvSpPr>
          <p:nvPr/>
        </p:nvSpPr>
        <p:spPr bwMode="auto">
          <a:xfrm>
            <a:off x="892174" y="1504980"/>
            <a:ext cx="593726" cy="939738"/>
          </a:xfrm>
          <a:custGeom>
            <a:avLst/>
            <a:gdLst>
              <a:gd name="T0" fmla="*/ 0 w 61"/>
              <a:gd name="T1" fmla="*/ 0 h 98"/>
              <a:gd name="T2" fmla="*/ 0 w 61"/>
              <a:gd name="T3" fmla="*/ 98 h 98"/>
              <a:gd name="T4" fmla="*/ 61 w 61"/>
              <a:gd name="T5" fmla="*/ 98 h 98"/>
              <a:gd name="T6" fmla="*/ 61 w 61"/>
              <a:gd name="T7" fmla="*/ 0 h 98"/>
              <a:gd name="T8" fmla="*/ 0 w 61"/>
              <a:gd name="T9" fmla="*/ 0 h 98"/>
              <a:gd name="T10" fmla="*/ 55 w 61"/>
              <a:gd name="T11" fmla="*/ 92 h 98"/>
              <a:gd name="T12" fmla="*/ 6 w 61"/>
              <a:gd name="T13" fmla="*/ 92 h 98"/>
              <a:gd name="T14" fmla="*/ 6 w 61"/>
              <a:gd name="T15" fmla="*/ 7 h 98"/>
              <a:gd name="T16" fmla="*/ 55 w 61"/>
              <a:gd name="T17" fmla="*/ 7 h 98"/>
              <a:gd name="T18" fmla="*/ 55 w 61"/>
              <a:gd name="T19" fmla="*/ 92 h 98"/>
              <a:gd name="T20" fmla="*/ 28 w 61"/>
              <a:gd name="T21" fmla="*/ 80 h 98"/>
              <a:gd name="T22" fmla="*/ 34 w 61"/>
              <a:gd name="T23" fmla="*/ 80 h 98"/>
              <a:gd name="T24" fmla="*/ 34 w 61"/>
              <a:gd name="T25" fmla="*/ 86 h 98"/>
              <a:gd name="T26" fmla="*/ 28 w 61"/>
              <a:gd name="T27" fmla="*/ 86 h 98"/>
              <a:gd name="T28" fmla="*/ 28 w 61"/>
              <a:gd name="T29" fmla="*/ 80 h 98"/>
              <a:gd name="T30" fmla="*/ 40 w 61"/>
              <a:gd name="T31" fmla="*/ 41 h 98"/>
              <a:gd name="T32" fmla="*/ 39 w 61"/>
              <a:gd name="T33" fmla="*/ 41 h 98"/>
              <a:gd name="T34" fmla="*/ 31 w 61"/>
              <a:gd name="T35" fmla="*/ 35 h 98"/>
              <a:gd name="T36" fmla="*/ 24 w 61"/>
              <a:gd name="T37" fmla="*/ 39 h 98"/>
              <a:gd name="T38" fmla="*/ 24 w 61"/>
              <a:gd name="T39" fmla="*/ 38 h 98"/>
              <a:gd name="T40" fmla="*/ 23 w 61"/>
              <a:gd name="T41" fmla="*/ 38 h 98"/>
              <a:gd name="T42" fmla="*/ 17 w 61"/>
              <a:gd name="T43" fmla="*/ 45 h 98"/>
              <a:gd name="T44" fmla="*/ 23 w 61"/>
              <a:gd name="T45" fmla="*/ 51 h 98"/>
              <a:gd name="T46" fmla="*/ 40 w 61"/>
              <a:gd name="T47" fmla="*/ 51 h 98"/>
              <a:gd name="T48" fmla="*/ 45 w 61"/>
              <a:gd name="T49" fmla="*/ 46 h 98"/>
              <a:gd name="T50" fmla="*/ 40 w 61"/>
              <a:gd name="T51" fmla="*/ 4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98">
                <a:moveTo>
                  <a:pt x="0" y="0"/>
                </a:moveTo>
                <a:cubicBezTo>
                  <a:pt x="0" y="98"/>
                  <a:pt x="0" y="98"/>
                  <a:pt x="0" y="98"/>
                </a:cubicBezTo>
                <a:cubicBezTo>
                  <a:pt x="61" y="98"/>
                  <a:pt x="61" y="98"/>
                  <a:pt x="61" y="98"/>
                </a:cubicBezTo>
                <a:cubicBezTo>
                  <a:pt x="61" y="0"/>
                  <a:pt x="61" y="0"/>
                  <a:pt x="61" y="0"/>
                </a:cubicBezTo>
                <a:lnTo>
                  <a:pt x="0" y="0"/>
                </a:lnTo>
                <a:close/>
                <a:moveTo>
                  <a:pt x="55" y="92"/>
                </a:moveTo>
                <a:cubicBezTo>
                  <a:pt x="6" y="92"/>
                  <a:pt x="6" y="92"/>
                  <a:pt x="6" y="92"/>
                </a:cubicBezTo>
                <a:cubicBezTo>
                  <a:pt x="6" y="7"/>
                  <a:pt x="6" y="7"/>
                  <a:pt x="6" y="7"/>
                </a:cubicBezTo>
                <a:cubicBezTo>
                  <a:pt x="55" y="7"/>
                  <a:pt x="55" y="7"/>
                  <a:pt x="55" y="7"/>
                </a:cubicBezTo>
                <a:lnTo>
                  <a:pt x="55" y="92"/>
                </a:lnTo>
                <a:close/>
                <a:moveTo>
                  <a:pt x="28" y="80"/>
                </a:moveTo>
                <a:cubicBezTo>
                  <a:pt x="34" y="80"/>
                  <a:pt x="34" y="80"/>
                  <a:pt x="34" y="80"/>
                </a:cubicBezTo>
                <a:cubicBezTo>
                  <a:pt x="34" y="86"/>
                  <a:pt x="34" y="86"/>
                  <a:pt x="34" y="86"/>
                </a:cubicBezTo>
                <a:cubicBezTo>
                  <a:pt x="28" y="86"/>
                  <a:pt x="28" y="86"/>
                  <a:pt x="28" y="86"/>
                </a:cubicBezTo>
                <a:lnTo>
                  <a:pt x="28" y="80"/>
                </a:lnTo>
                <a:close/>
                <a:moveTo>
                  <a:pt x="40" y="41"/>
                </a:moveTo>
                <a:cubicBezTo>
                  <a:pt x="39" y="41"/>
                  <a:pt x="39" y="41"/>
                  <a:pt x="39" y="41"/>
                </a:cubicBezTo>
                <a:cubicBezTo>
                  <a:pt x="38" y="37"/>
                  <a:pt x="35" y="35"/>
                  <a:pt x="31" y="35"/>
                </a:cubicBezTo>
                <a:cubicBezTo>
                  <a:pt x="28" y="35"/>
                  <a:pt x="25" y="36"/>
                  <a:pt x="24" y="39"/>
                </a:cubicBezTo>
                <a:cubicBezTo>
                  <a:pt x="24" y="39"/>
                  <a:pt x="24" y="39"/>
                  <a:pt x="24" y="38"/>
                </a:cubicBezTo>
                <a:cubicBezTo>
                  <a:pt x="23" y="38"/>
                  <a:pt x="23" y="38"/>
                  <a:pt x="23" y="38"/>
                </a:cubicBezTo>
                <a:cubicBezTo>
                  <a:pt x="19" y="38"/>
                  <a:pt x="17" y="41"/>
                  <a:pt x="17" y="45"/>
                </a:cubicBezTo>
                <a:cubicBezTo>
                  <a:pt x="17" y="48"/>
                  <a:pt x="20" y="51"/>
                  <a:pt x="23" y="51"/>
                </a:cubicBezTo>
                <a:cubicBezTo>
                  <a:pt x="40" y="51"/>
                  <a:pt x="40" y="51"/>
                  <a:pt x="40" y="51"/>
                </a:cubicBezTo>
                <a:cubicBezTo>
                  <a:pt x="42" y="51"/>
                  <a:pt x="45" y="49"/>
                  <a:pt x="45" y="46"/>
                </a:cubicBezTo>
                <a:cubicBezTo>
                  <a:pt x="45" y="43"/>
                  <a:pt x="42" y="41"/>
                  <a:pt x="40"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400"/>
            <a:endParaRPr lang="en-US" dirty="0">
              <a:solidFill>
                <a:srgbClr val="404040"/>
              </a:solidFill>
            </a:endParaRPr>
          </a:p>
        </p:txBody>
      </p:sp>
    </p:spTree>
    <p:extLst>
      <p:ext uri="{BB962C8B-B14F-4D97-AF65-F5344CB8AC3E}">
        <p14:creationId xmlns:p14="http://schemas.microsoft.com/office/powerpoint/2010/main" val="1799507482"/>
      </p:ext>
    </p:extLst>
  </p:cSld>
  <p:clrMapOvr>
    <a:masterClrMapping/>
  </p:clrMapOvr>
  <p:transition spd="slow" advClick="0">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002060"/>
        </a:solidFill>
        <a:effectLst/>
      </p:bgPr>
    </p:bg>
    <p:spTree>
      <p:nvGrpSpPr>
        <p:cNvPr id="1" name=""/>
        <p:cNvGrpSpPr/>
        <p:nvPr/>
      </p:nvGrpSpPr>
      <p:grpSpPr>
        <a:xfrm>
          <a:off x="0" y="0"/>
          <a:ext cx="0" cy="0"/>
          <a:chOff x="0" y="0"/>
          <a:chExt cx="0" cy="0"/>
        </a:xfrm>
      </p:grpSpPr>
      <p:sp>
        <p:nvSpPr>
          <p:cNvPr id="2" name="TextBox 1"/>
          <p:cNvSpPr txBox="1"/>
          <p:nvPr/>
        </p:nvSpPr>
        <p:spPr>
          <a:xfrm>
            <a:off x="1175419" y="5282200"/>
            <a:ext cx="914400" cy="914400"/>
          </a:xfrm>
          <a:prstGeom prst="rect">
            <a:avLst/>
          </a:prstGeom>
          <a:noFill/>
        </p:spPr>
        <p:txBody>
          <a:bodyPr wrap="none" lIns="182880" tIns="146304" rIns="182880" bIns="146304" rtlCol="0">
            <a:noAutofit/>
          </a:bodyPr>
          <a:lstStyle/>
          <a:p>
            <a:pPr>
              <a:lnSpc>
                <a:spcPct val="90000"/>
              </a:lnSpc>
              <a:spcAft>
                <a:spcPts val="600"/>
              </a:spcAft>
            </a:pPr>
            <a:endParaRPr lang="en-US" sz="2400" dirty="0">
              <a:gradFill>
                <a:gsLst>
                  <a:gs pos="2917">
                    <a:srgbClr val="FFFFFF"/>
                  </a:gs>
                  <a:gs pos="30000">
                    <a:srgbClr val="FFFFFF"/>
                  </a:gs>
                </a:gsLst>
                <a:lin ang="5400000" scaled="0"/>
              </a:gradFill>
            </a:endParaRPr>
          </a:p>
        </p:txBody>
      </p:sp>
      <p:grpSp>
        <p:nvGrpSpPr>
          <p:cNvPr id="6" name="Group 5"/>
          <p:cNvGrpSpPr/>
          <p:nvPr/>
        </p:nvGrpSpPr>
        <p:grpSpPr>
          <a:xfrm>
            <a:off x="0" y="0"/>
            <a:ext cx="12436476" cy="6994525"/>
            <a:chOff x="-2" y="0"/>
            <a:chExt cx="12436476" cy="6994525"/>
          </a:xfrm>
        </p:grpSpPr>
        <p:sp>
          <p:nvSpPr>
            <p:cNvPr id="9" name="Rectangle 8"/>
            <p:cNvSpPr/>
            <p:nvPr/>
          </p:nvSpPr>
          <p:spPr bwMode="auto">
            <a:xfrm>
              <a:off x="-1" y="0"/>
              <a:ext cx="12436475" cy="6994525"/>
            </a:xfrm>
            <a:prstGeom prst="rect">
              <a:avLst/>
            </a:prstGeom>
            <a:solidFill>
              <a:srgbClr val="00206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 y="2515401"/>
              <a:ext cx="12436475" cy="1209562"/>
            </a:xfrm>
            <a:prstGeom prst="rect">
              <a:avLst/>
            </a:prstGeom>
            <a:noFill/>
          </p:spPr>
          <p:txBody>
            <a:bodyPr wrap="square" lIns="182880" tIns="146304" rIns="182880" bIns="146304" rtlCol="0">
              <a:spAutoFit/>
            </a:bodyPr>
            <a:lstStyle/>
            <a:p>
              <a:pPr algn="ctr">
                <a:lnSpc>
                  <a:spcPct val="90000"/>
                </a:lnSpc>
              </a:pPr>
              <a:r>
                <a:rPr lang="en-US" sz="6600" dirty="0">
                  <a:gradFill>
                    <a:gsLst>
                      <a:gs pos="2917">
                        <a:srgbClr val="FFFFFF"/>
                      </a:gs>
                      <a:gs pos="30000">
                        <a:srgbClr val="FFFFFF"/>
                      </a:gs>
                    </a:gsLst>
                    <a:lin ang="5400000" scaled="0"/>
                  </a:gradFill>
                </a:rPr>
                <a:t>Thank you!</a:t>
              </a:r>
            </a:p>
          </p:txBody>
        </p:sp>
      </p:grpSp>
    </p:spTree>
    <p:extLst>
      <p:ext uri="{BB962C8B-B14F-4D97-AF65-F5344CB8AC3E}">
        <p14:creationId xmlns:p14="http://schemas.microsoft.com/office/powerpoint/2010/main" val="4270524745"/>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Content Placeholder 3"/>
          <p:cNvSpPr>
            <a:spLocks noGrp="1"/>
          </p:cNvSpPr>
          <p:nvPr>
            <p:ph idx="1"/>
          </p:nvPr>
        </p:nvSpPr>
        <p:spPr>
          <a:xfrm>
            <a:off x="274640" y="1828799"/>
            <a:ext cx="11887198" cy="1415772"/>
          </a:xfrm>
        </p:spPr>
        <p:txBody>
          <a:bodyPr/>
          <a:lstStyle/>
          <a:p>
            <a:r>
              <a:rPr lang="en-US" dirty="0">
                <a:solidFill>
                  <a:schemeClr val="bg1">
                    <a:lumMod val="75000"/>
                  </a:schemeClr>
                </a:solidFill>
              </a:rPr>
              <a:t>Background</a:t>
            </a:r>
          </a:p>
          <a:p>
            <a:r>
              <a:rPr lang="en-US" dirty="0">
                <a:solidFill>
                  <a:schemeClr val="bg1">
                    <a:lumMod val="75000"/>
                  </a:schemeClr>
                </a:solidFill>
              </a:rPr>
              <a:t>Azure App Service</a:t>
            </a:r>
          </a:p>
        </p:txBody>
      </p:sp>
      <p:pic>
        <p:nvPicPr>
          <p:cNvPr id="5" name="Picture 4" descr="WIN12_Nick_01.jpg"/>
          <p:cNvPicPr>
            <a:picLocks noChangeAspect="1"/>
          </p:cNvPicPr>
          <p:nvPr/>
        </p:nvPicPr>
        <p:blipFill rotWithShape="1">
          <a:blip r:embed="rId2" cstate="screen">
            <a:extLst>
              <a:ext uri="{28A0092B-C50C-407E-A947-70E740481C1C}">
                <a14:useLocalDpi xmlns:a14="http://schemas.microsoft.com/office/drawing/2010/main"/>
              </a:ext>
            </a:extLst>
          </a:blip>
          <a:srcRect l="50374" r="3375"/>
          <a:stretch/>
        </p:blipFill>
        <p:spPr>
          <a:xfrm>
            <a:off x="6791864" y="0"/>
            <a:ext cx="5647787" cy="6990864"/>
          </a:xfrm>
          <a:prstGeom prst="rect">
            <a:avLst/>
          </a:prstGeom>
        </p:spPr>
      </p:pic>
    </p:spTree>
    <p:extLst>
      <p:ext uri="{BB962C8B-B14F-4D97-AF65-F5344CB8AC3E}">
        <p14:creationId xmlns:p14="http://schemas.microsoft.com/office/powerpoint/2010/main" val="20212632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curtains"/>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5419" y="5282200"/>
            <a:ext cx="914400" cy="914400"/>
          </a:xfrm>
          <a:prstGeom prst="rect">
            <a:avLst/>
          </a:prstGeom>
          <a:noFill/>
        </p:spPr>
        <p:txBody>
          <a:bodyPr wrap="none" lIns="182880" tIns="146304" rIns="182880" bIns="146304" rtlCol="0">
            <a:noAutofit/>
          </a:bodyPr>
          <a:lstStyle/>
          <a:p>
            <a:pPr>
              <a:lnSpc>
                <a:spcPct val="90000"/>
              </a:lnSpc>
              <a:spcAft>
                <a:spcPts val="600"/>
              </a:spcAft>
            </a:pPr>
            <a:endParaRPr lang="en-US" sz="2400" dirty="0">
              <a:gradFill>
                <a:gsLst>
                  <a:gs pos="2917">
                    <a:schemeClr val="tx1"/>
                  </a:gs>
                  <a:gs pos="30000">
                    <a:schemeClr val="tx1"/>
                  </a:gs>
                </a:gsLst>
                <a:lin ang="5400000" scaled="0"/>
              </a:gradFill>
            </a:endParaRPr>
          </a:p>
        </p:txBody>
      </p:sp>
      <p:grpSp>
        <p:nvGrpSpPr>
          <p:cNvPr id="6" name="Group 5"/>
          <p:cNvGrpSpPr/>
          <p:nvPr/>
        </p:nvGrpSpPr>
        <p:grpSpPr>
          <a:xfrm>
            <a:off x="0" y="0"/>
            <a:ext cx="12436476" cy="6994525"/>
            <a:chOff x="-2" y="0"/>
            <a:chExt cx="12436476" cy="6994525"/>
          </a:xfrm>
        </p:grpSpPr>
        <p:sp>
          <p:nvSpPr>
            <p:cNvPr id="9" name="Rectangle 8"/>
            <p:cNvSpPr/>
            <p:nvPr/>
          </p:nvSpPr>
          <p:spPr bwMode="auto">
            <a:xfrm>
              <a:off x="-1" y="0"/>
              <a:ext cx="12436475" cy="6994525"/>
            </a:xfrm>
            <a:prstGeom prst="rect">
              <a:avLst/>
            </a:prstGeom>
            <a:solidFill>
              <a:srgbClr val="00206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 y="2515401"/>
              <a:ext cx="12436475" cy="1209562"/>
            </a:xfrm>
            <a:prstGeom prst="rect">
              <a:avLst/>
            </a:prstGeom>
            <a:noFill/>
          </p:spPr>
          <p:txBody>
            <a:bodyPr wrap="square" lIns="182880" tIns="146304" rIns="182880" bIns="146304" rtlCol="0">
              <a:spAutoFit/>
            </a:bodyPr>
            <a:lstStyle/>
            <a:p>
              <a:pPr algn="ctr">
                <a:lnSpc>
                  <a:spcPct val="90000"/>
                </a:lnSpc>
              </a:pPr>
              <a:r>
                <a:rPr lang="en-US" sz="6600" dirty="0">
                  <a:gradFill>
                    <a:gsLst>
                      <a:gs pos="2917">
                        <a:schemeClr val="tx1"/>
                      </a:gs>
                      <a:gs pos="30000">
                        <a:schemeClr val="tx1"/>
                      </a:gs>
                    </a:gsLst>
                    <a:lin ang="5400000" scaled="0"/>
                  </a:gradFill>
                </a:rPr>
                <a:t>Some background…</a:t>
              </a:r>
            </a:p>
          </p:txBody>
        </p:sp>
      </p:grpSp>
    </p:spTree>
    <p:extLst>
      <p:ext uri="{BB962C8B-B14F-4D97-AF65-F5344CB8AC3E}">
        <p14:creationId xmlns:p14="http://schemas.microsoft.com/office/powerpoint/2010/main" val="192764432"/>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742" y="495"/>
            <a:ext cx="12437954" cy="6993534"/>
          </a:xfrm>
          <a:prstGeom prst="rect">
            <a:avLst/>
          </a:prstGeom>
        </p:spPr>
      </p:pic>
      <p:sp>
        <p:nvSpPr>
          <p:cNvPr id="22" name="Rectangle 21"/>
          <p:cNvSpPr/>
          <p:nvPr/>
        </p:nvSpPr>
        <p:spPr bwMode="auto">
          <a:xfrm>
            <a:off x="275481" y="295730"/>
            <a:ext cx="6403066" cy="3734857"/>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ts val="1199"/>
              </a:spcAft>
            </a:pPr>
            <a:endParaRPr lang="en-US" sz="3999" dirty="0">
              <a:gradFill>
                <a:gsLst>
                  <a:gs pos="0">
                    <a:srgbClr val="FFFFFF"/>
                  </a:gs>
                  <a:gs pos="100000">
                    <a:srgbClr val="FFFFFF"/>
                  </a:gs>
                </a:gsLst>
                <a:lin ang="5400000" scaled="0"/>
              </a:gradFill>
              <a:latin typeface="+mj-lt"/>
              <a:ea typeface="Segoe UI" pitchFamily="34" charset="0"/>
              <a:cs typeface="Segoe UI" pitchFamily="34" charset="0"/>
            </a:endParaRPr>
          </a:p>
          <a:p>
            <a:pPr defTabSz="932293" fontAlgn="base">
              <a:lnSpc>
                <a:spcPct val="90000"/>
              </a:lnSpc>
              <a:spcBef>
                <a:spcPct val="0"/>
              </a:spcBef>
              <a:spcAft>
                <a:spcPts val="1199"/>
              </a:spcAft>
            </a:pPr>
            <a:endParaRPr lang="en-US" sz="3999" dirty="0">
              <a:gradFill>
                <a:gsLst>
                  <a:gs pos="0">
                    <a:srgbClr val="FFFFFF"/>
                  </a:gs>
                  <a:gs pos="100000">
                    <a:srgbClr val="FFFFFF"/>
                  </a:gs>
                </a:gsLst>
                <a:lin ang="5400000" scaled="0"/>
              </a:gradFill>
              <a:latin typeface="+mj-lt"/>
              <a:ea typeface="Segoe UI" pitchFamily="34" charset="0"/>
              <a:cs typeface="Segoe UI" pitchFamily="34" charset="0"/>
            </a:endParaRPr>
          </a:p>
          <a:p>
            <a:pPr defTabSz="932293" fontAlgn="base">
              <a:lnSpc>
                <a:spcPct val="90000"/>
              </a:lnSpc>
              <a:spcBef>
                <a:spcPct val="0"/>
              </a:spcBef>
              <a:spcAft>
                <a:spcPts val="1199"/>
              </a:spcAft>
            </a:pPr>
            <a:endParaRPr lang="en-US" sz="3999" dirty="0">
              <a:gradFill>
                <a:gsLst>
                  <a:gs pos="0">
                    <a:srgbClr val="FFFFFF"/>
                  </a:gs>
                  <a:gs pos="100000">
                    <a:srgbClr val="FFFFFF"/>
                  </a:gs>
                </a:gsLst>
                <a:lin ang="5400000" scaled="0"/>
              </a:gradFill>
              <a:latin typeface="+mj-lt"/>
              <a:ea typeface="Segoe UI" pitchFamily="34" charset="0"/>
              <a:cs typeface="Segoe UI" pitchFamily="34" charset="0"/>
            </a:endParaRPr>
          </a:p>
          <a:p>
            <a:pPr defTabSz="932293" fontAlgn="base">
              <a:lnSpc>
                <a:spcPct val="90000"/>
              </a:lnSpc>
              <a:spcBef>
                <a:spcPct val="0"/>
              </a:spcBef>
              <a:spcAft>
                <a:spcPts val="1199"/>
              </a:spcAft>
            </a:pPr>
            <a:endParaRPr lang="en-US" sz="3999" dirty="0">
              <a:gradFill>
                <a:gsLst>
                  <a:gs pos="0">
                    <a:srgbClr val="FFFFFF"/>
                  </a:gs>
                  <a:gs pos="100000">
                    <a:srgbClr val="FFFFFF"/>
                  </a:gs>
                </a:gsLst>
                <a:lin ang="5400000" scaled="0"/>
              </a:gradFill>
              <a:latin typeface="+mj-lt"/>
              <a:ea typeface="Segoe UI" pitchFamily="34" charset="0"/>
              <a:cs typeface="Segoe UI" pitchFamily="34" charset="0"/>
            </a:endParaRPr>
          </a:p>
          <a:p>
            <a:pPr defTabSz="932293" fontAlgn="base">
              <a:lnSpc>
                <a:spcPct val="90000"/>
              </a:lnSpc>
              <a:spcBef>
                <a:spcPct val="0"/>
              </a:spcBef>
              <a:spcAft>
                <a:spcPts val="1199"/>
              </a:spcAft>
            </a:pPr>
            <a:r>
              <a:rPr lang="en-US" sz="3999" dirty="0">
                <a:gradFill>
                  <a:gsLst>
                    <a:gs pos="0">
                      <a:srgbClr val="FFFFFF"/>
                    </a:gs>
                    <a:gs pos="100000">
                      <a:srgbClr val="FFFFFF"/>
                    </a:gs>
                  </a:gsLst>
                  <a:lin ang="5400000" scaled="0"/>
                </a:gradFill>
                <a:latin typeface="+mj-lt"/>
                <a:ea typeface="Segoe UI" pitchFamily="34" charset="0"/>
                <a:cs typeface="Segoe UI" pitchFamily="34" charset="0"/>
              </a:rPr>
              <a:t>why is mobile </a:t>
            </a:r>
            <a:r>
              <a:rPr lang="en-US" sz="3999" b="1" dirty="0">
                <a:gradFill>
                  <a:gsLst>
                    <a:gs pos="0">
                      <a:srgbClr val="FFFFFF"/>
                    </a:gs>
                    <a:gs pos="100000">
                      <a:srgbClr val="FFFFFF"/>
                    </a:gs>
                  </a:gsLst>
                  <a:lin ang="5400000" scaled="0"/>
                </a:gradFill>
                <a:latin typeface="+mj-lt"/>
                <a:ea typeface="Segoe UI" pitchFamily="34" charset="0"/>
                <a:cs typeface="Segoe UI" pitchFamily="34" charset="0"/>
              </a:rPr>
              <a:t>so</a:t>
            </a:r>
            <a:r>
              <a:rPr lang="en-US" sz="3999" dirty="0">
                <a:gradFill>
                  <a:gsLst>
                    <a:gs pos="0">
                      <a:srgbClr val="FFFFFF"/>
                    </a:gs>
                    <a:gs pos="100000">
                      <a:srgbClr val="FFFFFF"/>
                    </a:gs>
                  </a:gsLst>
                  <a:lin ang="5400000" scaled="0"/>
                </a:gradFill>
                <a:latin typeface="+mj-lt"/>
                <a:ea typeface="Segoe UI" pitchFamily="34" charset="0"/>
                <a:cs typeface="Segoe UI" pitchFamily="34" charset="0"/>
              </a:rPr>
              <a:t> important?</a:t>
            </a:r>
          </a:p>
        </p:txBody>
      </p:sp>
    </p:spTree>
    <p:extLst>
      <p:ext uri="{BB962C8B-B14F-4D97-AF65-F5344CB8AC3E}">
        <p14:creationId xmlns:p14="http://schemas.microsoft.com/office/powerpoint/2010/main" val="3680209269"/>
      </p:ext>
    </p:extLst>
  </p:cSld>
  <p:clrMapOvr>
    <a:masterClrMapping/>
  </p:clrMapOvr>
  <p:transition spd="slow" advClick="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675374" y="497"/>
            <a:ext cx="5760220" cy="699353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2" descr="C:\Users\chrisw\Desktop\Cloud Services 3.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gray">
          <a:xfrm>
            <a:off x="7434281" y="456690"/>
            <a:ext cx="3967806" cy="27358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MAGNUM\Projects\Microsoft\Cloud Power FY12\Design\ICONS_PNG\Devices.png"/>
          <p:cNvPicPr>
            <a:picLocks noChangeAspect="1" noChangeArrowheads="1"/>
          </p:cNvPicPr>
          <p:nvPr/>
        </p:nvPicPr>
        <p:blipFill>
          <a:blip r:embed="rId5" cstate="print">
            <a:lum bright="100000"/>
          </a:blip>
          <a:srcRect l="56000" t="50000" r="10000" b="4000"/>
          <a:stretch>
            <a:fillRect/>
          </a:stretch>
        </p:blipFill>
        <p:spPr bwMode="auto">
          <a:xfrm>
            <a:off x="6857438" y="4831637"/>
            <a:ext cx="1245937" cy="1685241"/>
          </a:xfrm>
          <a:prstGeom prst="rect">
            <a:avLst/>
          </a:prstGeom>
          <a:noFill/>
          <a:ln>
            <a:noFill/>
          </a:ln>
        </p:spPr>
      </p:pic>
      <p:pic>
        <p:nvPicPr>
          <p:cNvPr id="15" name="Picture 2" descr="\\MAGNUM\Projects\Microsoft\Cloud Power FY12\Design\ICONS_PNG\Devices.png"/>
          <p:cNvPicPr>
            <a:picLocks noChangeAspect="1" noChangeArrowheads="1"/>
          </p:cNvPicPr>
          <p:nvPr/>
        </p:nvPicPr>
        <p:blipFill>
          <a:blip r:embed="rId5" cstate="print">
            <a:lum bright="100000"/>
          </a:blip>
          <a:srcRect l="56000" t="50000" r="10000" b="4000"/>
          <a:stretch>
            <a:fillRect/>
          </a:stretch>
        </p:blipFill>
        <p:spPr bwMode="auto">
          <a:xfrm>
            <a:off x="8421660" y="4831637"/>
            <a:ext cx="1245937" cy="1685241"/>
          </a:xfrm>
          <a:prstGeom prst="rect">
            <a:avLst/>
          </a:prstGeom>
          <a:noFill/>
          <a:ln>
            <a:noFill/>
          </a:ln>
        </p:spPr>
      </p:pic>
      <p:pic>
        <p:nvPicPr>
          <p:cNvPr id="16" name="Picture 2" descr="\\MAGNUM\Projects\Microsoft\Cloud Power FY12\Design\ICONS_PNG\Devices.png"/>
          <p:cNvPicPr>
            <a:picLocks noChangeAspect="1" noChangeArrowheads="1"/>
          </p:cNvPicPr>
          <p:nvPr/>
        </p:nvPicPr>
        <p:blipFill>
          <a:blip r:embed="rId5" cstate="print">
            <a:lum bright="100000"/>
          </a:blip>
          <a:srcRect l="56000" t="50000" r="10000" b="4000"/>
          <a:stretch>
            <a:fillRect/>
          </a:stretch>
        </p:blipFill>
        <p:spPr bwMode="auto">
          <a:xfrm>
            <a:off x="9709486" y="4831637"/>
            <a:ext cx="1245937" cy="1685241"/>
          </a:xfrm>
          <a:prstGeom prst="rect">
            <a:avLst/>
          </a:prstGeom>
          <a:noFill/>
          <a:ln>
            <a:noFill/>
          </a:ln>
        </p:spPr>
      </p:pic>
      <p:pic>
        <p:nvPicPr>
          <p:cNvPr id="18" name="Picture 2" descr="\\MAGNUM\Projects\Microsoft\Cloud Power FY12\Design\ICONS_PNG\Devices.png"/>
          <p:cNvPicPr>
            <a:picLocks noChangeAspect="1" noChangeArrowheads="1"/>
          </p:cNvPicPr>
          <p:nvPr/>
        </p:nvPicPr>
        <p:blipFill>
          <a:blip r:embed="rId5" cstate="print">
            <a:lum bright="100000"/>
          </a:blip>
          <a:srcRect l="56000" t="50000" r="10000" b="4000"/>
          <a:stretch>
            <a:fillRect/>
          </a:stretch>
        </p:blipFill>
        <p:spPr bwMode="auto">
          <a:xfrm>
            <a:off x="11107403" y="4831637"/>
            <a:ext cx="1245937" cy="1685241"/>
          </a:xfrm>
          <a:prstGeom prst="rect">
            <a:avLst/>
          </a:prstGeom>
          <a:noFill/>
          <a:ln>
            <a:noFill/>
          </a:ln>
        </p:spPr>
      </p:pic>
      <p:pic>
        <p:nvPicPr>
          <p:cNvPr id="19" name="Picture 18" descr="\\MAGNUM\Projects\Microsoft\Cloud Power FY12\Design\ICONS_PNG\Application.png"/>
          <p:cNvPicPr>
            <a:picLocks noChangeAspect="1" noChangeArrowheads="1"/>
          </p:cNvPicPr>
          <p:nvPr/>
        </p:nvPicPr>
        <p:blipFill rotWithShape="1">
          <a:blip r:embed="rId6" cstate="print">
            <a:duotone>
              <a:prstClr val="black"/>
              <a:schemeClr val="accent5">
                <a:tint val="45000"/>
                <a:satMod val="400000"/>
              </a:schemeClr>
            </a:duotone>
          </a:blip>
          <a:srcRect l="30174" t="36465" r="28608" b="29915"/>
          <a:stretch/>
        </p:blipFill>
        <p:spPr bwMode="auto">
          <a:xfrm>
            <a:off x="8477062" y="1824623"/>
            <a:ext cx="1327967" cy="1083176"/>
          </a:xfrm>
          <a:prstGeom prst="rect">
            <a:avLst/>
          </a:prstGeom>
          <a:noFill/>
          <a:ln>
            <a:noFill/>
          </a:ln>
        </p:spPr>
      </p:pic>
      <p:cxnSp>
        <p:nvCxnSpPr>
          <p:cNvPr id="20" name="Straight Connector 19"/>
          <p:cNvCxnSpPr/>
          <p:nvPr/>
        </p:nvCxnSpPr>
        <p:spPr>
          <a:xfrm flipH="1">
            <a:off x="7480408" y="3040129"/>
            <a:ext cx="383498" cy="1791509"/>
          </a:xfrm>
          <a:prstGeom prst="line">
            <a:avLst/>
          </a:prstGeom>
          <a:ln w="38100">
            <a:solidFill>
              <a:schemeClr val="bg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976063" y="3192557"/>
            <a:ext cx="68567" cy="1639079"/>
          </a:xfrm>
          <a:prstGeom prst="line">
            <a:avLst/>
          </a:prstGeom>
          <a:ln w="38100">
            <a:solidFill>
              <a:schemeClr val="bg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058132" y="3040128"/>
            <a:ext cx="365705" cy="1806919"/>
          </a:xfrm>
          <a:prstGeom prst="line">
            <a:avLst/>
          </a:prstGeom>
          <a:ln w="38100">
            <a:solidFill>
              <a:schemeClr val="bg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955424" y="2491576"/>
            <a:ext cx="812368" cy="2340061"/>
          </a:xfrm>
          <a:prstGeom prst="line">
            <a:avLst/>
          </a:prstGeom>
          <a:ln w="38100">
            <a:solidFill>
              <a:schemeClr val="bg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 Placeholder 5"/>
          <p:cNvSpPr txBox="1">
            <a:spLocks/>
          </p:cNvSpPr>
          <p:nvPr/>
        </p:nvSpPr>
        <p:spPr>
          <a:xfrm>
            <a:off x="458397" y="1828100"/>
            <a:ext cx="5485622" cy="5081514"/>
          </a:xfrm>
          <a:prstGeom prst="rect">
            <a:avLst/>
          </a:prstGeom>
        </p:spPr>
        <p:txBody>
          <a:bodyPr vert="horz" wrap="square" lIns="146265" tIns="91416" rIns="146265" bIns="91416" rtlCol="0">
            <a:spAutoFit/>
          </a:bodyPr>
          <a:lstStyle>
            <a:lvl1pPr marL="0"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3900" kern="1200" spc="0" baseline="0">
                <a:solidFill>
                  <a:srgbClr val="00188F"/>
                </a:solidFill>
                <a:latin typeface="+mj-lt"/>
                <a:ea typeface="+mn-ea"/>
                <a:cs typeface="+mn-cs"/>
              </a:defRPr>
            </a:lvl1pPr>
            <a:lvl2pPr marL="0" marR="0" indent="0" algn="l" defTabSz="932623"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71"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141"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712" marR="0" indent="0" algn="l" defTabSz="932623"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solidFill>
                <a:schemeClr val="bg1">
                  <a:lumMod val="65000"/>
                </a:schemeClr>
              </a:solidFill>
              <a:latin typeface="+mn-lt"/>
            </a:endParaRPr>
          </a:p>
          <a:p>
            <a:r>
              <a:rPr lang="en-US" sz="2000" dirty="0">
                <a:solidFill>
                  <a:schemeClr val="bg1">
                    <a:lumMod val="65000"/>
                  </a:schemeClr>
                </a:solidFill>
                <a:latin typeface="+mn-lt"/>
              </a:rPr>
              <a:t>Enterprises want to manage internal mobile apps and consumer facing event or product-specific mobile apps from the same portal as core LOB apps.</a:t>
            </a:r>
          </a:p>
          <a:p>
            <a:endParaRPr lang="en-US" sz="2000" dirty="0">
              <a:solidFill>
                <a:schemeClr val="bg1">
                  <a:lumMod val="65000"/>
                </a:schemeClr>
              </a:solidFill>
              <a:latin typeface="+mn-lt"/>
            </a:endParaRPr>
          </a:p>
          <a:p>
            <a:r>
              <a:rPr lang="en-US" sz="2000" dirty="0">
                <a:solidFill>
                  <a:schemeClr val="bg1">
                    <a:lumMod val="65000"/>
                  </a:schemeClr>
                </a:solidFill>
                <a:latin typeface="+mn-lt"/>
              </a:rPr>
              <a:t>Small Businesses require solutions that accelerate development time and decrease development costs.</a:t>
            </a:r>
          </a:p>
          <a:p>
            <a:endParaRPr lang="en-US" sz="2000" dirty="0">
              <a:solidFill>
                <a:schemeClr val="bg1">
                  <a:lumMod val="65000"/>
                </a:schemeClr>
              </a:solidFill>
              <a:latin typeface="+mn-lt"/>
            </a:endParaRPr>
          </a:p>
          <a:p>
            <a:r>
              <a:rPr lang="en-US" sz="2000" dirty="0">
                <a:solidFill>
                  <a:schemeClr val="bg1">
                    <a:lumMod val="65000"/>
                  </a:schemeClr>
                </a:solidFill>
                <a:latin typeface="+mn-lt"/>
              </a:rPr>
              <a:t>Developers shouldn’t have to constantly reinvent the wheel and reproduce common backend functionality.</a:t>
            </a:r>
          </a:p>
          <a:p>
            <a:br>
              <a:rPr lang="en-US" sz="2000" dirty="0">
                <a:solidFill>
                  <a:schemeClr val="bg1">
                    <a:lumMod val="65000"/>
                  </a:schemeClr>
                </a:solidFill>
                <a:latin typeface="+mn-lt"/>
              </a:rPr>
            </a:br>
            <a:r>
              <a:rPr lang="en-US" sz="2000" dirty="0">
                <a:solidFill>
                  <a:schemeClr val="bg1">
                    <a:lumMod val="65000"/>
                  </a:schemeClr>
                </a:solidFill>
                <a:latin typeface="+mn-lt"/>
              </a:rPr>
              <a:t>Consumers expect a continuous experience across all devices.</a:t>
            </a:r>
          </a:p>
        </p:txBody>
      </p:sp>
      <p:sp>
        <p:nvSpPr>
          <p:cNvPr id="3" name="Title 2"/>
          <p:cNvSpPr>
            <a:spLocks noGrp="1"/>
          </p:cNvSpPr>
          <p:nvPr>
            <p:ph type="title"/>
          </p:nvPr>
        </p:nvSpPr>
        <p:spPr>
          <a:xfrm>
            <a:off x="275483" y="295729"/>
            <a:ext cx="6399885" cy="1647290"/>
          </a:xfrm>
        </p:spPr>
        <p:txBody>
          <a:bodyPr/>
          <a:lstStyle/>
          <a:p>
            <a:r>
              <a:rPr lang="en-US" dirty="0">
                <a:solidFill>
                  <a:schemeClr val="bg1"/>
                </a:solidFill>
              </a:rPr>
              <a:t>App Development</a:t>
            </a:r>
            <a:br>
              <a:rPr lang="en-US" dirty="0">
                <a:solidFill>
                  <a:schemeClr val="bg1"/>
                </a:solidFill>
              </a:rPr>
            </a:br>
            <a:r>
              <a:rPr lang="en-US" dirty="0">
                <a:solidFill>
                  <a:schemeClr val="bg1"/>
                </a:solidFill>
              </a:rPr>
              <a:t>Challenges</a:t>
            </a:r>
          </a:p>
        </p:txBody>
      </p:sp>
    </p:spTree>
    <p:extLst>
      <p:ext uri="{BB962C8B-B14F-4D97-AF65-F5344CB8AC3E}">
        <p14:creationId xmlns:p14="http://schemas.microsoft.com/office/powerpoint/2010/main" val="3792624654"/>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wipe(left)">
                                      <p:cBhvr>
                                        <p:cTn id="7" dur="500"/>
                                        <p:tgtEl>
                                          <p:spTgt spid="21">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5000"/>
                                  </p:stCondLst>
                                  <p:childTnLst>
                                    <p:set>
                                      <p:cBhvr>
                                        <p:cTn id="10" dur="1" fill="hold">
                                          <p:stCondLst>
                                            <p:cond delay="0"/>
                                          </p:stCondLst>
                                        </p:cTn>
                                        <p:tgtEl>
                                          <p:spTgt spid="21">
                                            <p:txEl>
                                              <p:pRg st="3" end="3"/>
                                            </p:txEl>
                                          </p:spTgt>
                                        </p:tgtEl>
                                        <p:attrNameLst>
                                          <p:attrName>style.visibility</p:attrName>
                                        </p:attrNameLst>
                                      </p:cBhvr>
                                      <p:to>
                                        <p:strVal val="visible"/>
                                      </p:to>
                                    </p:set>
                                    <p:animEffect transition="in" filter="wipe(left)">
                                      <p:cBhvr>
                                        <p:cTn id="11" dur="500"/>
                                        <p:tgtEl>
                                          <p:spTgt spid="21">
                                            <p:txEl>
                                              <p:pRg st="3" end="3"/>
                                            </p:txEl>
                                          </p:spTgt>
                                        </p:tgtEl>
                                      </p:cBhvr>
                                    </p:animEffect>
                                  </p:childTnLst>
                                </p:cTn>
                              </p:par>
                            </p:childTnLst>
                          </p:cTn>
                        </p:par>
                        <p:par>
                          <p:cTn id="12" fill="hold">
                            <p:stCondLst>
                              <p:cond delay="6000"/>
                            </p:stCondLst>
                            <p:childTnLst>
                              <p:par>
                                <p:cTn id="13" presetID="22" presetClass="entr" presetSubtype="8" fill="hold" grpId="0" nodeType="afterEffect">
                                  <p:stCondLst>
                                    <p:cond delay="5000"/>
                                  </p:stCondLst>
                                  <p:childTnLst>
                                    <p:set>
                                      <p:cBhvr>
                                        <p:cTn id="14" dur="1" fill="hold">
                                          <p:stCondLst>
                                            <p:cond delay="0"/>
                                          </p:stCondLst>
                                        </p:cTn>
                                        <p:tgtEl>
                                          <p:spTgt spid="21">
                                            <p:txEl>
                                              <p:pRg st="5" end="5"/>
                                            </p:txEl>
                                          </p:spTgt>
                                        </p:tgtEl>
                                        <p:attrNameLst>
                                          <p:attrName>style.visibility</p:attrName>
                                        </p:attrNameLst>
                                      </p:cBhvr>
                                      <p:to>
                                        <p:strVal val="visible"/>
                                      </p:to>
                                    </p:set>
                                    <p:animEffect transition="in" filter="wipe(left)">
                                      <p:cBhvr>
                                        <p:cTn id="15" dur="500"/>
                                        <p:tgtEl>
                                          <p:spTgt spid="21">
                                            <p:txEl>
                                              <p:pRg st="5" end="5"/>
                                            </p:txEl>
                                          </p:spTgt>
                                        </p:tgtEl>
                                      </p:cBhvr>
                                    </p:animEffect>
                                  </p:childTnLst>
                                </p:cTn>
                              </p:par>
                            </p:childTnLst>
                          </p:cTn>
                        </p:par>
                        <p:par>
                          <p:cTn id="16" fill="hold">
                            <p:stCondLst>
                              <p:cond delay="11500"/>
                            </p:stCondLst>
                            <p:childTnLst>
                              <p:par>
                                <p:cTn id="17" presetID="22" presetClass="entr" presetSubtype="8" fill="hold" grpId="0" nodeType="afterEffect">
                                  <p:stCondLst>
                                    <p:cond delay="5000"/>
                                  </p:stCondLst>
                                  <p:childTnLst>
                                    <p:set>
                                      <p:cBhvr>
                                        <p:cTn id="18" dur="1" fill="hold">
                                          <p:stCondLst>
                                            <p:cond delay="0"/>
                                          </p:stCondLst>
                                        </p:cTn>
                                        <p:tgtEl>
                                          <p:spTgt spid="21">
                                            <p:txEl>
                                              <p:pRg st="6" end="6"/>
                                            </p:txEl>
                                          </p:spTgt>
                                        </p:tgtEl>
                                        <p:attrNameLst>
                                          <p:attrName>style.visibility</p:attrName>
                                        </p:attrNameLst>
                                      </p:cBhvr>
                                      <p:to>
                                        <p:strVal val="visible"/>
                                      </p:to>
                                    </p:set>
                                    <p:animEffect transition="in" filter="wipe(left)">
                                      <p:cBhvr>
                                        <p:cTn id="19"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002060"/>
        </a:solidFill>
        <a:effectLst/>
      </p:bgPr>
    </p:bg>
    <p:spTree>
      <p:nvGrpSpPr>
        <p:cNvPr id="1" name=""/>
        <p:cNvGrpSpPr/>
        <p:nvPr/>
      </p:nvGrpSpPr>
      <p:grpSpPr>
        <a:xfrm>
          <a:off x="0" y="0"/>
          <a:ext cx="0" cy="0"/>
          <a:chOff x="0" y="0"/>
          <a:chExt cx="0" cy="0"/>
        </a:xfrm>
      </p:grpSpPr>
      <p:grpSp>
        <p:nvGrpSpPr>
          <p:cNvPr id="2" name="Group 1"/>
          <p:cNvGrpSpPr/>
          <p:nvPr/>
        </p:nvGrpSpPr>
        <p:grpSpPr>
          <a:xfrm>
            <a:off x="4745671" y="1377469"/>
            <a:ext cx="2453525" cy="2868367"/>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Mobile Services</a:t>
              </a:r>
            </a:p>
          </p:txBody>
        </p:sp>
        <p:pic>
          <p:nvPicPr>
            <p:cNvPr id="7" name="Picture 6"/>
            <p:cNvPicPr>
              <a:picLocks noChangeAspect="1"/>
            </p:cNvPicPr>
            <p:nvPr/>
          </p:nvPicPr>
          <p:blipFill>
            <a:blip r:embed="rId3"/>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50608" y="4889797"/>
            <a:ext cx="11704502"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4896" dirty="0">
                <a:solidFill>
                  <a:schemeClr val="bg2">
                    <a:lumMod val="40000"/>
                    <a:lumOff val="60000"/>
                  </a:schemeClr>
                </a:solidFill>
              </a:rPr>
              <a:t>Key app services in Azure today</a:t>
            </a:r>
          </a:p>
        </p:txBody>
      </p:sp>
      <p:grpSp>
        <p:nvGrpSpPr>
          <p:cNvPr id="10" name="Group 9"/>
          <p:cNvGrpSpPr/>
          <p:nvPr/>
        </p:nvGrpSpPr>
        <p:grpSpPr>
          <a:xfrm>
            <a:off x="2439650" y="1898457"/>
            <a:ext cx="2286000" cy="2359693"/>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Azure Websites</a:t>
              </a:r>
            </a:p>
          </p:txBody>
        </p:sp>
        <p:pic>
          <p:nvPicPr>
            <p:cNvPr id="6" name="Picture 5"/>
            <p:cNvPicPr>
              <a:picLocks noChangeAspect="1"/>
            </p:cNvPicPr>
            <p:nvPr/>
          </p:nvPicPr>
          <p:blipFill>
            <a:blip r:embed="rId4"/>
            <a:stretch>
              <a:fillRect/>
            </a:stretch>
          </p:blipFill>
          <p:spPr>
            <a:xfrm>
              <a:off x="696944" y="1898457"/>
              <a:ext cx="1226857" cy="1198255"/>
            </a:xfrm>
            <a:prstGeom prst="rect">
              <a:avLst/>
            </a:prstGeom>
          </p:spPr>
        </p:pic>
      </p:grpSp>
      <p:grpSp>
        <p:nvGrpSpPr>
          <p:cNvPr id="3" name="Group 2"/>
          <p:cNvGrpSpPr/>
          <p:nvPr/>
        </p:nvGrpSpPr>
        <p:grpSpPr>
          <a:xfrm>
            <a:off x="7263239" y="1377469"/>
            <a:ext cx="2389482" cy="2879911"/>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BizTalk Services</a:t>
              </a:r>
            </a:p>
          </p:txBody>
        </p:sp>
        <p:pic>
          <p:nvPicPr>
            <p:cNvPr id="5" name="Picture 4"/>
            <p:cNvPicPr>
              <a:picLocks noChangeAspect="1"/>
            </p:cNvPicPr>
            <p:nvPr/>
          </p:nvPicPr>
          <p:blipFill>
            <a:blip r:embed="rId5"/>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352130"/>
      </p:ext>
    </p:extLst>
  </p:cSld>
  <p:clrMapOvr>
    <a:masterClrMapping/>
  </p:clrMapOvr>
  <p:transition spd="slow" advClick="0">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grpSp>
        <p:nvGrpSpPr>
          <p:cNvPr id="2" name="Group 1"/>
          <p:cNvGrpSpPr/>
          <p:nvPr/>
        </p:nvGrpSpPr>
        <p:grpSpPr>
          <a:xfrm>
            <a:off x="4745671" y="1377469"/>
            <a:ext cx="2453525" cy="2868367"/>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Mobile Services</a:t>
              </a:r>
            </a:p>
          </p:txBody>
        </p:sp>
        <p:pic>
          <p:nvPicPr>
            <p:cNvPr id="7" name="Picture 6"/>
            <p:cNvPicPr>
              <a:picLocks noChangeAspect="1"/>
            </p:cNvPicPr>
            <p:nvPr/>
          </p:nvPicPr>
          <p:blipFill>
            <a:blip r:embed="rId3"/>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50608" y="4889797"/>
            <a:ext cx="11704502"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4896" dirty="0">
                <a:solidFill>
                  <a:schemeClr val="tx1"/>
                </a:solidFill>
              </a:rPr>
              <a:t>Key app services in Azure today</a:t>
            </a:r>
          </a:p>
        </p:txBody>
      </p:sp>
      <p:grpSp>
        <p:nvGrpSpPr>
          <p:cNvPr id="10" name="Group 9"/>
          <p:cNvGrpSpPr/>
          <p:nvPr/>
        </p:nvGrpSpPr>
        <p:grpSpPr>
          <a:xfrm>
            <a:off x="2439650" y="1898457"/>
            <a:ext cx="2286000" cy="2359693"/>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Azure Websites</a:t>
              </a:r>
            </a:p>
          </p:txBody>
        </p:sp>
        <p:pic>
          <p:nvPicPr>
            <p:cNvPr id="6" name="Picture 5"/>
            <p:cNvPicPr>
              <a:picLocks noChangeAspect="1"/>
            </p:cNvPicPr>
            <p:nvPr/>
          </p:nvPicPr>
          <p:blipFill>
            <a:blip r:embed="rId4"/>
            <a:stretch>
              <a:fillRect/>
            </a:stretch>
          </p:blipFill>
          <p:spPr>
            <a:xfrm>
              <a:off x="696944" y="1898457"/>
              <a:ext cx="1226857" cy="1198255"/>
            </a:xfrm>
            <a:prstGeom prst="rect">
              <a:avLst/>
            </a:prstGeom>
          </p:spPr>
        </p:pic>
      </p:grpSp>
      <p:grpSp>
        <p:nvGrpSpPr>
          <p:cNvPr id="3" name="Group 2"/>
          <p:cNvGrpSpPr/>
          <p:nvPr/>
        </p:nvGrpSpPr>
        <p:grpSpPr>
          <a:xfrm>
            <a:off x="7263239" y="1377469"/>
            <a:ext cx="2389482" cy="2879911"/>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p>
              <a:pPr algn="ctr" defTabSz="932597"/>
              <a:r>
                <a:rPr lang="en-US" sz="2400" dirty="0">
                  <a:solidFill>
                    <a:srgbClr val="FFFFFF"/>
                  </a:solidFill>
                  <a:latin typeface="Segoe UI Light"/>
                </a:rPr>
                <a:t>BizTalk Services</a:t>
              </a:r>
            </a:p>
          </p:txBody>
        </p:sp>
        <p:pic>
          <p:nvPicPr>
            <p:cNvPr id="5" name="Picture 4"/>
            <p:cNvPicPr>
              <a:picLocks noChangeAspect="1"/>
            </p:cNvPicPr>
            <p:nvPr/>
          </p:nvPicPr>
          <p:blipFill>
            <a:blip r:embed="rId5"/>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4897366" y="2721157"/>
            <a:ext cx="6648341" cy="1846659"/>
          </a:xfrm>
          <a:prstGeom prst="rect">
            <a:avLst/>
          </a:prstGeom>
        </p:spPr>
        <p:txBody>
          <a:bodyPr wrap="square">
            <a:spAutoFit/>
          </a:bodyPr>
          <a:lstStyle/>
          <a:p>
            <a:pPr marL="457200" indent="-457200">
              <a:spcAft>
                <a:spcPts val="1800"/>
              </a:spcAft>
              <a:buFont typeface="Wingdings" panose="05000000000000000000" pitchFamily="2" charset="2"/>
              <a:buChar char="à"/>
            </a:pPr>
            <a:r>
              <a:rPr lang="en-US" sz="2800" dirty="0">
                <a:solidFill>
                  <a:srgbClr val="FFFFFF"/>
                </a:solidFill>
                <a:latin typeface="Segoe UI Light"/>
                <a:ea typeface="Calibri" panose="020F0502020204030204" pitchFamily="34" charset="0"/>
                <a:cs typeface="Times New Roman" panose="02020603050405020304" pitchFamily="18" charset="0"/>
              </a:rPr>
              <a:t>Unique integrated offering</a:t>
            </a:r>
          </a:p>
          <a:p>
            <a:pPr marL="457200" indent="-457200">
              <a:spcAft>
                <a:spcPts val="1800"/>
              </a:spcAft>
              <a:buFont typeface="Wingdings" panose="05000000000000000000" pitchFamily="2" charset="2"/>
              <a:buChar char="à"/>
            </a:pPr>
            <a:r>
              <a:rPr lang="en-US" sz="2800" dirty="0">
                <a:solidFill>
                  <a:srgbClr val="FFFFFF"/>
                </a:solidFill>
                <a:latin typeface="Segoe UI Light"/>
                <a:ea typeface="Calibri" panose="020F0502020204030204" pitchFamily="34" charset="0"/>
                <a:cs typeface="Times New Roman" panose="02020603050405020304" pitchFamily="18" charset="0"/>
              </a:rPr>
              <a:t>Build rich, engaging &amp; intelligent apps</a:t>
            </a:r>
          </a:p>
          <a:p>
            <a:pPr marL="457200" indent="-457200">
              <a:spcAft>
                <a:spcPts val="1800"/>
              </a:spcAft>
              <a:buFont typeface="Wingdings" panose="05000000000000000000" pitchFamily="2" charset="2"/>
              <a:buChar char="à"/>
            </a:pPr>
            <a:r>
              <a:rPr lang="en-US" sz="2800" dirty="0">
                <a:solidFill>
                  <a:srgbClr val="FFFFFF"/>
                </a:solidFill>
                <a:latin typeface="Segoe UI Light"/>
                <a:ea typeface="Calibri" panose="020F0502020204030204" pitchFamily="34" charset="0"/>
                <a:cs typeface="Times New Roman" panose="02020603050405020304" pitchFamily="18" charset="0"/>
              </a:rPr>
              <a:t>Scale as your business grows</a:t>
            </a:r>
            <a:endParaRPr lang="en-US" sz="1100" dirty="0">
              <a:solidFill>
                <a:srgbClr val="FFFFFF"/>
              </a:solidFill>
              <a:latin typeface="Segoe UI Light"/>
              <a:ea typeface="Calibri" panose="020F0502020204030204" pitchFamily="34" charset="0"/>
              <a:cs typeface="Times New Roman" panose="02020603050405020304" pitchFamily="18" charset="0"/>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7854" y="2568565"/>
            <a:ext cx="2457716" cy="2457714"/>
          </a:xfrm>
          <a:prstGeom prst="rect">
            <a:avLst/>
          </a:prstGeom>
        </p:spPr>
      </p:pic>
      <p:sp>
        <p:nvSpPr>
          <p:cNvPr id="23" name="Title 2"/>
          <p:cNvSpPr txBox="1">
            <a:spLocks/>
          </p:cNvSpPr>
          <p:nvPr/>
        </p:nvSpPr>
        <p:spPr>
          <a:xfrm>
            <a:off x="526739" y="262646"/>
            <a:ext cx="11312335"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600"/>
              </a:spcAft>
            </a:pPr>
            <a:r>
              <a:rPr lang="en-US" sz="4896" dirty="0">
                <a:solidFill>
                  <a:srgbClr val="FFFFFF"/>
                </a:solidFill>
              </a:rPr>
              <a:t>Introducing Azure </a:t>
            </a:r>
            <a:r>
              <a:rPr lang="en-US" sz="4896">
                <a:solidFill>
                  <a:srgbClr val="FFFFFF"/>
                </a:solidFill>
              </a:rPr>
              <a:t>App Service</a:t>
            </a:r>
            <a:endParaRPr lang="en-US" sz="3264" dirty="0">
              <a:solidFill>
                <a:srgbClr val="FFFFFF"/>
              </a:solidFill>
            </a:endParaRPr>
          </a:p>
        </p:txBody>
      </p:sp>
    </p:spTree>
    <p:extLst>
      <p:ext uri="{BB962C8B-B14F-4D97-AF65-F5344CB8AC3E}">
        <p14:creationId xmlns:p14="http://schemas.microsoft.com/office/powerpoint/2010/main" val="1960478417"/>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0"/>
                                        </p:tgtEl>
                                      </p:cBhvr>
                                    </p:animEffect>
                                    <p:set>
                                      <p:cBhvr>
                                        <p:cTn id="7" dur="1" fill="hold">
                                          <p:stCondLst>
                                            <p:cond delay="9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250"/>
                                        <p:tgtEl>
                                          <p:spTgt spid="4"/>
                                        </p:tgtEl>
                                      </p:cBhvr>
                                    </p:animEffect>
                                    <p:set>
                                      <p:cBhvr>
                                        <p:cTn id="10" dur="1" fill="hold">
                                          <p:stCondLst>
                                            <p:cond delay="1249"/>
                                          </p:stCondLst>
                                        </p:cTn>
                                        <p:tgtEl>
                                          <p:spTgt spid="4"/>
                                        </p:tgtEl>
                                        <p:attrNameLst>
                                          <p:attrName>style.visibility</p:attrName>
                                        </p:attrNameLst>
                                      </p:cBhvr>
                                      <p:to>
                                        <p:strVal val="hidden"/>
                                      </p:to>
                                    </p:set>
                                  </p:childTnLst>
                                </p:cTn>
                              </p:par>
                              <p:par>
                                <p:cTn id="11" presetID="2" presetClass="exit" presetSubtype="8" fill="hold" nodeType="withEffect">
                                  <p:stCondLst>
                                    <p:cond delay="0"/>
                                  </p:stCondLst>
                                  <p:childTnLst>
                                    <p:anim calcmode="lin" valueType="num">
                                      <p:cBhvr additive="base">
                                        <p:cTn id="12" dur="1250"/>
                                        <p:tgtEl>
                                          <p:spTgt spid="2"/>
                                        </p:tgtEl>
                                        <p:attrNameLst>
                                          <p:attrName>ppt_x</p:attrName>
                                        </p:attrNameLst>
                                      </p:cBhvr>
                                      <p:tavLst>
                                        <p:tav tm="0">
                                          <p:val>
                                            <p:strVal val="ppt_x"/>
                                          </p:val>
                                        </p:tav>
                                        <p:tav tm="100000">
                                          <p:val>
                                            <p:strVal val="0-ppt_w/2"/>
                                          </p:val>
                                        </p:tav>
                                      </p:tavLst>
                                    </p:anim>
                                    <p:anim calcmode="lin" valueType="num">
                                      <p:cBhvr additive="base">
                                        <p:cTn id="13" dur="1250"/>
                                        <p:tgtEl>
                                          <p:spTgt spid="2"/>
                                        </p:tgtEl>
                                        <p:attrNameLst>
                                          <p:attrName>ppt_y</p:attrName>
                                        </p:attrNameLst>
                                      </p:cBhvr>
                                      <p:tavLst>
                                        <p:tav tm="0">
                                          <p:val>
                                            <p:strVal val="ppt_y"/>
                                          </p:val>
                                        </p:tav>
                                        <p:tav tm="100000">
                                          <p:val>
                                            <p:strVal val="ppt_y"/>
                                          </p:val>
                                        </p:tav>
                                      </p:tavLst>
                                    </p:anim>
                                    <p:set>
                                      <p:cBhvr>
                                        <p:cTn id="14" dur="1" fill="hold">
                                          <p:stCondLst>
                                            <p:cond delay="1249"/>
                                          </p:stCondLst>
                                        </p:cTn>
                                        <p:tgtEl>
                                          <p:spTgt spid="2"/>
                                        </p:tgtEl>
                                        <p:attrNameLst>
                                          <p:attrName>style.visibility</p:attrName>
                                        </p:attrNameLst>
                                      </p:cBhvr>
                                      <p:to>
                                        <p:strVal val="hidden"/>
                                      </p:to>
                                    </p:set>
                                  </p:childTnLst>
                                </p:cTn>
                              </p:par>
                              <p:par>
                                <p:cTn id="15" presetID="2" presetClass="exit" presetSubtype="8" fill="hold" nodeType="withEffect">
                                  <p:stCondLst>
                                    <p:cond delay="0"/>
                                  </p:stCondLst>
                                  <p:childTnLst>
                                    <p:anim calcmode="lin" valueType="num">
                                      <p:cBhvr additive="base">
                                        <p:cTn id="16" dur="1250"/>
                                        <p:tgtEl>
                                          <p:spTgt spid="3"/>
                                        </p:tgtEl>
                                        <p:attrNameLst>
                                          <p:attrName>ppt_x</p:attrName>
                                        </p:attrNameLst>
                                      </p:cBhvr>
                                      <p:tavLst>
                                        <p:tav tm="0">
                                          <p:val>
                                            <p:strVal val="ppt_x"/>
                                          </p:val>
                                        </p:tav>
                                        <p:tav tm="100000">
                                          <p:val>
                                            <p:strVal val="0-ppt_w/2"/>
                                          </p:val>
                                        </p:tav>
                                      </p:tavLst>
                                    </p:anim>
                                    <p:anim calcmode="lin" valueType="num">
                                      <p:cBhvr additive="base">
                                        <p:cTn id="17" dur="1250"/>
                                        <p:tgtEl>
                                          <p:spTgt spid="3"/>
                                        </p:tgtEl>
                                        <p:attrNameLst>
                                          <p:attrName>ppt_y</p:attrName>
                                        </p:attrNameLst>
                                      </p:cBhvr>
                                      <p:tavLst>
                                        <p:tav tm="0">
                                          <p:val>
                                            <p:strVal val="ppt_y"/>
                                          </p:val>
                                        </p:tav>
                                        <p:tav tm="100000">
                                          <p:val>
                                            <p:strVal val="ppt_y"/>
                                          </p:val>
                                        </p:tav>
                                      </p:tavLst>
                                    </p:anim>
                                    <p:set>
                                      <p:cBhvr>
                                        <p:cTn id="18" dur="1" fill="hold">
                                          <p:stCondLst>
                                            <p:cond delay="1249"/>
                                          </p:stCondLst>
                                        </p:cTn>
                                        <p:tgtEl>
                                          <p:spTgt spid="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par>
                          <p:cTn id="25" fill="hold">
                            <p:stCondLst>
                              <p:cond delay="1250"/>
                            </p:stCondLst>
                            <p:childTnLst>
                              <p:par>
                                <p:cTn id="26" presetID="10"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6" presetClass="emph" presetSubtype="0" fill="hold" nodeType="withEffect">
                                  <p:stCondLst>
                                    <p:cond delay="50"/>
                                  </p:stCondLst>
                                  <p:childTnLst>
                                    <p:animScale>
                                      <p:cBhvr>
                                        <p:cTn id="33" dur="750" fill="hold"/>
                                        <p:tgtEl>
                                          <p:spTgt spid="22"/>
                                        </p:tgtEl>
                                      </p:cBhvr>
                                      <p:by x="126000" y="126000"/>
                                    </p:animScale>
                                  </p:childTnLst>
                                </p:cTn>
                              </p:par>
                            </p:childTnLst>
                          </p:cTn>
                        </p:par>
                        <p:par>
                          <p:cTn id="34" fill="hold">
                            <p:stCondLst>
                              <p:cond delay="205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grpSp>
        <p:nvGrpSpPr>
          <p:cNvPr id="14" name="Group 13"/>
          <p:cNvGrpSpPr/>
          <p:nvPr/>
        </p:nvGrpSpPr>
        <p:grpSpPr>
          <a:xfrm>
            <a:off x="8857427" y="4314470"/>
            <a:ext cx="2635519" cy="1880588"/>
            <a:chOff x="6276897" y="3849484"/>
            <a:chExt cx="2584077" cy="1843881"/>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3339"/>
            </a:xfrm>
            <a:prstGeom prst="flowChartOffpageConnector">
              <a:avLst/>
            </a:prstGeom>
            <a:noFill/>
          </p:spPr>
          <p:txBody>
            <a:bodyPr wrap="square" rtlCol="0">
              <a:spAutoFit/>
            </a:bodyPr>
            <a:lstStyle/>
            <a:p>
              <a:pPr algn="ctr" defTabSz="914400">
                <a:defRPr/>
              </a:pPr>
              <a:r>
                <a:rPr lang="en-US" sz="1873" b="1" kern="0" cap="all" dirty="0" err="1">
                  <a:solidFill>
                    <a:srgbClr val="FFFFFF"/>
                  </a:solidFill>
                </a:rPr>
                <a:t>Api</a:t>
              </a:r>
              <a:r>
                <a:rPr lang="en-US" sz="1873" b="1" kern="0" cap="all" dirty="0">
                  <a:solidFill>
                    <a:srgbClr val="FFFFFF"/>
                  </a:solidFill>
                </a:rPr>
                <a:t> Apps</a:t>
              </a:r>
            </a:p>
          </p:txBody>
        </p:sp>
        <p:sp>
          <p:nvSpPr>
            <p:cNvPr id="16" name="TextBox 15"/>
            <p:cNvSpPr txBox="1"/>
            <p:nvPr/>
          </p:nvSpPr>
          <p:spPr>
            <a:xfrm>
              <a:off x="6276897" y="5112533"/>
              <a:ext cx="2584077" cy="580832"/>
            </a:xfrm>
            <a:prstGeom prst="flowChartOffpageConnector">
              <a:avLst/>
            </a:prstGeom>
            <a:noFill/>
          </p:spPr>
          <p:txBody>
            <a:bodyPr wrap="square" lIns="186521" rIns="186521" rtlCol="0">
              <a:spAutoFit/>
            </a:bodyPr>
            <a:lstStyle/>
            <a:p>
              <a:pPr algn="ctr" defTabSz="914400">
                <a:lnSpc>
                  <a:spcPts val="1530"/>
                </a:lnSpc>
                <a:defRPr/>
              </a:pPr>
              <a:r>
                <a:rPr lang="en-US" sz="1428" kern="0" dirty="0">
                  <a:solidFill>
                    <a:srgbClr val="FFFFFF"/>
                  </a:solidFill>
                  <a:latin typeface="Segoe UI Light"/>
                </a:rPr>
                <a:t>Easily build and consume APIs in the cloud</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42" name="Group 41"/>
          <p:cNvGrpSpPr/>
          <p:nvPr/>
        </p:nvGrpSpPr>
        <p:grpSpPr>
          <a:xfrm>
            <a:off x="5563520" y="1657250"/>
            <a:ext cx="3381437" cy="1713289"/>
            <a:chOff x="5563520" y="952400"/>
            <a:chExt cx="3381437" cy="1713289"/>
          </a:xfrm>
        </p:grpSpPr>
        <p:grpSp>
          <p:nvGrpSpPr>
            <p:cNvPr id="22" name="Group 21"/>
            <p:cNvGrpSpPr/>
            <p:nvPr/>
          </p:nvGrpSpPr>
          <p:grpSpPr>
            <a:xfrm>
              <a:off x="5563520" y="1750117"/>
              <a:ext cx="3381437" cy="915572"/>
              <a:chOff x="446273" y="4696209"/>
              <a:chExt cx="2982635" cy="897701"/>
            </a:xfrm>
          </p:grpSpPr>
          <p:sp>
            <p:nvSpPr>
              <p:cNvPr id="23" name="TextBox 22"/>
              <p:cNvSpPr txBox="1"/>
              <p:nvPr/>
            </p:nvSpPr>
            <p:spPr>
              <a:xfrm>
                <a:off x="634689" y="4696209"/>
                <a:ext cx="2584077" cy="459731"/>
              </a:xfrm>
              <a:prstGeom prst="hexagon">
                <a:avLst/>
              </a:prstGeom>
              <a:noFill/>
            </p:spPr>
            <p:txBody>
              <a:bodyPr wrap="square" rtlCol="0">
                <a:spAutoFit/>
              </a:bodyPr>
              <a:lstStyle/>
              <a:p>
                <a:pPr algn="ctr" defTabSz="914400">
                  <a:defRPr/>
                </a:pPr>
                <a:r>
                  <a:rPr lang="en-US" sz="1873" b="1" kern="0" cap="all" dirty="0">
                    <a:solidFill>
                      <a:srgbClr val="FFFFFF"/>
                    </a:solidFill>
                  </a:rPr>
                  <a:t>Web Apps</a:t>
                </a:r>
              </a:p>
            </p:txBody>
          </p:sp>
          <p:sp>
            <p:nvSpPr>
              <p:cNvPr id="24" name="TextBox 23"/>
              <p:cNvSpPr txBox="1"/>
              <p:nvPr/>
            </p:nvSpPr>
            <p:spPr>
              <a:xfrm>
                <a:off x="446273" y="5017601"/>
                <a:ext cx="2982635" cy="576309"/>
              </a:xfrm>
              <a:prstGeom prst="hexagon">
                <a:avLst/>
              </a:prstGeom>
              <a:noFill/>
            </p:spPr>
            <p:txBody>
              <a:bodyPr wrap="square" lIns="186521" rIns="186521" rtlCol="0">
                <a:spAutoFit/>
              </a:bodyPr>
              <a:lstStyle/>
              <a:p>
                <a:pPr algn="ctr" defTabSz="914400">
                  <a:lnSpc>
                    <a:spcPts val="1530"/>
                  </a:lnSpc>
                  <a:defRPr/>
                </a:pPr>
                <a:r>
                  <a:rPr lang="en-US" sz="1428" kern="0" dirty="0">
                    <a:solidFill>
                      <a:srgbClr val="FFFFFF"/>
                    </a:solidFill>
                    <a:latin typeface="Segoe UI Light"/>
                  </a:rPr>
                  <a:t>Web apps that scale with your business</a:t>
                </a:r>
              </a:p>
            </p:txBody>
          </p:sp>
        </p:grpSp>
        <p:pic>
          <p:nvPicPr>
            <p:cNvPr id="32" name="Picture 31"/>
            <p:cNvPicPr>
              <a:picLocks noChangeAspect="1"/>
            </p:cNvPicPr>
            <p:nvPr/>
          </p:nvPicPr>
          <p:blipFill>
            <a:blip r:embed="rId4"/>
            <a:stretch>
              <a:fillRect/>
            </a:stretch>
          </p:blipFill>
          <p:spPr>
            <a:xfrm>
              <a:off x="6910333" y="952400"/>
              <a:ext cx="724385" cy="707495"/>
            </a:xfrm>
            <a:prstGeom prst="rect">
              <a:avLst/>
            </a:prstGeom>
          </p:spPr>
        </p:pic>
      </p:grpSp>
      <p:grpSp>
        <p:nvGrpSpPr>
          <p:cNvPr id="8" name="Group 7"/>
          <p:cNvGrpSpPr/>
          <p:nvPr/>
        </p:nvGrpSpPr>
        <p:grpSpPr>
          <a:xfrm>
            <a:off x="5924163" y="4259284"/>
            <a:ext cx="2635519" cy="1829151"/>
            <a:chOff x="8878944" y="3895961"/>
            <a:chExt cx="2635519" cy="1829151"/>
          </a:xfrm>
        </p:grpSpPr>
        <p:grpSp>
          <p:nvGrpSpPr>
            <p:cNvPr id="26" name="Group 25"/>
            <p:cNvGrpSpPr/>
            <p:nvPr/>
          </p:nvGrpSpPr>
          <p:grpSpPr>
            <a:xfrm>
              <a:off x="8878944" y="4823446"/>
              <a:ext cx="2635519" cy="901666"/>
              <a:chOff x="8881767" y="4696209"/>
              <a:chExt cx="2584077" cy="884066"/>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914400">
                  <a:defRPr/>
                </a:pPr>
                <a:r>
                  <a:rPr lang="en-US" sz="1873" b="1" kern="0" cap="all" dirty="0">
                    <a:solidFill>
                      <a:srgbClr val="FFFFFF"/>
                    </a:solidFill>
                  </a:rPr>
                  <a:t>LOGIC Apps</a:t>
                </a:r>
              </a:p>
            </p:txBody>
          </p:sp>
          <p:sp>
            <p:nvSpPr>
              <p:cNvPr id="28" name="TextBox 27"/>
              <p:cNvSpPr txBox="1"/>
              <p:nvPr/>
            </p:nvSpPr>
            <p:spPr>
              <a:xfrm>
                <a:off x="8881767" y="5112533"/>
                <a:ext cx="2584077" cy="467742"/>
              </a:xfrm>
              <a:prstGeom prst="rect">
                <a:avLst/>
              </a:prstGeom>
              <a:noFill/>
            </p:spPr>
            <p:txBody>
              <a:bodyPr wrap="square" lIns="186521" rIns="186521" rtlCol="0">
                <a:spAutoFit/>
              </a:bodyPr>
              <a:lstStyle/>
              <a:p>
                <a:pPr algn="ctr" defTabSz="914400">
                  <a:lnSpc>
                    <a:spcPts val="1530"/>
                  </a:lnSpc>
                  <a:defRPr/>
                </a:pPr>
                <a:r>
                  <a:rPr lang="en-US" sz="1428" kern="0" dirty="0">
                    <a:solidFill>
                      <a:srgbClr val="FFFFFF"/>
                    </a:solidFill>
                    <a:latin typeface="Segoe UI Light"/>
                  </a:rPr>
                  <a:t>Automate business process across SaaS and on-premises </a:t>
                </a:r>
              </a:p>
            </p:txBody>
          </p:sp>
        </p:grpSp>
        <p:pic>
          <p:nvPicPr>
            <p:cNvPr id="34" name="Picture 33"/>
            <p:cNvPicPr>
              <a:picLocks noChangeAspect="1"/>
            </p:cNvPicPr>
            <p:nvPr/>
          </p:nvPicPr>
          <p:blipFill>
            <a:blip r:embed="rId5"/>
            <a:stretch>
              <a:fillRect/>
            </a:stretch>
          </p:blipFill>
          <p:spPr>
            <a:xfrm>
              <a:off x="9803408" y="3895961"/>
              <a:ext cx="727877" cy="727065"/>
            </a:xfrm>
            <a:prstGeom prst="rect">
              <a:avLst/>
            </a:prstGeom>
          </p:spPr>
        </p:pic>
      </p:grpSp>
      <p:grpSp>
        <p:nvGrpSpPr>
          <p:cNvPr id="10" name="Group 9"/>
          <p:cNvGrpSpPr/>
          <p:nvPr/>
        </p:nvGrpSpPr>
        <p:grpSpPr>
          <a:xfrm>
            <a:off x="8857427" y="1565932"/>
            <a:ext cx="2635520" cy="1900905"/>
            <a:chOff x="8857427" y="774015"/>
            <a:chExt cx="2635520" cy="1900905"/>
          </a:xfrm>
        </p:grpSpPr>
        <p:grpSp>
          <p:nvGrpSpPr>
            <p:cNvPr id="18" name="Group 17"/>
            <p:cNvGrpSpPr/>
            <p:nvPr/>
          </p:nvGrpSpPr>
          <p:grpSpPr>
            <a:xfrm>
              <a:off x="8857427" y="1701981"/>
              <a:ext cx="2635520" cy="972939"/>
              <a:chOff x="3376682" y="4696209"/>
              <a:chExt cx="2584078" cy="953948"/>
            </a:xfrm>
          </p:grpSpPr>
          <p:sp>
            <p:nvSpPr>
              <p:cNvPr id="19" name="TextBox 18"/>
              <p:cNvSpPr txBox="1"/>
              <p:nvPr/>
            </p:nvSpPr>
            <p:spPr>
              <a:xfrm>
                <a:off x="3376683" y="4696209"/>
                <a:ext cx="2584077" cy="463339"/>
              </a:xfrm>
              <a:prstGeom prst="flowChartOffpageConnector">
                <a:avLst/>
              </a:prstGeom>
              <a:noFill/>
            </p:spPr>
            <p:txBody>
              <a:bodyPr wrap="square" rtlCol="0">
                <a:spAutoFit/>
              </a:bodyPr>
              <a:lstStyle/>
              <a:p>
                <a:pPr algn="ctr" defTabSz="914400">
                  <a:defRPr/>
                </a:pPr>
                <a:r>
                  <a:rPr lang="en-US" sz="1873" b="1" kern="0" cap="all" dirty="0">
                    <a:solidFill>
                      <a:srgbClr val="FFFFFF"/>
                    </a:solidFill>
                  </a:rPr>
                  <a:t>Mobile Apps</a:t>
                </a:r>
              </a:p>
            </p:txBody>
          </p:sp>
          <p:sp>
            <p:nvSpPr>
              <p:cNvPr id="20" name="TextBox 19"/>
              <p:cNvSpPr txBox="1"/>
              <p:nvPr/>
            </p:nvSpPr>
            <p:spPr>
              <a:xfrm>
                <a:off x="3376682" y="5069325"/>
                <a:ext cx="2584077" cy="580832"/>
              </a:xfrm>
              <a:prstGeom prst="flowChartOffpageConnector">
                <a:avLst/>
              </a:prstGeom>
              <a:noFill/>
            </p:spPr>
            <p:txBody>
              <a:bodyPr wrap="square" lIns="186521" rIns="186521" rtlCol="0">
                <a:spAutoFit/>
              </a:bodyPr>
              <a:lstStyle/>
              <a:p>
                <a:pPr algn="ctr" defTabSz="914400">
                  <a:lnSpc>
                    <a:spcPts val="1530"/>
                  </a:lnSpc>
                  <a:defRPr/>
                </a:pPr>
                <a:r>
                  <a:rPr lang="en-US" sz="1428" kern="0" dirty="0">
                    <a:solidFill>
                      <a:srgbClr val="FFFFFF"/>
                    </a:solidFill>
                    <a:latin typeface="Segoe UI Light"/>
                  </a:rPr>
                  <a:t>Build Mobile apps for any device</a:t>
                </a:r>
              </a:p>
            </p:txBody>
          </p:sp>
        </p:grpSp>
        <p:pic>
          <p:nvPicPr>
            <p:cNvPr id="36" name="Picture 35"/>
            <p:cNvPicPr>
              <a:picLocks noChangeAspect="1"/>
            </p:cNvPicPr>
            <p:nvPr/>
          </p:nvPicPr>
          <p:blipFill>
            <a:blip r:embed="rId6"/>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2024" y="2242734"/>
            <a:ext cx="3109375" cy="3109375"/>
          </a:xfrm>
          <a:prstGeom prst="rect">
            <a:avLst/>
          </a:prstGeom>
        </p:spPr>
      </p:pic>
      <p:cxnSp>
        <p:nvCxnSpPr>
          <p:cNvPr id="5" name="Straight Connector 4"/>
          <p:cNvCxnSpPr/>
          <p:nvPr/>
        </p:nvCxnSpPr>
        <p:spPr>
          <a:xfrm flipH="1">
            <a:off x="8624298" y="1200853"/>
            <a:ext cx="18467" cy="547144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70900" y="3795929"/>
            <a:ext cx="5343730" cy="4661"/>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924540" y="3620496"/>
            <a:ext cx="462708" cy="272496"/>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Title 2"/>
          <p:cNvSpPr txBox="1">
            <a:spLocks/>
          </p:cNvSpPr>
          <p:nvPr/>
        </p:nvSpPr>
        <p:spPr>
          <a:xfrm>
            <a:off x="526739" y="262646"/>
            <a:ext cx="11312335"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600"/>
              </a:spcAft>
            </a:pPr>
            <a:r>
              <a:rPr lang="en-US" sz="4896" dirty="0">
                <a:solidFill>
                  <a:srgbClr val="FFFFFF"/>
                </a:solidFill>
              </a:rPr>
              <a:t>One integrated offering</a:t>
            </a:r>
            <a:endParaRPr lang="en-US" sz="3264" dirty="0">
              <a:solidFill>
                <a:srgbClr val="FFFFFF"/>
              </a:solidFill>
            </a:endParaRPr>
          </a:p>
        </p:txBody>
      </p:sp>
    </p:spTree>
    <p:extLst>
      <p:ext uri="{BB962C8B-B14F-4D97-AF65-F5344CB8AC3E}">
        <p14:creationId xmlns:p14="http://schemas.microsoft.com/office/powerpoint/2010/main" val="3198753690"/>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024" y="2242734"/>
            <a:ext cx="3109375" cy="3109375"/>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0169" y="3442968"/>
            <a:ext cx="774200" cy="7089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32585" y="-6577"/>
            <a:ext cx="5608720" cy="7010900"/>
          </a:xfrm>
          <a:prstGeom prst="rect">
            <a:avLst/>
          </a:prstGeom>
        </p:spPr>
      </p:pic>
    </p:spTree>
    <p:extLst>
      <p:ext uri="{BB962C8B-B14F-4D97-AF65-F5344CB8AC3E}">
        <p14:creationId xmlns:p14="http://schemas.microsoft.com/office/powerpoint/2010/main" val="1444147696"/>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accel="50000" decel="50000" fill="hold" nodeType="withEffect">
                                  <p:stCondLst>
                                    <p:cond delay="0"/>
                                  </p:stCondLst>
                                  <p:childTnLst>
                                    <p:animMotion origin="layout" path="M -4.19454E-6 3.03677E-6 L -0.45825 -0.00091 " pathEditMode="relative" rAng="0" ptsTypes="AA">
                                      <p:cBhvr>
                                        <p:cTn id="9" dur="1500" fill="hold"/>
                                        <p:tgtEl>
                                          <p:spTgt spid="6"/>
                                        </p:tgtEl>
                                        <p:attrNameLst>
                                          <p:attrName>ppt_x</p:attrName>
                                          <p:attrName>ppt_y</p:attrName>
                                        </p:attrNameLst>
                                      </p:cBhvr>
                                      <p:rCtr x="-22913" y="-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3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MGXFY15 GS Template - white layout">
  <a:themeElements>
    <a:clrScheme name="Custom 7">
      <a:dk1>
        <a:srgbClr val="505050"/>
      </a:dk1>
      <a:lt1>
        <a:srgbClr val="FFFFFF"/>
      </a:lt1>
      <a:dk2>
        <a:srgbClr val="002050"/>
      </a:dk2>
      <a:lt2>
        <a:srgbClr val="D2D2D2"/>
      </a:lt2>
      <a:accent1>
        <a:srgbClr val="0072C6"/>
      </a:accent1>
      <a:accent2>
        <a:srgbClr val="4668C5"/>
      </a:accent2>
      <a:accent3>
        <a:srgbClr val="00188F"/>
      </a:accent3>
      <a:accent4>
        <a:srgbClr val="008272"/>
      </a:accent4>
      <a:accent5>
        <a:srgbClr val="68217A"/>
      </a:accent5>
      <a:accent6>
        <a:srgbClr val="007233"/>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8DFC0E8C-F612-43D4-B8FC-667019544AE0}" vid="{994DF28D-DE75-4646-8A9A-D8C01370DE62}"/>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100 level introduction to Azure App Service provides an industry overview and customer pain context leading to the development and launch of Azure App Service.  The presentation includes value proposition and customer usage examples.</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presentations</TermName>
          <TermId xmlns="http://schemas.microsoft.com/office/infopath/2007/PartnerControls">317da5a4-398e-4c38-b265-afd519770055</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od9986d31974458fb3007746ec0bce5f>
    <Owner xmlns="230e9df3-be65-4c73-a93b-d1236ebd677e">
      <UserInfo>
        <DisplayName>Dan Kogan</DisplayName>
        <AccountId>6428</AccountId>
        <AccountType/>
      </UserInfo>
    </Owner>
    <k21a64daf20d4502b2796a1c6b8ce6c8 xmlns="230e9df3-be65-4c73-a93b-d1236ebd677e">
      <Terms xmlns="http://schemas.microsoft.com/office/infopath/2007/PartnerControls"/>
    </k21a64daf20d4502b2796a1c6b8ce6c8>
    <Expire_x0020_Review xmlns="230e9df3-be65-4c73-a93b-d1236ebd677e">2016-04-26T00:00:00+00:00</Expire_x0020_Review>
    <l3c3ea61849e4288a8acc49bb5388e8c xmlns="230e9df3-be65-4c73-a93b-d1236ebd677e">
      <Terms xmlns="http://schemas.microsoft.com/office/infopath/2007/PartnerControl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ApplyWorkflowRules xmlns="ad820760-4664-4be3-bee2-f8b9a6708b4c">No</ApplyWorkflowRules>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s>
    </eb54ac91059940029a3cc8a4ff5af673>
    <PublishingPageContent xmlns="http://schemas.microsoft.com/sharepoint/v3" xsi:nil="true"/>
    <MediaTitle xmlns="ad820760-4664-4be3-bee2-f8b9a6708b4c" xsi:nil="true"/>
    <IconOverlay xmlns="http://schemas.microsoft.com/sharepoint/v4" xsi:nil="true"/>
    <ef109fd36bcf4bcd9dd945731030600b xmlns="230e9df3-be65-4c73-a93b-d1236ebd677e">
      <Terms xmlns="http://schemas.microsoft.com/office/infopath/2007/PartnerControls"/>
    </ef109fd36bcf4bcd9dd945731030600b>
    <PublishDate xmlns="ad820760-4664-4be3-bee2-f8b9a6708b4c">2015-03-23T07:00:00+00:00</PublishDate>
    <LCA_x0020_Approved xmlns="230e9df3-be65-4c73-a93b-d1236ebd677e">
      <UserInfo>
        <DisplayName/>
        <AccountId xsi:nil="true"/>
        <AccountType/>
      </UserInfo>
    </LCA_x0020_Approved>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PublishingExpirationDate xmlns="http://schemas.microsoft.com/sharepoint/v3" xsi:nil="true"/>
    <RoutingRuleDescription xmlns="http://schemas.microsoft.com/sharepoint/v3" xsi:nil="true"/>
    <DocumentSetKcId xmlns="ad820760-4664-4be3-bee2-f8b9a6708b4c">64879</DocumentSetKcId>
    <CoOwner xmlns="ad820760-4664-4be3-bee2-f8b9a6708b4c">
      <UserInfo>
        <DisplayName>REDMOND\charllee</DisplayName>
        <AccountId>120628</AccountId>
        <AccountType/>
      </UserInfo>
    </CoOwner>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2716</Value>
      <Value>20</Value>
      <Value>217</Value>
      <Value>216</Value>
      <Value>218</Value>
      <Value>2654</Value>
      <Value>42</Value>
    </TaxCatchAll>
    <mb88723863e1404388ba3733387d48df xmlns="230e9df3-be65-4c73-a93b-d1236ebd677e">
      <Terms xmlns="http://schemas.microsoft.com/office/infopath/2007/PartnerControls"/>
    </mb88723863e1404388ba3733387d48df>
    <b1337ea954344dcfb0425a10eee4daa8 xmlns="ad820760-4664-4be3-bee2-f8b9a6708b4c">
      <Terms xmlns="http://schemas.microsoft.com/office/infopath/2007/PartnerControls"/>
    </b1337ea954344dcfb0425a10eee4daa8>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features</TermName>
          <TermId xmlns="http://schemas.microsoft.com/office/infopath/2007/PartnerControls">94b87768-f145-4764-adbd-fec700e47348</TermId>
        </TermInfo>
      </Terms>
    </m6c7b4717b6346e6a075a59dd47eac69>
    <_dlc_DocId xmlns="230e9df3-be65-4c73-a93b-d1236ebd677e">KC02-23-64880</_dlc_DocId>
    <AverageRating xmlns="http://schemas.microsoft.com/sharepoint/v3" xsi:nil="true"/>
    <_dlc_DocIdUrl xmlns="230e9df3-be65-4c73-a93b-d1236ebd677e">
      <Url>http://infopedia/kc02/docstore/_layouts/DocIdRedir.aspx?ID=KC02-23-64880</Url>
      <Description>KC02-23-64880</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KCDoc" ma:contentTypeID="0x0101000E4CB7077FEE4FF7AE86D4A500EEC7800300C6CD36C6B4DAA64EAACFCCF5D9298AA000B09CC05C6355444CB49B4B62F83D23B8" ma:contentTypeVersion="43" ma:contentTypeDescription="" ma:contentTypeScope="" ma:versionID="656808fb4c467d9621b57adf9962b05a">
  <xsd:schema xmlns:xsd="http://www.w3.org/2001/XMLSchema" xmlns:xs="http://www.w3.org/2001/XMLSchema" xmlns:p="http://schemas.microsoft.com/office/2006/metadata/properties" xmlns:ns1="http://schemas.microsoft.com/sharepoint/v3" xmlns:ns2="230e9df3-be65-4c73-a93b-d1236ebd677e" xmlns:ns3="ad820760-4664-4be3-bee2-f8b9a6708b4c" xmlns:ns4="http://schemas.microsoft.com/sharepoint/v4" targetNamespace="http://schemas.microsoft.com/office/2006/metadata/properties" ma:root="true" ma:fieldsID="d263f6792e3b868d0f42c9b986651ab9" ns1:_="" ns2:_="" ns3:_="" ns4:_="">
    <xsd:import namespace="http://schemas.microsoft.com/sharepoint/v3"/>
    <xsd:import namespace="230e9df3-be65-4c73-a93b-d1236ebd677e"/>
    <xsd:import namespace="ad820760-4664-4be3-bee2-f8b9a6708b4c"/>
    <xsd:import namespace="http://schemas.microsoft.com/sharepoint/v4"/>
    <xsd:element name="properties">
      <xsd:complexType>
        <xsd:sequence>
          <xsd:element name="documentManagement">
            <xsd:complexType>
              <xsd:all>
                <xsd:element ref="ns2:DocumentDescription" minOccurs="0"/>
                <xsd:element ref="ns3:PublishDate" minOccurs="0"/>
                <xsd:element ref="ns1:PublishingExpirationDate" minOccurs="0"/>
                <xsd:element ref="ns1:AverageRating" minOccurs="0"/>
                <xsd:element ref="ns2:Thumbnail1" minOccurs="0"/>
                <xsd:element ref="ns1:PublishingPageContent" minOccurs="0"/>
                <xsd:element ref="ns1:RatingCount" minOccurs="0"/>
                <xsd:element ref="ns2:Owner" minOccurs="0"/>
                <xsd:element ref="ns2:LCA_x0020_Approved" minOccurs="0"/>
                <xsd:element ref="ns2:Expire_x0020_Review" minOccurs="0"/>
                <xsd:element ref="ns3:DocumentSetKcId" minOccurs="0"/>
                <xsd:element ref="ns3:CoOwner" minOccurs="0"/>
                <xsd:element ref="ns3:MediaTitle" minOccurs="0"/>
                <xsd:element ref="ns2:hd9637eefc984b85b6097c6374e15725" minOccurs="0"/>
                <xsd:element ref="ns2:l3c3ea61849e4288a8acc49bb5388e8c" minOccurs="0"/>
                <xsd:element ref="ns1:RoutingRuleDescription" minOccurs="0"/>
                <xsd:element ref="ns2:i0d941ee1e744ffea7aeee9924c91cbb" minOccurs="0"/>
                <xsd:element ref="ns2:TaxCatchAllLabel" minOccurs="0"/>
                <xsd:element ref="ns2:k21a64daf20d4502b2796a1c6b8ce6c8" minOccurs="0"/>
                <xsd:element ref="ns2:TaxCatchAll" minOccurs="0"/>
                <xsd:element ref="ns2:ef109fd36bcf4bcd9dd945731030600b" minOccurs="0"/>
                <xsd:element ref="ns2:mb88723863e1404388ba3733387d48df" minOccurs="0"/>
                <xsd:element ref="ns2:kf34bcdc8fc34e479d3f94c6210e8e27" minOccurs="0"/>
                <xsd:element ref="ns2:_dlc_DocIdUrl" minOccurs="0"/>
                <xsd:element ref="ns2:ec5b2ad5c27b45fb8a00a1f27c7ce1ae" minOccurs="0"/>
                <xsd:element ref="ns2:_dlc_DocIdPersistId" minOccurs="0"/>
                <xsd:element ref="ns2:b60f8d2dbb984f349d80d8196897f4d3" minOccurs="0"/>
                <xsd:element ref="ns2:ConfidentialityTaxHTField0" minOccurs="0"/>
                <xsd:element ref="ns3:ApplyWorkflowRules" minOccurs="0"/>
                <xsd:element ref="ns2:k20e0dfa74bf4e44818db03027b0ccd8" minOccurs="0"/>
                <xsd:element ref="ns2:eb54ac91059940029a3cc8a4ff5af673" minOccurs="0"/>
                <xsd:element ref="ns2:i1b478372f814787abd313030b81fcb2" minOccurs="0"/>
                <xsd:element ref="ns4:IconOverlay" minOccurs="0"/>
                <xsd:element ref="ns2:TaxKeywordTaxHTField" minOccurs="0"/>
                <xsd:element ref="ns2:od9986d31974458fb3007746ec0bce5f" minOccurs="0"/>
                <xsd:element ref="ns2:m6c7b4717b6346e6a075a59dd47eac69" minOccurs="0"/>
                <xsd:element ref="ns2:_dlc_DocId" minOccurs="0"/>
                <xsd:element ref="ns3:b1337ea954344dcfb0425a10eee4daa8" minOccurs="0"/>
                <xsd:element ref="ns2:bf80e81150e248c48aa8cffdf0021a1f" minOccurs="0"/>
                <xsd:element ref="ns2:m6d26e40ac264097a006193f92232e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4" nillable="true" ma:displayName="Scheduling End Date" ma:internalName="PublishingExpirationDate">
      <xsd:simpleType>
        <xsd:restriction base="dms:Unknown"/>
      </xsd:simpleType>
    </xsd:element>
    <xsd:element name="AverageRating" ma:index="5" nillable="true" ma:displayName="Rating (0-5)" ma:decimals="2" ma:description="Average value of all the ratings that have been submitted" ma:internalName="AverageRating" ma:readOnly="true">
      <xsd:simpleType>
        <xsd:restriction base="dms:Number"/>
      </xsd:simpleType>
    </xsd:element>
    <xsd:element name="PublishingPageContent" ma:index="13" nillable="true" ma:displayName="Page Content" ma:internalName="PublishingPageContent">
      <xsd:simpleType>
        <xsd:restriction base="dms:Unknown"/>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RoutingRuleDescription" ma:index="36" nillable="true" ma:displayName="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Description" ma:description="Alternate description for documents that can be used for display." ma:internalName="DocumentDescription">
      <xsd:simpleType>
        <xsd:restriction base="dms:Note"/>
      </xsd:simpleType>
    </xsd:element>
    <xsd:element name="Thumbnail1" ma:index="12"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Owner" ma:index="17"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A_x0020_Approved" ma:index="23" nillable="true" ma:displayName="LCA Approved" ma:description="This field is for the name of the person from LCA that reviewed and approved the content." ma:list="UserInfo" ma:SharePointGroup="0" ma:internalName="LCA_x0020_Approve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28" nillable="true" ma:displayName="Expiration" ma:format="DateOnly" ma:indexed="true" ma:internalName="Expire_x0020_Review" ma:readOnly="false">
      <xsd:simpleType>
        <xsd:restriction base="dms:DateTime"/>
      </xsd:simpleType>
    </xsd:element>
    <xsd:element name="hd9637eefc984b85b6097c6374e15725" ma:index="34" nillable="true" ma:taxonomy="true" ma:internalName="hd9637eefc984b85b6097c6374e15725" ma:taxonomyFieldName="ItemType" ma:displayName="SMSG Item Type" ma:readOnly="fals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l3c3ea61849e4288a8acc49bb5388e8c" ma:index="35" nillable="true" ma:taxonomy="true" ma:internalName="l3c3ea61849e4288a8acc49bb5388e8c" ma:taxonomyFieldName="Groups" ma:displayName="SMSG Groups" ma:readOnly="false"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37" nillable="true" ma:taxonomy="true" ma:internalName="i0d941ee1e744ffea7aeee9924c91cbb" ma:taxonomyFieldName="BusinessArchitecture" ma:displayName="SMSG Business Architecture" ma:readOnly="fals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axCatchAllLabel" ma:index="38" nillable="true" ma:displayName="Taxonomy Catch All Column1" ma:hidden="true" ma:list="{341bdb36-d19b-4bce-9fa6-6145346cf024}" ma:internalName="TaxCatchAllLabel" ma:readOnly="true" ma:showField="CatchAllDataLabel"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k21a64daf20d4502b2796a1c6b8ce6c8" ma:index="40" nillable="true" ma:taxonomy="true" ma:internalName="k21a64daf20d4502b2796a1c6b8ce6c8" ma:taxonomyFieldName="Industries" ma:displayName="SMSG Industries" ma:readOnly="false"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TaxCatchAll" ma:index="41" nillable="true" ma:displayName="Taxonomy Catch All Column" ma:hidden="true" ma:list="{341bdb36-d19b-4bce-9fa6-6145346cf024}" ma:internalName="TaxCatchAll" ma:showField="CatchAllData"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ef109fd36bcf4bcd9dd945731030600b" ma:index="42" nillable="true" ma:taxonomy="true" ma:internalName="ef109fd36bcf4bcd9dd945731030600b" ma:taxonomyFieldName="Region" ma:displayName="SMSG Region" ma:readOnly="false"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mb88723863e1404388ba3733387d48df" ma:index="43" nillable="true" ma:taxonomy="true" ma:internalName="mb88723863e1404388ba3733387d48df" ma:taxonomyFieldName="Audiences" ma:displayName="SMSG Customer Audiences" ma:readOnly="false"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kf34bcdc8fc34e479d3f94c6210e8e27" ma:index="44" nillable="true" ma:taxonomy="true" ma:internalName="kf34bcdc8fc34e479d3f94c6210e8e27" ma:taxonomyFieldName="Competitors" ma:displayName="SMSG Competition" ma:readOnly="false"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_dlc_DocIdUrl" ma:index="4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ec5b2ad5c27b45fb8a00a1f27c7ce1ae" ma:index="46" nillable="true" ma:taxonomy="true" ma:internalName="ec5b2ad5c27b45fb8a00a1f27c7ce1ae" ma:taxonomyFieldName="Partners" ma:displayName="SMSG Partners" ma:readOnly="false"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_dlc_DocIdPersistId" ma:index="47" nillable="true" ma:displayName="Persist ID" ma:description="Keep ID on add." ma:hidden="true" ma:internalName="_dlc_DocIdPersistId" ma:readOnly="true">
      <xsd:simpleType>
        <xsd:restriction base="dms:Boolean"/>
      </xsd:simpleType>
    </xsd:element>
    <xsd:element name="b60f8d2dbb984f349d80d8196897f4d3" ma:index="48" nillable="true" ma:taxonomy="true" ma:internalName="b60f8d2dbb984f349d80d8196897f4d3" ma:taxonomyFieldName="Roles" ma:displayName="SMSG Roles" ma:readOnly="false"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ConfidentialityTaxHTField0" ma:index="49" nillable="true" ma:taxonomy="true" ma:internalName="ConfidentialityTaxHTField0" ma:taxonomyFieldName="Confidentiality" ma:displayName="Confidentiality" ma:indexed="true" ma:readOnly="false" ma:default="1;#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k20e0dfa74bf4e44818db03027b0ccd8" ma:index="51" nillable="true" ma:taxonomy="true" ma:internalName="k20e0dfa74bf4e44818db03027b0ccd8" ma:taxonomyFieldName="Segments" ma:displayName="SMSG Customer Segments" ma:readOnly="false"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eb54ac91059940029a3cc8a4ff5af673" ma:index="53" nillable="true" ma:taxonomy="true" ma:internalName="eb54ac91059940029a3cc8a4ff5af673" ma:taxonomyFieldName="SMSGDomain" ma:displayName="SMSG Domain" ma:readOnly="false"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i1b478372f814787abd313030b81fcb2" ma:index="54" nillable="true" ma:taxonomy="true" ma:internalName="i1b478372f814787abd313030b81fcb2" ma:taxonomyFieldName="ActivitiesAndPrograms" ma:displayName="SMSG Activities &amp; Programs" ma:readOnly="false"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TaxKeywordTaxHTField" ma:index="58"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od9986d31974458fb3007746ec0bce5f" ma:index="59"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m6c7b4717b6346e6a075a59dd47eac69" ma:index="60" nillable="true" ma:taxonomy="true" ma:internalName="m6c7b4717b6346e6a075a59dd47eac69" ma:taxonomyFieldName="Topics" ma:displayName="SMSG Topics" ma:readOnly="false"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_dlc_DocId" ma:index="61"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5" nillable="true" ma:taxonomy="true" ma:internalName="bf80e81150e248c48aa8cffdf0021a1f" ma:taxonomyFieldName="Products" ma:displayName="SMSG Products &amp; Technologies" ma:readOnly="false"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6d26e40ac264097a006193f92232ece" ma:index="66" nillable="true" ma:taxonomy="true" ma:internalName="m6d26e40ac264097a006193f92232ece" ma:taxonomyFieldName="TechnicalLevel" ma:displayName="Technical Level" ma:readOnly="false"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820760-4664-4be3-bee2-f8b9a6708b4c" elementFormDefault="qualified">
    <xsd:import namespace="http://schemas.microsoft.com/office/2006/documentManagement/types"/>
    <xsd:import namespace="http://schemas.microsoft.com/office/infopath/2007/PartnerControls"/>
    <xsd:element name="PublishDate" ma:index="3" nillable="true" ma:displayName="PublishDate" ma:description="Used in Blog Posts and documents." ma:format="DateOnly" ma:indexed="true" ma:internalName="PublishDate">
      <xsd:simpleType>
        <xsd:restriction base="dms:DateTime"/>
      </xsd:simpleType>
    </xsd:element>
    <xsd:element name="DocumentSetKcId" ma:index="31" nillable="true" ma:displayName="DocumentSetKcId" ma:description="Custom Column used to capture Document ID to share with DocumentSet Contents" ma:indexed="true" ma:internalName="DocumentSetKcId" ma:readOnly="false">
      <xsd:simpleType>
        <xsd:restriction base="dms:Text">
          <xsd:maxLength value="255"/>
        </xsd:restriction>
      </xsd:simpleType>
    </xsd:element>
    <xsd:element name="CoOwner" ma:index="32" nillable="true" ma:displayName="Co-Owner" ma:description="Co-Owner" ma:list="UserInfo" ma:SharePointGroup="0" ma:internalName="CoOwner" ma:readOnly="fals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Title" ma:index="33" nillable="true" ma:displayName="BlogPostID" ma:description="Blog Post ID to link documents on the blog post." ma:internalName="MediaTitle" ma:readOnly="false">
      <xsd:simpleType>
        <xsd:restriction base="dms:Text">
          <xsd:maxLength value="255"/>
        </xsd:restriction>
      </xsd:simpleType>
    </xsd:element>
    <xsd:element name="ApplyWorkflowRules" ma:index="50"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b1337ea954344dcfb0425a10eee4daa8" ma:index="63" nillable="true" ma:taxonomy="true" ma:internalName="b1337ea954344dcfb0425a10eee4daa8" ma:taxonomyFieldName="EnterpriseDomainTags" ma:displayName="EnterpriseDomainTags" ma:default="" ma:fieldId="{b1337ea9-5434-4dcf-b042-5a10eee4daa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8EDA5D-F629-4CC5-8344-A715B6C40E4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sharepoint/v4"/>
    <ds:schemaRef ds:uri="ad820760-4664-4be3-bee2-f8b9a6708b4c"/>
    <ds:schemaRef ds:uri="http://www.w3.org/XML/1998/namespace"/>
    <ds:schemaRef ds:uri="http://purl.org/dc/dcmitype/"/>
  </ds:schemaRefs>
</ds:datastoreItem>
</file>

<file path=customXml/itemProps2.xml><?xml version="1.0" encoding="utf-8"?>
<ds:datastoreItem xmlns:ds="http://schemas.openxmlformats.org/officeDocument/2006/customXml" ds:itemID="{950A6537-F7B3-4079-8567-06F0A8EEB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ad820760-4664-4be3-bee2-f8b9a6708b4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DC19BB-546F-4CFD-843B-C817B5A0848D}">
  <ds:schemaRefs>
    <ds:schemaRef ds:uri="http://schemas.microsoft.com/sharepoint/events"/>
  </ds:schemaRefs>
</ds:datastoreItem>
</file>

<file path=customXml/itemProps4.xml><?xml version="1.0" encoding="utf-8"?>
<ds:datastoreItem xmlns:ds="http://schemas.openxmlformats.org/officeDocument/2006/customXml" ds:itemID="{44A61C09-8F1D-4E2F-8DDE-D787586DCA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33495</TotalTime>
  <Words>861</Words>
  <Application>Microsoft Office PowerPoint</Application>
  <PresentationFormat>Custom</PresentationFormat>
  <Paragraphs>230</Paragraphs>
  <Slides>17</Slides>
  <Notes>11</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17</vt:i4>
      </vt:variant>
    </vt:vector>
  </HeadingPairs>
  <TitlesOfParts>
    <vt:vector size="33" baseType="lpstr">
      <vt:lpstr>Arial Unicode MS</vt:lpstr>
      <vt:lpstr>Arial</vt:lpstr>
      <vt:lpstr>Calibri</vt:lpstr>
      <vt:lpstr>Consolas</vt:lpstr>
      <vt:lpstr>Helvetica</vt:lpstr>
      <vt:lpstr>Segoe Light</vt:lpstr>
      <vt:lpstr>Segoe UI</vt:lpstr>
      <vt:lpstr>Segoe UI Light</vt:lpstr>
      <vt:lpstr>Segoe UI Symbol</vt:lpstr>
      <vt:lpstr>Times New Roman</vt:lpstr>
      <vt:lpstr>Wingdings</vt:lpstr>
      <vt:lpstr>2_MSVID_White_16x9_2012-08-18</vt:lpstr>
      <vt:lpstr>3_MSVID_White_16x9_2012-08-18</vt:lpstr>
      <vt:lpstr>1_Azure Medium</vt:lpstr>
      <vt:lpstr>4_MSVID_White_16x9_2012-08-18</vt:lpstr>
      <vt:lpstr>MGXFY15 GS Template - white layout</vt:lpstr>
      <vt:lpstr>PowerPoint Presentation</vt:lpstr>
      <vt:lpstr>Agenda</vt:lpstr>
      <vt:lpstr>PowerPoint Presentation</vt:lpstr>
      <vt:lpstr>PowerPoint Presentation</vt:lpstr>
      <vt:lpstr>App Development Challenges</vt:lpstr>
      <vt:lpstr>PowerPoint Presentation</vt:lpstr>
      <vt:lpstr>PowerPoint Presentation</vt:lpstr>
      <vt:lpstr>PowerPoint Presentation</vt:lpstr>
      <vt:lpstr>PowerPoint Presentation</vt:lpstr>
      <vt:lpstr>PowerPoint Presentation</vt:lpstr>
      <vt:lpstr>PowerPoint Presentation</vt:lpstr>
      <vt:lpstr>Mobile Apps</vt:lpstr>
      <vt:lpstr>PowerPoint Presentation</vt:lpstr>
      <vt:lpstr>Demo Introducing Azure Logic Apps</vt:lpstr>
      <vt:lpstr>Get Started  w/ App Service!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 Service Integration</dc:title>
  <dc:creator>Karandeep Anand</dc:creator>
  <cp:lastModifiedBy>Kunal Chowdhury</cp:lastModifiedBy>
  <cp:revision>655</cp:revision>
  <cp:lastPrinted>2015-01-12T20:22:25Z</cp:lastPrinted>
  <dcterms:created xsi:type="dcterms:W3CDTF">2014-10-09T17:23:02Z</dcterms:created>
  <dcterms:modified xsi:type="dcterms:W3CDTF">2016-10-23T14:54:23Z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0x0101000E4CB7077FEE4FF7AE86D4A500EEC7800300C6CD36C6B4DAA64EAACFCCF5D9298AA000B09CC05C6355444CB49B4B62F83D23B8</vt:lpwstr>
  </property>
  <property fmtid="{D5CDD505-2E9C-101B-9397-08002B2CF9AE}" pid="3" name="p1cd454bacc149bfbcfd764edd279de7">
    <vt:lpwstr/>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216;#customer ready|8986c41d-21c5-4f8f-8a12-ea4625b46858</vt:lpwstr>
  </property>
  <property fmtid="{D5CDD505-2E9C-101B-9397-08002B2CF9AE}" pid="8" name="ItemType">
    <vt:lpwstr>20;#presentations|317da5a4-398e-4c38-b265-afd519770055</vt:lpwstr>
  </property>
  <property fmtid="{D5CDD505-2E9C-101B-9397-08002B2CF9AE}" pid="9" name="bc28b5f076654a3b96073bbbebfeb8c9">
    <vt:lpwstr/>
  </property>
  <property fmtid="{D5CDD505-2E9C-101B-9397-08002B2CF9AE}" pid="10" name="Industries">
    <vt:lpwstr/>
  </property>
  <property fmtid="{D5CDD505-2E9C-101B-9397-08002B2CF9AE}" pid="11" name="Roles">
    <vt:lpwstr/>
  </property>
  <property fmtid="{D5CDD505-2E9C-101B-9397-08002B2CF9AE}" pid="12" name="MSProducts">
    <vt:lpwstr/>
  </property>
  <property fmtid="{D5CDD505-2E9C-101B-9397-08002B2CF9AE}" pid="13" name="j4d667fb28274e85b2214f6e751c8d1f">
    <vt:lpwstr/>
  </property>
  <property fmtid="{D5CDD505-2E9C-101B-9397-08002B2CF9AE}" pid="14" name="SMSGDomain">
    <vt:lpwstr>2654;#Cloud and Enterprise|adc2fe87-c79a-4ded-a449-3f86b954069d;#217;#Microsoft Azure Domain|d600a391-d529-4311-892b-2c05c1ab2538</vt:lpwstr>
  </property>
  <property fmtid="{D5CDD505-2E9C-101B-9397-08002B2CF9AE}" pid="15" name="Competitors">
    <vt:lpwstr/>
  </property>
  <property fmtid="{D5CDD505-2E9C-101B-9397-08002B2CF9AE}" pid="16" name="ItemRetentionFormula">
    <vt:lpwstr/>
  </property>
  <property fmtid="{D5CDD505-2E9C-101B-9397-08002B2CF9AE}" pid="17" name="BusinessArchitecture">
    <vt:lpwstr/>
  </property>
  <property fmtid="{D5CDD505-2E9C-101B-9397-08002B2CF9AE}" pid="18" name="SMSGTags">
    <vt:lpwstr/>
  </property>
  <property fmtid="{D5CDD505-2E9C-101B-9397-08002B2CF9AE}" pid="19" name="j031aa32f4154c8c9a646efae715ebde">
    <vt:lpwstr/>
  </property>
  <property fmtid="{D5CDD505-2E9C-101B-9397-08002B2CF9AE}" pid="20" name="Products">
    <vt:lpwstr>218;#Microsoft Azure|669a3112-5edf-444b-a003-630063601f07</vt:lpwstr>
  </property>
  <property fmtid="{D5CDD505-2E9C-101B-9397-08002B2CF9AE}" pid="21" name="_dlc_DocIdItemGuid">
    <vt:lpwstr>93819b04-96d8-4905-a3e6-90812a38a698</vt:lpwstr>
  </property>
  <property fmtid="{D5CDD505-2E9C-101B-9397-08002B2CF9AE}" pid="22" name="EnterpriseDomainTags">
    <vt:lpwstr/>
  </property>
  <property fmtid="{D5CDD505-2E9C-101B-9397-08002B2CF9AE}" pid="23" name="l311460e3fdf46688abc31ddb7bdc05a">
    <vt:lpwstr/>
  </property>
  <property fmtid="{D5CDD505-2E9C-101B-9397-08002B2CF9AE}" pid="24" name="Segments">
    <vt:lpwstr/>
  </property>
  <property fmtid="{D5CDD505-2E9C-101B-9397-08002B2CF9AE}" pid="25" name="ActivitiesAndPrograms">
    <vt:lpwstr/>
  </property>
  <property fmtid="{D5CDD505-2E9C-101B-9397-08002B2CF9AE}" pid="26" name="Partners">
    <vt:lpwstr/>
  </property>
  <property fmtid="{D5CDD505-2E9C-101B-9397-08002B2CF9AE}" pid="27" name="la4444b61d19467597d63190b69ac227">
    <vt:lpwstr/>
  </property>
  <property fmtid="{D5CDD505-2E9C-101B-9397-08002B2CF9AE}" pid="28" name="WorkflowChangePath">
    <vt:lpwstr>e929cdc8-ef5a-4aed-ad88-a2076c847023,8;e929cdc8-ef5a-4aed-ad88-a2076c847023,8;e929cdc8-ef5a-4aed-ad88-a2076c847023,8;e929cdc8-ef5a-4aed-ad88-a2076c847023,12;e929cdc8-ef5a-4aed-ad88-a2076c847023,35;e929cdc8-ef5a-4aed-ad88-a2076c847023,62;</vt:lpwstr>
  </property>
  <property fmtid="{D5CDD505-2E9C-101B-9397-08002B2CF9AE}" pid="29" name="Groups">
    <vt:lpwstr/>
  </property>
  <property fmtid="{D5CDD505-2E9C-101B-9397-08002B2CF9AE}" pid="30" name="Topics">
    <vt:lpwstr>2716;#features|94b87768-f145-4764-adbd-fec700e47348</vt:lpwstr>
  </property>
  <property fmtid="{D5CDD505-2E9C-101B-9397-08002B2CF9AE}" pid="31" name="MSProductsTaxHTField0">
    <vt:lpwstr/>
  </property>
  <property fmtid="{D5CDD505-2E9C-101B-9397-08002B2CF9AE}" pid="32" name="_docset_NoMedatataSyncRequired">
    <vt:lpwstr>False</vt:lpwstr>
  </property>
  <property fmtid="{D5CDD505-2E9C-101B-9397-08002B2CF9AE}" pid="33" name="Languages">
    <vt:lpwstr>42;#English|cb91f272-ce4d-4a7e-9bbf-78b58e3d188d</vt:lpwstr>
  </property>
  <property fmtid="{D5CDD505-2E9C-101B-9397-08002B2CF9AE}" pid="34" name="messageframeworktype">
    <vt:lpwstr/>
  </property>
  <property fmtid="{D5CDD505-2E9C-101B-9397-08002B2CF9AE}" pid="35" name="MSLanguage">
    <vt:lpwstr/>
  </property>
  <property fmtid="{D5CDD505-2E9C-101B-9397-08002B2CF9AE}" pid="36" name="cb7870d3641f4a52807a63577a9c1b08">
    <vt:lpwstr/>
  </property>
  <property fmtid="{D5CDD505-2E9C-101B-9397-08002B2CF9AE}" pid="37" name="TechnicalLevel">
    <vt:lpwstr/>
  </property>
  <property fmtid="{D5CDD505-2E9C-101B-9397-08002B2CF9AE}" pid="38" name="Audiences">
    <vt:lpwstr/>
  </property>
  <property fmtid="{D5CDD505-2E9C-101B-9397-08002B2CF9AE}" pid="39" name="LearningOrganization">
    <vt:lpwstr/>
  </property>
  <property fmtid="{D5CDD505-2E9C-101B-9397-08002B2CF9AE}" pid="40" name="EmployeeRole">
    <vt:lpwstr/>
  </property>
  <property fmtid="{D5CDD505-2E9C-101B-9397-08002B2CF9AE}" pid="41" name="LearningDeliveryMethod">
    <vt:lpwstr/>
  </property>
  <property fmtid="{D5CDD505-2E9C-101B-9397-08002B2CF9AE}" pid="42" name="SalesGeography">
    <vt:lpwstr/>
  </property>
</Properties>
</file>