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8" r:id="rId6"/>
    <p:sldMasterId id="2147483740" r:id="rId7"/>
    <p:sldMasterId id="2147483771" r:id="rId8"/>
    <p:sldMasterId id="2147483784" r:id="rId9"/>
  </p:sldMasterIdLst>
  <p:notesMasterIdLst>
    <p:notesMasterId r:id="rId51"/>
  </p:notesMasterIdLst>
  <p:sldIdLst>
    <p:sldId id="541" r:id="rId10"/>
    <p:sldId id="540" r:id="rId11"/>
    <p:sldId id="521" r:id="rId12"/>
    <p:sldId id="543" r:id="rId13"/>
    <p:sldId id="544" r:id="rId14"/>
    <p:sldId id="402" r:id="rId15"/>
    <p:sldId id="476" r:id="rId16"/>
    <p:sldId id="403" r:id="rId17"/>
    <p:sldId id="549" r:id="rId18"/>
    <p:sldId id="550" r:id="rId19"/>
    <p:sldId id="551" r:id="rId20"/>
    <p:sldId id="552" r:id="rId21"/>
    <p:sldId id="546" r:id="rId22"/>
    <p:sldId id="547" r:id="rId23"/>
    <p:sldId id="553" r:id="rId24"/>
    <p:sldId id="562" r:id="rId25"/>
    <p:sldId id="554" r:id="rId26"/>
    <p:sldId id="556" r:id="rId27"/>
    <p:sldId id="555" r:id="rId28"/>
    <p:sldId id="557" r:id="rId29"/>
    <p:sldId id="558" r:id="rId30"/>
    <p:sldId id="559" r:id="rId31"/>
    <p:sldId id="560" r:id="rId32"/>
    <p:sldId id="563" r:id="rId33"/>
    <p:sldId id="564" r:id="rId34"/>
    <p:sldId id="565" r:id="rId35"/>
    <p:sldId id="566" r:id="rId36"/>
    <p:sldId id="567" r:id="rId37"/>
    <p:sldId id="568" r:id="rId38"/>
    <p:sldId id="569" r:id="rId39"/>
    <p:sldId id="570" r:id="rId40"/>
    <p:sldId id="571" r:id="rId41"/>
    <p:sldId id="572" r:id="rId42"/>
    <p:sldId id="573" r:id="rId43"/>
    <p:sldId id="574" r:id="rId44"/>
    <p:sldId id="575" r:id="rId45"/>
    <p:sldId id="576" r:id="rId46"/>
    <p:sldId id="577" r:id="rId47"/>
    <p:sldId id="578" r:id="rId48"/>
    <p:sldId id="545" r:id="rId49"/>
    <p:sldId id="528" r:id="rId50"/>
  </p:sldIdLst>
  <p:sldSz cx="12436475" cy="6994525"/>
  <p:notesSz cx="7010400" cy="92964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guide id="3" pos="173" userDrawn="1">
          <p15:clr>
            <a:srgbClr val="A4A3A4"/>
          </p15:clr>
        </p15:guide>
        <p15:guide id="4" pos="749" userDrawn="1">
          <p15:clr>
            <a:srgbClr val="A4A3A4"/>
          </p15:clr>
        </p15:guide>
        <p15:guide id="5" pos="1325" userDrawn="1">
          <p15:clr>
            <a:srgbClr val="A4A3A4"/>
          </p15:clr>
        </p15:guide>
        <p15:guide id="6" pos="1901" userDrawn="1">
          <p15:clr>
            <a:srgbClr val="A4A3A4"/>
          </p15:clr>
        </p15:guide>
        <p15:guide id="7" pos="2477" userDrawn="1">
          <p15:clr>
            <a:srgbClr val="A4A3A4"/>
          </p15:clr>
        </p15:guide>
        <p15:guide id="8" pos="3053" userDrawn="1">
          <p15:clr>
            <a:srgbClr val="A4A3A4"/>
          </p15:clr>
        </p15:guide>
        <p15:guide id="9" pos="3629" userDrawn="1">
          <p15:clr>
            <a:srgbClr val="A4A3A4"/>
          </p15:clr>
        </p15:guide>
        <p15:guide id="10" pos="4205" userDrawn="1">
          <p15:clr>
            <a:srgbClr val="A4A3A4"/>
          </p15:clr>
        </p15:guide>
        <p15:guide id="11" pos="4781" userDrawn="1">
          <p15:clr>
            <a:srgbClr val="A4A3A4"/>
          </p15:clr>
        </p15:guide>
        <p15:guide id="12" pos="5357" userDrawn="1">
          <p15:clr>
            <a:srgbClr val="A4A3A4"/>
          </p15:clr>
        </p15:guide>
        <p15:guide id="13" pos="5933" userDrawn="1">
          <p15:clr>
            <a:srgbClr val="A4A3A4"/>
          </p15:clr>
        </p15:guide>
        <p15:guide id="14" pos="6509" userDrawn="1">
          <p15:clr>
            <a:srgbClr val="A4A3A4"/>
          </p15:clr>
        </p15:guide>
        <p15:guide id="15" pos="7085" userDrawn="1">
          <p15:clr>
            <a:srgbClr val="A4A3A4"/>
          </p15:clr>
        </p15:guide>
        <p15:guide id="16" pos="7661" userDrawn="1">
          <p15:clr>
            <a:srgbClr val="A4A3A4"/>
          </p15:clr>
        </p15:guide>
        <p15:guide id="17" orient="horz" pos="1915" userDrawn="1">
          <p15:clr>
            <a:srgbClr val="A4A3A4"/>
          </p15:clr>
        </p15:guide>
        <p15:guide id="18" orient="horz" pos="1339" userDrawn="1">
          <p15:clr>
            <a:srgbClr val="A4A3A4"/>
          </p15:clr>
        </p15:guide>
        <p15:guide id="19" orient="horz" pos="763" userDrawn="1">
          <p15:clr>
            <a:srgbClr val="A4A3A4"/>
          </p15:clr>
        </p15:guide>
        <p15:guide id="20" orient="horz" pos="187" userDrawn="1">
          <p15:clr>
            <a:srgbClr val="A4A3A4"/>
          </p15:clr>
        </p15:guide>
        <p15:guide id="21" orient="horz" pos="2491" userDrawn="1">
          <p15:clr>
            <a:srgbClr val="A4A3A4"/>
          </p15:clr>
        </p15:guide>
        <p15:guide id="22" orient="horz" pos="2779" userDrawn="1">
          <p15:clr>
            <a:srgbClr val="A4A3A4"/>
          </p15:clr>
        </p15:guide>
        <p15:guide id="23" orient="horz" pos="3355" userDrawn="1">
          <p15:clr>
            <a:srgbClr val="A4A3A4"/>
          </p15:clr>
        </p15:guide>
        <p15:guide id="24" orient="horz" pos="3931" userDrawn="1">
          <p15:clr>
            <a:srgbClr val="A4A3A4"/>
          </p15:clr>
        </p15:guide>
        <p15:guide id="25" orient="horz" pos="4219" userDrawn="1">
          <p15:clr>
            <a:srgbClr val="A4A3A4"/>
          </p15:clr>
        </p15:guide>
        <p15:guide id="26" orient="horz" pos="3067" userDrawn="1">
          <p15:clr>
            <a:srgbClr val="A4A3A4"/>
          </p15:clr>
        </p15:guide>
        <p15:guide id="27" orient="horz" pos="11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Goggin" initials="TG" lastIdx="1" clrIdx="0">
    <p:extLst>
      <p:ext uri="{19B8F6BF-5375-455C-9EA6-DF929625EA0E}">
        <p15:presenceInfo xmlns:p15="http://schemas.microsoft.com/office/powerpoint/2012/main" userId="Tim Goggin" providerId="None"/>
      </p:ext>
    </p:extLst>
  </p:cmAuthor>
  <p:cmAuthor id="2" name="Sigurd Gustafsson" initials="SG" lastIdx="6" clrIdx="1">
    <p:extLst>
      <p:ext uri="{19B8F6BF-5375-455C-9EA6-DF929625EA0E}">
        <p15:presenceInfo xmlns:p15="http://schemas.microsoft.com/office/powerpoint/2012/main" userId="Sigurd Gustafsson" providerId="None"/>
      </p:ext>
    </p:extLst>
  </p:cmAuthor>
  <p:cmAuthor id="3" name="Erik Wirsing" initials="EW" lastIdx="2" clrIdx="2">
    <p:extLst>
      <p:ext uri="{19B8F6BF-5375-455C-9EA6-DF929625EA0E}">
        <p15:presenceInfo xmlns:p15="http://schemas.microsoft.com/office/powerpoint/2012/main" userId="S-1-5-21-331827198-2699339260-2566874300-3252" providerId="AD"/>
      </p:ext>
    </p:extLst>
  </p:cmAuthor>
  <p:cmAuthor id="4" name="Nikki Thomas" initials="NT" lastIdx="22" clrIdx="3">
    <p:extLst>
      <p:ext uri="{19B8F6BF-5375-455C-9EA6-DF929625EA0E}">
        <p15:presenceInfo xmlns:p15="http://schemas.microsoft.com/office/powerpoint/2012/main" userId="S-1-5-21-2127521184-1604012920-1887927527-2506949" providerId="AD"/>
      </p:ext>
    </p:extLst>
  </p:cmAuthor>
  <p:cmAuthor id="5" name="Dan Kogan" initials="DK" lastIdx="12" clrIdx="4">
    <p:extLst>
      <p:ext uri="{19B8F6BF-5375-455C-9EA6-DF929625EA0E}">
        <p15:presenceInfo xmlns:p15="http://schemas.microsoft.com/office/powerpoint/2012/main" userId="S-1-5-21-2127521184-1604012920-1887927527-5460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F"/>
    <a:srgbClr val="073C69"/>
    <a:srgbClr val="00B0F0"/>
    <a:srgbClr val="008EC0"/>
    <a:srgbClr val="FF6600"/>
    <a:srgbClr val="DD5900"/>
    <a:srgbClr val="0072C6"/>
    <a:srgbClr val="BAC84A"/>
    <a:srgbClr val="002060"/>
    <a:srgbClr val="007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8" autoAdjust="0"/>
    <p:restoredTop sz="92453" autoAdjust="0"/>
  </p:normalViewPr>
  <p:slideViewPr>
    <p:cSldViewPr snapToGrid="0">
      <p:cViewPr varScale="1">
        <p:scale>
          <a:sx n="66" d="100"/>
          <a:sy n="66" d="100"/>
        </p:scale>
        <p:origin x="234" y="60"/>
      </p:cViewPr>
      <p:guideLst>
        <p:guide orient="horz" pos="2203"/>
        <p:guide pos="3917"/>
        <p:guide pos="173"/>
        <p:guide pos="749"/>
        <p:guide pos="1325"/>
        <p:guide pos="1901"/>
        <p:guide pos="2477"/>
        <p:guide pos="3053"/>
        <p:guide pos="3629"/>
        <p:guide pos="4205"/>
        <p:guide pos="4781"/>
        <p:guide pos="5357"/>
        <p:guide pos="5933"/>
        <p:guide pos="6509"/>
        <p:guide pos="7085"/>
        <p:guide pos="7661"/>
        <p:guide orient="horz" pos="1915"/>
        <p:guide orient="horz" pos="1339"/>
        <p:guide orient="horz" pos="763"/>
        <p:guide orient="horz" pos="187"/>
        <p:guide orient="horz" pos="2491"/>
        <p:guide orient="horz" pos="2779"/>
        <p:guide orient="horz" pos="3355"/>
        <p:guide orient="horz" pos="3931"/>
        <p:guide orient="horz" pos="4219"/>
        <p:guide orient="horz" pos="3067"/>
        <p:guide orient="horz" pos="1110"/>
      </p:guideLst>
    </p:cSldViewPr>
  </p:slideViewPr>
  <p:notesTextViewPr>
    <p:cViewPr>
      <p:scale>
        <a:sx n="3" d="2"/>
        <a:sy n="3" d="2"/>
      </p:scale>
      <p:origin x="0" y="0"/>
    </p:cViewPr>
  </p:notesTextViewPr>
  <p:sorterViewPr>
    <p:cViewPr>
      <p:scale>
        <a:sx n="130" d="100"/>
        <a:sy n="130" d="100"/>
      </p:scale>
      <p:origin x="0" y="-132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57509-5BC1-4E4A-96D8-803B7A4F2E6B}" type="doc">
      <dgm:prSet loTypeId="urn:microsoft.com/office/officeart/2005/8/layout/chart3" loCatId="cycle" qsTypeId="urn:microsoft.com/office/officeart/2005/8/quickstyle/simple5" qsCatId="simple" csTypeId="urn:microsoft.com/office/officeart/2005/8/colors/colorful3" csCatId="colorful" phldr="1"/>
      <dgm:spPr/>
    </dgm:pt>
    <dgm:pt modelId="{31450FA7-78DF-4C10-8DDC-FC7AE70E22B7}">
      <dgm:prSet phldrT="[Text]"/>
      <dgm:spPr/>
      <dgm:t>
        <a:bodyPr/>
        <a:lstStyle/>
        <a:p>
          <a:endParaRPr lang="en-US" dirty="0"/>
        </a:p>
      </dgm:t>
    </dgm:pt>
    <dgm:pt modelId="{4031678B-DAA3-4014-BEDE-93CC4A4DE557}" type="parTrans" cxnId="{868FD789-A30F-4D17-ABF3-31D3F5B44788}">
      <dgm:prSet/>
      <dgm:spPr/>
      <dgm:t>
        <a:bodyPr/>
        <a:lstStyle/>
        <a:p>
          <a:endParaRPr lang="en-US"/>
        </a:p>
      </dgm:t>
    </dgm:pt>
    <dgm:pt modelId="{E41D74DC-4F96-4946-AF96-A1005EAEDD42}" type="sibTrans" cxnId="{868FD789-A30F-4D17-ABF3-31D3F5B44788}">
      <dgm:prSet/>
      <dgm:spPr/>
      <dgm:t>
        <a:bodyPr/>
        <a:lstStyle/>
        <a:p>
          <a:endParaRPr lang="en-US"/>
        </a:p>
      </dgm:t>
    </dgm:pt>
    <dgm:pt modelId="{CBC0E0F5-938D-46D3-A268-FB6EAAA84864}">
      <dgm:prSet phldrT="[Text]"/>
      <dgm:spPr/>
      <dgm:t>
        <a:bodyPr/>
        <a:lstStyle/>
        <a:p>
          <a:endParaRPr lang="en-US" dirty="0"/>
        </a:p>
      </dgm:t>
    </dgm:pt>
    <dgm:pt modelId="{3D03719B-8DDC-4540-9522-2850CEFF7DA7}" type="parTrans" cxnId="{10318B33-7CA2-4136-9187-2A9E9FDA398A}">
      <dgm:prSet/>
      <dgm:spPr/>
      <dgm:t>
        <a:bodyPr/>
        <a:lstStyle/>
        <a:p>
          <a:endParaRPr lang="en-US"/>
        </a:p>
      </dgm:t>
    </dgm:pt>
    <dgm:pt modelId="{212EE44B-5235-4DC7-83BA-40D9D357BF9F}" type="sibTrans" cxnId="{10318B33-7CA2-4136-9187-2A9E9FDA398A}">
      <dgm:prSet/>
      <dgm:spPr/>
      <dgm:t>
        <a:bodyPr/>
        <a:lstStyle/>
        <a:p>
          <a:endParaRPr lang="en-US"/>
        </a:p>
      </dgm:t>
    </dgm:pt>
    <dgm:pt modelId="{1332526E-A2A5-4ABF-83EE-856915AEA525}">
      <dgm:prSet phldrT="[Text]"/>
      <dgm:spPr/>
      <dgm:t>
        <a:bodyPr/>
        <a:lstStyle/>
        <a:p>
          <a:endParaRPr lang="en-US" dirty="0"/>
        </a:p>
      </dgm:t>
    </dgm:pt>
    <dgm:pt modelId="{4AAA8F84-E9F1-4E01-97B2-76A38B74138F}" type="parTrans" cxnId="{464CBD54-EE1D-4AF5-B8DB-F77DD1DA7556}">
      <dgm:prSet/>
      <dgm:spPr/>
      <dgm:t>
        <a:bodyPr/>
        <a:lstStyle/>
        <a:p>
          <a:endParaRPr lang="en-US"/>
        </a:p>
      </dgm:t>
    </dgm:pt>
    <dgm:pt modelId="{FE60DA7A-36AA-4BB5-A04F-B191BEF7CBDF}" type="sibTrans" cxnId="{464CBD54-EE1D-4AF5-B8DB-F77DD1DA7556}">
      <dgm:prSet/>
      <dgm:spPr/>
      <dgm:t>
        <a:bodyPr/>
        <a:lstStyle/>
        <a:p>
          <a:endParaRPr lang="en-US"/>
        </a:p>
      </dgm:t>
    </dgm:pt>
    <dgm:pt modelId="{82C3D154-9931-40BB-8E1F-08234A5BCF9B}">
      <dgm:prSet phldrT="[Text]"/>
      <dgm:spPr/>
      <dgm:t>
        <a:bodyPr/>
        <a:lstStyle/>
        <a:p>
          <a:endParaRPr lang="en-US" dirty="0"/>
        </a:p>
      </dgm:t>
    </dgm:pt>
    <dgm:pt modelId="{479B62D7-019F-4819-B79C-6E271D0C033A}" type="parTrans" cxnId="{2CAC23AC-DD2D-4900-ACFF-9C9DDDC8FB5B}">
      <dgm:prSet/>
      <dgm:spPr/>
      <dgm:t>
        <a:bodyPr/>
        <a:lstStyle/>
        <a:p>
          <a:endParaRPr lang="en-US"/>
        </a:p>
      </dgm:t>
    </dgm:pt>
    <dgm:pt modelId="{EB2B8946-3A69-403A-AB74-0D6C8E913E9F}" type="sibTrans" cxnId="{2CAC23AC-DD2D-4900-ACFF-9C9DDDC8FB5B}">
      <dgm:prSet/>
      <dgm:spPr/>
      <dgm:t>
        <a:bodyPr/>
        <a:lstStyle/>
        <a:p>
          <a:endParaRPr lang="en-US"/>
        </a:p>
      </dgm:t>
    </dgm:pt>
    <dgm:pt modelId="{4ED783A4-12AC-4EA1-9ADA-2D6ED031B3CF}">
      <dgm:prSet phldrT="[Text]"/>
      <dgm:spPr/>
      <dgm:t>
        <a:bodyPr/>
        <a:lstStyle/>
        <a:p>
          <a:endParaRPr lang="en-US" dirty="0"/>
        </a:p>
      </dgm:t>
    </dgm:pt>
    <dgm:pt modelId="{A4A83A6A-14CC-48F8-BA5D-279C69F1E9CC}" type="sibTrans" cxnId="{979E32BF-EB08-4356-854D-C8577B099361}">
      <dgm:prSet/>
      <dgm:spPr/>
      <dgm:t>
        <a:bodyPr/>
        <a:lstStyle/>
        <a:p>
          <a:endParaRPr lang="en-US"/>
        </a:p>
      </dgm:t>
    </dgm:pt>
    <dgm:pt modelId="{086B14AC-3730-4660-B625-4B9B13144D45}" type="parTrans" cxnId="{979E32BF-EB08-4356-854D-C8577B099361}">
      <dgm:prSet/>
      <dgm:spPr/>
      <dgm:t>
        <a:bodyPr/>
        <a:lstStyle/>
        <a:p>
          <a:endParaRPr lang="en-US"/>
        </a:p>
      </dgm:t>
    </dgm:pt>
    <dgm:pt modelId="{A8793DB5-CD17-44B6-B3EE-C361D941EE5B}">
      <dgm:prSet phldrT="[Text]"/>
      <dgm:spPr/>
      <dgm:t>
        <a:bodyPr/>
        <a:lstStyle/>
        <a:p>
          <a:endParaRPr lang="en-US" dirty="0"/>
        </a:p>
      </dgm:t>
    </dgm:pt>
    <dgm:pt modelId="{24860D9B-F414-49A9-86C5-3BB66A69F189}" type="parTrans" cxnId="{1892EF5C-EA38-4A23-985D-D26F3CEA4555}">
      <dgm:prSet/>
      <dgm:spPr/>
      <dgm:t>
        <a:bodyPr/>
        <a:lstStyle/>
        <a:p>
          <a:endParaRPr lang="en-US"/>
        </a:p>
      </dgm:t>
    </dgm:pt>
    <dgm:pt modelId="{018DEB59-33E7-4431-988C-AC072FFAA1DE}" type="sibTrans" cxnId="{1892EF5C-EA38-4A23-985D-D26F3CEA4555}">
      <dgm:prSet/>
      <dgm:spPr/>
      <dgm:t>
        <a:bodyPr/>
        <a:lstStyle/>
        <a:p>
          <a:endParaRPr lang="en-US"/>
        </a:p>
      </dgm:t>
    </dgm:pt>
    <dgm:pt modelId="{E8D7E571-1B69-4553-931B-9C71F837AFF1}" type="pres">
      <dgm:prSet presAssocID="{F9557509-5BC1-4E4A-96D8-803B7A4F2E6B}" presName="compositeShape" presStyleCnt="0">
        <dgm:presLayoutVars>
          <dgm:chMax val="7"/>
          <dgm:dir/>
          <dgm:resizeHandles val="exact"/>
        </dgm:presLayoutVars>
      </dgm:prSet>
      <dgm:spPr/>
    </dgm:pt>
    <dgm:pt modelId="{A6D4CCA4-C53C-4F05-BA39-AB62D4D49967}" type="pres">
      <dgm:prSet presAssocID="{F9557509-5BC1-4E4A-96D8-803B7A4F2E6B}" presName="wedge1" presStyleLbl="node1" presStyleIdx="0" presStyleCnt="6" custLinFactNeighborX="-3391" custLinFactNeighborY="4860"/>
      <dgm:spPr/>
    </dgm:pt>
    <dgm:pt modelId="{177E0B9A-BEDE-45F4-B3C0-2AFA2B06C85E}" type="pres">
      <dgm:prSet presAssocID="{F9557509-5BC1-4E4A-96D8-803B7A4F2E6B}" presName="wedge1Tx" presStyleLbl="node1" presStyleIdx="0" presStyleCnt="6">
        <dgm:presLayoutVars>
          <dgm:chMax val="0"/>
          <dgm:chPref val="0"/>
          <dgm:bulletEnabled val="1"/>
        </dgm:presLayoutVars>
      </dgm:prSet>
      <dgm:spPr/>
    </dgm:pt>
    <dgm:pt modelId="{D8A27DA7-C8B5-4804-8A27-23E18449662B}" type="pres">
      <dgm:prSet presAssocID="{F9557509-5BC1-4E4A-96D8-803B7A4F2E6B}" presName="wedge2" presStyleLbl="node1" presStyleIdx="1" presStyleCnt="6"/>
      <dgm:spPr/>
    </dgm:pt>
    <dgm:pt modelId="{A1C5005E-0DC7-47FF-A7F7-38A46AED8C08}" type="pres">
      <dgm:prSet presAssocID="{F9557509-5BC1-4E4A-96D8-803B7A4F2E6B}" presName="wedge2Tx" presStyleLbl="node1" presStyleIdx="1" presStyleCnt="6">
        <dgm:presLayoutVars>
          <dgm:chMax val="0"/>
          <dgm:chPref val="0"/>
          <dgm:bulletEnabled val="1"/>
        </dgm:presLayoutVars>
      </dgm:prSet>
      <dgm:spPr/>
    </dgm:pt>
    <dgm:pt modelId="{BE544001-B459-4917-9771-2E188FEA5DF6}" type="pres">
      <dgm:prSet presAssocID="{F9557509-5BC1-4E4A-96D8-803B7A4F2E6B}" presName="wedge3" presStyleLbl="node1" presStyleIdx="2" presStyleCnt="6"/>
      <dgm:spPr/>
    </dgm:pt>
    <dgm:pt modelId="{0E3B1684-5843-48CC-8EE5-1003A7CD23A2}" type="pres">
      <dgm:prSet presAssocID="{F9557509-5BC1-4E4A-96D8-803B7A4F2E6B}" presName="wedge3Tx" presStyleLbl="node1" presStyleIdx="2" presStyleCnt="6">
        <dgm:presLayoutVars>
          <dgm:chMax val="0"/>
          <dgm:chPref val="0"/>
          <dgm:bulletEnabled val="1"/>
        </dgm:presLayoutVars>
      </dgm:prSet>
      <dgm:spPr/>
    </dgm:pt>
    <dgm:pt modelId="{96A2ABAB-D0C6-4681-AE89-C571B45A61E2}" type="pres">
      <dgm:prSet presAssocID="{F9557509-5BC1-4E4A-96D8-803B7A4F2E6B}" presName="wedge4" presStyleLbl="node1" presStyleIdx="3" presStyleCnt="6"/>
      <dgm:spPr/>
    </dgm:pt>
    <dgm:pt modelId="{CB464710-BD87-4006-A435-1F1F4FD3DAA8}" type="pres">
      <dgm:prSet presAssocID="{F9557509-5BC1-4E4A-96D8-803B7A4F2E6B}" presName="wedge4Tx" presStyleLbl="node1" presStyleIdx="3" presStyleCnt="6">
        <dgm:presLayoutVars>
          <dgm:chMax val="0"/>
          <dgm:chPref val="0"/>
          <dgm:bulletEnabled val="1"/>
        </dgm:presLayoutVars>
      </dgm:prSet>
      <dgm:spPr/>
    </dgm:pt>
    <dgm:pt modelId="{70FF1515-2BB5-4F57-AF7D-2FB03F0C9FEE}" type="pres">
      <dgm:prSet presAssocID="{F9557509-5BC1-4E4A-96D8-803B7A4F2E6B}" presName="wedge5" presStyleLbl="node1" presStyleIdx="4" presStyleCnt="6"/>
      <dgm:spPr/>
    </dgm:pt>
    <dgm:pt modelId="{1924E8FF-9FB7-4724-8466-EB40D4973D25}" type="pres">
      <dgm:prSet presAssocID="{F9557509-5BC1-4E4A-96D8-803B7A4F2E6B}" presName="wedge5Tx" presStyleLbl="node1" presStyleIdx="4" presStyleCnt="6">
        <dgm:presLayoutVars>
          <dgm:chMax val="0"/>
          <dgm:chPref val="0"/>
          <dgm:bulletEnabled val="1"/>
        </dgm:presLayoutVars>
      </dgm:prSet>
      <dgm:spPr/>
    </dgm:pt>
    <dgm:pt modelId="{407EF6B5-974D-4F77-A2C4-293FD72EBE79}" type="pres">
      <dgm:prSet presAssocID="{F9557509-5BC1-4E4A-96D8-803B7A4F2E6B}" presName="wedge6" presStyleLbl="node1" presStyleIdx="5" presStyleCnt="6"/>
      <dgm:spPr/>
    </dgm:pt>
    <dgm:pt modelId="{52D7CA66-9C3E-496F-9AD1-90177EB6AA2F}" type="pres">
      <dgm:prSet presAssocID="{F9557509-5BC1-4E4A-96D8-803B7A4F2E6B}" presName="wedge6Tx" presStyleLbl="node1" presStyleIdx="5" presStyleCnt="6">
        <dgm:presLayoutVars>
          <dgm:chMax val="0"/>
          <dgm:chPref val="0"/>
          <dgm:bulletEnabled val="1"/>
        </dgm:presLayoutVars>
      </dgm:prSet>
      <dgm:spPr/>
    </dgm:pt>
  </dgm:ptLst>
  <dgm:cxnLst>
    <dgm:cxn modelId="{BE30F15F-1EF2-489C-83CF-351FF15C5D05}" type="presOf" srcId="{A8793DB5-CD17-44B6-B3EE-C361D941EE5B}" destId="{1924E8FF-9FB7-4724-8466-EB40D4973D25}" srcOrd="1" destOrd="0" presId="urn:microsoft.com/office/officeart/2005/8/layout/chart3"/>
    <dgm:cxn modelId="{1892EF5C-EA38-4A23-985D-D26F3CEA4555}" srcId="{F9557509-5BC1-4E4A-96D8-803B7A4F2E6B}" destId="{A8793DB5-CD17-44B6-B3EE-C361D941EE5B}" srcOrd="4" destOrd="0" parTransId="{24860D9B-F414-49A9-86C5-3BB66A69F189}" sibTransId="{018DEB59-33E7-4431-988C-AC072FFAA1DE}"/>
    <dgm:cxn modelId="{0026A813-113B-49B5-B171-69A71312B7EB}" type="presOf" srcId="{F9557509-5BC1-4E4A-96D8-803B7A4F2E6B}" destId="{E8D7E571-1B69-4553-931B-9C71F837AFF1}" srcOrd="0" destOrd="0" presId="urn:microsoft.com/office/officeart/2005/8/layout/chart3"/>
    <dgm:cxn modelId="{2CAC23AC-DD2D-4900-ACFF-9C9DDDC8FB5B}" srcId="{F9557509-5BC1-4E4A-96D8-803B7A4F2E6B}" destId="{82C3D154-9931-40BB-8E1F-08234A5BCF9B}" srcOrd="5" destOrd="0" parTransId="{479B62D7-019F-4819-B79C-6E271D0C033A}" sibTransId="{EB2B8946-3A69-403A-AB74-0D6C8E913E9F}"/>
    <dgm:cxn modelId="{464CBD54-EE1D-4AF5-B8DB-F77DD1DA7556}" srcId="{F9557509-5BC1-4E4A-96D8-803B7A4F2E6B}" destId="{1332526E-A2A5-4ABF-83EE-856915AEA525}" srcOrd="2" destOrd="0" parTransId="{4AAA8F84-E9F1-4E01-97B2-76A38B74138F}" sibTransId="{FE60DA7A-36AA-4BB5-A04F-B191BEF7CBDF}"/>
    <dgm:cxn modelId="{10318B33-7CA2-4136-9187-2A9E9FDA398A}" srcId="{F9557509-5BC1-4E4A-96D8-803B7A4F2E6B}" destId="{CBC0E0F5-938D-46D3-A268-FB6EAAA84864}" srcOrd="1" destOrd="0" parTransId="{3D03719B-8DDC-4540-9522-2850CEFF7DA7}" sibTransId="{212EE44B-5235-4DC7-83BA-40D9D357BF9F}"/>
    <dgm:cxn modelId="{CF1DB6C5-5D5C-4797-819E-4F980661BB39}" type="presOf" srcId="{31450FA7-78DF-4C10-8DDC-FC7AE70E22B7}" destId="{A6D4CCA4-C53C-4F05-BA39-AB62D4D49967}" srcOrd="0" destOrd="0" presId="urn:microsoft.com/office/officeart/2005/8/layout/chart3"/>
    <dgm:cxn modelId="{C3370E5C-471E-421A-986F-73A05BF527E1}" type="presOf" srcId="{31450FA7-78DF-4C10-8DDC-FC7AE70E22B7}" destId="{177E0B9A-BEDE-45F4-B3C0-2AFA2B06C85E}" srcOrd="1" destOrd="0" presId="urn:microsoft.com/office/officeart/2005/8/layout/chart3"/>
    <dgm:cxn modelId="{F5D63318-12F3-492A-B86F-C108C47A49D9}" type="presOf" srcId="{1332526E-A2A5-4ABF-83EE-856915AEA525}" destId="{BE544001-B459-4917-9771-2E188FEA5DF6}" srcOrd="0" destOrd="0" presId="urn:microsoft.com/office/officeart/2005/8/layout/chart3"/>
    <dgm:cxn modelId="{868FD789-A30F-4D17-ABF3-31D3F5B44788}" srcId="{F9557509-5BC1-4E4A-96D8-803B7A4F2E6B}" destId="{31450FA7-78DF-4C10-8DDC-FC7AE70E22B7}" srcOrd="0" destOrd="0" parTransId="{4031678B-DAA3-4014-BEDE-93CC4A4DE557}" sibTransId="{E41D74DC-4F96-4946-AF96-A1005EAEDD42}"/>
    <dgm:cxn modelId="{CC4F272A-B4EE-48E1-8CF7-974791A7BE04}" type="presOf" srcId="{A8793DB5-CD17-44B6-B3EE-C361D941EE5B}" destId="{70FF1515-2BB5-4F57-AF7D-2FB03F0C9FEE}" srcOrd="0" destOrd="0" presId="urn:microsoft.com/office/officeart/2005/8/layout/chart3"/>
    <dgm:cxn modelId="{7F9A58D6-ECFA-4E5C-AA10-12DF913A14B4}" type="presOf" srcId="{4ED783A4-12AC-4EA1-9ADA-2D6ED031B3CF}" destId="{96A2ABAB-D0C6-4681-AE89-C571B45A61E2}" srcOrd="0" destOrd="0" presId="urn:microsoft.com/office/officeart/2005/8/layout/chart3"/>
    <dgm:cxn modelId="{6F03AB00-F313-4BFC-9E3C-3611F763DF71}" type="presOf" srcId="{CBC0E0F5-938D-46D3-A268-FB6EAAA84864}" destId="{A1C5005E-0DC7-47FF-A7F7-38A46AED8C08}" srcOrd="1" destOrd="0" presId="urn:microsoft.com/office/officeart/2005/8/layout/chart3"/>
    <dgm:cxn modelId="{E91CCF03-B4C5-4CFB-AA2A-2D6AE87C90C8}" type="presOf" srcId="{82C3D154-9931-40BB-8E1F-08234A5BCF9B}" destId="{407EF6B5-974D-4F77-A2C4-293FD72EBE79}" srcOrd="0" destOrd="0" presId="urn:microsoft.com/office/officeart/2005/8/layout/chart3"/>
    <dgm:cxn modelId="{979E32BF-EB08-4356-854D-C8577B099361}" srcId="{F9557509-5BC1-4E4A-96D8-803B7A4F2E6B}" destId="{4ED783A4-12AC-4EA1-9ADA-2D6ED031B3CF}" srcOrd="3" destOrd="0" parTransId="{086B14AC-3730-4660-B625-4B9B13144D45}" sibTransId="{A4A83A6A-14CC-48F8-BA5D-279C69F1E9CC}"/>
    <dgm:cxn modelId="{452EA72F-D762-43EE-8BB6-7E4AEDA47E82}" type="presOf" srcId="{1332526E-A2A5-4ABF-83EE-856915AEA525}" destId="{0E3B1684-5843-48CC-8EE5-1003A7CD23A2}" srcOrd="1" destOrd="0" presId="urn:microsoft.com/office/officeart/2005/8/layout/chart3"/>
    <dgm:cxn modelId="{A8532A37-7C2C-45B8-A95C-D1E5DA5E5557}" type="presOf" srcId="{CBC0E0F5-938D-46D3-A268-FB6EAAA84864}" destId="{D8A27DA7-C8B5-4804-8A27-23E18449662B}" srcOrd="0" destOrd="0" presId="urn:microsoft.com/office/officeart/2005/8/layout/chart3"/>
    <dgm:cxn modelId="{D794942C-CB40-424B-88E1-8B8AB2D211A3}" type="presOf" srcId="{82C3D154-9931-40BB-8E1F-08234A5BCF9B}" destId="{52D7CA66-9C3E-496F-9AD1-90177EB6AA2F}" srcOrd="1" destOrd="0" presId="urn:microsoft.com/office/officeart/2005/8/layout/chart3"/>
    <dgm:cxn modelId="{FE2B7E02-0140-453F-97E8-631A4CD66594}" type="presOf" srcId="{4ED783A4-12AC-4EA1-9ADA-2D6ED031B3CF}" destId="{CB464710-BD87-4006-A435-1F1F4FD3DAA8}" srcOrd="1" destOrd="0" presId="urn:microsoft.com/office/officeart/2005/8/layout/chart3"/>
    <dgm:cxn modelId="{39078A52-B234-4E4D-845F-A58EC7BB3BFD}" type="presParOf" srcId="{E8D7E571-1B69-4553-931B-9C71F837AFF1}" destId="{A6D4CCA4-C53C-4F05-BA39-AB62D4D49967}" srcOrd="0" destOrd="0" presId="urn:microsoft.com/office/officeart/2005/8/layout/chart3"/>
    <dgm:cxn modelId="{208D8774-77A4-428F-B201-FEBD0DB39FE6}" type="presParOf" srcId="{E8D7E571-1B69-4553-931B-9C71F837AFF1}" destId="{177E0B9A-BEDE-45F4-B3C0-2AFA2B06C85E}" srcOrd="1" destOrd="0" presId="urn:microsoft.com/office/officeart/2005/8/layout/chart3"/>
    <dgm:cxn modelId="{67DCBC25-4232-4923-BD74-C493EED7887B}" type="presParOf" srcId="{E8D7E571-1B69-4553-931B-9C71F837AFF1}" destId="{D8A27DA7-C8B5-4804-8A27-23E18449662B}" srcOrd="2" destOrd="0" presId="urn:microsoft.com/office/officeart/2005/8/layout/chart3"/>
    <dgm:cxn modelId="{385034A8-BA05-433D-AA14-178A53FF795C}" type="presParOf" srcId="{E8D7E571-1B69-4553-931B-9C71F837AFF1}" destId="{A1C5005E-0DC7-47FF-A7F7-38A46AED8C08}" srcOrd="3" destOrd="0" presId="urn:microsoft.com/office/officeart/2005/8/layout/chart3"/>
    <dgm:cxn modelId="{2857B077-6014-4192-9353-607649F2C50C}" type="presParOf" srcId="{E8D7E571-1B69-4553-931B-9C71F837AFF1}" destId="{BE544001-B459-4917-9771-2E188FEA5DF6}" srcOrd="4" destOrd="0" presId="urn:microsoft.com/office/officeart/2005/8/layout/chart3"/>
    <dgm:cxn modelId="{556530AC-520B-4579-BF63-EDBA61D80409}" type="presParOf" srcId="{E8D7E571-1B69-4553-931B-9C71F837AFF1}" destId="{0E3B1684-5843-48CC-8EE5-1003A7CD23A2}" srcOrd="5" destOrd="0" presId="urn:microsoft.com/office/officeart/2005/8/layout/chart3"/>
    <dgm:cxn modelId="{A6838EC0-0F87-4D03-B20A-8A9100690DA4}" type="presParOf" srcId="{E8D7E571-1B69-4553-931B-9C71F837AFF1}" destId="{96A2ABAB-D0C6-4681-AE89-C571B45A61E2}" srcOrd="6" destOrd="0" presId="urn:microsoft.com/office/officeart/2005/8/layout/chart3"/>
    <dgm:cxn modelId="{16F90695-085D-4358-85D2-7ADE484867F4}" type="presParOf" srcId="{E8D7E571-1B69-4553-931B-9C71F837AFF1}" destId="{CB464710-BD87-4006-A435-1F1F4FD3DAA8}" srcOrd="7" destOrd="0" presId="urn:microsoft.com/office/officeart/2005/8/layout/chart3"/>
    <dgm:cxn modelId="{90557121-A3A2-4961-B90E-68321CF459B6}" type="presParOf" srcId="{E8D7E571-1B69-4553-931B-9C71F837AFF1}" destId="{70FF1515-2BB5-4F57-AF7D-2FB03F0C9FEE}" srcOrd="8" destOrd="0" presId="urn:microsoft.com/office/officeart/2005/8/layout/chart3"/>
    <dgm:cxn modelId="{D50D4EDE-B787-432E-B05B-00D5003FD3D5}" type="presParOf" srcId="{E8D7E571-1B69-4553-931B-9C71F837AFF1}" destId="{1924E8FF-9FB7-4724-8466-EB40D4973D25}" srcOrd="9" destOrd="0" presId="urn:microsoft.com/office/officeart/2005/8/layout/chart3"/>
    <dgm:cxn modelId="{3E706387-0D12-4FD5-ADDC-84361DE3C3A1}" type="presParOf" srcId="{E8D7E571-1B69-4553-931B-9C71F837AFF1}" destId="{407EF6B5-974D-4F77-A2C4-293FD72EBE79}" srcOrd="10" destOrd="0" presId="urn:microsoft.com/office/officeart/2005/8/layout/chart3"/>
    <dgm:cxn modelId="{EC34BAD6-206B-41CD-939A-8668A9A7AA5F}" type="presParOf" srcId="{E8D7E571-1B69-4553-931B-9C71F837AFF1}" destId="{52D7CA66-9C3E-496F-9AD1-90177EB6AA2F}"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4CCA4-C53C-4F05-BA39-AB62D4D49967}">
      <dsp:nvSpPr>
        <dsp:cNvPr id="0" name=""/>
        <dsp:cNvSpPr/>
      </dsp:nvSpPr>
      <dsp:spPr>
        <a:xfrm>
          <a:off x="799139" y="460304"/>
          <a:ext cx="3898761" cy="3898761"/>
        </a:xfrm>
        <a:prstGeom prst="pie">
          <a:avLst>
            <a:gd name="adj1" fmla="val 16200000"/>
            <a:gd name="adj2" fmla="val 198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2790292" y="878028"/>
        <a:ext cx="1137138" cy="835448"/>
      </dsp:txXfrm>
    </dsp:sp>
    <dsp:sp modelId="{D8A27DA7-C8B5-4804-8A27-23E18449662B}">
      <dsp:nvSpPr>
        <dsp:cNvPr id="0" name=""/>
        <dsp:cNvSpPr/>
      </dsp:nvSpPr>
      <dsp:spPr>
        <a:xfrm>
          <a:off x="815311" y="471796"/>
          <a:ext cx="3898761" cy="3898761"/>
        </a:xfrm>
        <a:prstGeom prst="pie">
          <a:avLst>
            <a:gd name="adj1" fmla="val 19800000"/>
            <a:gd name="adj2" fmla="val 1800000"/>
          </a:avLst>
        </a:prstGeom>
        <a:gradFill rotWithShape="0">
          <a:gsLst>
            <a:gs pos="0">
              <a:schemeClr val="accent3">
                <a:hueOff val="542120"/>
                <a:satOff val="20000"/>
                <a:lumOff val="-2941"/>
                <a:alphaOff val="0"/>
                <a:satMod val="103000"/>
                <a:lumMod val="102000"/>
                <a:tint val="94000"/>
              </a:schemeClr>
            </a:gs>
            <a:gs pos="50000">
              <a:schemeClr val="accent3">
                <a:hueOff val="542120"/>
                <a:satOff val="20000"/>
                <a:lumOff val="-2941"/>
                <a:alphaOff val="0"/>
                <a:satMod val="110000"/>
                <a:lumMod val="100000"/>
                <a:shade val="100000"/>
              </a:schemeClr>
            </a:gs>
            <a:gs pos="100000">
              <a:schemeClr val="accent3">
                <a:hueOff val="542120"/>
                <a:satOff val="20000"/>
                <a:lumOff val="-29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3484107" y="2026659"/>
        <a:ext cx="1178911" cy="789035"/>
      </dsp:txXfrm>
    </dsp:sp>
    <dsp:sp modelId="{BE544001-B459-4917-9771-2E188FEA5DF6}">
      <dsp:nvSpPr>
        <dsp:cNvPr id="0" name=""/>
        <dsp:cNvSpPr/>
      </dsp:nvSpPr>
      <dsp:spPr>
        <a:xfrm>
          <a:off x="815311" y="471796"/>
          <a:ext cx="3898761" cy="3898761"/>
        </a:xfrm>
        <a:prstGeom prst="pie">
          <a:avLst>
            <a:gd name="adj1" fmla="val 1800000"/>
            <a:gd name="adj2" fmla="val 5400000"/>
          </a:avLst>
        </a:prstGeom>
        <a:gradFill rotWithShape="0">
          <a:gsLst>
            <a:gs pos="0">
              <a:schemeClr val="accent3">
                <a:hueOff val="1084240"/>
                <a:satOff val="40000"/>
                <a:lumOff val="-5882"/>
                <a:alphaOff val="0"/>
                <a:satMod val="103000"/>
                <a:lumMod val="102000"/>
                <a:tint val="94000"/>
              </a:schemeClr>
            </a:gs>
            <a:gs pos="50000">
              <a:schemeClr val="accent3">
                <a:hueOff val="1084240"/>
                <a:satOff val="40000"/>
                <a:lumOff val="-5882"/>
                <a:alphaOff val="0"/>
                <a:satMod val="110000"/>
                <a:lumMod val="100000"/>
                <a:shade val="100000"/>
              </a:schemeClr>
            </a:gs>
            <a:gs pos="100000">
              <a:schemeClr val="accent3">
                <a:hueOff val="1084240"/>
                <a:satOff val="40000"/>
                <a:lumOff val="-588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2806465" y="3117384"/>
        <a:ext cx="1137138" cy="835448"/>
      </dsp:txXfrm>
    </dsp:sp>
    <dsp:sp modelId="{96A2ABAB-D0C6-4681-AE89-C571B45A61E2}">
      <dsp:nvSpPr>
        <dsp:cNvPr id="0" name=""/>
        <dsp:cNvSpPr/>
      </dsp:nvSpPr>
      <dsp:spPr>
        <a:xfrm>
          <a:off x="815311" y="471796"/>
          <a:ext cx="3898761" cy="3898761"/>
        </a:xfrm>
        <a:prstGeom prst="pie">
          <a:avLst>
            <a:gd name="adj1" fmla="val 5400000"/>
            <a:gd name="adj2" fmla="val 9000000"/>
          </a:avLst>
        </a:prstGeom>
        <a:gradFill rotWithShape="0">
          <a:gsLst>
            <a:gs pos="0">
              <a:schemeClr val="accent3">
                <a:hueOff val="1626359"/>
                <a:satOff val="60000"/>
                <a:lumOff val="-8824"/>
                <a:alphaOff val="0"/>
                <a:satMod val="103000"/>
                <a:lumMod val="102000"/>
                <a:tint val="94000"/>
              </a:schemeClr>
            </a:gs>
            <a:gs pos="50000">
              <a:schemeClr val="accent3">
                <a:hueOff val="1626359"/>
                <a:satOff val="60000"/>
                <a:lumOff val="-8824"/>
                <a:alphaOff val="0"/>
                <a:satMod val="110000"/>
                <a:lumMod val="100000"/>
                <a:shade val="100000"/>
              </a:schemeClr>
            </a:gs>
            <a:gs pos="100000">
              <a:schemeClr val="accent3">
                <a:hueOff val="1626359"/>
                <a:satOff val="60000"/>
                <a:lumOff val="-882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1585781" y="3117384"/>
        <a:ext cx="1137138" cy="835448"/>
      </dsp:txXfrm>
    </dsp:sp>
    <dsp:sp modelId="{70FF1515-2BB5-4F57-AF7D-2FB03F0C9FEE}">
      <dsp:nvSpPr>
        <dsp:cNvPr id="0" name=""/>
        <dsp:cNvSpPr/>
      </dsp:nvSpPr>
      <dsp:spPr>
        <a:xfrm>
          <a:off x="815311" y="471796"/>
          <a:ext cx="3898761" cy="3898761"/>
        </a:xfrm>
        <a:prstGeom prst="pie">
          <a:avLst>
            <a:gd name="adj1" fmla="val 9000000"/>
            <a:gd name="adj2" fmla="val 12600000"/>
          </a:avLst>
        </a:prstGeom>
        <a:gradFill rotWithShape="0">
          <a:gsLst>
            <a:gs pos="0">
              <a:schemeClr val="accent3">
                <a:hueOff val="2168479"/>
                <a:satOff val="80000"/>
                <a:lumOff val="-11765"/>
                <a:alphaOff val="0"/>
                <a:satMod val="103000"/>
                <a:lumMod val="102000"/>
                <a:tint val="94000"/>
              </a:schemeClr>
            </a:gs>
            <a:gs pos="50000">
              <a:schemeClr val="accent3">
                <a:hueOff val="2168479"/>
                <a:satOff val="80000"/>
                <a:lumOff val="-11765"/>
                <a:alphaOff val="0"/>
                <a:satMod val="110000"/>
                <a:lumMod val="100000"/>
                <a:shade val="100000"/>
              </a:schemeClr>
            </a:gs>
            <a:gs pos="100000">
              <a:schemeClr val="accent3">
                <a:hueOff val="2168479"/>
                <a:satOff val="80000"/>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875649" y="2026659"/>
        <a:ext cx="1178911" cy="789035"/>
      </dsp:txXfrm>
    </dsp:sp>
    <dsp:sp modelId="{407EF6B5-974D-4F77-A2C4-293FD72EBE79}">
      <dsp:nvSpPr>
        <dsp:cNvPr id="0" name=""/>
        <dsp:cNvSpPr/>
      </dsp:nvSpPr>
      <dsp:spPr>
        <a:xfrm>
          <a:off x="815311" y="471796"/>
          <a:ext cx="3898761" cy="3898761"/>
        </a:xfrm>
        <a:prstGeom prst="pie">
          <a:avLst>
            <a:gd name="adj1" fmla="val 12600000"/>
            <a:gd name="adj2" fmla="val 1620000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1585781" y="889521"/>
        <a:ext cx="1137138" cy="835448"/>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B6B984F-E2C4-4A26-8D9A-9BBA1E9E889B}" type="datetimeFigureOut">
              <a:rPr lang="en-US" smtClean="0"/>
              <a:t>11/10/2016</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87653DB-B31F-428D-9506-C3E312885146}" type="slidenum">
              <a:rPr lang="en-US" smtClean="0"/>
              <a:t>‹#›</a:t>
            </a:fld>
            <a:endParaRPr lang="en-US"/>
          </a:p>
        </p:txBody>
      </p:sp>
    </p:spTree>
    <p:extLst>
      <p:ext uri="{BB962C8B-B14F-4D97-AF65-F5344CB8AC3E}">
        <p14:creationId xmlns:p14="http://schemas.microsoft.com/office/powerpoint/2010/main" val="3421441328"/>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a:t>
            </a:fld>
            <a:endParaRPr lang="en-US"/>
          </a:p>
        </p:txBody>
      </p:sp>
    </p:spTree>
    <p:extLst>
      <p:ext uri="{BB962C8B-B14F-4D97-AF65-F5344CB8AC3E}">
        <p14:creationId xmlns:p14="http://schemas.microsoft.com/office/powerpoint/2010/main" val="53846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Microsoft has divided this broad range of hardware into different device families – as developers you will likely build apps that target one</a:t>
            </a:r>
            <a:r>
              <a:rPr lang="en-US" sz="800" baseline="0" dirty="0"/>
              <a:t> or more device families.</a:t>
            </a:r>
          </a:p>
          <a:p>
            <a:endParaRPr lang="en-US" sz="800" baseline="0" dirty="0"/>
          </a:p>
          <a:p>
            <a:r>
              <a:rPr lang="en-US" sz="800" baseline="0" dirty="0"/>
              <a:t>We have small devices and </a:t>
            </a:r>
            <a:r>
              <a:rPr lang="en-US" sz="800" baseline="0" dirty="0" err="1"/>
              <a:t>IoT</a:t>
            </a:r>
            <a:r>
              <a:rPr lang="en-US" sz="800" baseline="0" dirty="0"/>
              <a:t>, phones and small tablets in the Mobile device family, large tablets and PCs in the PC (or as we more usually call it, Desktop) family, the Xbox, Surface Hub and finally the </a:t>
            </a:r>
            <a:r>
              <a:rPr lang="en-US" sz="800" baseline="0" dirty="0" err="1"/>
              <a:t>Hololens</a:t>
            </a:r>
            <a:r>
              <a:rPr lang="en-US" sz="800" baseline="0" dirty="0"/>
              <a:t>.</a:t>
            </a:r>
          </a:p>
          <a:p>
            <a:endParaRPr lang="en-US" sz="800" baseline="0" dirty="0"/>
          </a:p>
          <a:p>
            <a:r>
              <a:rPr lang="en-US" sz="800" baseline="0" dirty="0"/>
              <a:t>And all of these device families run the same developer platform – the Universal Windows Platform. You can build a single app that can run across all these device families using a single SDK and distribute apps through a single store.</a:t>
            </a:r>
          </a:p>
          <a:p>
            <a:endParaRPr lang="en-US" sz="800" baseline="0" dirty="0"/>
          </a:p>
          <a:p>
            <a:r>
              <a:rPr lang="en-US" sz="800" baseline="0" dirty="0"/>
              <a:t>Of course, with this diversity of devices, what we are *not* saying is that you should create one app that kind of works adequately across all these devices. No, we want you to create apps that shine on each device family, so there are new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27</a:t>
            </a:fld>
            <a:endParaRPr lang="en-US">
              <a:solidFill>
                <a:prstClr val="black"/>
              </a:solidFill>
              <a:latin typeface="Arial"/>
            </a:endParaRPr>
          </a:p>
        </p:txBody>
      </p:sp>
    </p:spTree>
    <p:extLst>
      <p:ext uri="{BB962C8B-B14F-4D97-AF65-F5344CB8AC3E}">
        <p14:creationId xmlns:p14="http://schemas.microsoft.com/office/powerpoint/2010/main" val="411284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So let’s take a look at the different ways you can build</a:t>
            </a:r>
            <a:r>
              <a:rPr lang="en-US" baseline="0" dirty="0"/>
              <a:t> apps for Windows 10.</a:t>
            </a:r>
          </a:p>
          <a:p>
            <a:endParaRPr lang="en-US" baseline="0" dirty="0"/>
          </a:p>
          <a:p>
            <a:r>
              <a:rPr lang="en-US" baseline="0" dirty="0"/>
              <a:t>First of all there are the ‘traditional’ ways of building apps for Windows desktop, using tools such as WPF, MFC and full .NET. These are what we term ‘CWA’ (Classic Windows Apps) and are still a great way of building apps for Windows desktop. Although, note that there is tool from Microsoft, that will allow CWAs to be packaged for distribution through the Windows Store.</a:t>
            </a:r>
          </a:p>
          <a:p>
            <a:endParaRPr lang="en-US" baseline="0" dirty="0"/>
          </a:p>
          <a:p>
            <a:r>
              <a:rPr lang="en-US" baseline="0" dirty="0"/>
              <a:t>Then, we’ve got the new UWP, which is based on the Windows Runtime APIs that we used for building Windows Store apps in Windows 8.x and Windows Phone 8.1. Here you can use HTML and JavaScript to create universal Windows apps, or XAML and C#/VB or C++, or you can use DirectX and one of the many popular middleware packages to create games. And these all build upon the UWP APIs and can run across all Windows 10 devices.</a:t>
            </a:r>
          </a:p>
          <a:p>
            <a:endParaRPr lang="en-US" baseline="0" dirty="0"/>
          </a:p>
          <a:p>
            <a:r>
              <a:rPr lang="en-US" baseline="0" dirty="0"/>
              <a:t>Finally, we’ve got a number of bridging technologies. This is to enable developers to use whichever technologies they are comfortable with, and help them to create Windows apps. So we’ve got the Windows Bridge for iOS, the Windows Bridge for Android, hosted Web Apps to help web sites to be discoverable through the Windows Store and to call UWP APIs, and a Bridge for classical Windows Apps.</a:t>
            </a:r>
            <a:endParaRPr lang="en-US" dirty="0"/>
          </a:p>
        </p:txBody>
      </p:sp>
      <p:sp>
        <p:nvSpPr>
          <p:cNvPr id="4" name="Slide Number Placeholder 3"/>
          <p:cNvSpPr>
            <a:spLocks noGrp="1"/>
          </p:cNvSpPr>
          <p:nvPr>
            <p:ph type="sldNum" sz="quarter" idx="10"/>
          </p:nvPr>
        </p:nvSpPr>
        <p:spPr/>
        <p:txBody>
          <a:bodyPr/>
          <a:lstStyle/>
          <a:p>
            <a:fld id="{30E83BD9-5195-4298-B962-E0672DF7C7D2}" type="slidenum">
              <a:rPr lang="en-GB" smtClean="0">
                <a:solidFill>
                  <a:prstClr val="black"/>
                </a:solidFill>
              </a:rPr>
              <a:pPr/>
              <a:t>28</a:t>
            </a:fld>
            <a:endParaRPr lang="en-GB">
              <a:solidFill>
                <a:prstClr val="black"/>
              </a:solidFill>
            </a:endParaRPr>
          </a:p>
        </p:txBody>
      </p:sp>
    </p:spTree>
    <p:extLst>
      <p:ext uri="{BB962C8B-B14F-4D97-AF65-F5344CB8AC3E}">
        <p14:creationId xmlns:p14="http://schemas.microsoft.com/office/powerpoint/2010/main" val="2034990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the Universal</a:t>
            </a:r>
            <a:r>
              <a:rPr lang="en-GB" baseline="0" dirty="0"/>
              <a:t> Windows Platform?</a:t>
            </a:r>
          </a:p>
          <a:p>
            <a:r>
              <a:rPr lang="en-GB" baseline="0" dirty="0"/>
              <a:t>It’s a single API surface that is consistent across all Windows 10 devices. </a:t>
            </a:r>
          </a:p>
          <a:p>
            <a:r>
              <a:rPr lang="en-GB" baseline="0" dirty="0"/>
              <a:t>This guaranteed API surface is what enables developers to build a single app that can run across all devices.</a:t>
            </a:r>
          </a:p>
          <a:p>
            <a:endParaRPr lang="en-GB" baseline="0" dirty="0"/>
          </a:p>
          <a:p>
            <a:r>
              <a:rPr lang="en-GB" baseline="0" dirty="0"/>
              <a:t>What we’ve done is taken the Windows Runtime APIs that we first launched with Windows 8, massively expanded it and we’ve also componentized it, dividing it into a number of ‘contracts’.</a:t>
            </a:r>
          </a:p>
          <a:p>
            <a:endParaRPr lang="en-GB" baseline="0" dirty="0"/>
          </a:p>
          <a:p>
            <a:r>
              <a:rPr lang="en-GB" baseline="0" dirty="0"/>
              <a:t>Why ‘contract’? – Because these components provide a contract between the platform and you, the developer, that a certain major version of a contract will offer a guaranteed API surface and </a:t>
            </a:r>
            <a:r>
              <a:rPr lang="en-GB" baseline="0" dirty="0" err="1"/>
              <a:t>behaviors</a:t>
            </a:r>
            <a:r>
              <a:rPr lang="en-GB" baseline="0" dirty="0"/>
              <a:t>, even through many minor revisions. It allows us to innovate and enhance the platform by releasing updated components exposing new capabilities and allows you to develop apps against a versioned API.</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29</a:t>
            </a:fld>
            <a:endParaRPr lang="en-US"/>
          </a:p>
        </p:txBody>
      </p:sp>
    </p:spTree>
    <p:extLst>
      <p:ext uri="{BB962C8B-B14F-4D97-AF65-F5344CB8AC3E}">
        <p14:creationId xmlns:p14="http://schemas.microsoft.com/office/powerpoint/2010/main" val="1337828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2014</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11/10/2016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5050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is a subtle change in your thinking</a:t>
            </a:r>
            <a:r>
              <a:rPr lang="en-GB" baseline="0" dirty="0"/>
              <a:t> as an app developer: you’re not building apps against an OS – Windows 10 – you’re building apps against the Universal Windows Platform, which is serviced and is updated independently of the OS.</a:t>
            </a:r>
          </a:p>
          <a:p>
            <a:endParaRPr lang="en-GB" baseline="0" dirty="0"/>
          </a:p>
        </p:txBody>
      </p:sp>
      <p:sp>
        <p:nvSpPr>
          <p:cNvPr id="4" name="Slide Number Placeholder 3"/>
          <p:cNvSpPr>
            <a:spLocks noGrp="1"/>
          </p:cNvSpPr>
          <p:nvPr>
            <p:ph type="sldNum" sz="quarter" idx="10"/>
          </p:nvPr>
        </p:nvSpPr>
        <p:spPr/>
        <p:txBody>
          <a:bodyPr/>
          <a:lstStyle/>
          <a:p>
            <a:fld id="{3FAC0659-34C9-4BAF-A7FA-59E8DF72899F}" type="slidenum">
              <a:rPr lang="en-US" smtClean="0"/>
              <a:t>31</a:t>
            </a:fld>
            <a:endParaRPr lang="en-US"/>
          </a:p>
        </p:txBody>
      </p:sp>
    </p:spTree>
    <p:extLst>
      <p:ext uri="{BB962C8B-B14F-4D97-AF65-F5344CB8AC3E}">
        <p14:creationId xmlns:p14="http://schemas.microsoft.com/office/powerpoint/2010/main" val="388915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 top of the UWP, you build your universal Windows app.</a:t>
            </a:r>
          </a:p>
          <a:p>
            <a:r>
              <a:rPr lang="en-GB" dirty="0"/>
              <a:t>Unlike in Windows 8.1, where a universal 8.1 app creates separate binaries for PC and for Phone, with UWP it truly is a single app package that can run</a:t>
            </a:r>
            <a:r>
              <a:rPr lang="en-GB" baseline="0" dirty="0"/>
              <a:t> on any UWP device.</a:t>
            </a:r>
          </a:p>
          <a:p>
            <a:r>
              <a:rPr lang="en-GB" baseline="0" dirty="0"/>
              <a:t>The runtime on each device family is able to run UWP apps whatever the device.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32</a:t>
            </a:fld>
            <a:endParaRPr lang="en-US"/>
          </a:p>
        </p:txBody>
      </p:sp>
    </p:spTree>
    <p:extLst>
      <p:ext uri="{BB962C8B-B14F-4D97-AF65-F5344CB8AC3E}">
        <p14:creationId xmlns:p14="http://schemas.microsoft.com/office/powerpoint/2010/main" val="398213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Windows</a:t>
            </a:r>
            <a:r>
              <a:rPr lang="en-GB" baseline="0" dirty="0"/>
              <a:t> 10 offers an unprecedented opportunity for developers: the same core operating system across all Windows 10 devices, a common app platform, a single dev </a:t>
            </a:r>
            <a:r>
              <a:rPr lang="en-GB" baseline="0" dirty="0" err="1"/>
              <a:t>center</a:t>
            </a:r>
            <a:r>
              <a:rPr lang="en-GB" baseline="0" dirty="0"/>
              <a:t> where the developer can manage their app submissions for all Windows 10 devices, and a single Windows Store for app deployment, including special access for Businesses and Education.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33</a:t>
            </a:fld>
            <a:endParaRPr lang="en-US"/>
          </a:p>
        </p:txBody>
      </p:sp>
    </p:spTree>
    <p:extLst>
      <p:ext uri="{BB962C8B-B14F-4D97-AF65-F5344CB8AC3E}">
        <p14:creationId xmlns:p14="http://schemas.microsoft.com/office/powerpoint/2010/main" val="2991388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a:t>
            </a:r>
            <a:r>
              <a:rPr lang="en-GB" baseline="0" dirty="0"/>
              <a:t> you think about the primary user interface of each device family – the Windows shell – each device family offers its own user experience that is appropriate for that device. Each device family also has its own distinctive features that create a great user experience for users of that device. There are also a small number of APIs specific to each device family that you can call to create differentiating experiences on each device – we’ll come onto that in a short while.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34</a:t>
            </a:fld>
            <a:endParaRPr lang="en-US"/>
          </a:p>
        </p:txBody>
      </p:sp>
    </p:spTree>
    <p:extLst>
      <p:ext uri="{BB962C8B-B14F-4D97-AF65-F5344CB8AC3E}">
        <p14:creationId xmlns:p14="http://schemas.microsoft.com/office/powerpoint/2010/main" val="1273922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Although the majority</a:t>
            </a:r>
            <a:r>
              <a:rPr lang="en-GB" baseline="0" dirty="0"/>
              <a:t> of the APIs you need for a UWP app are in the common API set, we also make available device family-specific APIs. We release these as Platform Extension SDKs. You can add a reference to these extension </a:t>
            </a:r>
            <a:r>
              <a:rPr lang="en-GB" baseline="0" dirty="0" err="1"/>
              <a:t>SDKsin</a:t>
            </a:r>
            <a:r>
              <a:rPr lang="en-GB" baseline="0" dirty="0"/>
              <a:t> exactly the same way as any other reference library.</a:t>
            </a:r>
          </a:p>
          <a:p>
            <a:pPr algn="l"/>
            <a:r>
              <a:rPr lang="en-GB" baseline="0" dirty="0"/>
              <a:t>Like the UWP itself, these extension SDKs are versioned and may be released and updated independently of the UWP and the OS.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35</a:t>
            </a:fld>
            <a:endParaRPr lang="en-US"/>
          </a:p>
        </p:txBody>
      </p:sp>
    </p:spTree>
    <p:extLst>
      <p:ext uri="{BB962C8B-B14F-4D97-AF65-F5344CB8AC3E}">
        <p14:creationId xmlns:p14="http://schemas.microsoft.com/office/powerpoint/2010/main" val="347136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diagram illustrates how it works:</a:t>
            </a:r>
          </a:p>
          <a:p>
            <a:endParaRPr lang="en-GB" dirty="0"/>
          </a:p>
          <a:p>
            <a:r>
              <a:rPr lang="en-GB" dirty="0"/>
              <a:t>&lt;Click&gt; Each device family runs the same core OS</a:t>
            </a:r>
          </a:p>
          <a:p>
            <a:endParaRPr lang="en-GB" dirty="0"/>
          </a:p>
          <a:p>
            <a:r>
              <a:rPr lang="en-GB" dirty="0"/>
              <a:t>&lt;Click&gt; Your</a:t>
            </a:r>
            <a:r>
              <a:rPr lang="en-GB" baseline="0" dirty="0"/>
              <a:t> app is built upon the UWP and that is common across all device families.</a:t>
            </a:r>
          </a:p>
          <a:p>
            <a:endParaRPr lang="en-GB" baseline="0" dirty="0"/>
          </a:p>
          <a:p>
            <a:r>
              <a:rPr lang="en-GB" baseline="0" dirty="0"/>
              <a:t>&lt;Click&gt; When you add a reference to an extension SDK, you are making those APIs available to be called by your application code – but those APIs are only usable at runtime on the matching device family</a:t>
            </a:r>
          </a:p>
          <a:p>
            <a:endParaRPr lang="en-GB" baseline="0" dirty="0"/>
          </a:p>
          <a:p>
            <a:r>
              <a:rPr lang="en-GB" baseline="0" dirty="0"/>
              <a:t>&lt;Click&gt; Although, when you add a reference to an extension SDK, the metadata for those APIs are loaded into your project, so the C# compiler and Visual Studio </a:t>
            </a:r>
            <a:r>
              <a:rPr lang="en-GB" baseline="0" dirty="0" err="1"/>
              <a:t>Intellisense</a:t>
            </a:r>
            <a:r>
              <a:rPr lang="en-GB" baseline="0" dirty="0"/>
              <a:t> works correctly when you reference those APIs during the app development process.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36</a:t>
            </a:fld>
            <a:endParaRPr lang="en-US"/>
          </a:p>
        </p:txBody>
      </p:sp>
    </p:spTree>
    <p:extLst>
      <p:ext uri="{BB962C8B-B14F-4D97-AF65-F5344CB8AC3E}">
        <p14:creationId xmlns:p14="http://schemas.microsoft.com/office/powerpoint/2010/main" val="269212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2760"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760"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C704B97-3672-49FD-9EE7-0A015C5244AF}" type="datetime1">
              <a:rPr lang="en-US" smtClean="0"/>
              <a:t>11/10/2016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35734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AC0659-34C9-4BAF-A7FA-59E8DF72899F}" type="slidenum">
              <a:rPr lang="en-US" smtClean="0"/>
              <a:t>37</a:t>
            </a:fld>
            <a:endParaRPr lang="en-US"/>
          </a:p>
        </p:txBody>
      </p:sp>
    </p:spTree>
    <p:extLst>
      <p:ext uri="{BB962C8B-B14F-4D97-AF65-F5344CB8AC3E}">
        <p14:creationId xmlns:p14="http://schemas.microsoft.com/office/powerpoint/2010/main" val="1082410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Studio 2015 comes in a number of editions that serve the needs of different groups of developers.</a:t>
            </a:r>
          </a:p>
          <a:p>
            <a:endParaRPr lang="en-GB" dirty="0"/>
          </a:p>
          <a:p>
            <a:r>
              <a:rPr lang="en-GB" dirty="0"/>
              <a:t>Visual Studio Enterprise</a:t>
            </a:r>
            <a:r>
              <a:rPr lang="en-GB" baseline="0" dirty="0"/>
              <a:t> with MSDN is an Enterprise grade solution with advanced capabilities for teams working on projects of any size or complexity, including advanced testing and DevOps.</a:t>
            </a:r>
          </a:p>
          <a:p>
            <a:endParaRPr lang="en-GB" baseline="0" dirty="0"/>
          </a:p>
          <a:p>
            <a:r>
              <a:rPr lang="en-GB" baseline="0" dirty="0"/>
              <a:t>Visual Studio Professional with MSDN offers professional developer tools and services for individual developers or small teams.</a:t>
            </a:r>
          </a:p>
          <a:p>
            <a:endParaRPr lang="en-GB" baseline="0" dirty="0"/>
          </a:p>
          <a:p>
            <a:r>
              <a:rPr lang="en-GB" baseline="0" dirty="0"/>
              <a:t>Visual Studio Community is a free, full-featured and extensible tool for developers building non-enterprise applications.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38</a:t>
            </a:fld>
            <a:endParaRPr lang="en-US"/>
          </a:p>
        </p:txBody>
      </p:sp>
    </p:spTree>
    <p:extLst>
      <p:ext uri="{BB962C8B-B14F-4D97-AF65-F5344CB8AC3E}">
        <p14:creationId xmlns:p14="http://schemas.microsoft.com/office/powerpoint/2010/main" val="402753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2014</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11/10/2016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75851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solidFill>
                  <a:prstClr val="black"/>
                </a:solidFill>
              </a:rPr>
              <a:pPr>
                <a:defRPr/>
              </a:pPr>
              <a:t>41</a:t>
            </a:fld>
            <a:endParaRPr lang="en-US">
              <a:solidFill>
                <a:prstClr val="black"/>
              </a:solidFill>
            </a:endParaRPr>
          </a:p>
        </p:txBody>
      </p:sp>
    </p:spTree>
    <p:extLst>
      <p:ext uri="{BB962C8B-B14F-4D97-AF65-F5344CB8AC3E}">
        <p14:creationId xmlns:p14="http://schemas.microsoft.com/office/powerpoint/2010/main" val="76915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a:p>
            <a:pPr marL="171450" indent="-171450">
              <a:buFont typeface="Arial" panose="020B0604020202020204" pitchFamily="34" charset="0"/>
              <a:buChar char="•"/>
            </a:pPr>
            <a:endParaRPr lang="en-US" sz="1400" b="0" baseline="0" dirty="0">
              <a:latin typeface="Segoe UI Light" panose="020B0502040204020203" pitchFamily="34" charset="0"/>
            </a:endParaRPr>
          </a:p>
          <a:p>
            <a:r>
              <a:rPr lang="en-US" dirty="0"/>
              <a:t>Some of the key services used by Azure customers to build these solutions today include our Websites offering, our Mobile Services offering, and our BizTalk Services offering.  </a:t>
            </a:r>
          </a:p>
          <a:p>
            <a:endParaRPr lang="en-US" dirty="0"/>
          </a:p>
          <a:p>
            <a:r>
              <a:rPr lang="en-US" dirty="0"/>
              <a:t>These are separate offerings today – and provide all of the capabilities I previously mentioned.</a:t>
            </a:r>
          </a:p>
          <a:p>
            <a:endParaRPr lang="en-US" dirty="0"/>
          </a:p>
          <a:p>
            <a:r>
              <a:rPr lang="en-US" dirty="0"/>
              <a:t>Today we are releasing some major new enhancements that make them even better.  And I’d like to invite Bill Staples on stage to talk about them.</a:t>
            </a:r>
          </a:p>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3364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137210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a:p>
          <a:p>
            <a:pPr marL="285750" indent="-285750">
              <a:buFont typeface="Arial" panose="020B0604020202020204" pitchFamily="34" charset="0"/>
              <a:buChar char="•"/>
            </a:pPr>
            <a:r>
              <a:rPr lang="en-US" baseline="0" dirty="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0895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858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695103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Microsoft</a:t>
            </a:r>
            <a:r>
              <a:rPr lang="en-US" sz="900" baseline="0" dirty="0"/>
              <a:t> has been working to converge its client operating system and developer platforms for a long time.</a:t>
            </a:r>
          </a:p>
          <a:p>
            <a:endParaRPr lang="en-US" sz="900" baseline="0" dirty="0"/>
          </a:p>
          <a:p>
            <a:r>
              <a:rPr lang="en-US" sz="900" baseline="0" dirty="0"/>
              <a:t>In Windows Phone 7, the operating system was based on Windows CE which was the operating system for small, handheld devices, but different from the OS on ‘big’ Windows.</a:t>
            </a:r>
          </a:p>
          <a:p>
            <a:endParaRPr lang="en-US" sz="900" baseline="0" dirty="0"/>
          </a:p>
          <a:p>
            <a:r>
              <a:rPr lang="en-US" sz="900" baseline="0" dirty="0"/>
              <a:t>When Windows Phone 8 was launched, Microsoft swapped out Windows CE and based it on the Windows NT kernel. This was same on PCs and Xbox One.</a:t>
            </a:r>
          </a:p>
          <a:p>
            <a:endParaRPr lang="en-US" sz="900" baseline="0" dirty="0"/>
          </a:p>
          <a:p>
            <a:r>
              <a:rPr lang="en-US" sz="900" baseline="0" dirty="0"/>
              <a:t>But in Windows 8.1/Windows Phone 8.1 Microsoft delivered it on a converged developer platform. You can build universal 8.1 apps which shares a very high percentage of code and where you program against the same APIs.</a:t>
            </a:r>
          </a:p>
          <a:p>
            <a:endParaRPr lang="en-US" sz="900" baseline="0" dirty="0"/>
          </a:p>
          <a:p>
            <a:r>
              <a:rPr lang="en-US" sz="900" baseline="0" dirty="0"/>
              <a:t>With Windows 10, this has been improved even further and for the first time it allows developers to create a single app that can run across all devices running Windows 10. Windows 10 brings developers a unified core OS across all devices and a single app platform.</a:t>
            </a:r>
            <a:endParaRPr lang="en-US" sz="900" dirty="0"/>
          </a:p>
          <a:p>
            <a:endParaRPr lang="en-US" sz="900" dirty="0"/>
          </a:p>
        </p:txBody>
      </p:sp>
      <p:sp>
        <p:nvSpPr>
          <p:cNvPr id="4" name="Slide Number Placeholder 3"/>
          <p:cNvSpPr>
            <a:spLocks noGrp="1"/>
          </p:cNvSpPr>
          <p:nvPr>
            <p:ph type="sldNum" sz="quarter" idx="10"/>
          </p:nvPr>
        </p:nvSpPr>
        <p:spPr/>
        <p:txBody>
          <a:bodyPr/>
          <a:lstStyle/>
          <a:p>
            <a:fld id="{36DAC288-28CF-40C3-A408-271E9A37F250}" type="slidenum">
              <a:rPr lang="en-US" smtClean="0"/>
              <a:t>25</a:t>
            </a:fld>
            <a:endParaRPr lang="en-US"/>
          </a:p>
        </p:txBody>
      </p:sp>
    </p:spTree>
    <p:extLst>
      <p:ext uri="{BB962C8B-B14F-4D97-AF65-F5344CB8AC3E}">
        <p14:creationId xmlns:p14="http://schemas.microsoft.com/office/powerpoint/2010/main" val="2148169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a:t>Windows 10 runs on a wide variety</a:t>
            </a:r>
            <a:r>
              <a:rPr lang="en-US" sz="800" baseline="0" dirty="0"/>
              <a:t> of devices, from phones with a 4.5” screen, through phablets, tablets, PCs, laptops, Surface, desktops and All-in-ones.</a:t>
            </a:r>
          </a:p>
          <a:p>
            <a:pPr defTabSz="924916">
              <a:defRPr/>
            </a:pPr>
            <a:endParaRPr lang="en-US" sz="800" baseline="0" dirty="0"/>
          </a:p>
          <a:p>
            <a:pPr defTabSz="924916">
              <a:defRPr/>
            </a:pPr>
            <a:r>
              <a:rPr lang="en-US" sz="800" baseline="0" dirty="0"/>
              <a:t>It also runs in Xbox in your living room and right up to giant 84” screens such as the Surface Hub.</a:t>
            </a:r>
          </a:p>
          <a:p>
            <a:pPr defTabSz="924916">
              <a:defRPr/>
            </a:pPr>
            <a:endParaRPr lang="en-US" sz="800" baseline="0" dirty="0"/>
          </a:p>
          <a:p>
            <a:pPr defTabSz="924916">
              <a:defRPr/>
            </a:pPr>
            <a:r>
              <a:rPr lang="en-US" sz="800" baseline="0" dirty="0"/>
              <a:t>And it also takes in very tiny cheap (</a:t>
            </a:r>
            <a:r>
              <a:rPr lang="en-US" sz="800" baseline="0" dirty="0" err="1"/>
              <a:t>IoT</a:t>
            </a:r>
            <a:r>
              <a:rPr lang="en-US" sz="800" baseline="0" dirty="0"/>
              <a:t>) computers such as the Raspberry Pi 2, and innovative </a:t>
            </a:r>
            <a:r>
              <a:rPr lang="en-US" sz="800" baseline="0" dirty="0" err="1"/>
              <a:t>hardwares</a:t>
            </a:r>
            <a:r>
              <a:rPr lang="en-US" sz="800" baseline="0" dirty="0"/>
              <a:t> such as </a:t>
            </a:r>
            <a:r>
              <a:rPr lang="en-US" sz="800" baseline="0" dirty="0" err="1"/>
              <a:t>Hololens</a:t>
            </a:r>
            <a:r>
              <a:rPr lang="en-US" sz="800" baseline="0" dirty="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26</a:t>
            </a:fld>
            <a:endParaRPr lang="en-US" dirty="0">
              <a:solidFill>
                <a:prstClr val="black"/>
              </a:solidFill>
              <a:latin typeface="Arial"/>
            </a:endParaRPr>
          </a:p>
        </p:txBody>
      </p:sp>
    </p:spTree>
    <p:extLst>
      <p:ext uri="{BB962C8B-B14F-4D97-AF65-F5344CB8AC3E}">
        <p14:creationId xmlns:p14="http://schemas.microsoft.com/office/powerpoint/2010/main" val="754531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84425" y="296863"/>
            <a:ext cx="6391013" cy="6391013"/>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71501" y="577850"/>
            <a:ext cx="1304925" cy="285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1225232"/>
      </p:ext>
    </p:extLst>
  </p:cSld>
  <p:clrMapOvr>
    <a:masterClrMapping/>
  </p:clrMapOvr>
  <p:transition spd="slow" advClick="0">
    <p:fade/>
  </p:transition>
  <p:extLst mod="1">
    <p:ext uri="{DCECCB84-F9BA-43D5-87BE-67443E8EF086}">
      <p15:sldGuideLst xmlns:p15="http://schemas.microsoft.com/office/powerpoint/2012/main">
        <p15:guide id="1" orient="horz" pos="2203" userDrawn="1">
          <p15:clr>
            <a:srgbClr val="FBAE40"/>
          </p15:clr>
        </p15:guide>
        <p15:guide id="2" pos="3917" userDrawn="1">
          <p15:clr>
            <a:srgbClr val="FBAE40"/>
          </p15:clr>
        </p15:guide>
        <p15:guide id="3" pos="173" userDrawn="1">
          <p15:clr>
            <a:srgbClr val="FBAE40"/>
          </p15:clr>
        </p15:guide>
        <p15:guide id="4" pos="749" userDrawn="1">
          <p15:clr>
            <a:srgbClr val="FBAE40"/>
          </p15:clr>
        </p15:guide>
        <p15:guide id="5" pos="1325" userDrawn="1">
          <p15:clr>
            <a:srgbClr val="FBAE40"/>
          </p15:clr>
        </p15:guide>
        <p15:guide id="6" pos="1901" userDrawn="1">
          <p15:clr>
            <a:srgbClr val="FBAE40"/>
          </p15:clr>
        </p15:guide>
        <p15:guide id="7" pos="2477" userDrawn="1">
          <p15:clr>
            <a:srgbClr val="FBAE40"/>
          </p15:clr>
        </p15:guide>
        <p15:guide id="8" pos="3053" userDrawn="1">
          <p15:clr>
            <a:srgbClr val="FBAE40"/>
          </p15:clr>
        </p15:guide>
        <p15:guide id="9" pos="3629" userDrawn="1">
          <p15:clr>
            <a:srgbClr val="FBAE40"/>
          </p15:clr>
        </p15:guide>
        <p15:guide id="10" pos="4205" userDrawn="1">
          <p15:clr>
            <a:srgbClr val="FBAE40"/>
          </p15:clr>
        </p15:guide>
        <p15:guide id="11" pos="4781" userDrawn="1">
          <p15:clr>
            <a:srgbClr val="FBAE40"/>
          </p15:clr>
        </p15:guide>
        <p15:guide id="12" pos="5357" userDrawn="1">
          <p15:clr>
            <a:srgbClr val="FBAE40"/>
          </p15:clr>
        </p15:guide>
        <p15:guide id="13" pos="5933" userDrawn="1">
          <p15:clr>
            <a:srgbClr val="FBAE40"/>
          </p15:clr>
        </p15:guide>
        <p15:guide id="14" pos="6509" userDrawn="1">
          <p15:clr>
            <a:srgbClr val="FBAE40"/>
          </p15:clr>
        </p15:guide>
        <p15:guide id="15" pos="7085" userDrawn="1">
          <p15:clr>
            <a:srgbClr val="FBAE40"/>
          </p15:clr>
        </p15:guide>
        <p15:guide id="16" pos="7661" userDrawn="1">
          <p15:clr>
            <a:srgbClr val="FBAE40"/>
          </p15:clr>
        </p15:guide>
        <p15:guide id="17" orient="horz" pos="187" userDrawn="1">
          <p15:clr>
            <a:srgbClr val="FBAE40"/>
          </p15:clr>
        </p15:guide>
        <p15:guide id="18" orient="horz" pos="763" userDrawn="1">
          <p15:clr>
            <a:srgbClr val="FBAE40"/>
          </p15:clr>
        </p15:guide>
        <p15:guide id="19" orient="horz" pos="1339" userDrawn="1">
          <p15:clr>
            <a:srgbClr val="FBAE40"/>
          </p15:clr>
        </p15:guide>
        <p15:guide id="20" orient="horz" pos="1915" userDrawn="1">
          <p15:clr>
            <a:srgbClr val="FBAE40"/>
          </p15:clr>
        </p15:guide>
        <p15:guide id="21" orient="horz" pos="2491" userDrawn="1">
          <p15:clr>
            <a:srgbClr val="FBAE40"/>
          </p15:clr>
        </p15:guide>
        <p15:guide id="22" orient="horz" pos="3067" userDrawn="1">
          <p15:clr>
            <a:srgbClr val="FBAE40"/>
          </p15:clr>
        </p15:guide>
        <p15:guide id="23" orient="horz" pos="3643" userDrawn="1">
          <p15:clr>
            <a:srgbClr val="FBAE40"/>
          </p15:clr>
        </p15:guide>
        <p15:guide id="24" orient="horz" pos="4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564890"/>
            <a:ext cx="11255709" cy="1027952"/>
          </a:xfrm>
        </p:spPr>
        <p:txBody>
          <a:bodyPr anchor="b"/>
          <a:lstStyle>
            <a:lvl1pPr algn="l">
              <a:defRPr sz="6119">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18330" y="2910542"/>
            <a:ext cx="11255709" cy="2451927"/>
          </a:xfrm>
        </p:spPr>
        <p:txBody>
          <a:bodyPr>
            <a:normAutofit/>
          </a:bodyPr>
          <a:lstStyle>
            <a:lvl1pPr marL="0" indent="0" algn="l">
              <a:buNone/>
              <a:defRPr sz="3672"/>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3201333913"/>
      </p:ext>
    </p:extLst>
  </p:cSld>
  <p:clrMapOvr>
    <a:masterClrMapping/>
  </p:clrMapOvr>
  <p:transition spd="slow"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0" y="2873017"/>
            <a:ext cx="11255709" cy="2435131"/>
          </a:xfrm>
        </p:spPr>
        <p:txBody>
          <a:bodyPr anchor="b">
            <a:noAutofit/>
          </a:bodyPr>
          <a:lstStyle>
            <a:lvl1pPr algn="l">
              <a:defRPr sz="24376">
                <a:solidFill>
                  <a:schemeClr val="bg1"/>
                </a:solidFill>
              </a:defRPr>
            </a:lvl1pPr>
          </a:lstStyle>
          <a:p>
            <a:r>
              <a:rPr lang="en-US" dirty="0"/>
              <a:t>web</a:t>
            </a:r>
          </a:p>
        </p:txBody>
      </p:sp>
    </p:spTree>
    <p:extLst>
      <p:ext uri="{BB962C8B-B14F-4D97-AF65-F5344CB8AC3E}">
        <p14:creationId xmlns:p14="http://schemas.microsoft.com/office/powerpoint/2010/main" val="3735410732"/>
      </p:ext>
    </p:extLst>
  </p:cSld>
  <p:clrMapOvr>
    <a:masterClrMapping/>
  </p:clrMapOvr>
  <p:transition spd="slow"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140571735"/>
      </p:ext>
    </p:extLst>
  </p:cSld>
  <p:clrMapOvr>
    <a:masterClrMapping/>
  </p:clrMapOvr>
  <p:transition spd="slow"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1"/>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978143922"/>
      </p:ext>
    </p:extLst>
  </p:cSld>
  <p:clrMapOvr>
    <a:masterClrMapping/>
  </p:clrMapOvr>
  <p:transition spd="slow"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698316620"/>
      </p:ext>
    </p:extLst>
  </p:cSld>
  <p:clrMapOvr>
    <a:masterClrMapping/>
  </p:clrMapOvr>
  <p:transition spd="slow"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853307759"/>
      </p:ext>
    </p:extLst>
  </p:cSld>
  <p:clrMapOvr>
    <a:masterClrMapping/>
  </p:clrMapOvr>
  <p:transition spd="slow"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6"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937959452"/>
      </p:ext>
    </p:extLst>
  </p:cSld>
  <p:clrMapOvr>
    <a:masterClrMapping/>
  </p:clrMapOvr>
  <p:transition spd="slow"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31558"/>
      </p:ext>
    </p:extLst>
  </p:cSld>
  <p:clrMapOvr>
    <a:masterClrMapping/>
  </p:clrMapOvr>
  <p:transition spd="slow"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6"/>
            <a:ext cx="12436475" cy="6988574"/>
          </a:xfrm>
          <a:prstGeom prst="rect">
            <a:avLst/>
          </a:prstGeom>
        </p:spPr>
      </p:pic>
      <p:sp>
        <p:nvSpPr>
          <p:cNvPr id="3" name="Rectangle 2"/>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Tree>
    <p:extLst>
      <p:ext uri="{BB962C8B-B14F-4D97-AF65-F5344CB8AC3E}">
        <p14:creationId xmlns:p14="http://schemas.microsoft.com/office/powerpoint/2010/main" val="2513442066"/>
      </p:ext>
    </p:extLst>
  </p:cSld>
  <p:clrMapOvr>
    <a:masterClrMapping/>
  </p:clrMapOvr>
  <p:transition spd="slow"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4" y="466301"/>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2" y="1007083"/>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4" y="2655911"/>
            <a:ext cx="4295671" cy="3329913"/>
          </a:xfrm>
        </p:spPr>
        <p:txBody>
          <a:bodyPr>
            <a:normAutofit/>
          </a:bodyPr>
          <a:lstStyle>
            <a:lvl1pPr marL="0" indent="0">
              <a:buNone/>
              <a:defRPr sz="2040"/>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dirty="0"/>
              <a:t>Click to edit Master text styles</a:t>
            </a:r>
          </a:p>
        </p:txBody>
      </p:sp>
      <p:sp>
        <p:nvSpPr>
          <p:cNvPr id="7" name="Slide Number Placeholder 6"/>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922676045"/>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4316477"/>
      </p:ext>
    </p:extLst>
  </p:cSld>
  <p:clrMapOvr>
    <a:masterClrMapping/>
  </p:clrMapOvr>
  <p:transition spd="slow" advClick="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5060" y="197449"/>
            <a:ext cx="10058336" cy="735156"/>
          </a:xfrm>
          <a:noFill/>
        </p:spPr>
        <p:txBody>
          <a:bodyPr lIns="143407" tIns="89629" rIns="143407" bIns="89629" anchor="t" anchorCtr="0">
            <a:normAutofit/>
          </a:bodyPr>
          <a:lstStyle>
            <a:lvl1pPr>
              <a:defRPr sz="4080" spc="-100" baseline="0">
                <a:solidFill>
                  <a:srgbClr val="00B0F0"/>
                </a:solidFill>
              </a:defRPr>
            </a:lvl1pPr>
          </a:lstStyle>
          <a:p>
            <a:r>
              <a:rPr lang="en-US" dirty="0"/>
              <a:t>Presentation title</a:t>
            </a:r>
          </a:p>
        </p:txBody>
      </p:sp>
    </p:spTree>
    <p:extLst>
      <p:ext uri="{BB962C8B-B14F-4D97-AF65-F5344CB8AC3E}">
        <p14:creationId xmlns:p14="http://schemas.microsoft.com/office/powerpoint/2010/main" val="3956059840"/>
      </p:ext>
    </p:extLst>
  </p:cSld>
  <p:clrMapOvr>
    <a:overrideClrMapping bg1="dk1" tx1="lt1" bg2="dk2" tx2="lt2" accent1="accent1" accent2="accent2" accent3="accent3" accent4="accent4" accent5="accent5" accent6="accent6" hlink="hlink" folHlink="folHlink"/>
  </p:clrMapOvr>
  <p:transition spd="slow" advClick="0">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9"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p:nvPr>
        </p:nvSpPr>
        <p:spPr>
          <a:xfrm>
            <a:off x="274638" y="2125664"/>
            <a:ext cx="11887199" cy="912813"/>
          </a:xfrm>
        </p:spPr>
        <p:txBody>
          <a:bodyPr/>
          <a:lstStyle>
            <a:lvl1pPr>
              <a:defRPr sz="5399"/>
            </a:lvl1pPr>
          </a:lstStyle>
          <a:p>
            <a:r>
              <a:rPr lang="en-US" dirty="0"/>
              <a:t>Click to edit Master title style</a:t>
            </a:r>
          </a:p>
        </p:txBody>
      </p:sp>
    </p:spTree>
    <p:extLst>
      <p:ext uri="{BB962C8B-B14F-4D97-AF65-F5344CB8AC3E}">
        <p14:creationId xmlns:p14="http://schemas.microsoft.com/office/powerpoint/2010/main" val="1042408251"/>
      </p:ext>
    </p:extLst>
  </p:cSld>
  <p:clrMapOvr>
    <a:masterClrMapping/>
  </p:clrMapOvr>
  <p:transition spd="slow" advClick="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368079"/>
      </p:ext>
    </p:extLst>
  </p:cSld>
  <p:clrMapOvr>
    <a:masterClrMapping/>
  </p:clrMapOvr>
  <p:transition spd="slow" advClick="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3" name="Text Box 3"/>
          <p:cNvSpPr txBox="1">
            <a:spLocks noChangeArrowheads="1"/>
          </p:cNvSpPr>
          <p:nvPr userDrawn="1"/>
        </p:nvSpPr>
        <p:spPr bwMode="blackWhite">
          <a:xfrm>
            <a:off x="459230" y="5612731"/>
            <a:ext cx="8812606" cy="734889"/>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32111"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81310" y="3027177"/>
            <a:ext cx="3288506" cy="704445"/>
          </a:xfrm>
          <a:prstGeom prst="rect">
            <a:avLst/>
          </a:prstGeom>
        </p:spPr>
      </p:pic>
    </p:spTree>
    <p:extLst>
      <p:ext uri="{BB962C8B-B14F-4D97-AF65-F5344CB8AC3E}">
        <p14:creationId xmlns:p14="http://schemas.microsoft.com/office/powerpoint/2010/main" val="1505943591"/>
      </p:ext>
    </p:extLst>
  </p:cSld>
  <p:clrMapOvr>
    <a:masterClrMapping/>
  </p:clrMapOvr>
  <p:transition spd="slow" advClick="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039551"/>
      </p:ext>
    </p:extLst>
  </p:cSld>
  <p:clrMapOvr>
    <a:masterClrMapping/>
  </p:clrMapOvr>
  <p:transition spd="slow" advClick="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84425" y="296863"/>
            <a:ext cx="6391013" cy="6391013"/>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71501" y="577850"/>
            <a:ext cx="1304925" cy="285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236020"/>
      </p:ext>
    </p:extLst>
  </p:cSld>
  <p:clrMapOvr>
    <a:masterClrMapping/>
  </p:clrMapOvr>
  <p:transition spd="slow" advClick="0">
    <p:fade/>
  </p:transition>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466554"/>
      </p:ext>
    </p:extLst>
  </p:cSld>
  <p:clrMapOvr>
    <a:masterClrMapping/>
  </p:clrMapOvr>
  <p:transition spd="slow" advClick="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029729"/>
      </p:ext>
    </p:extLst>
  </p:cSld>
  <p:clrMapOvr>
    <a:masterClrMapping/>
  </p:clrMapOvr>
  <p:transition spd="slow" advClick="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1131912"/>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01855"/>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015436"/>
      </p:ext>
    </p:extLst>
  </p:cSld>
  <p:clrMapOvr>
    <a:masterClrMapping/>
  </p:clrMapOvr>
  <p:transition spd="slow" advClick="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3224154197"/>
      </p:ext>
    </p:extLst>
  </p:cSld>
  <p:clrMapOvr>
    <a:masterClrMapping/>
  </p:clrMapOvr>
  <p:transition spd="slow"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6"/>
            <a:ext cx="12436475" cy="6988574"/>
          </a:xfrm>
          <a:prstGeom prst="rect">
            <a:avLst/>
          </a:prstGeom>
        </p:spPr>
      </p:pic>
      <p:sp>
        <p:nvSpPr>
          <p:cNvPr id="3" name="Rectangle 2"/>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73">
              <a:solidFill>
                <a:srgbClr val="FFFFFF"/>
              </a:solidFill>
            </a:endParaRPr>
          </a:p>
        </p:txBody>
      </p:sp>
    </p:spTree>
    <p:extLst>
      <p:ext uri="{BB962C8B-B14F-4D97-AF65-F5344CB8AC3E}">
        <p14:creationId xmlns:p14="http://schemas.microsoft.com/office/powerpoint/2010/main" val="1216702553"/>
      </p:ext>
    </p:extLst>
  </p:cSld>
  <p:clrMapOvr>
    <a:masterClrMapping/>
  </p:clrMapOvr>
  <p:transition spd="slow"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9626"/>
      </p:ext>
    </p:extLst>
  </p:cSld>
  <p:clrMapOvr>
    <a:masterClrMapping/>
  </p:clrMapOvr>
  <p:transition spd="slow"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373996"/>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3958589"/>
      </p:ext>
    </p:extLst>
  </p:cSld>
  <p:clrMapOvr>
    <a:masterClrMapping/>
  </p:clrMapOvr>
  <p:transition spd="slow" advClick="0">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696870322"/>
      </p:ext>
    </p:extLst>
  </p:cSld>
  <p:clrMapOvr>
    <a:masterClrMapping/>
  </p:clrMapOvr>
  <p:transition spd="slow"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26800"/>
            <a:ext cx="11870358" cy="940926"/>
          </a:xfrm>
          <a:prstGeom prst="rect">
            <a:avLst/>
          </a:prstGeom>
        </p:spPr>
        <p:txBody>
          <a:bodyPr anchor="ctr" anchorCtr="0">
            <a:spAutoFit/>
          </a:bodyPr>
          <a:lstStyle>
            <a:lvl1pPr algn="l">
              <a:defRPr sz="5434">
                <a:solidFill>
                  <a:schemeClr val="bg1"/>
                </a:solidFill>
              </a:defRPr>
            </a:lvl1pPr>
          </a:lstStyle>
          <a:p>
            <a:r>
              <a:rPr lang="en-US" dirty="0"/>
              <a:t>Click to edit title</a:t>
            </a:r>
          </a:p>
        </p:txBody>
      </p:sp>
    </p:spTree>
    <p:extLst>
      <p:ext uri="{BB962C8B-B14F-4D97-AF65-F5344CB8AC3E}">
        <p14:creationId xmlns:p14="http://schemas.microsoft.com/office/powerpoint/2010/main" val="2797622241"/>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03462929"/>
      </p:ext>
    </p:extLst>
  </p:cSld>
  <p:clrMapOvr>
    <a:masterClrMapping/>
  </p:clrMapOvr>
  <p:transition spd="slow"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547085436"/>
      </p:ext>
    </p:extLst>
  </p:cSld>
  <p:clrMapOvr>
    <a:masterClrMapping/>
  </p:clrMapOvr>
  <p:transition spd="slow" advClick="0">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3322602470"/>
      </p:ext>
    </p:extLst>
  </p:cSld>
  <p:clrMapOvr>
    <a:overrideClrMapping bg1="dk1" tx1="lt1" bg2="dk2" tx2="lt2" accent1="accent1" accent2="accent2" accent3="accent3" accent4="accent4" accent5="accent5" accent6="accent6" hlink="hlink" folHlink="folHlink"/>
  </p:clrMapOvr>
  <p:transition spd="slow" advClick="0">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74669523"/>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solidFill>
                  <a:srgbClr val="92D050"/>
                </a:solidFill>
                <a:latin typeface="+mj-lt"/>
              </a:defRPr>
            </a:lvl1pPr>
          </a:lstStyle>
          <a:p>
            <a:pPr lvl="0"/>
            <a:r>
              <a:rPr lang="en-US" dirty="0"/>
              <a:t>Speaker Name</a:t>
            </a:r>
          </a:p>
        </p:txBody>
      </p:sp>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b" anchorCtr="0"/>
          <a:lstStyle>
            <a:lvl1pPr>
              <a:defRPr sz="7200" spc="-100"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374302224"/>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4161">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2666489745"/>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90721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5620">
                      <a:schemeClr val="bg1"/>
                    </a:gs>
                    <a:gs pos="0">
                      <a:schemeClr val="bg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75429976"/>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0712936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67966667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703448988"/>
      </p:ext>
    </p:extLst>
  </p:cSld>
  <p:clrMapOvr>
    <a:masterClrMapping/>
  </p:clrMapOvr>
  <p:transition spd="slow" advClick="0">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905897020"/>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23054797"/>
      </p:ext>
    </p:extLst>
  </p:cSld>
  <p:clrMapOvr>
    <a:masterClrMapping/>
  </p:clrMapOvr>
  <p:transition spd="slow" advClick="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891991"/>
      </p:ext>
    </p:extLst>
  </p:cSld>
  <p:clrMapOvr>
    <a:masterClrMapping/>
  </p:clrMapOvr>
  <p:transition spd="slow"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05178"/>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97722"/>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261425"/>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384770"/>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101950"/>
      </p:ext>
    </p:extLst>
  </p:cSld>
  <p:clrMapOvr>
    <a:masterClrMapping/>
  </p:clrMapOvr>
  <p:transition spd="slow" advClick="0">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637420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29660" y="1476622"/>
            <a:ext cx="11375536" cy="200340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691302"/>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3"/>
            <a:ext cx="10056812" cy="2751698"/>
          </a:xfrm>
          <a:noFill/>
        </p:spPr>
        <p:txBody>
          <a:bodyPr tIns="89629" bIns="89629" anchor="t" anchorCtr="0"/>
          <a:lstStyle>
            <a:lvl1pPr>
              <a:defRPr sz="7241"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79259" tIns="143407" rIns="179259" bIns="143407">
            <a:noAutofit/>
          </a:bodyPr>
          <a:lstStyle>
            <a:lvl1pPr marL="0" indent="0">
              <a:spcBef>
                <a:spcPts val="0"/>
              </a:spcBef>
              <a:buNone/>
              <a:defRPr sz="357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24380075"/>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63pt Title + Subtitle">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900"/>
            <a:ext cx="3937000" cy="136525"/>
          </a:xfrm>
          <a:prstGeom prst="rect">
            <a:avLst/>
          </a:prstGeom>
        </p:spPr>
        <p:txBody>
          <a:bodyPr/>
          <a:lstStyle>
            <a:lvl1pPr>
              <a:defRPr>
                <a:solidFill>
                  <a:schemeClr val="tx2"/>
                </a:solidFill>
              </a:defRPr>
            </a:lvl1pPr>
          </a:lstStyle>
          <a:p>
            <a:pPr defTabSz="932742"/>
            <a:r>
              <a:rPr sz="1800" dirty="0">
                <a:solidFill>
                  <a:srgbClr val="505050"/>
                </a:solidFill>
              </a:rPr>
              <a:t>Microsoft Confidential</a:t>
            </a:r>
          </a:p>
        </p:txBody>
      </p:sp>
      <p:sp>
        <p:nvSpPr>
          <p:cNvPr id="4" name="Slide Number Placeholder 3"/>
          <p:cNvSpPr>
            <a:spLocks noGrp="1"/>
          </p:cNvSpPr>
          <p:nvPr>
            <p:ph type="sldNum" sz="quarter" idx="11"/>
          </p:nvPr>
        </p:nvSpPr>
        <p:spPr>
          <a:xfrm>
            <a:off x="11595100" y="6565900"/>
            <a:ext cx="566738" cy="136525"/>
          </a:xfrm>
          <a:prstGeom prst="rect">
            <a:avLst/>
          </a:prstGeom>
        </p:spPr>
        <p:txBody>
          <a:bodyPr/>
          <a:lstStyle>
            <a:lvl1pPr>
              <a:defRPr>
                <a:solidFill>
                  <a:schemeClr val="tx2"/>
                </a:solidFill>
              </a:defRPr>
            </a:lvl1pPr>
          </a:lstStyle>
          <a:p>
            <a:pPr defTabSz="932742"/>
            <a:fld id="{27258FFF-F925-446B-8502-81C933981705}" type="slidenum">
              <a:rPr sz="1800" smtClean="0">
                <a:solidFill>
                  <a:srgbClr val="505050"/>
                </a:solidFill>
              </a:rPr>
              <a:pPr defTabSz="932742"/>
              <a:t>‹#›</a:t>
            </a:fld>
            <a:endParaRPr sz="1800" dirty="0">
              <a:solidFill>
                <a:srgbClr val="505050"/>
              </a:solidFill>
            </a:endParaRPr>
          </a:p>
        </p:txBody>
      </p:sp>
      <p:sp>
        <p:nvSpPr>
          <p:cNvPr id="5" name="Text Placeholder 4"/>
          <p:cNvSpPr>
            <a:spLocks noGrp="1"/>
          </p:cNvSpPr>
          <p:nvPr>
            <p:ph type="body" sz="quarter" idx="12"/>
          </p:nvPr>
        </p:nvSpPr>
        <p:spPr>
          <a:xfrm>
            <a:off x="274638" y="369116"/>
            <a:ext cx="10972800" cy="1024684"/>
          </a:xfrm>
          <a:prstGeom prst="rect">
            <a:avLst/>
          </a:prstGeom>
        </p:spPr>
        <p:txBody>
          <a:bodyPr lIns="146304" tIns="91440" rIns="146304" bIns="91440">
            <a:noAutofit/>
          </a:bodyPr>
          <a:lstStyle>
            <a:lvl1pPr marL="0" indent="0">
              <a:lnSpc>
                <a:spcPct val="90000"/>
              </a:lnSpc>
              <a:spcBef>
                <a:spcPts val="1200"/>
              </a:spcBef>
              <a:spcAft>
                <a:spcPts val="2400"/>
              </a:spcAft>
              <a:buFontTx/>
              <a:buNone/>
              <a:defRPr lang="en-US" sz="5400" b="0" i="0" kern="1200" spc="0" baseline="0" dirty="0" smtClean="0">
                <a:solidFill>
                  <a:schemeClr val="tx2"/>
                </a:solidFill>
                <a:latin typeface="+mj-lt"/>
                <a:ea typeface="+mn-ea"/>
                <a:cs typeface="+mn-cs"/>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
        <p:nvSpPr>
          <p:cNvPr id="6" name="Text Placeholder 5"/>
          <p:cNvSpPr>
            <a:spLocks noGrp="1"/>
          </p:cNvSpPr>
          <p:nvPr>
            <p:ph type="body" sz="quarter" idx="13"/>
          </p:nvPr>
        </p:nvSpPr>
        <p:spPr>
          <a:xfrm>
            <a:off x="274638" y="1139825"/>
            <a:ext cx="11033125" cy="819150"/>
          </a:xfrm>
          <a:prstGeom prst="rect">
            <a:avLst/>
          </a:prstGeom>
        </p:spPr>
        <p:txBody>
          <a:bodyPr lIns="192024" anchor="ctr"/>
          <a:lstStyle>
            <a:lvl1pPr marL="0" indent="0">
              <a:buNone/>
              <a:defRPr lang="en-US" sz="32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88400699"/>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683C0046-3368-4DD4-96D6-CD0FF2C1233E}" type="datetimeFigureOut">
              <a:rPr lang="en-IN" smtClean="0"/>
              <a:t>10-11-2016</a:t>
            </a:fld>
            <a:endParaRPr lang="en-IN" dirty="0"/>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IN"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1F6B3001-8C1E-45A3-9010-27210849299D}" type="slidenum">
              <a:rPr lang="en-IN" smtClean="0"/>
              <a:t>‹#›</a:t>
            </a:fld>
            <a:endParaRPr lang="en-IN" dirty="0"/>
          </a:p>
        </p:txBody>
      </p:sp>
    </p:spTree>
    <p:extLst>
      <p:ext uri="{BB962C8B-B14F-4D97-AF65-F5344CB8AC3E}">
        <p14:creationId xmlns:p14="http://schemas.microsoft.com/office/powerpoint/2010/main" val="323635313"/>
      </p:ext>
    </p:extLst>
  </p:cSld>
  <p:clrMapOvr>
    <a:masterClrMapping/>
  </p:clrMapOvr>
  <p:transition spd="slow" advClick="0">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160591"/>
          </a:xfrm>
        </p:spPr>
        <p:txBody>
          <a:bodyPr/>
          <a:lstStyle>
            <a:lvl1pPr marL="0" indent="0">
              <a:buNone/>
              <a:defRPr>
                <a:solidFill>
                  <a:srgbClr val="00188F"/>
                </a:solidFill>
              </a:defRPr>
            </a:lvl1pPr>
            <a:lvl2pPr marL="0" indent="0">
              <a:buFontTx/>
              <a:buNone/>
              <a:defRPr sz="2000"/>
            </a:lvl2pPr>
            <a:lvl3pPr marL="228527" indent="0">
              <a:buNone/>
              <a:defRPr/>
            </a:lvl3pPr>
            <a:lvl4pPr marL="457053" indent="0">
              <a:buNone/>
              <a:defRPr/>
            </a:lvl4pPr>
            <a:lvl5pPr marL="68558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7188489"/>
      </p:ext>
    </p:extLst>
  </p:cSld>
  <p:clrMapOvr>
    <a:masterClrMapping/>
  </p:clrMapOvr>
  <p:transition spd="slow"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8982188"/>
      </p:ext>
    </p:extLst>
  </p:cSld>
  <p:clrMapOvr>
    <a:masterClrMapping/>
  </p:clrMapOvr>
  <p:transition spd="slow"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a:t>Click to edit Master title style</a:t>
            </a:r>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solidFill>
                  <a:schemeClr val="tx1"/>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2580217699"/>
      </p:ext>
    </p:extLst>
  </p:cSld>
  <p:clrMapOvr>
    <a:masterClrMapping/>
  </p:clrMapOvr>
  <p:transition spd="slow"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436475" cy="6994525"/>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a:t>Click to edit Master title style</a:t>
            </a:r>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solidFill>
                  <a:schemeClr val="tx1"/>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2690926896"/>
      </p:ext>
    </p:extLst>
  </p:cSld>
  <p:clrMapOvr>
    <a:masterClrMapping/>
  </p:clrMapOvr>
  <p:transition spd="slow"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436475" cy="6994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2" name="Title 1"/>
          <p:cNvSpPr>
            <a:spLocks noGrp="1"/>
          </p:cNvSpPr>
          <p:nvPr>
            <p:ph type="ctrTitle" hasCustomPrompt="1"/>
          </p:nvPr>
        </p:nvSpPr>
        <p:spPr>
          <a:xfrm>
            <a:off x="618330" y="2279697"/>
            <a:ext cx="11255709" cy="2435131"/>
          </a:xfrm>
        </p:spPr>
        <p:txBody>
          <a:bodyPr anchor="b">
            <a:normAutofit/>
          </a:bodyPr>
          <a:lstStyle>
            <a:lvl1pPr algn="l">
              <a:defRPr sz="14075"/>
            </a:lvl1pPr>
          </a:lstStyle>
          <a:p>
            <a:r>
              <a:rPr lang="en-US" dirty="0"/>
              <a:t>Video</a:t>
            </a:r>
          </a:p>
        </p:txBody>
      </p:sp>
    </p:spTree>
    <p:extLst>
      <p:ext uri="{BB962C8B-B14F-4D97-AF65-F5344CB8AC3E}">
        <p14:creationId xmlns:p14="http://schemas.microsoft.com/office/powerpoint/2010/main" val="3837487009"/>
      </p:ext>
    </p:extLst>
  </p:cSld>
  <p:clrMapOvr>
    <a:masterClrMapping/>
  </p:clrMapOvr>
  <p:transition spd="slow" advClick="0">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theme" Target="../theme/theme3.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5.emf"/><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theme" Target="../theme/theme5.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8"/>
            <a:ext cx="11889564" cy="91757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74643" y="1212853"/>
            <a:ext cx="11887198" cy="2116688"/>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43943"/>
      </p:ext>
    </p:extLst>
  </p:cSld>
  <p:clrMap bg1="lt1" tx1="dk1" bg2="lt2" tx2="dk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Lst>
  <p:transition spd="slow" advClick="0">
    <p:fade/>
  </p:transition>
  <p:txStyles>
    <p:titleStyle>
      <a:lvl1pPr algn="l" defTabSz="932293" rtl="0" eaLnBrk="1" latinLnBrk="0" hangingPunct="1">
        <a:lnSpc>
          <a:spcPct val="90000"/>
        </a:lnSpc>
        <a:spcBef>
          <a:spcPct val="0"/>
        </a:spcBef>
        <a:buNone/>
        <a:defRPr lang="en-US" sz="5199" b="0" kern="1200" cap="none" spc="-102" baseline="0" dirty="0" smtClean="0">
          <a:ln w="3175">
            <a:noFill/>
          </a:ln>
          <a:solidFill>
            <a:schemeClr val="bg1"/>
          </a:solidFill>
          <a:effectLst/>
          <a:latin typeface="+mj-lt"/>
          <a:ea typeface="+mn-ea"/>
          <a:cs typeface="Segoe UI" pitchFamily="34" charset="0"/>
        </a:defRPr>
      </a:lvl1pPr>
    </p:titleStyle>
    <p:bodyStyle>
      <a:lvl1pPr marL="342735" marR="0" indent="-342735" algn="l" defTabSz="93229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bg1"/>
          </a:solidFill>
          <a:latin typeface="+mj-lt"/>
          <a:ea typeface="+mn-ea"/>
          <a:cs typeface="+mn-cs"/>
        </a:defRPr>
      </a:lvl1pPr>
      <a:lvl2pPr marL="583920" marR="0" indent="-241183" algn="l" defTabSz="93229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79971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20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6693"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3803"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51"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98"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44"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93" rtl="0" eaLnBrk="1" latinLnBrk="0" hangingPunct="1">
        <a:defRPr sz="1800" kern="1200">
          <a:solidFill>
            <a:schemeClr val="tx1"/>
          </a:solidFill>
          <a:latin typeface="+mn-lt"/>
          <a:ea typeface="+mn-ea"/>
          <a:cs typeface="+mn-cs"/>
        </a:defRPr>
      </a:lvl1pPr>
      <a:lvl2pPr marL="466146" algn="l" defTabSz="932293" rtl="0" eaLnBrk="1" latinLnBrk="0" hangingPunct="1">
        <a:defRPr sz="1800" kern="1200">
          <a:solidFill>
            <a:schemeClr val="tx1"/>
          </a:solidFill>
          <a:latin typeface="+mn-lt"/>
          <a:ea typeface="+mn-ea"/>
          <a:cs typeface="+mn-cs"/>
        </a:defRPr>
      </a:lvl2pPr>
      <a:lvl3pPr marL="932293" algn="l" defTabSz="932293" rtl="0" eaLnBrk="1" latinLnBrk="0" hangingPunct="1">
        <a:defRPr sz="1800" kern="1200">
          <a:solidFill>
            <a:schemeClr val="tx1"/>
          </a:solidFill>
          <a:latin typeface="+mn-lt"/>
          <a:ea typeface="+mn-ea"/>
          <a:cs typeface="+mn-cs"/>
        </a:defRPr>
      </a:lvl3pPr>
      <a:lvl4pPr marL="1398439" algn="l" defTabSz="932293" rtl="0" eaLnBrk="1" latinLnBrk="0" hangingPunct="1">
        <a:defRPr sz="1800" kern="1200">
          <a:solidFill>
            <a:schemeClr val="tx1"/>
          </a:solidFill>
          <a:latin typeface="+mn-lt"/>
          <a:ea typeface="+mn-ea"/>
          <a:cs typeface="+mn-cs"/>
        </a:defRPr>
      </a:lvl4pPr>
      <a:lvl5pPr marL="1864585" algn="l" defTabSz="932293" rtl="0" eaLnBrk="1" latinLnBrk="0" hangingPunct="1">
        <a:defRPr sz="1800" kern="1200">
          <a:solidFill>
            <a:schemeClr val="tx1"/>
          </a:solidFill>
          <a:latin typeface="+mn-lt"/>
          <a:ea typeface="+mn-ea"/>
          <a:cs typeface="+mn-cs"/>
        </a:defRPr>
      </a:lvl5pPr>
      <a:lvl6pPr marL="2330732" algn="l" defTabSz="932293" rtl="0" eaLnBrk="1" latinLnBrk="0" hangingPunct="1">
        <a:defRPr sz="1800" kern="1200">
          <a:solidFill>
            <a:schemeClr val="tx1"/>
          </a:solidFill>
          <a:latin typeface="+mn-lt"/>
          <a:ea typeface="+mn-ea"/>
          <a:cs typeface="+mn-cs"/>
        </a:defRPr>
      </a:lvl6pPr>
      <a:lvl7pPr marL="2796877" algn="l" defTabSz="932293" rtl="0" eaLnBrk="1" latinLnBrk="0" hangingPunct="1">
        <a:defRPr sz="1800" kern="1200">
          <a:solidFill>
            <a:schemeClr val="tx1"/>
          </a:solidFill>
          <a:latin typeface="+mn-lt"/>
          <a:ea typeface="+mn-ea"/>
          <a:cs typeface="+mn-cs"/>
        </a:defRPr>
      </a:lvl7pPr>
      <a:lvl8pPr marL="3263023" algn="l" defTabSz="932293" rtl="0" eaLnBrk="1" latinLnBrk="0" hangingPunct="1">
        <a:defRPr sz="1800" kern="1200">
          <a:solidFill>
            <a:schemeClr val="tx1"/>
          </a:solidFill>
          <a:latin typeface="+mn-lt"/>
          <a:ea typeface="+mn-ea"/>
          <a:cs typeface="+mn-cs"/>
        </a:defRPr>
      </a:lvl8pPr>
      <a:lvl9pPr marL="3729171" algn="l" defTabSz="9322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7"/>
            <a:ext cx="11889564" cy="91757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74642" y="1212853"/>
            <a:ext cx="11887198" cy="2116688"/>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128520"/>
      </p:ext>
    </p:extLst>
  </p:cSld>
  <p:clrMap bg1="lt1" tx1="dk1" bg2="lt2" tx2="dk2" accent1="accent1" accent2="accent2" accent3="accent3" accent4="accent4" accent5="accent5" accent6="accent6" hlink="hlink" folHlink="folHlink"/>
  <p:sldLayoutIdLst>
    <p:sldLayoutId id="2147483706" r:id="rId1"/>
  </p:sldLayoutIdLst>
  <p:transition spd="slow" advClick="0">
    <p:fade/>
  </p:transition>
  <p:txStyles>
    <p:titleStyle>
      <a:lvl1pPr algn="l" defTabSz="932472" rtl="0" eaLnBrk="1" latinLnBrk="0" hangingPunct="1">
        <a:lnSpc>
          <a:spcPct val="90000"/>
        </a:lnSpc>
        <a:spcBef>
          <a:spcPct val="0"/>
        </a:spcBef>
        <a:buNone/>
        <a:defRPr lang="en-US" sz="52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1" marR="0" indent="-342801" algn="l" defTabSz="93247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32" marR="0" indent="-241229" algn="l" defTabSz="93247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8"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403"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35"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96"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33"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69"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005"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72" rtl="0" eaLnBrk="1" latinLnBrk="0" hangingPunct="1">
        <a:defRPr sz="1800" kern="1200">
          <a:solidFill>
            <a:schemeClr val="tx1"/>
          </a:solidFill>
          <a:latin typeface="+mn-lt"/>
          <a:ea typeface="+mn-ea"/>
          <a:cs typeface="+mn-cs"/>
        </a:defRPr>
      </a:lvl1pPr>
      <a:lvl2pPr marL="466236" algn="l" defTabSz="932472" rtl="0" eaLnBrk="1" latinLnBrk="0" hangingPunct="1">
        <a:defRPr sz="1800" kern="1200">
          <a:solidFill>
            <a:schemeClr val="tx1"/>
          </a:solidFill>
          <a:latin typeface="+mn-lt"/>
          <a:ea typeface="+mn-ea"/>
          <a:cs typeface="+mn-cs"/>
        </a:defRPr>
      </a:lvl2pPr>
      <a:lvl3pPr marL="932472" algn="l" defTabSz="932472" rtl="0" eaLnBrk="1" latinLnBrk="0" hangingPunct="1">
        <a:defRPr sz="1800" kern="1200">
          <a:solidFill>
            <a:schemeClr val="tx1"/>
          </a:solidFill>
          <a:latin typeface="+mn-lt"/>
          <a:ea typeface="+mn-ea"/>
          <a:cs typeface="+mn-cs"/>
        </a:defRPr>
      </a:lvl3pPr>
      <a:lvl4pPr marL="1398708" algn="l" defTabSz="932472" rtl="0" eaLnBrk="1" latinLnBrk="0" hangingPunct="1">
        <a:defRPr sz="1800" kern="1200">
          <a:solidFill>
            <a:schemeClr val="tx1"/>
          </a:solidFill>
          <a:latin typeface="+mn-lt"/>
          <a:ea typeface="+mn-ea"/>
          <a:cs typeface="+mn-cs"/>
        </a:defRPr>
      </a:lvl4pPr>
      <a:lvl5pPr marL="1864943" algn="l" defTabSz="932472" rtl="0" eaLnBrk="1" latinLnBrk="0" hangingPunct="1">
        <a:defRPr sz="1800" kern="1200">
          <a:solidFill>
            <a:schemeClr val="tx1"/>
          </a:solidFill>
          <a:latin typeface="+mn-lt"/>
          <a:ea typeface="+mn-ea"/>
          <a:cs typeface="+mn-cs"/>
        </a:defRPr>
      </a:lvl5pPr>
      <a:lvl6pPr marL="2331179" algn="l" defTabSz="932472" rtl="0" eaLnBrk="1" latinLnBrk="0" hangingPunct="1">
        <a:defRPr sz="1800" kern="1200">
          <a:solidFill>
            <a:schemeClr val="tx1"/>
          </a:solidFill>
          <a:latin typeface="+mn-lt"/>
          <a:ea typeface="+mn-ea"/>
          <a:cs typeface="+mn-cs"/>
        </a:defRPr>
      </a:lvl6pPr>
      <a:lvl7pPr marL="2797414" algn="l" defTabSz="932472" rtl="0" eaLnBrk="1" latinLnBrk="0" hangingPunct="1">
        <a:defRPr sz="1800" kern="1200">
          <a:solidFill>
            <a:schemeClr val="tx1"/>
          </a:solidFill>
          <a:latin typeface="+mn-lt"/>
          <a:ea typeface="+mn-ea"/>
          <a:cs typeface="+mn-cs"/>
        </a:defRPr>
      </a:lvl7pPr>
      <a:lvl8pPr marL="3263650" algn="l" defTabSz="932472" rtl="0" eaLnBrk="1" latinLnBrk="0" hangingPunct="1">
        <a:defRPr sz="1800" kern="1200">
          <a:solidFill>
            <a:schemeClr val="tx1"/>
          </a:solidFill>
          <a:latin typeface="+mn-lt"/>
          <a:ea typeface="+mn-ea"/>
          <a:cs typeface="+mn-cs"/>
        </a:defRPr>
      </a:lvl8pPr>
      <a:lvl9pPr marL="3729887" algn="l" defTabSz="9324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0" cstate="print">
            <a:extLst>
              <a:ext uri="{28A0092B-C50C-407E-A947-70E740481C1C}">
                <a14:useLocalDpi xmlns:a14="http://schemas.microsoft.com/office/drawing/2010/main" val="0"/>
              </a:ext>
            </a:extLst>
          </a:blip>
          <a:srcRect r="3957" b="4063"/>
          <a:stretch/>
        </p:blipFill>
        <p:spPr>
          <a:xfrm>
            <a:off x="11167" y="993"/>
            <a:ext cx="12414142" cy="6993533"/>
          </a:xfrm>
          <a:prstGeom prst="rect">
            <a:avLst/>
          </a:prstGeom>
        </p:spPr>
      </p:pic>
      <p:sp>
        <p:nvSpPr>
          <p:cNvPr id="2" name="Title Placeholder 1"/>
          <p:cNvSpPr>
            <a:spLocks noGrp="1"/>
          </p:cNvSpPr>
          <p:nvPr>
            <p:ph type="title"/>
          </p:nvPr>
        </p:nvSpPr>
        <p:spPr>
          <a:xfrm>
            <a:off x="572043" y="349171"/>
            <a:ext cx="11301996" cy="9766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72043" y="1512331"/>
            <a:ext cx="11301996" cy="4507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97"/>
            <a:fld id="{0D099E2A-118A-4377-8F98-2DF40BCBA9FE}" type="slidenum">
              <a:rPr lang="en-US" smtClean="0"/>
              <a:pPr defTabSz="932597"/>
              <a:t>‹#›</a:t>
            </a:fld>
            <a:endParaRPr lang="en-US"/>
          </a:p>
        </p:txBody>
      </p:sp>
    </p:spTree>
    <p:extLst>
      <p:ext uri="{BB962C8B-B14F-4D97-AF65-F5344CB8AC3E}">
        <p14:creationId xmlns:p14="http://schemas.microsoft.com/office/powerpoint/2010/main" val="357133514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Lst>
  <p:transition spd="slow" advClick="0">
    <p:fade/>
  </p:transition>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8"/>
            <a:ext cx="11889564" cy="91757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74643" y="1212853"/>
            <a:ext cx="11887198" cy="2116688"/>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67884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819" r:id="rId8"/>
    <p:sldLayoutId id="2147483820" r:id="rId9"/>
    <p:sldLayoutId id="2147483821" r:id="rId10"/>
    <p:sldLayoutId id="2147483822" r:id="rId11"/>
    <p:sldLayoutId id="2147483823" r:id="rId12"/>
    <p:sldLayoutId id="2147483824" r:id="rId13"/>
  </p:sldLayoutIdLst>
  <p:transition spd="slow" advClick="0">
    <p:fade/>
  </p:transition>
  <p:txStyles>
    <p:titleStyle>
      <a:lvl1pPr algn="l" defTabSz="932293" rtl="0" eaLnBrk="1" latinLnBrk="0" hangingPunct="1">
        <a:lnSpc>
          <a:spcPct val="90000"/>
        </a:lnSpc>
        <a:spcBef>
          <a:spcPct val="0"/>
        </a:spcBef>
        <a:buNone/>
        <a:defRPr lang="en-US" sz="51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35" marR="0" indent="-342735" algn="l" defTabSz="93229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20" marR="0" indent="-241183" algn="l" defTabSz="93229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1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0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93"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803"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51"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98"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44"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93" rtl="0" eaLnBrk="1" latinLnBrk="0" hangingPunct="1">
        <a:defRPr sz="1800" kern="1200">
          <a:solidFill>
            <a:schemeClr val="tx1"/>
          </a:solidFill>
          <a:latin typeface="+mn-lt"/>
          <a:ea typeface="+mn-ea"/>
          <a:cs typeface="+mn-cs"/>
        </a:defRPr>
      </a:lvl1pPr>
      <a:lvl2pPr marL="466146" algn="l" defTabSz="932293" rtl="0" eaLnBrk="1" latinLnBrk="0" hangingPunct="1">
        <a:defRPr sz="1800" kern="1200">
          <a:solidFill>
            <a:schemeClr val="tx1"/>
          </a:solidFill>
          <a:latin typeface="+mn-lt"/>
          <a:ea typeface="+mn-ea"/>
          <a:cs typeface="+mn-cs"/>
        </a:defRPr>
      </a:lvl2pPr>
      <a:lvl3pPr marL="932293" algn="l" defTabSz="932293" rtl="0" eaLnBrk="1" latinLnBrk="0" hangingPunct="1">
        <a:defRPr sz="1800" kern="1200">
          <a:solidFill>
            <a:schemeClr val="tx1"/>
          </a:solidFill>
          <a:latin typeface="+mn-lt"/>
          <a:ea typeface="+mn-ea"/>
          <a:cs typeface="+mn-cs"/>
        </a:defRPr>
      </a:lvl3pPr>
      <a:lvl4pPr marL="1398439" algn="l" defTabSz="932293" rtl="0" eaLnBrk="1" latinLnBrk="0" hangingPunct="1">
        <a:defRPr sz="1800" kern="1200">
          <a:solidFill>
            <a:schemeClr val="tx1"/>
          </a:solidFill>
          <a:latin typeface="+mn-lt"/>
          <a:ea typeface="+mn-ea"/>
          <a:cs typeface="+mn-cs"/>
        </a:defRPr>
      </a:lvl4pPr>
      <a:lvl5pPr marL="1864585" algn="l" defTabSz="932293" rtl="0" eaLnBrk="1" latinLnBrk="0" hangingPunct="1">
        <a:defRPr sz="1800" kern="1200">
          <a:solidFill>
            <a:schemeClr val="tx1"/>
          </a:solidFill>
          <a:latin typeface="+mn-lt"/>
          <a:ea typeface="+mn-ea"/>
          <a:cs typeface="+mn-cs"/>
        </a:defRPr>
      </a:lvl5pPr>
      <a:lvl6pPr marL="2330732" algn="l" defTabSz="932293" rtl="0" eaLnBrk="1" latinLnBrk="0" hangingPunct="1">
        <a:defRPr sz="1800" kern="1200">
          <a:solidFill>
            <a:schemeClr val="tx1"/>
          </a:solidFill>
          <a:latin typeface="+mn-lt"/>
          <a:ea typeface="+mn-ea"/>
          <a:cs typeface="+mn-cs"/>
        </a:defRPr>
      </a:lvl6pPr>
      <a:lvl7pPr marL="2796877" algn="l" defTabSz="932293" rtl="0" eaLnBrk="1" latinLnBrk="0" hangingPunct="1">
        <a:defRPr sz="1800" kern="1200">
          <a:solidFill>
            <a:schemeClr val="tx1"/>
          </a:solidFill>
          <a:latin typeface="+mn-lt"/>
          <a:ea typeface="+mn-ea"/>
          <a:cs typeface="+mn-cs"/>
        </a:defRPr>
      </a:lvl7pPr>
      <a:lvl8pPr marL="3263023" algn="l" defTabSz="932293" rtl="0" eaLnBrk="1" latinLnBrk="0" hangingPunct="1">
        <a:defRPr sz="1800" kern="1200">
          <a:solidFill>
            <a:schemeClr val="tx1"/>
          </a:solidFill>
          <a:latin typeface="+mn-lt"/>
          <a:ea typeface="+mn-ea"/>
          <a:cs typeface="+mn-cs"/>
        </a:defRPr>
      </a:lvl8pPr>
      <a:lvl9pPr marL="3729171" algn="l" defTabSz="93229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4"/>
          <a:stretch>
            <a:fillRect/>
          </a:stretch>
        </p:blipFill>
        <p:spPr>
          <a:xfrm rot="5400000">
            <a:off x="10967093" y="1703730"/>
            <a:ext cx="4618038" cy="1161750"/>
          </a:xfrm>
          <a:prstGeom prst="rect">
            <a:avLst/>
          </a:prstGeom>
        </p:spPr>
      </p:pic>
    </p:spTree>
    <p:extLst>
      <p:ext uri="{BB962C8B-B14F-4D97-AF65-F5344CB8AC3E}">
        <p14:creationId xmlns:p14="http://schemas.microsoft.com/office/powerpoint/2010/main" val="39887715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3" r:id="rId19"/>
    <p:sldLayoutId id="2147483804" r:id="rId20"/>
    <p:sldLayoutId id="2147483817" r:id="rId21"/>
    <p:sldLayoutId id="2147483818" r:id="rId22"/>
  </p:sldLayoutIdLst>
  <p:transition spd="slow" advClick="0">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55.png"/><Relationship Id="rId3" Type="http://schemas.openxmlformats.org/officeDocument/2006/relationships/image" Target="../media/image19.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2" Type="http://schemas.openxmlformats.org/officeDocument/2006/relationships/notesSlide" Target="../notesSlides/notesSlide6.xml"/><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41"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3" Type="http://schemas.openxmlformats.org/officeDocument/2006/relationships/image" Target="../media/image69.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4" Type="http://schemas.openxmlformats.org/officeDocument/2006/relationships/image" Target="../media/image60.png"/><Relationship Id="rId52" Type="http://schemas.openxmlformats.org/officeDocument/2006/relationships/image" Target="../media/image68.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8" Type="http://schemas.openxmlformats.org/officeDocument/2006/relationships/image" Target="../media/image24.png"/><Relationship Id="rId51" Type="http://schemas.openxmlformats.org/officeDocument/2006/relationships/image" Target="../media/image67.png"/></Relationships>
</file>

<file path=ppt/slides/_rels/slide14.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5.png"/><Relationship Id="rId26" Type="http://schemas.openxmlformats.org/officeDocument/2006/relationships/image" Target="../media/image93.emf"/><Relationship Id="rId3" Type="http://schemas.openxmlformats.org/officeDocument/2006/relationships/image" Target="../media/image70.emf"/><Relationship Id="rId21" Type="http://schemas.openxmlformats.org/officeDocument/2006/relationships/image" Target="../media/image88.png"/><Relationship Id="rId7" Type="http://schemas.openxmlformats.org/officeDocument/2006/relationships/image" Target="../media/image74.emf"/><Relationship Id="rId12" Type="http://schemas.openxmlformats.org/officeDocument/2006/relationships/image" Target="../media/image79.png"/><Relationship Id="rId17" Type="http://schemas.openxmlformats.org/officeDocument/2006/relationships/image" Target="../media/image84.png"/><Relationship Id="rId25" Type="http://schemas.openxmlformats.org/officeDocument/2006/relationships/image" Target="../media/image92.png"/><Relationship Id="rId2" Type="http://schemas.openxmlformats.org/officeDocument/2006/relationships/image" Target="../media/image10.png"/><Relationship Id="rId16" Type="http://schemas.openxmlformats.org/officeDocument/2006/relationships/image" Target="../media/image83.png"/><Relationship Id="rId20" Type="http://schemas.openxmlformats.org/officeDocument/2006/relationships/image" Target="../media/image87.png"/><Relationship Id="rId29" Type="http://schemas.microsoft.com/office/2007/relationships/hdphoto" Target="../media/hdphoto1.wdp"/><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91.emf"/><Relationship Id="rId5" Type="http://schemas.openxmlformats.org/officeDocument/2006/relationships/image" Target="../media/image72.emf"/><Relationship Id="rId15" Type="http://schemas.openxmlformats.org/officeDocument/2006/relationships/image" Target="../media/image82.png"/><Relationship Id="rId23" Type="http://schemas.openxmlformats.org/officeDocument/2006/relationships/image" Target="../media/image90.png"/><Relationship Id="rId28" Type="http://schemas.openxmlformats.org/officeDocument/2006/relationships/image" Target="../media/image95.png"/><Relationship Id="rId10" Type="http://schemas.openxmlformats.org/officeDocument/2006/relationships/image" Target="../media/image77.emf"/><Relationship Id="rId19" Type="http://schemas.openxmlformats.org/officeDocument/2006/relationships/image" Target="../media/image86.png"/><Relationship Id="rId4" Type="http://schemas.openxmlformats.org/officeDocument/2006/relationships/image" Target="../media/image71.emf"/><Relationship Id="rId9" Type="http://schemas.openxmlformats.org/officeDocument/2006/relationships/image" Target="../media/image76.png"/><Relationship Id="rId14" Type="http://schemas.openxmlformats.org/officeDocument/2006/relationships/image" Target="../media/image81.png"/><Relationship Id="rId22" Type="http://schemas.openxmlformats.org/officeDocument/2006/relationships/image" Target="../media/image89.png"/><Relationship Id="rId27" Type="http://schemas.openxmlformats.org/officeDocument/2006/relationships/image" Target="../media/image9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3" Type="http://schemas.openxmlformats.org/officeDocument/2006/relationships/image" Target="../media/image100.png"/><Relationship Id="rId7" Type="http://schemas.openxmlformats.org/officeDocument/2006/relationships/image" Target="../media/image104.png"/><Relationship Id="rId12" Type="http://schemas.openxmlformats.org/officeDocument/2006/relationships/image" Target="../media/image109.jpeg"/><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5" Type="http://schemas.openxmlformats.org/officeDocument/2006/relationships/image" Target="../media/image11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 Id="rId14" Type="http://schemas.openxmlformats.org/officeDocument/2006/relationships/image" Target="../media/image111.png"/></Relationships>
</file>

<file path=ppt/slides/_rels/slide27.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26" Type="http://schemas.openxmlformats.org/officeDocument/2006/relationships/image" Target="../media/image107.png"/><Relationship Id="rId3" Type="http://schemas.openxmlformats.org/officeDocument/2006/relationships/image" Target="../media/image113.png"/><Relationship Id="rId21" Type="http://schemas.openxmlformats.org/officeDocument/2006/relationships/image" Target="../media/image131.png"/><Relationship Id="rId34" Type="http://schemas.openxmlformats.org/officeDocument/2006/relationships/image" Target="../media/image102.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5" Type="http://schemas.openxmlformats.org/officeDocument/2006/relationships/image" Target="../media/image135.png"/><Relationship Id="rId33" Type="http://schemas.openxmlformats.org/officeDocument/2006/relationships/image" Target="../media/image101.png"/><Relationship Id="rId38" Type="http://schemas.openxmlformats.org/officeDocument/2006/relationships/image" Target="../media/image106.png"/><Relationship Id="rId2" Type="http://schemas.openxmlformats.org/officeDocument/2006/relationships/notesSlide" Target="../notesSlides/notesSlide10.xml"/><Relationship Id="rId16" Type="http://schemas.openxmlformats.org/officeDocument/2006/relationships/image" Target="../media/image126.png"/><Relationship Id="rId20" Type="http://schemas.openxmlformats.org/officeDocument/2006/relationships/image" Target="../media/image130.png"/><Relationship Id="rId29" Type="http://schemas.openxmlformats.org/officeDocument/2006/relationships/image" Target="../media/image110.png"/><Relationship Id="rId1" Type="http://schemas.openxmlformats.org/officeDocument/2006/relationships/slideLayout" Target="../slideLayouts/slideLayout32.xml"/><Relationship Id="rId6" Type="http://schemas.openxmlformats.org/officeDocument/2006/relationships/image" Target="../media/image116.png"/><Relationship Id="rId11" Type="http://schemas.openxmlformats.org/officeDocument/2006/relationships/image" Target="../media/image121.png"/><Relationship Id="rId24" Type="http://schemas.openxmlformats.org/officeDocument/2006/relationships/image" Target="../media/image134.png"/><Relationship Id="rId32" Type="http://schemas.openxmlformats.org/officeDocument/2006/relationships/image" Target="../media/image100.png"/><Relationship Id="rId37" Type="http://schemas.openxmlformats.org/officeDocument/2006/relationships/image" Target="../media/image105.png"/><Relationship Id="rId5" Type="http://schemas.openxmlformats.org/officeDocument/2006/relationships/image" Target="../media/image115.png"/><Relationship Id="rId15" Type="http://schemas.openxmlformats.org/officeDocument/2006/relationships/image" Target="../media/image125.png"/><Relationship Id="rId23" Type="http://schemas.openxmlformats.org/officeDocument/2006/relationships/image" Target="../media/image133.png"/><Relationship Id="rId28" Type="http://schemas.openxmlformats.org/officeDocument/2006/relationships/image" Target="../media/image109.jpeg"/><Relationship Id="rId36" Type="http://schemas.openxmlformats.org/officeDocument/2006/relationships/image" Target="../media/image104.png"/><Relationship Id="rId10" Type="http://schemas.openxmlformats.org/officeDocument/2006/relationships/image" Target="../media/image120.png"/><Relationship Id="rId19" Type="http://schemas.openxmlformats.org/officeDocument/2006/relationships/image" Target="../media/image129.png"/><Relationship Id="rId31" Type="http://schemas.openxmlformats.org/officeDocument/2006/relationships/image" Target="../media/image111.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 Id="rId22" Type="http://schemas.openxmlformats.org/officeDocument/2006/relationships/image" Target="../media/image132.png"/><Relationship Id="rId27" Type="http://schemas.openxmlformats.org/officeDocument/2006/relationships/image" Target="../media/image108.png"/><Relationship Id="rId30" Type="http://schemas.openxmlformats.org/officeDocument/2006/relationships/image" Target="../media/image112.png"/><Relationship Id="rId35" Type="http://schemas.openxmlformats.org/officeDocument/2006/relationships/image" Target="../media/image10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1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notesSlide" Target="../notesSlides/notesSlide16.xml"/><Relationship Id="rId1" Type="http://schemas.openxmlformats.org/officeDocument/2006/relationships/slideLayout" Target="../slideLayouts/slideLayout31.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image" Target="../media/image17.emf"/><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 y="-650196"/>
            <a:ext cx="12436475" cy="6994525"/>
          </a:xfrm>
          <a:prstGeom prst="rect">
            <a:avLst/>
          </a:prstGeom>
        </p:spPr>
      </p:pic>
      <p:sp>
        <p:nvSpPr>
          <p:cNvPr id="5" name="Rectangle 4"/>
          <p:cNvSpPr/>
          <p:nvPr/>
        </p:nvSpPr>
        <p:spPr>
          <a:xfrm>
            <a:off x="882" y="6344329"/>
            <a:ext cx="12434711" cy="7679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73" dirty="0"/>
          </a:p>
        </p:txBody>
      </p:sp>
      <p:sp>
        <p:nvSpPr>
          <p:cNvPr id="17" name="TextBox 16"/>
          <p:cNvSpPr txBox="1"/>
          <p:nvPr/>
        </p:nvSpPr>
        <p:spPr>
          <a:xfrm>
            <a:off x="2088007" y="2533015"/>
            <a:ext cx="3459858" cy="594650"/>
          </a:xfrm>
          <a:prstGeom prst="rect">
            <a:avLst/>
          </a:prstGeom>
          <a:noFill/>
        </p:spPr>
        <p:txBody>
          <a:bodyPr wrap="none" rtlCol="0">
            <a:spAutoFit/>
          </a:bodyPr>
          <a:lstStyle/>
          <a:p>
            <a:r>
              <a:rPr lang="en-IN" sz="3264" dirty="0">
                <a:solidFill>
                  <a:schemeClr val="bg1"/>
                </a:solidFill>
                <a:latin typeface="Segoe UI" panose="020B0502040204020203" pitchFamily="34" charset="0"/>
                <a:cs typeface="Segoe UI" panose="020B0502040204020203" pitchFamily="34" charset="0"/>
              </a:rPr>
              <a:t>Kunal Chowdhury</a:t>
            </a:r>
          </a:p>
        </p:txBody>
      </p:sp>
      <p:sp>
        <p:nvSpPr>
          <p:cNvPr id="18" name="TextBox 17"/>
          <p:cNvSpPr txBox="1"/>
          <p:nvPr/>
        </p:nvSpPr>
        <p:spPr>
          <a:xfrm>
            <a:off x="2114278" y="3021438"/>
            <a:ext cx="6607899" cy="380553"/>
          </a:xfrm>
          <a:prstGeom prst="rect">
            <a:avLst/>
          </a:prstGeom>
          <a:noFill/>
        </p:spPr>
        <p:txBody>
          <a:bodyPr wrap="none" rtlCol="0">
            <a:spAutoFit/>
          </a:bodyPr>
          <a:lstStyle/>
          <a:p>
            <a:r>
              <a:rPr lang="en-IN" sz="1873" dirty="0">
                <a:solidFill>
                  <a:schemeClr val="bg1"/>
                </a:solidFill>
                <a:latin typeface="Segoe UI Light" panose="020B0502040204020203" pitchFamily="34" charset="0"/>
                <a:cs typeface="Segoe UI Light" panose="020B0502040204020203" pitchFamily="34" charset="0"/>
              </a:rPr>
              <a:t>Microsoft MVP (Windows Development), Windows 10 Champion</a:t>
            </a:r>
          </a:p>
        </p:txBody>
      </p:sp>
      <p:sp>
        <p:nvSpPr>
          <p:cNvPr id="21" name="TextBox 20"/>
          <p:cNvSpPr txBox="1"/>
          <p:nvPr/>
        </p:nvSpPr>
        <p:spPr>
          <a:xfrm>
            <a:off x="809282" y="390450"/>
            <a:ext cx="9640268" cy="1446550"/>
          </a:xfrm>
          <a:prstGeom prst="rect">
            <a:avLst/>
          </a:prstGeom>
          <a:noFill/>
        </p:spPr>
        <p:txBody>
          <a:bodyPr wrap="none" rtlCol="0">
            <a:spAutoFit/>
          </a:bodyPr>
          <a:lstStyle/>
          <a:p>
            <a:r>
              <a:rPr lang="en-IN" sz="4400" b="1" dirty="0">
                <a:solidFill>
                  <a:schemeClr val="bg1"/>
                </a:solidFill>
                <a:latin typeface="Segoe UI" panose="020B0502040204020203" pitchFamily="34" charset="0"/>
                <a:ea typeface="Segoe UI Symbol" panose="020B0502040204020203" pitchFamily="34" charset="0"/>
                <a:cs typeface="Segoe UI" panose="020B0502040204020203" pitchFamily="34" charset="0"/>
              </a:rPr>
              <a:t>Azure App Services and…</a:t>
            </a:r>
          </a:p>
          <a:p>
            <a:r>
              <a:rPr lang="en-IN" sz="4400" b="1" dirty="0">
                <a:solidFill>
                  <a:schemeClr val="bg1"/>
                </a:solidFill>
                <a:latin typeface="Segoe UI" panose="020B0502040204020203" pitchFamily="34" charset="0"/>
                <a:ea typeface="Segoe UI Symbol" panose="020B0502040204020203" pitchFamily="34" charset="0"/>
                <a:cs typeface="Segoe UI" panose="020B0502040204020203" pitchFamily="34" charset="0"/>
              </a:rPr>
              <a:t>Universal Windows Platform (UWP)</a:t>
            </a:r>
          </a:p>
        </p:txBody>
      </p:sp>
      <p:sp>
        <p:nvSpPr>
          <p:cNvPr id="20" name="Rectangle 19"/>
          <p:cNvSpPr/>
          <p:nvPr/>
        </p:nvSpPr>
        <p:spPr bwMode="auto">
          <a:xfrm>
            <a:off x="0" y="6344329"/>
            <a:ext cx="12436475" cy="767983"/>
          </a:xfrm>
          <a:prstGeom prst="rect">
            <a:avLst/>
          </a:prstGeom>
          <a:solidFill>
            <a:srgbClr val="0046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p:nvPicPr>
        <p:blipFill>
          <a:blip r:embed="rId3"/>
          <a:stretch>
            <a:fillRect/>
          </a:stretch>
        </p:blipFill>
        <p:spPr>
          <a:xfrm>
            <a:off x="708201" y="6480698"/>
            <a:ext cx="2282649" cy="368914"/>
          </a:xfrm>
          <a:prstGeom prst="rect">
            <a:avLst/>
          </a:prstGeom>
        </p:spPr>
      </p:pic>
    </p:spTree>
    <p:extLst>
      <p:ext uri="{BB962C8B-B14F-4D97-AF65-F5344CB8AC3E}">
        <p14:creationId xmlns:p14="http://schemas.microsoft.com/office/powerpoint/2010/main" val="1050230066"/>
      </p:ext>
    </p:extLst>
  </p:cSld>
  <p:clrMapOvr>
    <a:masterClrMapping/>
  </p:clrMapOvr>
  <p:transition spd="slow"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637713" y="6380163"/>
            <a:ext cx="2798762" cy="373062"/>
          </a:xfrm>
          <a:prstGeom prst="rect">
            <a:avLst/>
          </a:prstGeom>
        </p:spPr>
        <p:txBody>
          <a:bodyPr/>
          <a:lstStyle/>
          <a:p>
            <a:fld id="{0A164282-434E-41D4-9582-783D542A7B68}" type="slidenum">
              <a:rPr lang="en-US" smtClean="0"/>
              <a:pPr/>
              <a:t>10</a:t>
            </a:fld>
            <a:endParaRPr lang="en-US"/>
          </a:p>
        </p:txBody>
      </p:sp>
      <p:pic>
        <p:nvPicPr>
          <p:cNvPr id="1026" name="Picture 2" descr="Mobile Ap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071" y="695474"/>
            <a:ext cx="10487843" cy="55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93414"/>
      </p:ext>
    </p:extLst>
  </p:cSld>
  <p:clrMapOvr>
    <a:masterClrMapping/>
  </p:clrMapOvr>
  <p:transition spd="slow" advClick="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Mobile Apps?</a:t>
            </a:r>
          </a:p>
        </p:txBody>
      </p:sp>
      <p:sp>
        <p:nvSpPr>
          <p:cNvPr id="3" name="Content Placeholder 2"/>
          <p:cNvSpPr>
            <a:spLocks noGrp="1"/>
          </p:cNvSpPr>
          <p:nvPr>
            <p:ph idx="1"/>
          </p:nvPr>
        </p:nvSpPr>
        <p:spPr>
          <a:xfrm>
            <a:off x="572043" y="1611086"/>
            <a:ext cx="11301996" cy="4408964"/>
          </a:xfrm>
        </p:spPr>
        <p:txBody>
          <a:bodyPr>
            <a:normAutofit/>
          </a:bodyPr>
          <a:lstStyle/>
          <a:p>
            <a:r>
              <a:rPr lang="en-IN" sz="3200" dirty="0"/>
              <a:t>Build native and cross platform apps</a:t>
            </a:r>
          </a:p>
          <a:p>
            <a:r>
              <a:rPr lang="en-IN" sz="3200" dirty="0"/>
              <a:t>Connect to your enterprise systems</a:t>
            </a:r>
          </a:p>
          <a:p>
            <a:r>
              <a:rPr lang="en-IN" sz="3200" dirty="0"/>
              <a:t>Build offline-ready apps with data sync </a:t>
            </a:r>
          </a:p>
          <a:p>
            <a:r>
              <a:rPr lang="en-IN" sz="3200" dirty="0"/>
              <a:t>Push Notifications to millions in seconds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Tree>
    <p:extLst>
      <p:ext uri="{BB962C8B-B14F-4D97-AF65-F5344CB8AC3E}">
        <p14:creationId xmlns:p14="http://schemas.microsoft.com/office/powerpoint/2010/main" val="3790629377"/>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Mobile App Features</a:t>
            </a:r>
          </a:p>
        </p:txBody>
      </p:sp>
      <p:sp>
        <p:nvSpPr>
          <p:cNvPr id="3" name="Content Placeholder 2"/>
          <p:cNvSpPr>
            <a:spLocks noGrp="1"/>
          </p:cNvSpPr>
          <p:nvPr>
            <p:ph idx="1"/>
          </p:nvPr>
        </p:nvSpPr>
        <p:spPr>
          <a:xfrm>
            <a:off x="572043" y="1512331"/>
            <a:ext cx="5364300" cy="4507719"/>
          </a:xfrm>
        </p:spPr>
        <p:txBody>
          <a:bodyPr>
            <a:normAutofit/>
          </a:bodyPr>
          <a:lstStyle/>
          <a:p>
            <a:r>
              <a:rPr lang="en-US" sz="2400" dirty="0"/>
              <a:t>Authentication and Authorization</a:t>
            </a:r>
          </a:p>
          <a:p>
            <a:r>
              <a:rPr lang="en-US" sz="2400" dirty="0"/>
              <a:t>Data Access</a:t>
            </a:r>
          </a:p>
          <a:p>
            <a:r>
              <a:rPr lang="en-US" sz="2400" dirty="0"/>
              <a:t>Offline Sync</a:t>
            </a:r>
          </a:p>
          <a:p>
            <a:r>
              <a:rPr lang="en-US" sz="2400" dirty="0"/>
              <a:t>Push Notifications</a:t>
            </a:r>
          </a:p>
          <a:p>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
        <p:nvSpPr>
          <p:cNvPr id="5" name="Content Placeholder 2"/>
          <p:cNvSpPr txBox="1">
            <a:spLocks/>
          </p:cNvSpPr>
          <p:nvPr/>
        </p:nvSpPr>
        <p:spPr>
          <a:xfrm>
            <a:off x="6326958" y="1519591"/>
            <a:ext cx="5364300" cy="4507719"/>
          </a:xfrm>
          <a:prstGeom prst="rect">
            <a:avLst/>
          </a:prstGeom>
        </p:spPr>
        <p:txBody>
          <a:bodyPr vert="horz" lIns="91440" tIns="45720" rIns="91440" bIns="45720" rtlCol="0">
            <a:normAutofit/>
          </a:bodyPr>
          <a:lst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endParaRPr lang="en-US"/>
          </a:p>
        </p:txBody>
      </p:sp>
      <p:sp>
        <p:nvSpPr>
          <p:cNvPr id="6" name="Content Placeholder 2"/>
          <p:cNvSpPr txBox="1">
            <a:spLocks/>
          </p:cNvSpPr>
          <p:nvPr/>
        </p:nvSpPr>
        <p:spPr>
          <a:xfrm>
            <a:off x="6312445" y="1505077"/>
            <a:ext cx="5364300" cy="4507719"/>
          </a:xfrm>
          <a:prstGeom prst="rect">
            <a:avLst/>
          </a:prstGeom>
        </p:spPr>
        <p:txBody>
          <a:bodyPr vert="horz" lIns="91440" tIns="45720" rIns="91440" bIns="45720" rtlCol="0">
            <a:normAutofit/>
          </a:bodyPr>
          <a:lst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r>
              <a:rPr lang="en-US" sz="2400" dirty="0"/>
              <a:t>Auto Scaling</a:t>
            </a:r>
          </a:p>
          <a:p>
            <a:r>
              <a:rPr lang="en-US" sz="2400" dirty="0"/>
              <a:t>Staging Environments</a:t>
            </a:r>
          </a:p>
          <a:p>
            <a:r>
              <a:rPr lang="en-US" sz="2400" dirty="0"/>
              <a:t>Continuous Deployment</a:t>
            </a:r>
          </a:p>
          <a:p>
            <a:r>
              <a:rPr lang="en-US" sz="2400" dirty="0"/>
              <a:t>Virtual Networking</a:t>
            </a:r>
          </a:p>
          <a:p>
            <a:r>
              <a:rPr lang="en-US" sz="2400" dirty="0"/>
              <a:t>Isolated / Dedicated Environments</a:t>
            </a:r>
          </a:p>
        </p:txBody>
      </p:sp>
    </p:spTree>
    <p:extLst>
      <p:ext uri="{BB962C8B-B14F-4D97-AF65-F5344CB8AC3E}">
        <p14:creationId xmlns:p14="http://schemas.microsoft.com/office/powerpoint/2010/main" val="227098922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fade">
                                      <p:cBhvr>
                                        <p:cTn id="39" dur="500"/>
                                        <p:tgtEl>
                                          <p:spTgt spid="6">
                                            <p:txEl>
                                              <p:pRg st="3" end="3"/>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bwMode="auto">
          <a:xfrm>
            <a:off x="1623940" y="548526"/>
            <a:ext cx="9166297" cy="4649463"/>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ectangle 86"/>
          <p:cNvSpPr/>
          <p:nvPr/>
        </p:nvSpPr>
        <p:spPr bwMode="auto">
          <a:xfrm>
            <a:off x="-1" y="5198658"/>
            <a:ext cx="12436475" cy="1793957"/>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600" b="0" i="0" u="none" strike="noStrike" kern="0" cap="all"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Infrastructure Services</a:t>
            </a:r>
          </a:p>
        </p:txBody>
      </p:sp>
      <p:sp>
        <p:nvSpPr>
          <p:cNvPr id="41" name="Rectangle 40"/>
          <p:cNvSpPr/>
          <p:nvPr/>
        </p:nvSpPr>
        <p:spPr bwMode="auto">
          <a:xfrm>
            <a:off x="4302093" y="1211663"/>
            <a:ext cx="3697328" cy="137193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 Platform</a:t>
            </a:r>
          </a:p>
        </p:txBody>
      </p:sp>
      <p:grpSp>
        <p:nvGrpSpPr>
          <p:cNvPr id="137" name="Group 136"/>
          <p:cNvGrpSpPr/>
          <p:nvPr/>
        </p:nvGrpSpPr>
        <p:grpSpPr>
          <a:xfrm>
            <a:off x="4424156" y="1637885"/>
            <a:ext cx="1008542" cy="301106"/>
            <a:chOff x="5594200" y="1965800"/>
            <a:chExt cx="1008542" cy="301106"/>
          </a:xfrm>
        </p:grpSpPr>
        <p:sp>
          <p:nvSpPr>
            <p:cNvPr id="151" name="TextBox 150"/>
            <p:cNvSpPr txBox="1"/>
            <p:nvPr/>
          </p:nvSpPr>
          <p:spPr>
            <a:xfrm>
              <a:off x="5943586" y="196580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2" name="Picture 1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38" name="Group 137"/>
          <p:cNvGrpSpPr/>
          <p:nvPr/>
        </p:nvGrpSpPr>
        <p:grpSpPr>
          <a:xfrm>
            <a:off x="4429982" y="2052556"/>
            <a:ext cx="1016034" cy="291093"/>
            <a:chOff x="5600026" y="2460365"/>
            <a:chExt cx="1016034" cy="291093"/>
          </a:xfrm>
        </p:grpSpPr>
        <p:sp>
          <p:nvSpPr>
            <p:cNvPr id="153" name="TextBox 152"/>
            <p:cNvSpPr txBox="1"/>
            <p:nvPr/>
          </p:nvSpPr>
          <p:spPr>
            <a:xfrm>
              <a:off x="5956904" y="2475093"/>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41" name="Group 140"/>
          <p:cNvGrpSpPr/>
          <p:nvPr/>
        </p:nvGrpSpPr>
        <p:grpSpPr>
          <a:xfrm>
            <a:off x="6524507" y="1637885"/>
            <a:ext cx="1007917" cy="301106"/>
            <a:chOff x="7471235" y="1965800"/>
            <a:chExt cx="1007917" cy="301106"/>
          </a:xfrm>
        </p:grpSpPr>
        <p:sp>
          <p:nvSpPr>
            <p:cNvPr id="155" name="TextBox 154"/>
            <p:cNvSpPr txBox="1"/>
            <p:nvPr/>
          </p:nvSpPr>
          <p:spPr>
            <a:xfrm>
              <a:off x="7819996" y="196580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39" name="Group 138"/>
          <p:cNvGrpSpPr/>
          <p:nvPr/>
        </p:nvGrpSpPr>
        <p:grpSpPr>
          <a:xfrm>
            <a:off x="5575893" y="1641035"/>
            <a:ext cx="1018326" cy="294806"/>
            <a:chOff x="6522621" y="1968951"/>
            <a:chExt cx="1018326" cy="294805"/>
          </a:xfrm>
        </p:grpSpPr>
        <p:sp>
          <p:nvSpPr>
            <p:cNvPr id="157" name="TextBox 156"/>
            <p:cNvSpPr txBox="1"/>
            <p:nvPr/>
          </p:nvSpPr>
          <p:spPr>
            <a:xfrm>
              <a:off x="6881791" y="1988052"/>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grpSp>
        <p:nvGrpSpPr>
          <p:cNvPr id="140" name="Group 139"/>
          <p:cNvGrpSpPr/>
          <p:nvPr/>
        </p:nvGrpSpPr>
        <p:grpSpPr>
          <a:xfrm>
            <a:off x="5590180" y="2047549"/>
            <a:ext cx="1008542" cy="301106"/>
            <a:chOff x="6536908" y="2455358"/>
            <a:chExt cx="1008542" cy="301106"/>
          </a:xfrm>
        </p:grpSpPr>
        <p:sp>
          <p:nvSpPr>
            <p:cNvPr id="159" name="TextBox 158"/>
            <p:cNvSpPr txBox="1"/>
            <p:nvPr/>
          </p:nvSpPr>
          <p:spPr>
            <a:xfrm>
              <a:off x="6886294" y="2455358"/>
              <a:ext cx="659156" cy="301106"/>
            </a:xfrm>
            <a:prstGeom prst="rect">
              <a:avLst/>
            </a:prstGeom>
            <a:noFill/>
            <a:ln>
              <a:noFill/>
            </a:ln>
          </p:spPr>
          <p:txBody>
            <a:bodyPr wrap="none" lIns="0" tIns="27971" rIns="0" bIns="0" rtlCol="0" anchor="ctr">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grpSp>
        <p:nvGrpSpPr>
          <p:cNvPr id="142" name="Group 141"/>
          <p:cNvGrpSpPr/>
          <p:nvPr/>
        </p:nvGrpSpPr>
        <p:grpSpPr>
          <a:xfrm>
            <a:off x="6533933" y="2047549"/>
            <a:ext cx="1003560" cy="301106"/>
            <a:chOff x="7480661" y="2455358"/>
            <a:chExt cx="1003560" cy="301106"/>
          </a:xfrm>
        </p:grpSpPr>
        <p:sp>
          <p:nvSpPr>
            <p:cNvPr id="161" name="TextBox 160"/>
            <p:cNvSpPr txBox="1"/>
            <p:nvPr/>
          </p:nvSpPr>
          <p:spPr>
            <a:xfrm>
              <a:off x="7825065" y="2455358"/>
              <a:ext cx="659156" cy="301106"/>
            </a:xfrm>
            <a:prstGeom prst="rect">
              <a:avLst/>
            </a:prstGeom>
            <a:noFill/>
            <a:ln>
              <a:noFill/>
            </a:ln>
          </p:spPr>
          <p:txBody>
            <a:bodyPr wrap="none" lIns="0" tIns="27971" rIns="0" bIns="0" rtlCol="0" anchor="ctr">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38" name="Rectangle 37"/>
          <p:cNvSpPr/>
          <p:nvPr/>
        </p:nvSpPr>
        <p:spPr bwMode="auto">
          <a:xfrm>
            <a:off x="2043878" y="4109244"/>
            <a:ext cx="2479154" cy="77395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grpSp>
        <p:nvGrpSpPr>
          <p:cNvPr id="343" name="Group 342"/>
          <p:cNvGrpSpPr/>
          <p:nvPr/>
        </p:nvGrpSpPr>
        <p:grpSpPr>
          <a:xfrm>
            <a:off x="3255418" y="4486721"/>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7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7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155473" y="4494377"/>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9" name="Rectangle 38"/>
          <p:cNvSpPr/>
          <p:nvPr/>
        </p:nvSpPr>
        <p:spPr bwMode="auto">
          <a:xfrm>
            <a:off x="4675889" y="2733349"/>
            <a:ext cx="2795751" cy="21578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1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4848167" y="3241252"/>
            <a:ext cx="1011681" cy="347362"/>
            <a:chOff x="6171397" y="3452128"/>
            <a:chExt cx="1011681" cy="347362"/>
          </a:xfrm>
        </p:grpSpPr>
        <p:sp>
          <p:nvSpPr>
            <p:cNvPr id="181" name="TextBox 180"/>
            <p:cNvSpPr txBox="1"/>
            <p:nvPr/>
          </p:nvSpPr>
          <p:spPr>
            <a:xfrm>
              <a:off x="6523922" y="349838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82" name="Group 381"/>
          <p:cNvGrpSpPr/>
          <p:nvPr/>
        </p:nvGrpSpPr>
        <p:grpSpPr>
          <a:xfrm>
            <a:off x="6082635" y="3276424"/>
            <a:ext cx="1012136" cy="319344"/>
            <a:chOff x="7271704" y="3487300"/>
            <a:chExt cx="1012136" cy="319344"/>
          </a:xfrm>
        </p:grpSpPr>
        <p:sp>
          <p:nvSpPr>
            <p:cNvPr id="183" name="TextBox 182"/>
            <p:cNvSpPr txBox="1"/>
            <p:nvPr/>
          </p:nvSpPr>
          <p:spPr>
            <a:xfrm>
              <a:off x="7624684" y="350553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83" name="Group 382"/>
          <p:cNvGrpSpPr/>
          <p:nvPr/>
        </p:nvGrpSpPr>
        <p:grpSpPr>
          <a:xfrm>
            <a:off x="4781431" y="4308483"/>
            <a:ext cx="1022705" cy="345461"/>
            <a:chOff x="6104661" y="4617996"/>
            <a:chExt cx="1022705" cy="345461"/>
          </a:xfrm>
        </p:grpSpPr>
        <p:sp>
          <p:nvSpPr>
            <p:cNvPr id="185" name="TextBox 184"/>
            <p:cNvSpPr txBox="1"/>
            <p:nvPr/>
          </p:nvSpPr>
          <p:spPr>
            <a:xfrm>
              <a:off x="6468210" y="46623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384" name="Group 383"/>
          <p:cNvGrpSpPr/>
          <p:nvPr/>
        </p:nvGrpSpPr>
        <p:grpSpPr>
          <a:xfrm>
            <a:off x="4812259" y="3793551"/>
            <a:ext cx="1002965" cy="334571"/>
            <a:chOff x="6135489" y="4056656"/>
            <a:chExt cx="1002965" cy="334571"/>
          </a:xfrm>
        </p:grpSpPr>
        <p:sp>
          <p:nvSpPr>
            <p:cNvPr id="187" name="TextBox 186"/>
            <p:cNvSpPr txBox="1"/>
            <p:nvPr/>
          </p:nvSpPr>
          <p:spPr>
            <a:xfrm>
              <a:off x="6479298" y="409012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385" name="Group 384"/>
          <p:cNvGrpSpPr/>
          <p:nvPr/>
        </p:nvGrpSpPr>
        <p:grpSpPr>
          <a:xfrm>
            <a:off x="6080472" y="3801490"/>
            <a:ext cx="1005670" cy="327678"/>
            <a:chOff x="7269541" y="4064595"/>
            <a:chExt cx="1005670" cy="327678"/>
          </a:xfrm>
        </p:grpSpPr>
        <p:sp>
          <p:nvSpPr>
            <p:cNvPr id="189" name="TextBox 188"/>
            <p:cNvSpPr txBox="1"/>
            <p:nvPr/>
          </p:nvSpPr>
          <p:spPr>
            <a:xfrm>
              <a:off x="7616055"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386" name="Group 385"/>
          <p:cNvGrpSpPr/>
          <p:nvPr/>
        </p:nvGrpSpPr>
        <p:grpSpPr>
          <a:xfrm>
            <a:off x="6075282" y="4308483"/>
            <a:ext cx="1032644" cy="339962"/>
            <a:chOff x="7264351" y="4617996"/>
            <a:chExt cx="1032644" cy="339962"/>
          </a:xfrm>
        </p:grpSpPr>
        <p:sp>
          <p:nvSpPr>
            <p:cNvPr id="191" name="TextBox 190"/>
            <p:cNvSpPr txBox="1"/>
            <p:nvPr/>
          </p:nvSpPr>
          <p:spPr>
            <a:xfrm>
              <a:off x="7637839" y="4676797"/>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0" name="Rectangle 39"/>
          <p:cNvSpPr/>
          <p:nvPr/>
        </p:nvSpPr>
        <p:spPr bwMode="auto">
          <a:xfrm>
            <a:off x="2041581" y="2733348"/>
            <a:ext cx="2481451" cy="124993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pSp>
        <p:nvGrpSpPr>
          <p:cNvPr id="377" name="Group 376"/>
          <p:cNvGrpSpPr/>
          <p:nvPr/>
        </p:nvGrpSpPr>
        <p:grpSpPr>
          <a:xfrm>
            <a:off x="3458862" y="3122652"/>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2186027" y="3547502"/>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3467210" y="3549182"/>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2179637" y="3115121"/>
            <a:ext cx="1004745" cy="319523"/>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71" name="Rectangle 70"/>
          <p:cNvSpPr/>
          <p:nvPr/>
        </p:nvSpPr>
        <p:spPr bwMode="auto">
          <a:xfrm>
            <a:off x="10942637" y="546594"/>
            <a:ext cx="1371788" cy="4483647"/>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1173030" y="2405149"/>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208" name="TextBox 207"/>
          <p:cNvSpPr txBox="1"/>
          <p:nvPr/>
        </p:nvSpPr>
        <p:spPr>
          <a:xfrm>
            <a:off x="11502412" y="453646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11155823" y="4506546"/>
            <a:ext cx="286828" cy="286828"/>
          </a:xfrm>
          <a:prstGeom prst="rect">
            <a:avLst/>
          </a:prstGeom>
        </p:spPr>
      </p:pic>
      <p:grpSp>
        <p:nvGrpSpPr>
          <p:cNvPr id="341" name="Group 340"/>
          <p:cNvGrpSpPr/>
          <p:nvPr/>
        </p:nvGrpSpPr>
        <p:grpSpPr>
          <a:xfrm>
            <a:off x="11150347" y="3953321"/>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1164592" y="348526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7" name="Rectangle 36"/>
          <p:cNvSpPr/>
          <p:nvPr/>
        </p:nvSpPr>
        <p:spPr bwMode="auto">
          <a:xfrm>
            <a:off x="7624498" y="2733349"/>
            <a:ext cx="2754024" cy="21554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p>
        </p:txBody>
      </p:sp>
      <p:grpSp>
        <p:nvGrpSpPr>
          <p:cNvPr id="388" name="Group 387"/>
          <p:cNvGrpSpPr/>
          <p:nvPr/>
        </p:nvGrpSpPr>
        <p:grpSpPr>
          <a:xfrm>
            <a:off x="7745929" y="3271581"/>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7745929" y="4382886"/>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7745929" y="3829908"/>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236632" y="3797272"/>
            <a:ext cx="1011560" cy="305392"/>
            <a:chOff x="9789813" y="4065697"/>
            <a:chExt cx="1011560" cy="305392"/>
          </a:xfrm>
        </p:grpSpPr>
        <p:sp>
          <p:nvSpPr>
            <p:cNvPr id="177" name="TextBox 176"/>
            <p:cNvSpPr txBox="1"/>
            <p:nvPr/>
          </p:nvSpPr>
          <p:spPr>
            <a:xfrm>
              <a:off x="10142217" y="4148331"/>
              <a:ext cx="659156" cy="2227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p:txBody>
        </p:sp>
        <p:pic>
          <p:nvPicPr>
            <p:cNvPr id="178" name="Picture 17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242064" y="4361564"/>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210010" y="3248140"/>
            <a:ext cx="751841" cy="347628"/>
            <a:chOff x="9763191" y="3476801"/>
            <a:chExt cx="751841" cy="347627"/>
          </a:xfrm>
        </p:grpSpPr>
        <p:pic>
          <p:nvPicPr>
            <p:cNvPr id="17" name="Picture 16"/>
            <p:cNvPicPr>
              <a:picLocks noChangeAspect="1"/>
            </p:cNvPicPr>
            <p:nvPr/>
          </p:nvPicPr>
          <p:blipFill>
            <a:blip r:embed="rId30"/>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sp>
        <p:nvSpPr>
          <p:cNvPr id="9" name="Freeform 8"/>
          <p:cNvSpPr/>
          <p:nvPr/>
        </p:nvSpPr>
        <p:spPr bwMode="auto">
          <a:xfrm>
            <a:off x="11373595" y="2813497"/>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1192951" y="1289025"/>
            <a:ext cx="1011280" cy="334317"/>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2"/>
                <a:ext cx="107890" cy="50914"/>
                <a:chOff x="11033154" y="1382736"/>
                <a:chExt cx="155481" cy="72282"/>
              </a:xfrm>
            </p:grpSpPr>
            <p:cxnSp>
              <p:nvCxnSpPr>
                <p:cNvPr id="11" name="Straight Connector 10"/>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42" name="Group 241"/>
          <p:cNvGrpSpPr/>
          <p:nvPr/>
        </p:nvGrpSpPr>
        <p:grpSpPr>
          <a:xfrm>
            <a:off x="2937660" y="5744845"/>
            <a:ext cx="2892122" cy="789804"/>
            <a:chOff x="2937660" y="4931023"/>
            <a:chExt cx="2892122" cy="789804"/>
          </a:xfrm>
        </p:grpSpPr>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sp>
          <p:nvSpPr>
            <p:cNvPr id="25" name="Rectangle 24"/>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sp>
          <p:nvSpPr>
            <p:cNvPr id="26" name="Rectangle 25"/>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Files</a:t>
              </a:r>
            </a:p>
          </p:txBody>
        </p:sp>
        <p:sp>
          <p:nvSpPr>
            <p:cNvPr id="61" name="Rectangle 60"/>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 Storage</a:t>
              </a:r>
            </a:p>
          </p:txBody>
        </p:sp>
        <p:pic>
          <p:nvPicPr>
            <p:cNvPr id="232" name="Picture 231"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233" name="Picture 232"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234" name="Picture 233"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328" name="Group 327"/>
          <p:cNvGrpSpPr/>
          <p:nvPr/>
        </p:nvGrpSpPr>
        <p:grpSpPr>
          <a:xfrm>
            <a:off x="11223389" y="1865089"/>
            <a:ext cx="972163" cy="353351"/>
            <a:chOff x="11248838" y="2615973"/>
            <a:chExt cx="972163" cy="353351"/>
          </a:xfrm>
        </p:grpSpPr>
        <p:sp>
          <p:nvSpPr>
            <p:cNvPr id="236" name="TextBox 235"/>
            <p:cNvSpPr txBox="1"/>
            <p:nvPr/>
          </p:nvSpPr>
          <p:spPr>
            <a:xfrm>
              <a:off x="11561845" y="266821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Mngt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33"/>
            <a:stretch>
              <a:fillRect/>
            </a:stretch>
          </p:blipFill>
          <p:spPr>
            <a:xfrm>
              <a:off x="11248838" y="2615973"/>
              <a:ext cx="245456" cy="317924"/>
            </a:xfrm>
            <a:prstGeom prst="rect">
              <a:avLst/>
            </a:prstGeom>
          </p:spPr>
        </p:pic>
      </p:grpSp>
      <p:grpSp>
        <p:nvGrpSpPr>
          <p:cNvPr id="339" name="Group 338"/>
          <p:cNvGrpSpPr/>
          <p:nvPr/>
        </p:nvGrpSpPr>
        <p:grpSpPr>
          <a:xfrm>
            <a:off x="11162420" y="2945209"/>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35" name="Rectangle 34"/>
          <p:cNvSpPr/>
          <p:nvPr/>
        </p:nvSpPr>
        <p:spPr bwMode="auto">
          <a:xfrm>
            <a:off x="2043877" y="1210121"/>
            <a:ext cx="2108159" cy="137341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grpSp>
        <p:nvGrpSpPr>
          <p:cNvPr id="344" name="Group 343"/>
          <p:cNvGrpSpPr/>
          <p:nvPr/>
        </p:nvGrpSpPr>
        <p:grpSpPr>
          <a:xfrm>
            <a:off x="2179637" y="1613671"/>
            <a:ext cx="1001364" cy="338014"/>
            <a:chOff x="3533110" y="1950842"/>
            <a:chExt cx="1001364" cy="338014"/>
          </a:xfrm>
        </p:grpSpPr>
        <p:sp>
          <p:nvSpPr>
            <p:cNvPr id="145" name="TextBox 144"/>
            <p:cNvSpPr txBox="1"/>
            <p:nvPr/>
          </p:nvSpPr>
          <p:spPr>
            <a:xfrm>
              <a:off x="3875318" y="198775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345" name="Group 344"/>
          <p:cNvGrpSpPr/>
          <p:nvPr/>
        </p:nvGrpSpPr>
        <p:grpSpPr>
          <a:xfrm>
            <a:off x="2209017" y="2077044"/>
            <a:ext cx="1007741" cy="386502"/>
            <a:chOff x="3562490" y="2321749"/>
            <a:chExt cx="1007741" cy="386501"/>
          </a:xfrm>
        </p:grpSpPr>
        <p:sp>
          <p:nvSpPr>
            <p:cNvPr id="147" name="TextBox 146"/>
            <p:cNvSpPr txBox="1"/>
            <p:nvPr/>
          </p:nvSpPr>
          <p:spPr>
            <a:xfrm>
              <a:off x="3911075" y="2407144"/>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346" name="Group 345"/>
          <p:cNvGrpSpPr/>
          <p:nvPr/>
        </p:nvGrpSpPr>
        <p:grpSpPr>
          <a:xfrm>
            <a:off x="3127197" y="2084090"/>
            <a:ext cx="1000660" cy="378781"/>
            <a:chOff x="4132786" y="2318520"/>
            <a:chExt cx="1000660" cy="378781"/>
          </a:xfrm>
        </p:grpSpPr>
        <p:sp>
          <p:nvSpPr>
            <p:cNvPr id="149" name="TextBox 148"/>
            <p:cNvSpPr txBox="1"/>
            <p:nvPr/>
          </p:nvSpPr>
          <p:spPr>
            <a:xfrm>
              <a:off x="4474290" y="2396195"/>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349" name="TextBox 348"/>
          <p:cNvSpPr txBox="1"/>
          <p:nvPr/>
        </p:nvSpPr>
        <p:spPr>
          <a:xfrm>
            <a:off x="3465630" y="165057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123579" y="1634390"/>
            <a:ext cx="282441" cy="271464"/>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2" name="Rectangle 41"/>
          <p:cNvSpPr/>
          <p:nvPr/>
        </p:nvSpPr>
        <p:spPr bwMode="auto">
          <a:xfrm>
            <a:off x="8153330" y="1210121"/>
            <a:ext cx="2225191" cy="137341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144" name="Group 143"/>
          <p:cNvGrpSpPr/>
          <p:nvPr/>
        </p:nvGrpSpPr>
        <p:grpSpPr>
          <a:xfrm>
            <a:off x="8296281" y="1659115"/>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377970" y="2136275"/>
            <a:ext cx="1033718" cy="304252"/>
            <a:chOff x="10156761" y="2472651"/>
            <a:chExt cx="1033718" cy="304252"/>
          </a:xfrm>
        </p:grpSpPr>
        <p:sp>
          <p:nvSpPr>
            <p:cNvPr id="169" name="TextBox 168"/>
            <p:cNvSpPr txBox="1"/>
            <p:nvPr/>
          </p:nvSpPr>
          <p:spPr>
            <a:xfrm>
              <a:off x="10531323" y="2475798"/>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Application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361" name="Group 360"/>
          <p:cNvGrpSpPr/>
          <p:nvPr/>
        </p:nvGrpSpPr>
        <p:grpSpPr>
          <a:xfrm>
            <a:off x="9394326" y="1643256"/>
            <a:ext cx="896892" cy="317811"/>
            <a:chOff x="10173117" y="1979632"/>
            <a:chExt cx="896892" cy="317811"/>
          </a:xfrm>
        </p:grpSpPr>
        <p:pic>
          <p:nvPicPr>
            <p:cNvPr id="273" name="Picture 272"/>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296259" y="2121388"/>
            <a:ext cx="1007716" cy="307161"/>
            <a:chOff x="8298657" y="1380994"/>
            <a:chExt cx="1007716" cy="307161"/>
          </a:xfrm>
        </p:grpSpPr>
        <p:sp>
          <p:nvSpPr>
            <p:cNvPr id="239" name="TextBox 238"/>
            <p:cNvSpPr txBox="1"/>
            <p:nvPr/>
          </p:nvSpPr>
          <p:spPr>
            <a:xfrm>
              <a:off x="8645535" y="1438130"/>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grpSp>
        <p:nvGrpSpPr>
          <p:cNvPr id="243" name="Group 242"/>
          <p:cNvGrpSpPr/>
          <p:nvPr/>
        </p:nvGrpSpPr>
        <p:grpSpPr>
          <a:xfrm>
            <a:off x="127272" y="5744845"/>
            <a:ext cx="2629171" cy="789394"/>
            <a:chOff x="127272" y="4931023"/>
            <a:chExt cx="2629171" cy="789394"/>
          </a:xfrm>
        </p:grpSpPr>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43" name="Rectangle 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Windows</a:t>
              </a:r>
            </a:p>
          </p:txBody>
        </p:sp>
        <p:sp>
          <p:nvSpPr>
            <p:cNvPr id="44" name="Rectangle 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Linux</a:t>
              </a:r>
            </a:p>
          </p:txBody>
        </p:sp>
        <p:sp>
          <p:nvSpPr>
            <p:cNvPr id="62" name="Rectangle 61"/>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Containers</a:t>
              </a: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396" name="Picture 395"/>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412" name="Group 411"/>
            <p:cNvGrpSpPr/>
            <p:nvPr/>
          </p:nvGrpSpPr>
          <p:grpSpPr>
            <a:xfrm>
              <a:off x="1848962" y="5310201"/>
              <a:ext cx="221053" cy="170255"/>
              <a:chOff x="1403201"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grpSp>
      </p:grpSp>
      <p:grpSp>
        <p:nvGrpSpPr>
          <p:cNvPr id="16" name="Group 15"/>
          <p:cNvGrpSpPr/>
          <p:nvPr/>
        </p:nvGrpSpPr>
        <p:grpSpPr>
          <a:xfrm>
            <a:off x="122237" y="546595"/>
            <a:ext cx="1371788" cy="4483646"/>
            <a:chOff x="426849" y="90536"/>
            <a:chExt cx="1371788" cy="4483646"/>
          </a:xfrm>
        </p:grpSpPr>
        <p:sp>
          <p:nvSpPr>
            <p:cNvPr id="238" name="Rectangle 237"/>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4" name="Group 333"/>
            <p:cNvGrpSpPr/>
            <p:nvPr/>
          </p:nvGrpSpPr>
          <p:grpSpPr>
            <a:xfrm>
              <a:off x="559925" y="1337022"/>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92781" y="1896250"/>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6764" y="245314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76737" y="796962"/>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62791" y="2957202"/>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36" name="Group 335"/>
            <p:cNvGrpSpPr/>
            <p:nvPr/>
          </p:nvGrpSpPr>
          <p:grpSpPr>
            <a:xfrm>
              <a:off x="547196" y="346125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065187"/>
              <a:ext cx="1008388" cy="309244"/>
              <a:chOff x="559429" y="4065187"/>
              <a:chExt cx="1008388" cy="309244"/>
            </a:xfrm>
          </p:grpSpPr>
          <p:pic>
            <p:nvPicPr>
              <p:cNvPr id="413" name="Picture 412"/>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grpSp>
        <p:nvGrpSpPr>
          <p:cNvPr id="23" name="Group 22"/>
          <p:cNvGrpSpPr/>
          <p:nvPr/>
        </p:nvGrpSpPr>
        <p:grpSpPr>
          <a:xfrm>
            <a:off x="6023314" y="5744845"/>
            <a:ext cx="6291748" cy="789804"/>
            <a:chOff x="6023314" y="4931023"/>
            <a:chExt cx="6291748" cy="789804"/>
          </a:xfrm>
        </p:grpSpPr>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sp>
          <p:nvSpPr>
            <p:cNvPr id="24" name="Rectangle 23"/>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sp>
          <p:nvSpPr>
            <p:cNvPr id="27" name="Rectangle 26"/>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sp>
          <p:nvSpPr>
            <p:cNvPr id="28" name="Rectangle 27"/>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sp>
          <p:nvSpPr>
            <p:cNvPr id="29" name="Rectangle 28"/>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sp>
          <p:nvSpPr>
            <p:cNvPr id="30" name="Rectangle 29"/>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sp>
          <p:nvSpPr>
            <p:cNvPr id="34" name="Rectangle 33"/>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sp>
          <p:nvSpPr>
            <p:cNvPr id="247" name="Rectangle 246"/>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Application Gateway</a:t>
              </a:r>
            </a:p>
          </p:txBody>
        </p:sp>
        <p:pic>
          <p:nvPicPr>
            <p:cNvPr id="227" name="Picture 226"/>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228" name="Picture 227"/>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89" name="Picture 88"/>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pic>
          <p:nvPicPr>
            <p:cNvPr id="4" name="Picture 3"/>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0" name="Picture 9"/>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12" name="Picture 11"/>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18" name="Rectangle 17"/>
          <p:cNvSpPr/>
          <p:nvPr/>
        </p:nvSpPr>
        <p:spPr bwMode="auto">
          <a:xfrm>
            <a:off x="122237" y="546595"/>
            <a:ext cx="1371788" cy="434926"/>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050" b="0" i="0" u="none" strike="noStrike" kern="0" cap="all" spc="0" normalizeH="0" baseline="0" noProof="0" dirty="0">
                <a:ln>
                  <a:noFill/>
                </a:ln>
                <a:solidFill>
                  <a:srgbClr val="FFFFFF"/>
                </a:solidFill>
                <a:effectLst/>
                <a:uLnTx/>
                <a:uFillTx/>
                <a:latin typeface="Segoe UI"/>
                <a:ea typeface="Segoe UI" pitchFamily="34" charset="0"/>
                <a:cs typeface="Segoe UI" pitchFamily="34" charset="0"/>
              </a:rPr>
              <a:t>Security &amp; Management</a:t>
            </a:r>
          </a:p>
        </p:txBody>
      </p:sp>
      <p:sp>
        <p:nvSpPr>
          <p:cNvPr id="240" name="Rectangle 239"/>
          <p:cNvSpPr/>
          <p:nvPr/>
        </p:nvSpPr>
        <p:spPr bwMode="auto">
          <a:xfrm>
            <a:off x="1623939" y="546143"/>
            <a:ext cx="9166297" cy="4411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600" b="0" i="0" u="none" strike="noStrike" kern="0" cap="all" spc="0" normalizeH="0" baseline="0" noProof="0" dirty="0">
                <a:ln>
                  <a:noFill/>
                </a:ln>
                <a:solidFill>
                  <a:srgbClr val="FFFFFF"/>
                </a:solidFill>
                <a:effectLst/>
                <a:uLnTx/>
                <a:uFillTx/>
                <a:latin typeface="Segoe UI"/>
                <a:ea typeface="Segoe UI" pitchFamily="34" charset="0"/>
                <a:cs typeface="Segoe UI" pitchFamily="34" charset="0"/>
              </a:rPr>
              <a:t>Platform Services</a:t>
            </a:r>
          </a:p>
        </p:txBody>
      </p:sp>
      <p:sp>
        <p:nvSpPr>
          <p:cNvPr id="241" name="Rectangle 240"/>
          <p:cNvSpPr/>
          <p:nvPr/>
        </p:nvSpPr>
        <p:spPr bwMode="auto">
          <a:xfrm>
            <a:off x="10942637" y="546595"/>
            <a:ext cx="1371788" cy="434926"/>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050" b="0" i="0" u="none" strike="noStrike" kern="0" cap="all" spc="0" normalizeH="0" baseline="0" noProof="0" dirty="0">
                <a:ln>
                  <a:noFill/>
                </a:ln>
                <a:solidFill>
                  <a:srgbClr val="FFFFFF"/>
                </a:solidFill>
                <a:effectLst/>
                <a:uLnTx/>
                <a:uFillTx/>
                <a:latin typeface="Segoe UI"/>
                <a:ea typeface="Segoe UI" pitchFamily="34" charset="0"/>
                <a:cs typeface="Segoe UI" pitchFamily="34" charset="0"/>
              </a:rPr>
              <a:t>Hybrid Operations</a:t>
            </a:r>
          </a:p>
        </p:txBody>
      </p:sp>
      <p:cxnSp>
        <p:nvCxnSpPr>
          <p:cNvPr id="21" name="Straight Connector 20"/>
          <p:cNvCxnSpPr/>
          <p:nvPr/>
        </p:nvCxnSpPr>
        <p:spPr>
          <a:xfrm>
            <a:off x="0" y="5173662"/>
            <a:ext cx="12436475"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4271248" y="1210121"/>
            <a:ext cx="3763963" cy="13734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6210630"/>
      </p:ext>
    </p:extLst>
  </p:cSld>
  <p:clrMapOvr>
    <a:masterClrMapping/>
  </p:clrMapOvr>
  <p:transition spd="slow" advClick="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p:cNvSpPr>
            <a:spLocks noGrp="1"/>
          </p:cNvSpPr>
          <p:nvPr>
            <p:ph type="title"/>
          </p:nvPr>
        </p:nvSpPr>
        <p:spPr/>
        <p:txBody>
          <a:bodyPr/>
          <a:lstStyle/>
          <a:p>
            <a:r>
              <a:rPr lang="en-US" dirty="0"/>
              <a:t>Mobile Apps</a:t>
            </a:r>
          </a:p>
        </p:txBody>
      </p:sp>
      <p:cxnSp>
        <p:nvCxnSpPr>
          <p:cNvPr id="72" name="Straight Connector 71"/>
          <p:cNvCxnSpPr/>
          <p:nvPr/>
        </p:nvCxnSpPr>
        <p:spPr>
          <a:xfrm flipH="1">
            <a:off x="3836346" y="3831809"/>
            <a:ext cx="859487" cy="1860"/>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bwMode="auto">
          <a:xfrm>
            <a:off x="303177" y="2008231"/>
            <a:ext cx="2801204" cy="3965107"/>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p:cNvSpPr txBox="1"/>
          <p:nvPr/>
        </p:nvSpPr>
        <p:spPr>
          <a:xfrm rot="16200000">
            <a:off x="1562362" y="3635968"/>
            <a:ext cx="3965109" cy="709633"/>
          </a:xfrm>
          <a:prstGeom prst="rect">
            <a:avLst/>
          </a:prstGeom>
          <a:solidFill>
            <a:schemeClr val="tx2"/>
          </a:solidFill>
          <a:ln>
            <a:noFill/>
          </a:ln>
        </p:spPr>
        <p:txBody>
          <a:bodyPr wrap="square" lIns="175711" tIns="140569" rIns="175711" bIns="140569" rtlCol="0">
            <a:spAutoFit/>
          </a:bodyPr>
          <a:lstStyle/>
          <a:p>
            <a:pPr algn="ctr" defTabSz="896009">
              <a:lnSpc>
                <a:spcPct val="90000"/>
              </a:lnSpc>
              <a:defRPr/>
            </a:pPr>
            <a:r>
              <a:rPr lang="en-US" sz="3074" kern="0" dirty="0">
                <a:solidFill>
                  <a:srgbClr val="333333"/>
                </a:solidFill>
              </a:rPr>
              <a:t>REST API</a:t>
            </a:r>
          </a:p>
        </p:txBody>
      </p:sp>
      <p:sp>
        <p:nvSpPr>
          <p:cNvPr id="102" name="TextBox 101"/>
          <p:cNvSpPr txBox="1"/>
          <p:nvPr/>
        </p:nvSpPr>
        <p:spPr>
          <a:xfrm>
            <a:off x="464424" y="2159543"/>
            <a:ext cx="2501344" cy="3659923"/>
          </a:xfrm>
          <a:prstGeom prst="rect">
            <a:avLst/>
          </a:prstGeom>
          <a:solidFill>
            <a:schemeClr val="accent1"/>
          </a:solidFill>
        </p:spPr>
        <p:txBody>
          <a:bodyPr wrap="square" lIns="175711" tIns="140569" rIns="175711" bIns="140569" numCol="2" rtlCol="0">
            <a:noAutofit/>
          </a:bodyPr>
          <a:lstStyle/>
          <a:p>
            <a:pPr defTabSz="896155" fontAlgn="base">
              <a:lnSpc>
                <a:spcPct val="90000"/>
              </a:lnSpc>
              <a:spcBef>
                <a:spcPct val="0"/>
              </a:spcBef>
              <a:spcAft>
                <a:spcPct val="0"/>
              </a:spcAft>
              <a:tabLst>
                <a:tab pos="878501" algn="l"/>
              </a:tabLst>
              <a:defRPr/>
            </a:pPr>
            <a:endParaRPr lang="en-US" sz="1059" kern="0" dirty="0">
              <a:solidFill>
                <a:srgbClr val="FFFFFF"/>
              </a:solidFill>
            </a:endParaRPr>
          </a:p>
        </p:txBody>
      </p:sp>
      <p:pic>
        <p:nvPicPr>
          <p:cNvPr id="103"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673252" y="2372532"/>
            <a:ext cx="754405" cy="667359"/>
          </a:xfrm>
          <a:prstGeom prst="rect">
            <a:avLst/>
          </a:prstGeom>
          <a:noFill/>
          <a:ln>
            <a:noFill/>
          </a:ln>
        </p:spPr>
      </p:pic>
      <p:pic>
        <p:nvPicPr>
          <p:cNvPr id="104" name="Picture 103"/>
          <p:cNvPicPr>
            <a:picLocks noChangeAspect="1"/>
          </p:cNvPicPr>
          <p:nvPr/>
        </p:nvPicPr>
        <p:blipFill>
          <a:blip r:embed="rId3">
            <a:biLevel thresh="25000"/>
          </a:blip>
          <a:stretch>
            <a:fillRect/>
          </a:stretch>
        </p:blipFill>
        <p:spPr>
          <a:xfrm>
            <a:off x="992838" y="2386734"/>
            <a:ext cx="413964" cy="583722"/>
          </a:xfrm>
          <a:prstGeom prst="rect">
            <a:avLst/>
          </a:prstGeom>
        </p:spPr>
      </p:pic>
      <p:grpSp>
        <p:nvGrpSpPr>
          <p:cNvPr id="110" name="Group 109"/>
          <p:cNvGrpSpPr/>
          <p:nvPr/>
        </p:nvGrpSpPr>
        <p:grpSpPr>
          <a:xfrm>
            <a:off x="679431" y="4843071"/>
            <a:ext cx="1748226" cy="826991"/>
            <a:chOff x="693054" y="4939688"/>
            <a:chExt cx="1783282" cy="843574"/>
          </a:xfrm>
        </p:grpSpPr>
        <p:sp>
          <p:nvSpPr>
            <p:cNvPr id="111" name="TextBox 110"/>
            <p:cNvSpPr txBox="1"/>
            <p:nvPr/>
          </p:nvSpPr>
          <p:spPr>
            <a:xfrm>
              <a:off x="693054" y="4939688"/>
              <a:ext cx="1419222" cy="843574"/>
            </a:xfrm>
            <a:prstGeom prst="rect">
              <a:avLst/>
            </a:prstGeom>
            <a:noFill/>
          </p:spPr>
          <p:txBody>
            <a:bodyPr wrap="square" lIns="175711" tIns="140569" rIns="175711" bIns="140569" rtlCol="0">
              <a:spAutoFit/>
            </a:bodyPr>
            <a:lstStyle/>
            <a:p>
              <a:pPr defTabSz="896009">
                <a:lnSpc>
                  <a:spcPct val="90000"/>
                </a:lnSpc>
                <a:defRPr/>
              </a:pPr>
              <a:r>
                <a:rPr lang="en-US" sz="1961" kern="0" dirty="0">
                  <a:solidFill>
                    <a:srgbClr val="FFFFFF"/>
                  </a:solidFill>
                </a:rPr>
                <a:t>Offline sync</a:t>
              </a:r>
            </a:p>
          </p:txBody>
        </p:sp>
        <p:pic>
          <p:nvPicPr>
            <p:cNvPr id="112" name="Picture 111"/>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113" name="Group 112"/>
          <p:cNvGrpSpPr/>
          <p:nvPr/>
        </p:nvGrpSpPr>
        <p:grpSpPr>
          <a:xfrm>
            <a:off x="4313209" y="1382013"/>
            <a:ext cx="7612231" cy="5210101"/>
            <a:chOff x="3502511" y="1036292"/>
            <a:chExt cx="5442191" cy="3908128"/>
          </a:xfrm>
        </p:grpSpPr>
        <p:sp>
          <p:nvSpPr>
            <p:cNvPr id="114" name="Rectangle 113"/>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86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15" name="TextBox 114"/>
            <p:cNvSpPr txBox="1"/>
            <p:nvPr/>
          </p:nvSpPr>
          <p:spPr>
            <a:xfrm>
              <a:off x="3618803" y="3692317"/>
              <a:ext cx="395400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TextBox 115"/>
            <p:cNvSpPr txBox="1"/>
            <p:nvPr/>
          </p:nvSpPr>
          <p:spPr>
            <a:xfrm>
              <a:off x="4824473" y="1118667"/>
              <a:ext cx="274833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Data connections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18" name="TextBox 117"/>
            <p:cNvSpPr txBox="1"/>
            <p:nvPr/>
          </p:nvSpPr>
          <p:spPr>
            <a:xfrm>
              <a:off x="3618803" y="2408202"/>
              <a:ext cx="3954010"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7704613" y="1117609"/>
              <a:ext cx="1120303" cy="3746142"/>
            </a:xfrm>
            <a:prstGeom prst="rect">
              <a:avLst/>
            </a:pr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solidFill>
                  <a:srgbClr val="333333"/>
                </a:solidFill>
                <a:latin typeface="Segoe UI Light"/>
                <a:ea typeface="Segoe UI" pitchFamily="34" charset="0"/>
                <a:cs typeface="Segoe UI" pitchFamily="34" charset="0"/>
              </a:endParaRPr>
            </a:p>
          </p:txBody>
        </p:sp>
        <p:pic>
          <p:nvPicPr>
            <p:cNvPr id="121" name="Picture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128" name="Picture 1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129" name="Picture 128"/>
            <p:cNvPicPr>
              <a:picLocks noChangeAspect="1"/>
            </p:cNvPicPr>
            <p:nvPr/>
          </p:nvPicPr>
          <p:blipFill>
            <a:blip r:embed="rId7"/>
            <a:stretch>
              <a:fillRect/>
            </a:stretch>
          </p:blipFill>
          <p:spPr>
            <a:xfrm>
              <a:off x="6823789" y="2785955"/>
              <a:ext cx="395406" cy="420118"/>
            </a:xfrm>
            <a:prstGeom prst="rect">
              <a:avLst/>
            </a:prstGeom>
          </p:spPr>
        </p:pic>
        <p:sp>
          <p:nvSpPr>
            <p:cNvPr id="130" name="TextBox 129"/>
            <p:cNvSpPr txBox="1"/>
            <p:nvPr/>
          </p:nvSpPr>
          <p:spPr>
            <a:xfrm>
              <a:off x="3811455" y="3201062"/>
              <a:ext cx="7249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Facebook</a:t>
              </a:r>
            </a:p>
          </p:txBody>
        </p:sp>
        <p:sp>
          <p:nvSpPr>
            <p:cNvPr id="131" name="TextBox 130"/>
            <p:cNvSpPr txBox="1"/>
            <p:nvPr/>
          </p:nvSpPr>
          <p:spPr>
            <a:xfrm>
              <a:off x="4572885" y="3200367"/>
              <a:ext cx="6590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Twitter</a:t>
              </a:r>
            </a:p>
          </p:txBody>
        </p:sp>
        <p:sp>
          <p:nvSpPr>
            <p:cNvPr id="132" name="TextBox 131"/>
            <p:cNvSpPr txBox="1"/>
            <p:nvPr/>
          </p:nvSpPr>
          <p:spPr>
            <a:xfrm>
              <a:off x="5327301" y="3209340"/>
              <a:ext cx="7249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Microsoft</a:t>
              </a:r>
            </a:p>
          </p:txBody>
        </p:sp>
        <p:sp>
          <p:nvSpPr>
            <p:cNvPr id="133" name="TextBox 132"/>
            <p:cNvSpPr txBox="1"/>
            <p:nvPr/>
          </p:nvSpPr>
          <p:spPr>
            <a:xfrm>
              <a:off x="6052201" y="3204038"/>
              <a:ext cx="5931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Google</a:t>
              </a:r>
            </a:p>
          </p:txBody>
        </p:sp>
        <p:sp>
          <p:nvSpPr>
            <p:cNvPr id="134" name="TextBox 133"/>
            <p:cNvSpPr txBox="1"/>
            <p:nvPr/>
          </p:nvSpPr>
          <p:spPr>
            <a:xfrm>
              <a:off x="6617120" y="3206072"/>
              <a:ext cx="819127" cy="432480"/>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Azure Active Directory</a:t>
              </a:r>
            </a:p>
          </p:txBody>
        </p:sp>
        <p:pic>
          <p:nvPicPr>
            <p:cNvPr id="135" name="Picture 134"/>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136" name="TextBox 135"/>
          <p:cNvSpPr txBox="1"/>
          <p:nvPr/>
        </p:nvSpPr>
        <p:spPr>
          <a:xfrm>
            <a:off x="743830" y="3604589"/>
            <a:ext cx="886636" cy="968542"/>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Windows</a:t>
            </a:r>
          </a:p>
          <a:p>
            <a:pPr defTabSz="896009">
              <a:lnSpc>
                <a:spcPct val="90000"/>
              </a:lnSpc>
              <a:spcBef>
                <a:spcPts val="575"/>
              </a:spcBef>
              <a:defRPr/>
            </a:pPr>
            <a:r>
              <a:rPr lang="en-US" sz="1176" kern="0" dirty="0">
                <a:solidFill>
                  <a:srgbClr val="FFFFFF"/>
                </a:solidFill>
              </a:rPr>
              <a:t>iOS</a:t>
            </a:r>
          </a:p>
          <a:p>
            <a:pPr defTabSz="896009">
              <a:lnSpc>
                <a:spcPct val="90000"/>
              </a:lnSpc>
              <a:spcBef>
                <a:spcPts val="575"/>
              </a:spcBef>
              <a:defRPr/>
            </a:pPr>
            <a:r>
              <a:rPr lang="en-US" sz="1176" kern="0" dirty="0">
                <a:solidFill>
                  <a:srgbClr val="FFFFFF"/>
                </a:solidFill>
              </a:rPr>
              <a:t>Android</a:t>
            </a:r>
          </a:p>
          <a:p>
            <a:pPr defTabSz="896009">
              <a:lnSpc>
                <a:spcPct val="90000"/>
              </a:lnSpc>
              <a:spcBef>
                <a:spcPts val="575"/>
              </a:spcBef>
              <a:defRPr/>
            </a:pPr>
            <a:r>
              <a:rPr lang="en-US" sz="1176" kern="0" dirty="0">
                <a:solidFill>
                  <a:srgbClr val="FFFFFF"/>
                </a:solidFill>
              </a:rPr>
              <a:t>HTML 5/JS</a:t>
            </a:r>
            <a:endParaRPr lang="en-US" sz="1176" dirty="0">
              <a:solidFill>
                <a:srgbClr val="FFFFFF"/>
              </a:solidFill>
            </a:endParaRPr>
          </a:p>
        </p:txBody>
      </p:sp>
      <p:sp>
        <p:nvSpPr>
          <p:cNvPr id="137" name="TextBox 136"/>
          <p:cNvSpPr txBox="1"/>
          <p:nvPr/>
        </p:nvSpPr>
        <p:spPr>
          <a:xfrm>
            <a:off x="1684381" y="3617320"/>
            <a:ext cx="870921" cy="730177"/>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Xamarin</a:t>
            </a:r>
          </a:p>
          <a:p>
            <a:pPr defTabSz="896009">
              <a:lnSpc>
                <a:spcPct val="90000"/>
              </a:lnSpc>
              <a:spcBef>
                <a:spcPts val="575"/>
              </a:spcBef>
              <a:defRPr/>
            </a:pPr>
            <a:r>
              <a:rPr lang="en-US" sz="1176" kern="0" dirty="0">
                <a:solidFill>
                  <a:srgbClr val="FFFFFF"/>
                </a:solidFill>
              </a:rPr>
              <a:t>PhoneGap</a:t>
            </a:r>
          </a:p>
          <a:p>
            <a:pPr defTabSz="896009">
              <a:lnSpc>
                <a:spcPct val="90000"/>
              </a:lnSpc>
              <a:spcBef>
                <a:spcPts val="575"/>
              </a:spcBef>
              <a:defRPr/>
            </a:pPr>
            <a:r>
              <a:rPr lang="en-US" sz="1176" kern="0" dirty="0" err="1">
                <a:solidFill>
                  <a:srgbClr val="FFFFFF"/>
                </a:solidFill>
              </a:rPr>
              <a:t>Sencha</a:t>
            </a:r>
            <a:endParaRPr lang="en-US" sz="1176" kern="0" dirty="0">
              <a:solidFill>
                <a:srgbClr val="FFFFFF"/>
              </a:solidFill>
            </a:endParaRPr>
          </a:p>
        </p:txBody>
      </p:sp>
      <p:grpSp>
        <p:nvGrpSpPr>
          <p:cNvPr id="138" name="Group 137"/>
          <p:cNvGrpSpPr/>
          <p:nvPr/>
        </p:nvGrpSpPr>
        <p:grpSpPr>
          <a:xfrm>
            <a:off x="7014770" y="5218923"/>
            <a:ext cx="977133" cy="1191821"/>
            <a:chOff x="4733635" y="4960493"/>
            <a:chExt cx="996727" cy="1215720"/>
          </a:xfrm>
        </p:grpSpPr>
        <p:pic>
          <p:nvPicPr>
            <p:cNvPr id="139" name="Picture 138"/>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733635" y="4960493"/>
              <a:ext cx="878679" cy="1024117"/>
            </a:xfrm>
            <a:prstGeom prst="rect">
              <a:avLst/>
            </a:prstGeom>
          </p:spPr>
        </p:pic>
        <p:sp>
          <p:nvSpPr>
            <p:cNvPr id="140" name="TextBox 139"/>
            <p:cNvSpPr txBox="1"/>
            <p:nvPr/>
          </p:nvSpPr>
          <p:spPr>
            <a:xfrm>
              <a:off x="4777571" y="5745902"/>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Windows</a:t>
              </a:r>
            </a:p>
          </p:txBody>
        </p:sp>
      </p:grpSp>
      <p:grpSp>
        <p:nvGrpSpPr>
          <p:cNvPr id="141" name="Group 140"/>
          <p:cNvGrpSpPr/>
          <p:nvPr/>
        </p:nvGrpSpPr>
        <p:grpSpPr>
          <a:xfrm>
            <a:off x="6155715" y="5429244"/>
            <a:ext cx="815486" cy="1109003"/>
            <a:chOff x="6794518" y="5235831"/>
            <a:chExt cx="831838" cy="1131241"/>
          </a:xfrm>
        </p:grpSpPr>
        <p:pic>
          <p:nvPicPr>
            <p:cNvPr id="142" name="Picture 1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143" name="TextBox 142"/>
            <p:cNvSpPr txBox="1"/>
            <p:nvPr/>
          </p:nvSpPr>
          <p:spPr>
            <a:xfrm>
              <a:off x="6794518" y="5790376"/>
              <a:ext cx="831838"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Android</a:t>
              </a:r>
            </a:p>
            <a:p>
              <a:pPr algn="ctr" defTabSz="878414">
                <a:lnSpc>
                  <a:spcPct val="90000"/>
                </a:lnSpc>
                <a:defRPr/>
              </a:pPr>
              <a:r>
                <a:rPr lang="en-US" sz="1036" kern="0" dirty="0">
                  <a:solidFill>
                    <a:srgbClr val="FFFFFF"/>
                  </a:solidFill>
                </a:rPr>
                <a:t>Chrome</a:t>
              </a:r>
            </a:p>
          </p:txBody>
        </p:sp>
      </p:grpSp>
      <p:grpSp>
        <p:nvGrpSpPr>
          <p:cNvPr id="144" name="Group 143"/>
          <p:cNvGrpSpPr/>
          <p:nvPr/>
        </p:nvGrpSpPr>
        <p:grpSpPr>
          <a:xfrm>
            <a:off x="5193933" y="5435185"/>
            <a:ext cx="775257" cy="1090956"/>
            <a:chOff x="5910829" y="5235445"/>
            <a:chExt cx="790803" cy="1112832"/>
          </a:xfrm>
        </p:grpSpPr>
        <p:sp>
          <p:nvSpPr>
            <p:cNvPr id="145" name="TextBox 144"/>
            <p:cNvSpPr txBox="1"/>
            <p:nvPr/>
          </p:nvSpPr>
          <p:spPr>
            <a:xfrm>
              <a:off x="5910829" y="5771581"/>
              <a:ext cx="790803"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iOS OSX</a:t>
              </a:r>
            </a:p>
          </p:txBody>
        </p:sp>
        <p:pic>
          <p:nvPicPr>
            <p:cNvPr id="146" name="Picture 1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147" name="Group 146"/>
          <p:cNvGrpSpPr/>
          <p:nvPr/>
        </p:nvGrpSpPr>
        <p:grpSpPr>
          <a:xfrm>
            <a:off x="8785573" y="5427682"/>
            <a:ext cx="1119815" cy="974834"/>
            <a:chOff x="7627934" y="5239196"/>
            <a:chExt cx="1142270" cy="994381"/>
          </a:xfrm>
        </p:grpSpPr>
        <p:sp>
          <p:nvSpPr>
            <p:cNvPr id="148" name="Lightning Bolt 147"/>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TextBox 148"/>
            <p:cNvSpPr txBox="1"/>
            <p:nvPr/>
          </p:nvSpPr>
          <p:spPr>
            <a:xfrm>
              <a:off x="7627934" y="5803266"/>
              <a:ext cx="1142270"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In-App</a:t>
              </a:r>
            </a:p>
          </p:txBody>
        </p:sp>
      </p:grpSp>
      <p:grpSp>
        <p:nvGrpSpPr>
          <p:cNvPr id="150" name="Group 149"/>
          <p:cNvGrpSpPr/>
          <p:nvPr/>
        </p:nvGrpSpPr>
        <p:grpSpPr>
          <a:xfrm>
            <a:off x="7972047" y="5419011"/>
            <a:ext cx="934061" cy="991733"/>
            <a:chOff x="8872474" y="5203497"/>
            <a:chExt cx="952791" cy="1011619"/>
          </a:xfrm>
        </p:grpSpPr>
        <p:pic>
          <p:nvPicPr>
            <p:cNvPr id="151" name="Picture 1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152" name="TextBox 151"/>
            <p:cNvSpPr txBox="1"/>
            <p:nvPr/>
          </p:nvSpPr>
          <p:spPr>
            <a:xfrm>
              <a:off x="8872474" y="5784805"/>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Kindle</a:t>
              </a:r>
            </a:p>
          </p:txBody>
        </p:sp>
      </p:grpSp>
      <p:grpSp>
        <p:nvGrpSpPr>
          <p:cNvPr id="153" name="Group 152"/>
          <p:cNvGrpSpPr/>
          <p:nvPr/>
        </p:nvGrpSpPr>
        <p:grpSpPr bwMode="gray">
          <a:xfrm>
            <a:off x="7274650" y="3831809"/>
            <a:ext cx="637688" cy="425427"/>
            <a:chOff x="8672460" y="-1818199"/>
            <a:chExt cx="1811337" cy="1203325"/>
          </a:xfrm>
        </p:grpSpPr>
        <p:sp>
          <p:nvSpPr>
            <p:cNvPr id="154"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155"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156"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grpSp>
      <p:sp>
        <p:nvSpPr>
          <p:cNvPr id="157" name="TextBox 156"/>
          <p:cNvSpPr txBox="1"/>
          <p:nvPr/>
        </p:nvSpPr>
        <p:spPr>
          <a:xfrm>
            <a:off x="627055" y="3108325"/>
            <a:ext cx="192397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rgbClr val="FFFFFF"/>
                    </a:gs>
                    <a:gs pos="30000">
                      <a:srgbClr val="FFFFFF"/>
                    </a:gs>
                  </a:gsLst>
                  <a:lin ang="5400000" scaled="0"/>
                </a:gradFill>
              </a:rPr>
              <a:t>Mobile SDKs</a:t>
            </a:r>
          </a:p>
        </p:txBody>
      </p:sp>
      <p:sp>
        <p:nvSpPr>
          <p:cNvPr id="158" name="TextBox 157"/>
          <p:cNvSpPr txBox="1"/>
          <p:nvPr/>
        </p:nvSpPr>
        <p:spPr>
          <a:xfrm>
            <a:off x="4465637" y="1501790"/>
            <a:ext cx="1544229" cy="15589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2281" tIns="137825" rIns="172281" bIns="1378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78559">
              <a:tabLst>
                <a:tab pos="861251" algn="l"/>
              </a:tabLst>
              <a:defRPr/>
            </a:pPr>
            <a:endParaRPr lang="en-US" sz="2262" b="0" dirty="0"/>
          </a:p>
        </p:txBody>
      </p:sp>
      <p:grpSp>
        <p:nvGrpSpPr>
          <p:cNvPr id="159" name="Group 158"/>
          <p:cNvGrpSpPr/>
          <p:nvPr/>
        </p:nvGrpSpPr>
        <p:grpSpPr>
          <a:xfrm>
            <a:off x="10245497" y="1659264"/>
            <a:ext cx="1546976" cy="4352008"/>
            <a:chOff x="10450940" y="1692039"/>
            <a:chExt cx="1577996" cy="4439275"/>
          </a:xfrm>
        </p:grpSpPr>
        <p:sp>
          <p:nvSpPr>
            <p:cNvPr id="160" name="TextBox 159"/>
            <p:cNvSpPr txBox="1"/>
            <p:nvPr/>
          </p:nvSpPr>
          <p:spPr>
            <a:xfrm>
              <a:off x="10450940" y="1692039"/>
              <a:ext cx="1577996" cy="517065"/>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rgbClr val="FFFFFF"/>
                  </a:solidFill>
                  <a:latin typeface="Segoe UI Light"/>
                </a:rPr>
                <a:t>Backend code</a:t>
              </a:r>
            </a:p>
          </p:txBody>
        </p:sp>
        <p:pic>
          <p:nvPicPr>
            <p:cNvPr id="161" name="Picture 1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162" name="Group 161"/>
            <p:cNvGrpSpPr/>
            <p:nvPr/>
          </p:nvGrpSpPr>
          <p:grpSpPr>
            <a:xfrm>
              <a:off x="10594693" y="4716462"/>
              <a:ext cx="1254699" cy="353664"/>
              <a:chOff x="10666142" y="3788556"/>
              <a:chExt cx="1254699" cy="353664"/>
            </a:xfrm>
          </p:grpSpPr>
          <p:pic>
            <p:nvPicPr>
              <p:cNvPr id="171" name="Picture 17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172" name="Picture 17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173" name="Picture 17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163" name="Group 162"/>
            <p:cNvGrpSpPr/>
            <p:nvPr/>
          </p:nvGrpSpPr>
          <p:grpSpPr>
            <a:xfrm>
              <a:off x="10594693" y="5234193"/>
              <a:ext cx="1262837" cy="377385"/>
              <a:chOff x="10658004" y="4273237"/>
              <a:chExt cx="1262837" cy="377385"/>
            </a:xfrm>
          </p:grpSpPr>
          <p:pic>
            <p:nvPicPr>
              <p:cNvPr id="168" name="Picture 16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169" name="Picture 16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170" name="Picture 16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164" name="Group 163"/>
            <p:cNvGrpSpPr/>
            <p:nvPr/>
          </p:nvGrpSpPr>
          <p:grpSpPr>
            <a:xfrm>
              <a:off x="10594693" y="5775646"/>
              <a:ext cx="1262837" cy="355668"/>
              <a:chOff x="10658004" y="4808787"/>
              <a:chExt cx="1262837" cy="355668"/>
            </a:xfrm>
          </p:grpSpPr>
          <p:pic>
            <p:nvPicPr>
              <p:cNvPr id="165" name="Picture 16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166" name="Picture 16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167" name="Picture 16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174" name="Group 173"/>
          <p:cNvGrpSpPr/>
          <p:nvPr/>
        </p:nvGrpSpPr>
        <p:grpSpPr>
          <a:xfrm>
            <a:off x="6168647" y="2161447"/>
            <a:ext cx="689118" cy="894043"/>
            <a:chOff x="6967218" y="2204292"/>
            <a:chExt cx="702936" cy="911970"/>
          </a:xfrm>
        </p:grpSpPr>
        <p:pic>
          <p:nvPicPr>
            <p:cNvPr id="175" name="Picture 174"/>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76" name="TextBox 175"/>
            <p:cNvSpPr txBox="1"/>
            <p:nvPr/>
          </p:nvSpPr>
          <p:spPr>
            <a:xfrm>
              <a:off x="6967218" y="2683230"/>
              <a:ext cx="702936" cy="433032"/>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SQL</a:t>
              </a:r>
            </a:p>
          </p:txBody>
        </p:sp>
      </p:grpSp>
      <p:grpSp>
        <p:nvGrpSpPr>
          <p:cNvPr id="177" name="Group 176"/>
          <p:cNvGrpSpPr/>
          <p:nvPr/>
        </p:nvGrpSpPr>
        <p:grpSpPr>
          <a:xfrm>
            <a:off x="7132637" y="2131506"/>
            <a:ext cx="1009727" cy="921317"/>
            <a:chOff x="8134624" y="2173750"/>
            <a:chExt cx="1029974" cy="939791"/>
          </a:xfrm>
        </p:grpSpPr>
        <p:pic>
          <p:nvPicPr>
            <p:cNvPr id="178" name="Picture 177"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79" name="TextBox 178"/>
            <p:cNvSpPr txBox="1"/>
            <p:nvPr/>
          </p:nvSpPr>
          <p:spPr>
            <a:xfrm>
              <a:off x="8134624" y="2683230"/>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Mongo</a:t>
              </a:r>
            </a:p>
          </p:txBody>
        </p:sp>
      </p:grpSp>
      <p:grpSp>
        <p:nvGrpSpPr>
          <p:cNvPr id="180" name="Group 179"/>
          <p:cNvGrpSpPr/>
          <p:nvPr/>
        </p:nvGrpSpPr>
        <p:grpSpPr>
          <a:xfrm>
            <a:off x="6675437" y="2166535"/>
            <a:ext cx="861395" cy="886658"/>
            <a:chOff x="7499762" y="2209104"/>
            <a:chExt cx="878668" cy="904437"/>
          </a:xfrm>
        </p:grpSpPr>
        <p:sp>
          <p:nvSpPr>
            <p:cNvPr id="181" name="TextBox 180"/>
            <p:cNvSpPr txBox="1"/>
            <p:nvPr/>
          </p:nvSpPr>
          <p:spPr>
            <a:xfrm>
              <a:off x="7499762" y="2683230"/>
              <a:ext cx="878668"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Tables</a:t>
              </a:r>
            </a:p>
          </p:txBody>
        </p:sp>
        <p:pic>
          <p:nvPicPr>
            <p:cNvPr id="182" name="Picture 181"/>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183" name="Group 182"/>
          <p:cNvGrpSpPr/>
          <p:nvPr/>
        </p:nvGrpSpPr>
        <p:grpSpPr>
          <a:xfrm>
            <a:off x="7723110" y="2091725"/>
            <a:ext cx="1009727" cy="961097"/>
            <a:chOff x="8737007" y="2133171"/>
            <a:chExt cx="1029974" cy="980369"/>
          </a:xfrm>
        </p:grpSpPr>
        <p:pic>
          <p:nvPicPr>
            <p:cNvPr id="184" name="Picture 183"/>
            <p:cNvPicPr>
              <a:picLocks noChangeAspect="1"/>
            </p:cNvPicPr>
            <p:nvPr/>
          </p:nvPicPr>
          <p:blipFill>
            <a:blip r:embed="rId25"/>
            <a:stretch>
              <a:fillRect/>
            </a:stretch>
          </p:blipFill>
          <p:spPr>
            <a:xfrm>
              <a:off x="8979850" y="2133171"/>
              <a:ext cx="544289" cy="667661"/>
            </a:xfrm>
            <a:prstGeom prst="rect">
              <a:avLst/>
            </a:prstGeom>
          </p:spPr>
        </p:pic>
        <p:sp>
          <p:nvSpPr>
            <p:cNvPr id="185" name="TextBox 184"/>
            <p:cNvSpPr txBox="1"/>
            <p:nvPr/>
          </p:nvSpPr>
          <p:spPr>
            <a:xfrm>
              <a:off x="8737007" y="2683229"/>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O365</a:t>
              </a:r>
            </a:p>
          </p:txBody>
        </p:sp>
      </p:grpSp>
      <p:grpSp>
        <p:nvGrpSpPr>
          <p:cNvPr id="189" name="Group 188"/>
          <p:cNvGrpSpPr/>
          <p:nvPr/>
        </p:nvGrpSpPr>
        <p:grpSpPr>
          <a:xfrm>
            <a:off x="4389437" y="1472144"/>
            <a:ext cx="1620429" cy="1234066"/>
            <a:chOff x="4477453" y="1501167"/>
            <a:chExt cx="1652922" cy="1258812"/>
          </a:xfrm>
        </p:grpSpPr>
        <p:sp>
          <p:nvSpPr>
            <p:cNvPr id="190" name="Right Arrow 189"/>
            <p:cNvSpPr/>
            <p:nvPr/>
          </p:nvSpPr>
          <p:spPr bwMode="auto">
            <a:xfrm>
              <a:off x="5021549"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Right Arrow 190"/>
            <p:cNvSpPr/>
            <p:nvPr/>
          </p:nvSpPr>
          <p:spPr bwMode="auto">
            <a:xfrm flipH="1">
              <a:off x="4943821"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TextBox 191"/>
            <p:cNvSpPr txBox="1"/>
            <p:nvPr/>
          </p:nvSpPr>
          <p:spPr>
            <a:xfrm>
              <a:off x="4477453" y="1501167"/>
              <a:ext cx="1652922" cy="664813"/>
            </a:xfrm>
            <a:prstGeom prst="rect">
              <a:avLst/>
            </a:prstGeom>
            <a:noFill/>
          </p:spPr>
          <p:txBody>
            <a:bodyPr wrap="none" lIns="179285" tIns="143428" rIns="179285" bIns="143428" rtlCol="0">
              <a:spAutoFit/>
            </a:bodyPr>
            <a:lstStyle/>
            <a:p>
              <a:pPr defTabSz="896155">
                <a:tabLst>
                  <a:tab pos="878501" algn="l"/>
                </a:tabLst>
                <a:defRPr/>
              </a:pPr>
              <a:r>
                <a:rPr lang="en-US" sz="2353" dirty="0">
                  <a:solidFill>
                    <a:srgbClr val="FFFFFF"/>
                  </a:solidFill>
                  <a:latin typeface="Segoe UI Light"/>
                </a:rPr>
                <a:t>Data Sync</a:t>
              </a:r>
            </a:p>
          </p:txBody>
        </p:sp>
      </p:grpSp>
      <p:grpSp>
        <p:nvGrpSpPr>
          <p:cNvPr id="106" name="Group 105"/>
          <p:cNvGrpSpPr/>
          <p:nvPr/>
        </p:nvGrpSpPr>
        <p:grpSpPr>
          <a:xfrm>
            <a:off x="8449988" y="2336977"/>
            <a:ext cx="816249" cy="626885"/>
            <a:chOff x="8828197" y="2081420"/>
            <a:chExt cx="816249" cy="626885"/>
          </a:xfrm>
        </p:grpSpPr>
        <p:sp>
          <p:nvSpPr>
            <p:cNvPr id="107" name="TextBox 59"/>
            <p:cNvSpPr txBox="1"/>
            <p:nvPr/>
          </p:nvSpPr>
          <p:spPr>
            <a:xfrm>
              <a:off x="8828197" y="2446695"/>
              <a:ext cx="816249" cy="261610"/>
            </a:xfrm>
            <a:prstGeom prst="rect">
              <a:avLst/>
            </a:prstGeom>
            <a:noFill/>
          </p:spPr>
          <p:txBody>
            <a:bodyPr wrap="none" rtlCol="0">
              <a:spAutoFit/>
            </a:bodyPr>
            <a:lstStyle/>
            <a:p>
              <a:r>
                <a:rPr lang="en-US" sz="1100" dirty="0">
                  <a:solidFill>
                    <a:srgbClr val="FFFFFF"/>
                  </a:solidFill>
                </a:rPr>
                <a:t>Salesforce</a:t>
              </a:r>
            </a:p>
          </p:txBody>
        </p:sp>
        <p:pic>
          <p:nvPicPr>
            <p:cNvPr id="108" name="Picture 60"/>
            <p:cNvPicPr>
              <a:picLocks noChangeAspect="1"/>
            </p:cNvPicPr>
            <p:nvPr/>
          </p:nvPicPr>
          <p:blipFill>
            <a:blip r:embed="rId26">
              <a:biLevel thresh="25000"/>
            </a:blip>
            <a:stretch>
              <a:fillRect/>
            </a:stretch>
          </p:blipFill>
          <p:spPr>
            <a:xfrm>
              <a:off x="8959634" y="2081420"/>
              <a:ext cx="581788" cy="377913"/>
            </a:xfrm>
            <a:prstGeom prst="rect">
              <a:avLst/>
            </a:prstGeom>
          </p:spPr>
        </p:pic>
      </p:grpSp>
      <p:grpSp>
        <p:nvGrpSpPr>
          <p:cNvPr id="109" name="Group 108"/>
          <p:cNvGrpSpPr/>
          <p:nvPr/>
        </p:nvGrpSpPr>
        <p:grpSpPr>
          <a:xfrm>
            <a:off x="9166244" y="2212707"/>
            <a:ext cx="785793" cy="745860"/>
            <a:chOff x="9519482" y="1958975"/>
            <a:chExt cx="785793" cy="745860"/>
          </a:xfrm>
        </p:grpSpPr>
        <p:pic>
          <p:nvPicPr>
            <p:cNvPr id="117" name="Picture 116"/>
            <p:cNvPicPr>
              <a:picLocks noChangeAspect="1"/>
            </p:cNvPicPr>
            <p:nvPr/>
          </p:nvPicPr>
          <p:blipFill rotWithShape="1">
            <a:blip r:embed="rId27">
              <a:extLst>
                <a:ext uri="{28A0092B-C50C-407E-A947-70E740481C1C}">
                  <a14:useLocalDpi xmlns:a14="http://schemas.microsoft.com/office/drawing/2010/main" val="0"/>
                </a:ext>
              </a:extLst>
            </a:blip>
            <a:srcRect/>
            <a:stretch/>
          </p:blipFill>
          <p:spPr>
            <a:xfrm>
              <a:off x="9604015" y="1958975"/>
              <a:ext cx="592999" cy="547384"/>
            </a:xfrm>
            <a:prstGeom prst="rect">
              <a:avLst/>
            </a:prstGeom>
          </p:spPr>
        </p:pic>
        <p:sp>
          <p:nvSpPr>
            <p:cNvPr id="119" name="TextBox 59"/>
            <p:cNvSpPr txBox="1"/>
            <p:nvPr/>
          </p:nvSpPr>
          <p:spPr>
            <a:xfrm>
              <a:off x="9519482" y="2443225"/>
              <a:ext cx="785793" cy="261610"/>
            </a:xfrm>
            <a:prstGeom prst="rect">
              <a:avLst/>
            </a:prstGeom>
            <a:noFill/>
          </p:spPr>
          <p:txBody>
            <a:bodyPr wrap="none" rtlCol="0">
              <a:spAutoFit/>
            </a:bodyPr>
            <a:lstStyle/>
            <a:p>
              <a:r>
                <a:rPr lang="en-US" sz="1100" dirty="0">
                  <a:solidFill>
                    <a:srgbClr val="FFFFFF"/>
                  </a:solidFill>
                </a:rPr>
                <a:t>Dynamics</a:t>
              </a:r>
            </a:p>
          </p:txBody>
        </p:sp>
      </p:grpSp>
      <p:grpSp>
        <p:nvGrpSpPr>
          <p:cNvPr id="122" name="Group 121"/>
          <p:cNvGrpSpPr/>
          <p:nvPr/>
        </p:nvGrpSpPr>
        <p:grpSpPr>
          <a:xfrm>
            <a:off x="8808395" y="1518091"/>
            <a:ext cx="1372242" cy="835562"/>
            <a:chOff x="10002790" y="1994576"/>
            <a:chExt cx="1372242" cy="835562"/>
          </a:xfrm>
        </p:grpSpPr>
        <p:pic>
          <p:nvPicPr>
            <p:cNvPr id="123" name="Picture 122"/>
            <p:cNvPicPr>
              <a:picLocks noChangeAspect="1"/>
            </p:cNvPicPr>
            <p:nvPr/>
          </p:nvPicPr>
          <p:blipFill>
            <a:blip r:embed="rId28">
              <a:biLevel thresh="25000"/>
              <a:extLst>
                <a:ext uri="{BEBA8EAE-BF5A-486C-A8C5-ECC9F3942E4B}">
                  <a14:imgProps xmlns:a14="http://schemas.microsoft.com/office/drawing/2010/main">
                    <a14:imgLayer r:embed="rId29">
                      <a14:imgEffect>
                        <a14:saturation sat="0"/>
                      </a14:imgEffect>
                    </a14:imgLayer>
                  </a14:imgProps>
                </a:ext>
                <a:ext uri="{28A0092B-C50C-407E-A947-70E740481C1C}">
                  <a14:useLocalDpi xmlns:a14="http://schemas.microsoft.com/office/drawing/2010/main" val="0"/>
                </a:ext>
              </a:extLst>
            </a:blip>
            <a:stretch>
              <a:fillRect/>
            </a:stretch>
          </p:blipFill>
          <p:spPr>
            <a:xfrm>
              <a:off x="10434615" y="1994576"/>
              <a:ext cx="476183" cy="476183"/>
            </a:xfrm>
            <a:prstGeom prst="rect">
              <a:avLst/>
            </a:prstGeom>
          </p:spPr>
        </p:pic>
        <p:sp>
          <p:nvSpPr>
            <p:cNvPr id="124" name="TextBox 123"/>
            <p:cNvSpPr txBox="1"/>
            <p:nvPr/>
          </p:nvSpPr>
          <p:spPr>
            <a:xfrm>
              <a:off x="10002790" y="2399827"/>
              <a:ext cx="1372242"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a:solidFill>
                    <a:srgbClr val="FFFFFF"/>
                  </a:solidFill>
                </a:rPr>
                <a:t>On-Premises</a:t>
              </a:r>
            </a:p>
          </p:txBody>
        </p:sp>
      </p:grpSp>
    </p:spTree>
    <p:extLst>
      <p:ext uri="{BB962C8B-B14F-4D97-AF65-F5344CB8AC3E}">
        <p14:creationId xmlns:p14="http://schemas.microsoft.com/office/powerpoint/2010/main" val="410205141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dissolve">
                                      <p:cBhvr>
                                        <p:cTn id="10" dur="500"/>
                                        <p:tgtEl>
                                          <p:spTgt spid="189"/>
                                        </p:tgtEl>
                                      </p:cBhvr>
                                    </p:animEffect>
                                  </p:childTnLst>
                                </p:cTn>
                              </p:par>
                            </p:childTnLst>
                          </p:cTn>
                        </p:par>
                        <p:par>
                          <p:cTn id="11" fill="hold">
                            <p:stCondLst>
                              <p:cond delay="1500"/>
                            </p:stCondLst>
                            <p:childTnLst>
                              <p:par>
                                <p:cTn id="12" presetID="47" presetClass="entr" presetSubtype="0" fill="hold" nodeType="afterEffect">
                                  <p:stCondLst>
                                    <p:cond delay="1000"/>
                                  </p:stCondLst>
                                  <p:childTnLst>
                                    <p:set>
                                      <p:cBhvr>
                                        <p:cTn id="13" dur="1" fill="hold">
                                          <p:stCondLst>
                                            <p:cond delay="0"/>
                                          </p:stCondLst>
                                        </p:cTn>
                                        <p:tgtEl>
                                          <p:spTgt spid="159"/>
                                        </p:tgtEl>
                                        <p:attrNameLst>
                                          <p:attrName>style.visibility</p:attrName>
                                        </p:attrNameLst>
                                      </p:cBhvr>
                                      <p:to>
                                        <p:strVal val="visible"/>
                                      </p:to>
                                    </p:set>
                                    <p:animEffect transition="in" filter="fade">
                                      <p:cBhvr>
                                        <p:cTn id="14" dur="1000"/>
                                        <p:tgtEl>
                                          <p:spTgt spid="159"/>
                                        </p:tgtEl>
                                      </p:cBhvr>
                                    </p:animEffect>
                                    <p:anim calcmode="lin" valueType="num">
                                      <p:cBhvr>
                                        <p:cTn id="15" dur="1000" fill="hold"/>
                                        <p:tgtEl>
                                          <p:spTgt spid="159"/>
                                        </p:tgtEl>
                                        <p:attrNameLst>
                                          <p:attrName>ppt_x</p:attrName>
                                        </p:attrNameLst>
                                      </p:cBhvr>
                                      <p:tavLst>
                                        <p:tav tm="0">
                                          <p:val>
                                            <p:strVal val="#ppt_x"/>
                                          </p:val>
                                        </p:tav>
                                        <p:tav tm="100000">
                                          <p:val>
                                            <p:strVal val="#ppt_x"/>
                                          </p:val>
                                        </p:tav>
                                      </p:tavLst>
                                    </p:anim>
                                    <p:anim calcmode="lin" valueType="num">
                                      <p:cBhvr>
                                        <p:cTn id="16" dur="1000" fill="hold"/>
                                        <p:tgtEl>
                                          <p:spTgt spid="159"/>
                                        </p:tgtEl>
                                        <p:attrNameLst>
                                          <p:attrName>ppt_y</p:attrName>
                                        </p:attrNameLst>
                                      </p:cBhvr>
                                      <p:tavLst>
                                        <p:tav tm="0">
                                          <p:val>
                                            <p:strVal val="#ppt_y-.1"/>
                                          </p:val>
                                        </p:tav>
                                        <p:tav tm="100000">
                                          <p:val>
                                            <p:strVal val="#ppt_y"/>
                                          </p:val>
                                        </p:tav>
                                      </p:tavLst>
                                    </p:anim>
                                  </p:childTnLst>
                                </p:cTn>
                              </p:par>
                            </p:childTnLst>
                          </p:cTn>
                        </p:par>
                        <p:par>
                          <p:cTn id="17" fill="hold">
                            <p:stCondLst>
                              <p:cond delay="3500"/>
                            </p:stCondLst>
                            <p:childTnLst>
                              <p:par>
                                <p:cTn id="18" presetID="6" presetClass="emph" presetSubtype="0" fill="hold" nodeType="afterEffect">
                                  <p:stCondLst>
                                    <p:cond delay="500"/>
                                  </p:stCondLst>
                                  <p:childTnLst>
                                    <p:animScale>
                                      <p:cBhvr>
                                        <p:cTn id="19" dur="1750" fill="hold"/>
                                        <p:tgtEl>
                                          <p:spTgt spid="15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 of App Service over Mobile Service</a:t>
            </a:r>
          </a:p>
        </p:txBody>
      </p:sp>
      <p:sp>
        <p:nvSpPr>
          <p:cNvPr id="3" name="Content Placeholder 2"/>
          <p:cNvSpPr>
            <a:spLocks noGrp="1"/>
          </p:cNvSpPr>
          <p:nvPr>
            <p:ph idx="1"/>
          </p:nvPr>
        </p:nvSpPr>
        <p:spPr>
          <a:xfrm>
            <a:off x="572043" y="2220686"/>
            <a:ext cx="11301996" cy="3799364"/>
          </a:xfrm>
        </p:spPr>
        <p:txBody>
          <a:bodyPr>
            <a:normAutofit fontScale="92500"/>
          </a:bodyPr>
          <a:lstStyle/>
          <a:p>
            <a:r>
              <a:rPr lang="en-IN" sz="3200" dirty="0"/>
              <a:t>Simpler, easier and more cost effective</a:t>
            </a:r>
          </a:p>
          <a:p>
            <a:r>
              <a:rPr lang="en-IN" sz="3200" dirty="0"/>
              <a:t>Support for Web Jobs, custom </a:t>
            </a:r>
            <a:r>
              <a:rPr lang="en-IN" sz="3200" dirty="0" err="1"/>
              <a:t>CNames</a:t>
            </a:r>
            <a:endParaRPr lang="en-IN" sz="3200" dirty="0"/>
          </a:p>
          <a:p>
            <a:r>
              <a:rPr lang="en-IN" sz="3200" dirty="0"/>
              <a:t>Integrated Traffic Manager</a:t>
            </a:r>
          </a:p>
          <a:p>
            <a:r>
              <a:rPr lang="en-IN" sz="3200" dirty="0"/>
              <a:t>Connectivity to your </a:t>
            </a:r>
            <a:r>
              <a:rPr lang="en-IN" sz="3200" dirty="0" err="1"/>
              <a:t>on-premise</a:t>
            </a:r>
            <a:r>
              <a:rPr lang="en-IN" sz="3200" dirty="0"/>
              <a:t> resources and VPNs</a:t>
            </a:r>
          </a:p>
          <a:p>
            <a:r>
              <a:rPr lang="en-IN" sz="3200" dirty="0"/>
              <a:t>Monitoring, alerting and troubleshooting for your app</a:t>
            </a:r>
          </a:p>
          <a:p>
            <a:r>
              <a:rPr lang="en-IN" sz="3200" dirty="0"/>
              <a:t>Built-in auto scale, load balancing and performance monitoring</a:t>
            </a:r>
          </a:p>
          <a:p>
            <a:r>
              <a:rPr lang="en-IN" sz="3200" dirty="0"/>
              <a:t>Built-in staging, backup, roll-back and testing</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Tree>
    <p:extLst>
      <p:ext uri="{BB962C8B-B14F-4D97-AF65-F5344CB8AC3E}">
        <p14:creationId xmlns:p14="http://schemas.microsoft.com/office/powerpoint/2010/main" val="1158314431"/>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4250"/>
                            </p:stCondLst>
                            <p:childTnLst>
                              <p:par>
                                <p:cTn id="29" presetID="10" presetClass="entr" presetSubtype="0" fill="hold" grpId="0" nodeType="afterEffect">
                                  <p:stCondLst>
                                    <p:cond delay="25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5000"/>
                            </p:stCondLst>
                            <p:childTnLst>
                              <p:par>
                                <p:cTn id="33" presetID="10" presetClass="entr" presetSubtype="0" fill="hold" grpId="0" nodeType="afterEffect">
                                  <p:stCondLst>
                                    <p:cond delay="25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5735578" y="4411664"/>
            <a:ext cx="6700897" cy="2595154"/>
            <a:chOff x="13708063" y="7750175"/>
            <a:chExt cx="17978438" cy="6962776"/>
          </a:xfrm>
        </p:grpSpPr>
        <p:sp>
          <p:nvSpPr>
            <p:cNvPr id="10" name="Freeform 5"/>
            <p:cNvSpPr>
              <a:spLocks/>
            </p:cNvSpPr>
            <p:nvPr/>
          </p:nvSpPr>
          <p:spPr bwMode="auto">
            <a:xfrm>
              <a:off x="21028026"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5 w 1008"/>
                <a:gd name="T11" fmla="*/ 441 h 869"/>
                <a:gd name="T12" fmla="*/ 115 w 1008"/>
                <a:gd name="T13" fmla="*/ 447 h 869"/>
                <a:gd name="T14" fmla="*/ 41 w 1008"/>
                <a:gd name="T15" fmla="*/ 766 h 869"/>
                <a:gd name="T16" fmla="*/ 88 w 1008"/>
                <a:gd name="T17" fmla="*/ 561 h 869"/>
                <a:gd name="T18" fmla="*/ 57 w 1008"/>
                <a:gd name="T19" fmla="*/ 511 h 869"/>
                <a:gd name="T20" fmla="*/ 3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7 w 1008"/>
                <a:gd name="T63" fmla="*/ 605 h 869"/>
                <a:gd name="T64" fmla="*/ 706 w 1008"/>
                <a:gd name="T65" fmla="*/ 676 h 869"/>
                <a:gd name="T66" fmla="*/ 824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5" y="441"/>
                    <a:pt x="125" y="441"/>
                    <a:pt x="125" y="441"/>
                  </a:cubicBezTo>
                  <a:cubicBezTo>
                    <a:pt x="125" y="441"/>
                    <a:pt x="117" y="439"/>
                    <a:pt x="115" y="447"/>
                  </a:cubicBezTo>
                  <a:cubicBezTo>
                    <a:pt x="41" y="766"/>
                    <a:pt x="41" y="766"/>
                    <a:pt x="41" y="766"/>
                  </a:cubicBezTo>
                  <a:cubicBezTo>
                    <a:pt x="88" y="561"/>
                    <a:pt x="88" y="561"/>
                    <a:pt x="88" y="561"/>
                  </a:cubicBezTo>
                  <a:cubicBezTo>
                    <a:pt x="94" y="539"/>
                    <a:pt x="80" y="516"/>
                    <a:pt x="57" y="511"/>
                  </a:cubicBezTo>
                  <a:cubicBezTo>
                    <a:pt x="3" y="744"/>
                    <a:pt x="3" y="744"/>
                    <a:pt x="3"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7" y="605"/>
                    <a:pt x="707" y="605"/>
                    <a:pt x="707" y="605"/>
                  </a:cubicBezTo>
                  <a:cubicBezTo>
                    <a:pt x="706" y="676"/>
                    <a:pt x="706" y="676"/>
                    <a:pt x="706" y="676"/>
                  </a:cubicBezTo>
                  <a:cubicBezTo>
                    <a:pt x="824" y="676"/>
                    <a:pt x="824" y="676"/>
                    <a:pt x="824"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 name="Freeform 6"/>
            <p:cNvSpPr>
              <a:spLocks/>
            </p:cNvSpPr>
            <p:nvPr/>
          </p:nvSpPr>
          <p:spPr bwMode="auto">
            <a:xfrm>
              <a:off x="21853526"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2"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 name="Freeform 7"/>
            <p:cNvSpPr>
              <a:spLocks/>
            </p:cNvSpPr>
            <p:nvPr/>
          </p:nvSpPr>
          <p:spPr bwMode="auto">
            <a:xfrm>
              <a:off x="21891626" y="12898438"/>
              <a:ext cx="107950" cy="169863"/>
            </a:xfrm>
            <a:custGeom>
              <a:avLst/>
              <a:gdLst>
                <a:gd name="T0" fmla="*/ 26 w 29"/>
                <a:gd name="T1" fmla="*/ 26 h 45"/>
                <a:gd name="T2" fmla="*/ 10 w 29"/>
                <a:gd name="T3" fmla="*/ 0 h 45"/>
                <a:gd name="T4" fmla="*/ 0 w 29"/>
                <a:gd name="T5" fmla="*/ 42 h 45"/>
                <a:gd name="T6" fmla="*/ 26 w 29"/>
                <a:gd name="T7" fmla="*/ 26 h 45"/>
              </a:gdLst>
              <a:ahLst/>
              <a:cxnLst>
                <a:cxn ang="0">
                  <a:pos x="T0" y="T1"/>
                </a:cxn>
                <a:cxn ang="0">
                  <a:pos x="T2" y="T3"/>
                </a:cxn>
                <a:cxn ang="0">
                  <a:pos x="T4" y="T5"/>
                </a:cxn>
                <a:cxn ang="0">
                  <a:pos x="T6" y="T7"/>
                </a:cxn>
              </a:cxnLst>
              <a:rect l="0" t="0" r="r" b="b"/>
              <a:pathLst>
                <a:path w="29" h="45">
                  <a:moveTo>
                    <a:pt x="26" y="26"/>
                  </a:moveTo>
                  <a:cubicBezTo>
                    <a:pt x="29" y="14"/>
                    <a:pt x="21" y="3"/>
                    <a:pt x="10" y="0"/>
                  </a:cubicBezTo>
                  <a:cubicBezTo>
                    <a:pt x="0" y="42"/>
                    <a:pt x="0" y="42"/>
                    <a:pt x="0" y="42"/>
                  </a:cubicBezTo>
                  <a:cubicBezTo>
                    <a:pt x="12" y="45"/>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 name="Freeform 8"/>
            <p:cNvSpPr>
              <a:spLocks/>
            </p:cNvSpPr>
            <p:nvPr/>
          </p:nvSpPr>
          <p:spPr bwMode="auto">
            <a:xfrm>
              <a:off x="21928138" y="12741275"/>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5"/>
                    <a:pt x="21" y="3"/>
                    <a:pt x="10" y="0"/>
                  </a:cubicBezTo>
                  <a:cubicBezTo>
                    <a:pt x="0" y="42"/>
                    <a:pt x="0" y="42"/>
                    <a:pt x="0" y="42"/>
                  </a:cubicBezTo>
                  <a:cubicBezTo>
                    <a:pt x="11" y="45"/>
                    <a:pt x="23" y="38"/>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 name="Freeform 9"/>
            <p:cNvSpPr>
              <a:spLocks/>
            </p:cNvSpPr>
            <p:nvPr/>
          </p:nvSpPr>
          <p:spPr bwMode="auto">
            <a:xfrm>
              <a:off x="21966238" y="12587288"/>
              <a:ext cx="104775" cy="165100"/>
            </a:xfrm>
            <a:custGeom>
              <a:avLst/>
              <a:gdLst>
                <a:gd name="T0" fmla="*/ 9 w 28"/>
                <a:gd name="T1" fmla="*/ 0 h 44"/>
                <a:gd name="T2" fmla="*/ 0 w 28"/>
                <a:gd name="T3" fmla="*/ 41 h 44"/>
                <a:gd name="T4" fmla="*/ 25 w 28"/>
                <a:gd name="T5" fmla="*/ 25 h 44"/>
                <a:gd name="T6" fmla="*/ 9 w 28"/>
                <a:gd name="T7" fmla="*/ 0 h 44"/>
              </a:gdLst>
              <a:ahLst/>
              <a:cxnLst>
                <a:cxn ang="0">
                  <a:pos x="T0" y="T1"/>
                </a:cxn>
                <a:cxn ang="0">
                  <a:pos x="T2" y="T3"/>
                </a:cxn>
                <a:cxn ang="0">
                  <a:pos x="T4" y="T5"/>
                </a:cxn>
                <a:cxn ang="0">
                  <a:pos x="T6" y="T7"/>
                </a:cxn>
              </a:cxnLst>
              <a:rect l="0" t="0" r="r" b="b"/>
              <a:pathLst>
                <a:path w="28" h="44">
                  <a:moveTo>
                    <a:pt x="9" y="0"/>
                  </a:moveTo>
                  <a:cubicBezTo>
                    <a:pt x="0" y="41"/>
                    <a:pt x="0" y="41"/>
                    <a:pt x="0" y="41"/>
                  </a:cubicBezTo>
                  <a:cubicBezTo>
                    <a:pt x="11" y="44"/>
                    <a:pt x="23" y="37"/>
                    <a:pt x="25" y="25"/>
                  </a:cubicBezTo>
                  <a:cubicBezTo>
                    <a:pt x="28" y="14"/>
                    <a:pt x="21" y="2"/>
                    <a:pt x="9"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 name="Freeform 10"/>
            <p:cNvSpPr>
              <a:spLocks/>
            </p:cNvSpPr>
            <p:nvPr/>
          </p:nvSpPr>
          <p:spPr bwMode="auto">
            <a:xfrm>
              <a:off x="22244051" y="12914313"/>
              <a:ext cx="619125" cy="1798638"/>
            </a:xfrm>
            <a:custGeom>
              <a:avLst/>
              <a:gdLst>
                <a:gd name="T0" fmla="*/ 0 w 390"/>
                <a:gd name="T1" fmla="*/ 1133 h 1133"/>
                <a:gd name="T2" fmla="*/ 309 w 390"/>
                <a:gd name="T3" fmla="*/ 1133 h 1133"/>
                <a:gd name="T4" fmla="*/ 390 w 390"/>
                <a:gd name="T5" fmla="*/ 0 h 1133"/>
                <a:gd name="T6" fmla="*/ 80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09" y="1133"/>
                  </a:lnTo>
                  <a:lnTo>
                    <a:pt x="390" y="0"/>
                  </a:lnTo>
                  <a:lnTo>
                    <a:pt x="80" y="0"/>
                  </a:lnTo>
                  <a:lnTo>
                    <a:pt x="0" y="1133"/>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 name="Freeform 11"/>
            <p:cNvSpPr>
              <a:spLocks/>
            </p:cNvSpPr>
            <p:nvPr/>
          </p:nvSpPr>
          <p:spPr bwMode="auto">
            <a:xfrm>
              <a:off x="23647401" y="12914313"/>
              <a:ext cx="619125" cy="1798638"/>
            </a:xfrm>
            <a:custGeom>
              <a:avLst/>
              <a:gdLst>
                <a:gd name="T0" fmla="*/ 0 w 390"/>
                <a:gd name="T1" fmla="*/ 0 h 1133"/>
                <a:gd name="T2" fmla="*/ 80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0" y="1133"/>
                  </a:lnTo>
                  <a:lnTo>
                    <a:pt x="390" y="1133"/>
                  </a:lnTo>
                  <a:lnTo>
                    <a:pt x="312" y="0"/>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 name="Freeform 12"/>
            <p:cNvSpPr>
              <a:spLocks/>
            </p:cNvSpPr>
            <p:nvPr/>
          </p:nvSpPr>
          <p:spPr bwMode="auto">
            <a:xfrm>
              <a:off x="20742276" y="13373100"/>
              <a:ext cx="1025525" cy="1339850"/>
            </a:xfrm>
            <a:custGeom>
              <a:avLst/>
              <a:gdLst>
                <a:gd name="T0" fmla="*/ 0 w 646"/>
                <a:gd name="T1" fmla="*/ 844 h 844"/>
                <a:gd name="T2" fmla="*/ 501 w 646"/>
                <a:gd name="T3" fmla="*/ 844 h 844"/>
                <a:gd name="T4" fmla="*/ 646 w 646"/>
                <a:gd name="T5" fmla="*/ 113 h 844"/>
                <a:gd name="T6" fmla="*/ 159 w 646"/>
                <a:gd name="T7" fmla="*/ 0 h 844"/>
                <a:gd name="T8" fmla="*/ 0 w 646"/>
                <a:gd name="T9" fmla="*/ 844 h 844"/>
              </a:gdLst>
              <a:ahLst/>
              <a:cxnLst>
                <a:cxn ang="0">
                  <a:pos x="T0" y="T1"/>
                </a:cxn>
                <a:cxn ang="0">
                  <a:pos x="T2" y="T3"/>
                </a:cxn>
                <a:cxn ang="0">
                  <a:pos x="T4" y="T5"/>
                </a:cxn>
                <a:cxn ang="0">
                  <a:pos x="T6" y="T7"/>
                </a:cxn>
                <a:cxn ang="0">
                  <a:pos x="T8" y="T9"/>
                </a:cxn>
              </a:cxnLst>
              <a:rect l="0" t="0" r="r" b="b"/>
              <a:pathLst>
                <a:path w="646" h="844">
                  <a:moveTo>
                    <a:pt x="0" y="844"/>
                  </a:moveTo>
                  <a:lnTo>
                    <a:pt x="501" y="844"/>
                  </a:lnTo>
                  <a:lnTo>
                    <a:pt x="646" y="113"/>
                  </a:lnTo>
                  <a:lnTo>
                    <a:pt x="159" y="0"/>
                  </a:lnTo>
                  <a:lnTo>
                    <a:pt x="0" y="844"/>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 name="Freeform 13"/>
            <p:cNvSpPr>
              <a:spLocks/>
            </p:cNvSpPr>
            <p:nvPr/>
          </p:nvSpPr>
          <p:spPr bwMode="auto">
            <a:xfrm>
              <a:off x="27012901" y="10975975"/>
              <a:ext cx="1090613" cy="1757363"/>
            </a:xfrm>
            <a:custGeom>
              <a:avLst/>
              <a:gdLst>
                <a:gd name="T0" fmla="*/ 201 w 291"/>
                <a:gd name="T1" fmla="*/ 441 h 468"/>
                <a:gd name="T2" fmla="*/ 195 w 291"/>
                <a:gd name="T3" fmla="*/ 468 h 468"/>
                <a:gd name="T4" fmla="*/ 0 w 291"/>
                <a:gd name="T5" fmla="*/ 419 h 468"/>
                <a:gd name="T6" fmla="*/ 7 w 291"/>
                <a:gd name="T7" fmla="*/ 392 h 468"/>
                <a:gd name="T8" fmla="*/ 13 w 291"/>
                <a:gd name="T9" fmla="*/ 394 h 468"/>
                <a:gd name="T10" fmla="*/ 10 w 291"/>
                <a:gd name="T11" fmla="*/ 372 h 468"/>
                <a:gd name="T12" fmla="*/ 8 w 291"/>
                <a:gd name="T13" fmla="*/ 372 h 468"/>
                <a:gd name="T14" fmla="*/ 2 w 291"/>
                <a:gd name="T15" fmla="*/ 361 h 468"/>
                <a:gd name="T16" fmla="*/ 87 w 291"/>
                <a:gd name="T17" fmla="*/ 8 h 468"/>
                <a:gd name="T18" fmla="*/ 97 w 291"/>
                <a:gd name="T19" fmla="*/ 2 h 468"/>
                <a:gd name="T20" fmla="*/ 247 w 291"/>
                <a:gd name="T21" fmla="*/ 40 h 468"/>
                <a:gd name="T22" fmla="*/ 261 w 291"/>
                <a:gd name="T23" fmla="*/ 43 h 468"/>
                <a:gd name="T24" fmla="*/ 267 w 291"/>
                <a:gd name="T25" fmla="*/ 54 h 468"/>
                <a:gd name="T26" fmla="*/ 182 w 291"/>
                <a:gd name="T27" fmla="*/ 407 h 468"/>
                <a:gd name="T28" fmla="*/ 172 w 291"/>
                <a:gd name="T29" fmla="*/ 413 h 468"/>
                <a:gd name="T30" fmla="*/ 93 w 291"/>
                <a:gd name="T31" fmla="*/ 393 h 468"/>
                <a:gd name="T32" fmla="*/ 172 w 291"/>
                <a:gd name="T33" fmla="*/ 413 h 468"/>
                <a:gd name="T34" fmla="*/ 182 w 291"/>
                <a:gd name="T35" fmla="*/ 407 h 468"/>
                <a:gd name="T36" fmla="*/ 238 w 291"/>
                <a:gd name="T37" fmla="*/ 175 h 468"/>
                <a:gd name="T38" fmla="*/ 291 w 291"/>
                <a:gd name="T39" fmla="*/ 142 h 468"/>
                <a:gd name="T40" fmla="*/ 231 w 291"/>
                <a:gd name="T41" fmla="*/ 390 h 468"/>
                <a:gd name="T42" fmla="*/ 231 w 291"/>
                <a:gd name="T43" fmla="*/ 390 h 468"/>
                <a:gd name="T44" fmla="*/ 231 w 291"/>
                <a:gd name="T45" fmla="*/ 390 h 468"/>
                <a:gd name="T46" fmla="*/ 231 w 291"/>
                <a:gd name="T47" fmla="*/ 390 h 468"/>
                <a:gd name="T48" fmla="*/ 231 w 291"/>
                <a:gd name="T49" fmla="*/ 390 h 468"/>
                <a:gd name="T50" fmla="*/ 192 w 291"/>
                <a:gd name="T51" fmla="*/ 439 h 468"/>
                <a:gd name="T52" fmla="*/ 201 w 29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68">
                  <a:moveTo>
                    <a:pt x="201" y="441"/>
                  </a:moveTo>
                  <a:cubicBezTo>
                    <a:pt x="195" y="468"/>
                    <a:pt x="195" y="468"/>
                    <a:pt x="195" y="468"/>
                  </a:cubicBezTo>
                  <a:cubicBezTo>
                    <a:pt x="0" y="419"/>
                    <a:pt x="0" y="419"/>
                    <a:pt x="0" y="419"/>
                  </a:cubicBezTo>
                  <a:cubicBezTo>
                    <a:pt x="7" y="392"/>
                    <a:pt x="7" y="392"/>
                    <a:pt x="7" y="392"/>
                  </a:cubicBezTo>
                  <a:cubicBezTo>
                    <a:pt x="13" y="394"/>
                    <a:pt x="13" y="394"/>
                    <a:pt x="13" y="394"/>
                  </a:cubicBezTo>
                  <a:cubicBezTo>
                    <a:pt x="10" y="372"/>
                    <a:pt x="10" y="372"/>
                    <a:pt x="10" y="372"/>
                  </a:cubicBezTo>
                  <a:cubicBezTo>
                    <a:pt x="8" y="372"/>
                    <a:pt x="8" y="372"/>
                    <a:pt x="8" y="372"/>
                  </a:cubicBezTo>
                  <a:cubicBezTo>
                    <a:pt x="8" y="372"/>
                    <a:pt x="0" y="370"/>
                    <a:pt x="2" y="361"/>
                  </a:cubicBezTo>
                  <a:cubicBezTo>
                    <a:pt x="87" y="8"/>
                    <a:pt x="87" y="8"/>
                    <a:pt x="87" y="8"/>
                  </a:cubicBezTo>
                  <a:cubicBezTo>
                    <a:pt x="87" y="8"/>
                    <a:pt x="89" y="0"/>
                    <a:pt x="97" y="2"/>
                  </a:cubicBezTo>
                  <a:cubicBezTo>
                    <a:pt x="247" y="40"/>
                    <a:pt x="247" y="40"/>
                    <a:pt x="247" y="40"/>
                  </a:cubicBezTo>
                  <a:cubicBezTo>
                    <a:pt x="261" y="43"/>
                    <a:pt x="261" y="43"/>
                    <a:pt x="261" y="43"/>
                  </a:cubicBezTo>
                  <a:cubicBezTo>
                    <a:pt x="261" y="43"/>
                    <a:pt x="269" y="45"/>
                    <a:pt x="267" y="54"/>
                  </a:cubicBezTo>
                  <a:cubicBezTo>
                    <a:pt x="182" y="407"/>
                    <a:pt x="182" y="407"/>
                    <a:pt x="182" y="407"/>
                  </a:cubicBezTo>
                  <a:cubicBezTo>
                    <a:pt x="182" y="407"/>
                    <a:pt x="180" y="415"/>
                    <a:pt x="172" y="413"/>
                  </a:cubicBezTo>
                  <a:cubicBezTo>
                    <a:pt x="93" y="393"/>
                    <a:pt x="93" y="393"/>
                    <a:pt x="93" y="393"/>
                  </a:cubicBezTo>
                  <a:cubicBezTo>
                    <a:pt x="172" y="413"/>
                    <a:pt x="172" y="413"/>
                    <a:pt x="172" y="413"/>
                  </a:cubicBezTo>
                  <a:cubicBezTo>
                    <a:pt x="180" y="415"/>
                    <a:pt x="182" y="407"/>
                    <a:pt x="182" y="407"/>
                  </a:cubicBezTo>
                  <a:cubicBezTo>
                    <a:pt x="238" y="175"/>
                    <a:pt x="238" y="175"/>
                    <a:pt x="238" y="175"/>
                  </a:cubicBezTo>
                  <a:cubicBezTo>
                    <a:pt x="244" y="151"/>
                    <a:pt x="267" y="136"/>
                    <a:pt x="291" y="142"/>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192" y="439"/>
                    <a:pt x="192" y="439"/>
                    <a:pt x="192" y="439"/>
                  </a:cubicBezTo>
                  <a:lnTo>
                    <a:pt x="201"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9" name="Freeform 14"/>
            <p:cNvSpPr>
              <a:spLocks/>
            </p:cNvSpPr>
            <p:nvPr/>
          </p:nvSpPr>
          <p:spPr bwMode="auto">
            <a:xfrm>
              <a:off x="26382663" y="12542838"/>
              <a:ext cx="1395413" cy="2170113"/>
            </a:xfrm>
            <a:custGeom>
              <a:avLst/>
              <a:gdLst>
                <a:gd name="T0" fmla="*/ 378 w 879"/>
                <a:gd name="T1" fmla="*/ 0 h 1367"/>
                <a:gd name="T2" fmla="*/ 879 w 879"/>
                <a:gd name="T3" fmla="*/ 125 h 1367"/>
                <a:gd name="T4" fmla="*/ 527 w 879"/>
                <a:gd name="T5" fmla="*/ 1367 h 1367"/>
                <a:gd name="T6" fmla="*/ 0 w 879"/>
                <a:gd name="T7" fmla="*/ 1367 h 1367"/>
                <a:gd name="T8" fmla="*/ 378 w 879"/>
                <a:gd name="T9" fmla="*/ 0 h 1367"/>
              </a:gdLst>
              <a:ahLst/>
              <a:cxnLst>
                <a:cxn ang="0">
                  <a:pos x="T0" y="T1"/>
                </a:cxn>
                <a:cxn ang="0">
                  <a:pos x="T2" y="T3"/>
                </a:cxn>
                <a:cxn ang="0">
                  <a:pos x="T4" y="T5"/>
                </a:cxn>
                <a:cxn ang="0">
                  <a:pos x="T6" y="T7"/>
                </a:cxn>
                <a:cxn ang="0">
                  <a:pos x="T8" y="T9"/>
                </a:cxn>
              </a:cxnLst>
              <a:rect l="0" t="0" r="r" b="b"/>
              <a:pathLst>
                <a:path w="879" h="1367">
                  <a:moveTo>
                    <a:pt x="378" y="0"/>
                  </a:moveTo>
                  <a:lnTo>
                    <a:pt x="879" y="125"/>
                  </a:lnTo>
                  <a:lnTo>
                    <a:pt x="527" y="1367"/>
                  </a:lnTo>
                  <a:lnTo>
                    <a:pt x="0" y="1367"/>
                  </a:lnTo>
                  <a:lnTo>
                    <a:pt x="378"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0" name="Freeform 15"/>
            <p:cNvSpPr>
              <a:spLocks/>
            </p:cNvSpPr>
            <p:nvPr/>
          </p:nvSpPr>
          <p:spPr bwMode="auto">
            <a:xfrm>
              <a:off x="24449088" y="10975975"/>
              <a:ext cx="1130300" cy="1757363"/>
            </a:xfrm>
            <a:custGeom>
              <a:avLst/>
              <a:gdLst>
                <a:gd name="T0" fmla="*/ 93 w 301"/>
                <a:gd name="T1" fmla="*/ 441 h 468"/>
                <a:gd name="T2" fmla="*/ 99 w 301"/>
                <a:gd name="T3" fmla="*/ 468 h 468"/>
                <a:gd name="T4" fmla="*/ 301 w 301"/>
                <a:gd name="T5" fmla="*/ 419 h 468"/>
                <a:gd name="T6" fmla="*/ 295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6 w 301"/>
                <a:gd name="T21" fmla="*/ 40 h 468"/>
                <a:gd name="T22" fmla="*/ 31 w 301"/>
                <a:gd name="T23" fmla="*/ 43 h 468"/>
                <a:gd name="T24" fmla="*/ 25 w 301"/>
                <a:gd name="T25" fmla="*/ 54 h 468"/>
                <a:gd name="T26" fmla="*/ 113 w 301"/>
                <a:gd name="T27" fmla="*/ 407 h 468"/>
                <a:gd name="T28" fmla="*/ 123 w 301"/>
                <a:gd name="T29" fmla="*/ 413 h 468"/>
                <a:gd name="T30" fmla="*/ 206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5" y="392"/>
                    <a:pt x="295" y="392"/>
                    <a:pt x="295"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6" y="40"/>
                    <a:pt x="46" y="40"/>
                    <a:pt x="46" y="40"/>
                  </a:cubicBezTo>
                  <a:cubicBezTo>
                    <a:pt x="31" y="43"/>
                    <a:pt x="31" y="43"/>
                    <a:pt x="31" y="43"/>
                  </a:cubicBezTo>
                  <a:cubicBezTo>
                    <a:pt x="31" y="43"/>
                    <a:pt x="23" y="45"/>
                    <a:pt x="25" y="54"/>
                  </a:cubicBezTo>
                  <a:cubicBezTo>
                    <a:pt x="113" y="407"/>
                    <a:pt x="113" y="407"/>
                    <a:pt x="113" y="407"/>
                  </a:cubicBezTo>
                  <a:cubicBezTo>
                    <a:pt x="113" y="407"/>
                    <a:pt x="115" y="415"/>
                    <a:pt x="123" y="413"/>
                  </a:cubicBezTo>
                  <a:cubicBezTo>
                    <a:pt x="206" y="393"/>
                    <a:pt x="206" y="393"/>
                    <a:pt x="206"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1" name="Freeform 16"/>
            <p:cNvSpPr>
              <a:spLocks/>
            </p:cNvSpPr>
            <p:nvPr/>
          </p:nvSpPr>
          <p:spPr bwMode="auto">
            <a:xfrm>
              <a:off x="24787226"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2" name="Freeform 17"/>
            <p:cNvSpPr>
              <a:spLocks/>
            </p:cNvSpPr>
            <p:nvPr/>
          </p:nvSpPr>
          <p:spPr bwMode="auto">
            <a:xfrm>
              <a:off x="13993813"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4 w 1008"/>
                <a:gd name="T11" fmla="*/ 441 h 869"/>
                <a:gd name="T12" fmla="*/ 115 w 1008"/>
                <a:gd name="T13" fmla="*/ 447 h 869"/>
                <a:gd name="T14" fmla="*/ 40 w 1008"/>
                <a:gd name="T15" fmla="*/ 766 h 869"/>
                <a:gd name="T16" fmla="*/ 88 w 1008"/>
                <a:gd name="T17" fmla="*/ 561 h 869"/>
                <a:gd name="T18" fmla="*/ 57 w 1008"/>
                <a:gd name="T19" fmla="*/ 511 h 869"/>
                <a:gd name="T20" fmla="*/ 2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6 w 1008"/>
                <a:gd name="T63" fmla="*/ 605 h 869"/>
                <a:gd name="T64" fmla="*/ 706 w 1008"/>
                <a:gd name="T65" fmla="*/ 676 h 869"/>
                <a:gd name="T66" fmla="*/ 823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4" y="441"/>
                    <a:pt x="124" y="441"/>
                    <a:pt x="124" y="441"/>
                  </a:cubicBezTo>
                  <a:cubicBezTo>
                    <a:pt x="124" y="441"/>
                    <a:pt x="117" y="439"/>
                    <a:pt x="115" y="447"/>
                  </a:cubicBezTo>
                  <a:cubicBezTo>
                    <a:pt x="40" y="766"/>
                    <a:pt x="40" y="766"/>
                    <a:pt x="40" y="766"/>
                  </a:cubicBezTo>
                  <a:cubicBezTo>
                    <a:pt x="88" y="561"/>
                    <a:pt x="88" y="561"/>
                    <a:pt x="88" y="561"/>
                  </a:cubicBezTo>
                  <a:cubicBezTo>
                    <a:pt x="93" y="539"/>
                    <a:pt x="79" y="516"/>
                    <a:pt x="57" y="511"/>
                  </a:cubicBezTo>
                  <a:cubicBezTo>
                    <a:pt x="2" y="744"/>
                    <a:pt x="2" y="744"/>
                    <a:pt x="2"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6" y="605"/>
                    <a:pt x="706" y="605"/>
                    <a:pt x="706" y="605"/>
                  </a:cubicBezTo>
                  <a:cubicBezTo>
                    <a:pt x="706" y="676"/>
                    <a:pt x="706" y="676"/>
                    <a:pt x="706" y="676"/>
                  </a:cubicBezTo>
                  <a:cubicBezTo>
                    <a:pt x="823" y="676"/>
                    <a:pt x="823" y="676"/>
                    <a:pt x="823"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3" name="Freeform 18"/>
            <p:cNvSpPr>
              <a:spLocks/>
            </p:cNvSpPr>
            <p:nvPr/>
          </p:nvSpPr>
          <p:spPr bwMode="auto">
            <a:xfrm>
              <a:off x="14819313"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1"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4" name="Freeform 19"/>
            <p:cNvSpPr>
              <a:spLocks/>
            </p:cNvSpPr>
            <p:nvPr/>
          </p:nvSpPr>
          <p:spPr bwMode="auto">
            <a:xfrm>
              <a:off x="14855826"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5" name="Freeform 20"/>
            <p:cNvSpPr>
              <a:spLocks/>
            </p:cNvSpPr>
            <p:nvPr/>
          </p:nvSpPr>
          <p:spPr bwMode="auto">
            <a:xfrm>
              <a:off x="14893926"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6" name="Freeform 21"/>
            <p:cNvSpPr>
              <a:spLocks/>
            </p:cNvSpPr>
            <p:nvPr/>
          </p:nvSpPr>
          <p:spPr bwMode="auto">
            <a:xfrm>
              <a:off x="14927263"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7" name="Freeform 22"/>
            <p:cNvSpPr>
              <a:spLocks/>
            </p:cNvSpPr>
            <p:nvPr/>
          </p:nvSpPr>
          <p:spPr bwMode="auto">
            <a:xfrm>
              <a:off x="15208251" y="12914313"/>
              <a:ext cx="619125" cy="1798638"/>
            </a:xfrm>
            <a:custGeom>
              <a:avLst/>
              <a:gdLst>
                <a:gd name="T0" fmla="*/ 0 w 390"/>
                <a:gd name="T1" fmla="*/ 1133 h 1133"/>
                <a:gd name="T2" fmla="*/ 310 w 390"/>
                <a:gd name="T3" fmla="*/ 1133 h 1133"/>
                <a:gd name="T4" fmla="*/ 390 w 390"/>
                <a:gd name="T5" fmla="*/ 0 h 1133"/>
                <a:gd name="T6" fmla="*/ 81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10" y="1133"/>
                  </a:lnTo>
                  <a:lnTo>
                    <a:pt x="390" y="0"/>
                  </a:lnTo>
                  <a:lnTo>
                    <a:pt x="81" y="0"/>
                  </a:lnTo>
                  <a:lnTo>
                    <a:pt x="0" y="1133"/>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8" name="Freeform 23"/>
            <p:cNvSpPr>
              <a:spLocks/>
            </p:cNvSpPr>
            <p:nvPr/>
          </p:nvSpPr>
          <p:spPr bwMode="auto">
            <a:xfrm>
              <a:off x="16611601" y="12914313"/>
              <a:ext cx="619125" cy="1798638"/>
            </a:xfrm>
            <a:custGeom>
              <a:avLst/>
              <a:gdLst>
                <a:gd name="T0" fmla="*/ 0 w 390"/>
                <a:gd name="T1" fmla="*/ 0 h 1133"/>
                <a:gd name="T2" fmla="*/ 81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1" y="1133"/>
                  </a:lnTo>
                  <a:lnTo>
                    <a:pt x="390" y="1133"/>
                  </a:lnTo>
                  <a:lnTo>
                    <a:pt x="312" y="0"/>
                  </a:lnTo>
                  <a:lnTo>
                    <a:pt x="0"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9" name="Freeform 24"/>
            <p:cNvSpPr>
              <a:spLocks/>
            </p:cNvSpPr>
            <p:nvPr/>
          </p:nvSpPr>
          <p:spPr bwMode="auto">
            <a:xfrm>
              <a:off x="13708063" y="13373100"/>
              <a:ext cx="1020763" cy="1339850"/>
            </a:xfrm>
            <a:custGeom>
              <a:avLst/>
              <a:gdLst>
                <a:gd name="T0" fmla="*/ 0 w 643"/>
                <a:gd name="T1" fmla="*/ 844 h 844"/>
                <a:gd name="T2" fmla="*/ 501 w 643"/>
                <a:gd name="T3" fmla="*/ 844 h 844"/>
                <a:gd name="T4" fmla="*/ 643 w 643"/>
                <a:gd name="T5" fmla="*/ 113 h 844"/>
                <a:gd name="T6" fmla="*/ 158 w 643"/>
                <a:gd name="T7" fmla="*/ 0 h 844"/>
                <a:gd name="T8" fmla="*/ 0 w 643"/>
                <a:gd name="T9" fmla="*/ 844 h 844"/>
              </a:gdLst>
              <a:ahLst/>
              <a:cxnLst>
                <a:cxn ang="0">
                  <a:pos x="T0" y="T1"/>
                </a:cxn>
                <a:cxn ang="0">
                  <a:pos x="T2" y="T3"/>
                </a:cxn>
                <a:cxn ang="0">
                  <a:pos x="T4" y="T5"/>
                </a:cxn>
                <a:cxn ang="0">
                  <a:pos x="T6" y="T7"/>
                </a:cxn>
                <a:cxn ang="0">
                  <a:pos x="T8" y="T9"/>
                </a:cxn>
              </a:cxnLst>
              <a:rect l="0" t="0" r="r" b="b"/>
              <a:pathLst>
                <a:path w="643" h="844">
                  <a:moveTo>
                    <a:pt x="0" y="844"/>
                  </a:moveTo>
                  <a:lnTo>
                    <a:pt x="501" y="844"/>
                  </a:lnTo>
                  <a:lnTo>
                    <a:pt x="643" y="113"/>
                  </a:lnTo>
                  <a:lnTo>
                    <a:pt x="158" y="0"/>
                  </a:lnTo>
                  <a:lnTo>
                    <a:pt x="0" y="844"/>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0" name="Freeform 25"/>
            <p:cNvSpPr>
              <a:spLocks/>
            </p:cNvSpPr>
            <p:nvPr/>
          </p:nvSpPr>
          <p:spPr bwMode="auto">
            <a:xfrm>
              <a:off x="17414876" y="10975975"/>
              <a:ext cx="1128713" cy="1757363"/>
            </a:xfrm>
            <a:custGeom>
              <a:avLst/>
              <a:gdLst>
                <a:gd name="T0" fmla="*/ 93 w 301"/>
                <a:gd name="T1" fmla="*/ 441 h 468"/>
                <a:gd name="T2" fmla="*/ 99 w 301"/>
                <a:gd name="T3" fmla="*/ 468 h 468"/>
                <a:gd name="T4" fmla="*/ 301 w 301"/>
                <a:gd name="T5" fmla="*/ 419 h 468"/>
                <a:gd name="T6" fmla="*/ 294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5 w 301"/>
                <a:gd name="T21" fmla="*/ 40 h 468"/>
                <a:gd name="T22" fmla="*/ 31 w 301"/>
                <a:gd name="T23" fmla="*/ 43 h 468"/>
                <a:gd name="T24" fmla="*/ 25 w 301"/>
                <a:gd name="T25" fmla="*/ 54 h 468"/>
                <a:gd name="T26" fmla="*/ 113 w 301"/>
                <a:gd name="T27" fmla="*/ 407 h 468"/>
                <a:gd name="T28" fmla="*/ 123 w 301"/>
                <a:gd name="T29" fmla="*/ 413 h 468"/>
                <a:gd name="T30" fmla="*/ 205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4" y="392"/>
                    <a:pt x="294" y="392"/>
                    <a:pt x="294"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5" y="40"/>
                    <a:pt x="45" y="40"/>
                    <a:pt x="45" y="40"/>
                  </a:cubicBezTo>
                  <a:cubicBezTo>
                    <a:pt x="31" y="43"/>
                    <a:pt x="31" y="43"/>
                    <a:pt x="31" y="43"/>
                  </a:cubicBezTo>
                  <a:cubicBezTo>
                    <a:pt x="31" y="43"/>
                    <a:pt x="22" y="45"/>
                    <a:pt x="25" y="54"/>
                  </a:cubicBezTo>
                  <a:cubicBezTo>
                    <a:pt x="113" y="407"/>
                    <a:pt x="113" y="407"/>
                    <a:pt x="113" y="407"/>
                  </a:cubicBezTo>
                  <a:cubicBezTo>
                    <a:pt x="113" y="407"/>
                    <a:pt x="115" y="415"/>
                    <a:pt x="123" y="413"/>
                  </a:cubicBezTo>
                  <a:cubicBezTo>
                    <a:pt x="205" y="393"/>
                    <a:pt x="205" y="393"/>
                    <a:pt x="205"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1" name="Freeform 26"/>
            <p:cNvSpPr>
              <a:spLocks/>
            </p:cNvSpPr>
            <p:nvPr/>
          </p:nvSpPr>
          <p:spPr bwMode="auto">
            <a:xfrm>
              <a:off x="17753013"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2" name="Freeform 27"/>
            <p:cNvSpPr>
              <a:spLocks/>
            </p:cNvSpPr>
            <p:nvPr/>
          </p:nvSpPr>
          <p:spPr bwMode="auto">
            <a:xfrm>
              <a:off x="20015201" y="10950575"/>
              <a:ext cx="1216025" cy="1757363"/>
            </a:xfrm>
            <a:custGeom>
              <a:avLst/>
              <a:gdLst>
                <a:gd name="T0" fmla="*/ 225 w 324"/>
                <a:gd name="T1" fmla="*/ 441 h 468"/>
                <a:gd name="T2" fmla="*/ 217 w 324"/>
                <a:gd name="T3" fmla="*/ 468 h 468"/>
                <a:gd name="T4" fmla="*/ 1 w 324"/>
                <a:gd name="T5" fmla="*/ 419 h 468"/>
                <a:gd name="T6" fmla="*/ 8 w 324"/>
                <a:gd name="T7" fmla="*/ 392 h 468"/>
                <a:gd name="T8" fmla="*/ 14 w 324"/>
                <a:gd name="T9" fmla="*/ 394 h 468"/>
                <a:gd name="T10" fmla="*/ 11 w 324"/>
                <a:gd name="T11" fmla="*/ 372 h 468"/>
                <a:gd name="T12" fmla="*/ 10 w 324"/>
                <a:gd name="T13" fmla="*/ 372 h 468"/>
                <a:gd name="T14" fmla="*/ 3 w 324"/>
                <a:gd name="T15" fmla="*/ 361 h 468"/>
                <a:gd name="T16" fmla="*/ 97 w 324"/>
                <a:gd name="T17" fmla="*/ 8 h 468"/>
                <a:gd name="T18" fmla="*/ 109 w 324"/>
                <a:gd name="T19" fmla="*/ 2 h 468"/>
                <a:gd name="T20" fmla="*/ 275 w 324"/>
                <a:gd name="T21" fmla="*/ 40 h 468"/>
                <a:gd name="T22" fmla="*/ 291 w 324"/>
                <a:gd name="T23" fmla="*/ 43 h 468"/>
                <a:gd name="T24" fmla="*/ 298 w 324"/>
                <a:gd name="T25" fmla="*/ 54 h 468"/>
                <a:gd name="T26" fmla="*/ 203 w 324"/>
                <a:gd name="T27" fmla="*/ 407 h 468"/>
                <a:gd name="T28" fmla="*/ 192 w 324"/>
                <a:gd name="T29" fmla="*/ 413 h 468"/>
                <a:gd name="T30" fmla="*/ 103 w 324"/>
                <a:gd name="T31" fmla="*/ 393 h 468"/>
                <a:gd name="T32" fmla="*/ 192 w 324"/>
                <a:gd name="T33" fmla="*/ 413 h 468"/>
                <a:gd name="T34" fmla="*/ 203 w 324"/>
                <a:gd name="T35" fmla="*/ 407 h 468"/>
                <a:gd name="T36" fmla="*/ 265 w 324"/>
                <a:gd name="T37" fmla="*/ 175 h 468"/>
                <a:gd name="T38" fmla="*/ 324 w 324"/>
                <a:gd name="T39" fmla="*/ 142 h 468"/>
                <a:gd name="T40" fmla="*/ 258 w 324"/>
                <a:gd name="T41" fmla="*/ 390 h 468"/>
                <a:gd name="T42" fmla="*/ 258 w 324"/>
                <a:gd name="T43" fmla="*/ 390 h 468"/>
                <a:gd name="T44" fmla="*/ 258 w 324"/>
                <a:gd name="T45" fmla="*/ 390 h 468"/>
                <a:gd name="T46" fmla="*/ 258 w 324"/>
                <a:gd name="T47" fmla="*/ 390 h 468"/>
                <a:gd name="T48" fmla="*/ 258 w 324"/>
                <a:gd name="T49" fmla="*/ 390 h 468"/>
                <a:gd name="T50" fmla="*/ 214 w 324"/>
                <a:gd name="T51" fmla="*/ 439 h 468"/>
                <a:gd name="T52" fmla="*/ 225 w 324"/>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4" h="468">
                  <a:moveTo>
                    <a:pt x="225" y="441"/>
                  </a:moveTo>
                  <a:cubicBezTo>
                    <a:pt x="217" y="468"/>
                    <a:pt x="217" y="468"/>
                    <a:pt x="217" y="468"/>
                  </a:cubicBezTo>
                  <a:cubicBezTo>
                    <a:pt x="1" y="419"/>
                    <a:pt x="1" y="419"/>
                    <a:pt x="1" y="419"/>
                  </a:cubicBezTo>
                  <a:cubicBezTo>
                    <a:pt x="8" y="392"/>
                    <a:pt x="8" y="392"/>
                    <a:pt x="8" y="392"/>
                  </a:cubicBezTo>
                  <a:cubicBezTo>
                    <a:pt x="14" y="394"/>
                    <a:pt x="14" y="394"/>
                    <a:pt x="14" y="394"/>
                  </a:cubicBezTo>
                  <a:cubicBezTo>
                    <a:pt x="11" y="372"/>
                    <a:pt x="11" y="372"/>
                    <a:pt x="11" y="372"/>
                  </a:cubicBezTo>
                  <a:cubicBezTo>
                    <a:pt x="10" y="372"/>
                    <a:pt x="10" y="372"/>
                    <a:pt x="10" y="372"/>
                  </a:cubicBezTo>
                  <a:cubicBezTo>
                    <a:pt x="10" y="372"/>
                    <a:pt x="0" y="370"/>
                    <a:pt x="3" y="361"/>
                  </a:cubicBezTo>
                  <a:cubicBezTo>
                    <a:pt x="97" y="8"/>
                    <a:pt x="97" y="8"/>
                    <a:pt x="97" y="8"/>
                  </a:cubicBezTo>
                  <a:cubicBezTo>
                    <a:pt x="97" y="8"/>
                    <a:pt x="99" y="0"/>
                    <a:pt x="109" y="2"/>
                  </a:cubicBezTo>
                  <a:cubicBezTo>
                    <a:pt x="275" y="40"/>
                    <a:pt x="275" y="40"/>
                    <a:pt x="275" y="40"/>
                  </a:cubicBezTo>
                  <a:cubicBezTo>
                    <a:pt x="291" y="43"/>
                    <a:pt x="291" y="43"/>
                    <a:pt x="291" y="43"/>
                  </a:cubicBezTo>
                  <a:cubicBezTo>
                    <a:pt x="291" y="43"/>
                    <a:pt x="300" y="45"/>
                    <a:pt x="298" y="54"/>
                  </a:cubicBezTo>
                  <a:cubicBezTo>
                    <a:pt x="203" y="407"/>
                    <a:pt x="203" y="407"/>
                    <a:pt x="203" y="407"/>
                  </a:cubicBezTo>
                  <a:cubicBezTo>
                    <a:pt x="203" y="407"/>
                    <a:pt x="201" y="415"/>
                    <a:pt x="192" y="413"/>
                  </a:cubicBezTo>
                  <a:cubicBezTo>
                    <a:pt x="103" y="393"/>
                    <a:pt x="103" y="393"/>
                    <a:pt x="103" y="393"/>
                  </a:cubicBezTo>
                  <a:cubicBezTo>
                    <a:pt x="192" y="413"/>
                    <a:pt x="192" y="413"/>
                    <a:pt x="192" y="413"/>
                  </a:cubicBezTo>
                  <a:cubicBezTo>
                    <a:pt x="201" y="415"/>
                    <a:pt x="203" y="407"/>
                    <a:pt x="203" y="407"/>
                  </a:cubicBezTo>
                  <a:cubicBezTo>
                    <a:pt x="265" y="175"/>
                    <a:pt x="265" y="175"/>
                    <a:pt x="265" y="175"/>
                  </a:cubicBezTo>
                  <a:cubicBezTo>
                    <a:pt x="272" y="151"/>
                    <a:pt x="298" y="136"/>
                    <a:pt x="324" y="142"/>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14" y="439"/>
                    <a:pt x="214" y="439"/>
                    <a:pt x="214" y="439"/>
                  </a:cubicBezTo>
                  <a:lnTo>
                    <a:pt x="225"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3" name="Freeform 28"/>
            <p:cNvSpPr>
              <a:spLocks/>
            </p:cNvSpPr>
            <p:nvPr/>
          </p:nvSpPr>
          <p:spPr bwMode="auto">
            <a:xfrm>
              <a:off x="19313526" y="12515850"/>
              <a:ext cx="1557338" cy="2171700"/>
            </a:xfrm>
            <a:custGeom>
              <a:avLst/>
              <a:gdLst>
                <a:gd name="T0" fmla="*/ 421 w 981"/>
                <a:gd name="T1" fmla="*/ 0 h 1368"/>
                <a:gd name="T2" fmla="*/ 981 w 981"/>
                <a:gd name="T3" fmla="*/ 128 h 1368"/>
                <a:gd name="T4" fmla="*/ 588 w 981"/>
                <a:gd name="T5" fmla="*/ 1368 h 1368"/>
                <a:gd name="T6" fmla="*/ 0 w 981"/>
                <a:gd name="T7" fmla="*/ 1368 h 1368"/>
                <a:gd name="T8" fmla="*/ 421 w 981"/>
                <a:gd name="T9" fmla="*/ 0 h 1368"/>
              </a:gdLst>
              <a:ahLst/>
              <a:cxnLst>
                <a:cxn ang="0">
                  <a:pos x="T0" y="T1"/>
                </a:cxn>
                <a:cxn ang="0">
                  <a:pos x="T2" y="T3"/>
                </a:cxn>
                <a:cxn ang="0">
                  <a:pos x="T4" y="T5"/>
                </a:cxn>
                <a:cxn ang="0">
                  <a:pos x="T6" y="T7"/>
                </a:cxn>
                <a:cxn ang="0">
                  <a:pos x="T8" y="T9"/>
                </a:cxn>
              </a:cxnLst>
              <a:rect l="0" t="0" r="r" b="b"/>
              <a:pathLst>
                <a:path w="981" h="1368">
                  <a:moveTo>
                    <a:pt x="421" y="0"/>
                  </a:moveTo>
                  <a:lnTo>
                    <a:pt x="981" y="128"/>
                  </a:lnTo>
                  <a:lnTo>
                    <a:pt x="588" y="1368"/>
                  </a:lnTo>
                  <a:lnTo>
                    <a:pt x="0" y="1368"/>
                  </a:lnTo>
                  <a:lnTo>
                    <a:pt x="421"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4" name="Freeform 30"/>
            <p:cNvSpPr>
              <a:spLocks/>
            </p:cNvSpPr>
            <p:nvPr/>
          </p:nvSpPr>
          <p:spPr bwMode="auto">
            <a:xfrm>
              <a:off x="30595888" y="13057188"/>
              <a:ext cx="104775" cy="165100"/>
            </a:xfrm>
            <a:custGeom>
              <a:avLst/>
              <a:gdLst>
                <a:gd name="T0" fmla="*/ 26 w 28"/>
                <a:gd name="T1" fmla="*/ 26 h 44"/>
                <a:gd name="T2" fmla="*/ 10 w 28"/>
                <a:gd name="T3" fmla="*/ 0 h 44"/>
                <a:gd name="T4" fmla="*/ 0 w 28"/>
                <a:gd name="T5" fmla="*/ 42 h 44"/>
                <a:gd name="T6" fmla="*/ 26 w 28"/>
                <a:gd name="T7" fmla="*/ 26 h 44"/>
              </a:gdLst>
              <a:ahLst/>
              <a:cxnLst>
                <a:cxn ang="0">
                  <a:pos x="T0" y="T1"/>
                </a:cxn>
                <a:cxn ang="0">
                  <a:pos x="T2" y="T3"/>
                </a:cxn>
                <a:cxn ang="0">
                  <a:pos x="T4" y="T5"/>
                </a:cxn>
                <a:cxn ang="0">
                  <a:pos x="T6" y="T7"/>
                </a:cxn>
              </a:cxnLst>
              <a:rect l="0" t="0" r="r" b="b"/>
              <a:pathLst>
                <a:path w="28" h="44">
                  <a:moveTo>
                    <a:pt x="26" y="26"/>
                  </a:moveTo>
                  <a:cubicBezTo>
                    <a:pt x="28"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5" name="Freeform 31"/>
            <p:cNvSpPr>
              <a:spLocks/>
            </p:cNvSpPr>
            <p:nvPr/>
          </p:nvSpPr>
          <p:spPr bwMode="auto">
            <a:xfrm>
              <a:off x="30632401"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6" name="Freeform 32"/>
            <p:cNvSpPr>
              <a:spLocks/>
            </p:cNvSpPr>
            <p:nvPr/>
          </p:nvSpPr>
          <p:spPr bwMode="auto">
            <a:xfrm>
              <a:off x="30670501"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7" name="Freeform 33"/>
            <p:cNvSpPr>
              <a:spLocks/>
            </p:cNvSpPr>
            <p:nvPr/>
          </p:nvSpPr>
          <p:spPr bwMode="auto">
            <a:xfrm>
              <a:off x="30703838"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8" name="Freeform 37"/>
            <p:cNvSpPr>
              <a:spLocks/>
            </p:cNvSpPr>
            <p:nvPr/>
          </p:nvSpPr>
          <p:spPr bwMode="auto">
            <a:xfrm>
              <a:off x="17797463" y="7750175"/>
              <a:ext cx="4948238" cy="3436938"/>
            </a:xfrm>
            <a:custGeom>
              <a:avLst/>
              <a:gdLst>
                <a:gd name="T0" fmla="*/ 1293 w 1319"/>
                <a:gd name="T1" fmla="*/ 915 h 915"/>
                <a:gd name="T2" fmla="*/ 1319 w 1319"/>
                <a:gd name="T3" fmla="*/ 889 h 915"/>
                <a:gd name="T4" fmla="*/ 1319 w 1319"/>
                <a:gd name="T5" fmla="*/ 26 h 915"/>
                <a:gd name="T6" fmla="*/ 1293 w 1319"/>
                <a:gd name="T7" fmla="*/ 0 h 915"/>
                <a:gd name="T8" fmla="*/ 26 w 1319"/>
                <a:gd name="T9" fmla="*/ 0 h 915"/>
                <a:gd name="T10" fmla="*/ 0 w 1319"/>
                <a:gd name="T11" fmla="*/ 26 h 915"/>
                <a:gd name="T12" fmla="*/ 0 w 1319"/>
                <a:gd name="T13" fmla="*/ 889 h 915"/>
                <a:gd name="T14" fmla="*/ 26 w 1319"/>
                <a:gd name="T15" fmla="*/ 915 h 915"/>
                <a:gd name="T16" fmla="*/ 1293 w 1319"/>
                <a:gd name="T17" fmla="*/ 91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9" h="915">
                  <a:moveTo>
                    <a:pt x="1293" y="915"/>
                  </a:moveTo>
                  <a:cubicBezTo>
                    <a:pt x="1307" y="915"/>
                    <a:pt x="1319" y="903"/>
                    <a:pt x="1319" y="889"/>
                  </a:cubicBezTo>
                  <a:cubicBezTo>
                    <a:pt x="1319" y="26"/>
                    <a:pt x="1319" y="26"/>
                    <a:pt x="1319" y="26"/>
                  </a:cubicBezTo>
                  <a:cubicBezTo>
                    <a:pt x="1319" y="12"/>
                    <a:pt x="1307" y="0"/>
                    <a:pt x="1293" y="0"/>
                  </a:cubicBezTo>
                  <a:cubicBezTo>
                    <a:pt x="26" y="0"/>
                    <a:pt x="26" y="0"/>
                    <a:pt x="26" y="0"/>
                  </a:cubicBezTo>
                  <a:cubicBezTo>
                    <a:pt x="12" y="0"/>
                    <a:pt x="0" y="12"/>
                    <a:pt x="0" y="26"/>
                  </a:cubicBezTo>
                  <a:cubicBezTo>
                    <a:pt x="0" y="889"/>
                    <a:pt x="0" y="889"/>
                    <a:pt x="0" y="889"/>
                  </a:cubicBezTo>
                  <a:cubicBezTo>
                    <a:pt x="0" y="903"/>
                    <a:pt x="12" y="915"/>
                    <a:pt x="26" y="915"/>
                  </a:cubicBezTo>
                  <a:lnTo>
                    <a:pt x="1293" y="915"/>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9" name="Rectangle 38"/>
            <p:cNvSpPr>
              <a:spLocks noChangeArrowheads="1"/>
            </p:cNvSpPr>
            <p:nvPr/>
          </p:nvSpPr>
          <p:spPr bwMode="auto">
            <a:xfrm>
              <a:off x="17954626" y="7900988"/>
              <a:ext cx="4633913" cy="2632075"/>
            </a:xfrm>
            <a:prstGeom prst="rect">
              <a:avLst/>
            </a:prstGeom>
            <a:solidFill>
              <a:srgbClr val="00BC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0" name="Freeform 39"/>
            <p:cNvSpPr>
              <a:spLocks/>
            </p:cNvSpPr>
            <p:nvPr/>
          </p:nvSpPr>
          <p:spPr bwMode="auto">
            <a:xfrm>
              <a:off x="24449088" y="10323513"/>
              <a:ext cx="2374900" cy="762000"/>
            </a:xfrm>
            <a:custGeom>
              <a:avLst/>
              <a:gdLst>
                <a:gd name="T0" fmla="*/ 1496 w 1496"/>
                <a:gd name="T1" fmla="*/ 0 h 480"/>
                <a:gd name="T2" fmla="*/ 0 w 1496"/>
                <a:gd name="T3" fmla="*/ 0 h 480"/>
                <a:gd name="T4" fmla="*/ 90 w 1496"/>
                <a:gd name="T5" fmla="*/ 59 h 480"/>
                <a:gd name="T6" fmla="*/ 728 w 1496"/>
                <a:gd name="T7" fmla="*/ 267 h 480"/>
                <a:gd name="T8" fmla="*/ 731 w 1496"/>
                <a:gd name="T9" fmla="*/ 480 h 480"/>
                <a:gd name="T10" fmla="*/ 1326 w 1496"/>
                <a:gd name="T11" fmla="*/ 480 h 480"/>
                <a:gd name="T12" fmla="*/ 1326 w 1496"/>
                <a:gd name="T13" fmla="*/ 118 h 480"/>
                <a:gd name="T14" fmla="*/ 1496 w 1496"/>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6" h="480">
                  <a:moveTo>
                    <a:pt x="1496" y="0"/>
                  </a:moveTo>
                  <a:lnTo>
                    <a:pt x="0" y="0"/>
                  </a:lnTo>
                  <a:lnTo>
                    <a:pt x="90" y="59"/>
                  </a:lnTo>
                  <a:lnTo>
                    <a:pt x="728" y="267"/>
                  </a:lnTo>
                  <a:lnTo>
                    <a:pt x="731" y="480"/>
                  </a:lnTo>
                  <a:lnTo>
                    <a:pt x="1326" y="480"/>
                  </a:lnTo>
                  <a:lnTo>
                    <a:pt x="1326" y="118"/>
                  </a:lnTo>
                  <a:lnTo>
                    <a:pt x="1496"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1" name="Freeform 40"/>
            <p:cNvSpPr>
              <a:spLocks/>
            </p:cNvSpPr>
            <p:nvPr/>
          </p:nvSpPr>
          <p:spPr bwMode="auto">
            <a:xfrm>
              <a:off x="18105438" y="11187113"/>
              <a:ext cx="1728788" cy="555625"/>
            </a:xfrm>
            <a:custGeom>
              <a:avLst/>
              <a:gdLst>
                <a:gd name="T0" fmla="*/ 1089 w 1089"/>
                <a:gd name="T1" fmla="*/ 0 h 350"/>
                <a:gd name="T2" fmla="*/ 0 w 1089"/>
                <a:gd name="T3" fmla="*/ 0 h 350"/>
                <a:gd name="T4" fmla="*/ 66 w 1089"/>
                <a:gd name="T5" fmla="*/ 42 h 350"/>
                <a:gd name="T6" fmla="*/ 532 w 1089"/>
                <a:gd name="T7" fmla="*/ 194 h 350"/>
                <a:gd name="T8" fmla="*/ 532 w 1089"/>
                <a:gd name="T9" fmla="*/ 350 h 350"/>
                <a:gd name="T10" fmla="*/ 964 w 1089"/>
                <a:gd name="T11" fmla="*/ 350 h 350"/>
                <a:gd name="T12" fmla="*/ 964 w 1089"/>
                <a:gd name="T13" fmla="*/ 85 h 350"/>
                <a:gd name="T14" fmla="*/ 1089 w 1089"/>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9" h="350">
                  <a:moveTo>
                    <a:pt x="1089" y="0"/>
                  </a:moveTo>
                  <a:lnTo>
                    <a:pt x="0" y="0"/>
                  </a:lnTo>
                  <a:lnTo>
                    <a:pt x="66" y="42"/>
                  </a:lnTo>
                  <a:lnTo>
                    <a:pt x="532" y="194"/>
                  </a:lnTo>
                  <a:lnTo>
                    <a:pt x="532" y="350"/>
                  </a:lnTo>
                  <a:lnTo>
                    <a:pt x="964" y="350"/>
                  </a:lnTo>
                  <a:lnTo>
                    <a:pt x="964" y="85"/>
                  </a:lnTo>
                  <a:lnTo>
                    <a:pt x="1089"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2" name="Freeform 41"/>
            <p:cNvSpPr>
              <a:spLocks/>
            </p:cNvSpPr>
            <p:nvPr/>
          </p:nvSpPr>
          <p:spPr bwMode="auto">
            <a:xfrm>
              <a:off x="20769263" y="11187113"/>
              <a:ext cx="1733550" cy="555625"/>
            </a:xfrm>
            <a:custGeom>
              <a:avLst/>
              <a:gdLst>
                <a:gd name="T0" fmla="*/ 0 w 1092"/>
                <a:gd name="T1" fmla="*/ 0 h 350"/>
                <a:gd name="T2" fmla="*/ 1092 w 1092"/>
                <a:gd name="T3" fmla="*/ 0 h 350"/>
                <a:gd name="T4" fmla="*/ 1026 w 1092"/>
                <a:gd name="T5" fmla="*/ 42 h 350"/>
                <a:gd name="T6" fmla="*/ 560 w 1092"/>
                <a:gd name="T7" fmla="*/ 194 h 350"/>
                <a:gd name="T8" fmla="*/ 560 w 1092"/>
                <a:gd name="T9" fmla="*/ 350 h 350"/>
                <a:gd name="T10" fmla="*/ 125 w 1092"/>
                <a:gd name="T11" fmla="*/ 350 h 350"/>
                <a:gd name="T12" fmla="*/ 125 w 1092"/>
                <a:gd name="T13" fmla="*/ 85 h 350"/>
                <a:gd name="T14" fmla="*/ 0 w 1092"/>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2" h="350">
                  <a:moveTo>
                    <a:pt x="0" y="0"/>
                  </a:moveTo>
                  <a:lnTo>
                    <a:pt x="1092" y="0"/>
                  </a:lnTo>
                  <a:lnTo>
                    <a:pt x="1026" y="42"/>
                  </a:lnTo>
                  <a:lnTo>
                    <a:pt x="560" y="194"/>
                  </a:lnTo>
                  <a:lnTo>
                    <a:pt x="560" y="350"/>
                  </a:lnTo>
                  <a:lnTo>
                    <a:pt x="125" y="350"/>
                  </a:lnTo>
                  <a:lnTo>
                    <a:pt x="125" y="85"/>
                  </a:lnTo>
                  <a:lnTo>
                    <a:pt x="0"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3" name="Rectangle 42"/>
            <p:cNvSpPr>
              <a:spLocks noChangeArrowheads="1"/>
            </p:cNvSpPr>
            <p:nvPr/>
          </p:nvSpPr>
          <p:spPr bwMode="auto">
            <a:xfrm>
              <a:off x="25590501" y="11085513"/>
              <a:ext cx="998538" cy="198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4" name="Freeform 43"/>
            <p:cNvSpPr>
              <a:spLocks/>
            </p:cNvSpPr>
            <p:nvPr/>
          </p:nvSpPr>
          <p:spPr bwMode="auto">
            <a:xfrm>
              <a:off x="27938413" y="11333163"/>
              <a:ext cx="2308225" cy="762000"/>
            </a:xfrm>
            <a:custGeom>
              <a:avLst/>
              <a:gdLst>
                <a:gd name="T0" fmla="*/ 0 w 1454"/>
                <a:gd name="T1" fmla="*/ 0 h 480"/>
                <a:gd name="T2" fmla="*/ 1454 w 1454"/>
                <a:gd name="T3" fmla="*/ 0 h 480"/>
                <a:gd name="T4" fmla="*/ 1366 w 1454"/>
                <a:gd name="T5" fmla="*/ 59 h 480"/>
                <a:gd name="T6" fmla="*/ 747 w 1454"/>
                <a:gd name="T7" fmla="*/ 267 h 480"/>
                <a:gd name="T8" fmla="*/ 745 w 1454"/>
                <a:gd name="T9" fmla="*/ 480 h 480"/>
                <a:gd name="T10" fmla="*/ 168 w 1454"/>
                <a:gd name="T11" fmla="*/ 480 h 480"/>
                <a:gd name="T12" fmla="*/ 168 w 1454"/>
                <a:gd name="T13" fmla="*/ 116 h 480"/>
                <a:gd name="T14" fmla="*/ 0 w 1454"/>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4" h="480">
                  <a:moveTo>
                    <a:pt x="0" y="0"/>
                  </a:moveTo>
                  <a:lnTo>
                    <a:pt x="1454" y="0"/>
                  </a:lnTo>
                  <a:lnTo>
                    <a:pt x="1366" y="59"/>
                  </a:lnTo>
                  <a:lnTo>
                    <a:pt x="747" y="267"/>
                  </a:lnTo>
                  <a:lnTo>
                    <a:pt x="745" y="480"/>
                  </a:lnTo>
                  <a:lnTo>
                    <a:pt x="168" y="480"/>
                  </a:lnTo>
                  <a:lnTo>
                    <a:pt x="168" y="116"/>
                  </a:lnTo>
                  <a:lnTo>
                    <a:pt x="0"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5" name="Rectangle 44"/>
            <p:cNvSpPr>
              <a:spLocks noChangeArrowheads="1"/>
            </p:cNvSpPr>
            <p:nvPr/>
          </p:nvSpPr>
          <p:spPr bwMode="auto">
            <a:xfrm>
              <a:off x="28171776" y="12095163"/>
              <a:ext cx="968375" cy="200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6" name="Freeform 45"/>
            <p:cNvSpPr>
              <a:spLocks/>
            </p:cNvSpPr>
            <p:nvPr/>
          </p:nvSpPr>
          <p:spPr bwMode="auto">
            <a:xfrm>
              <a:off x="23383876" y="10134600"/>
              <a:ext cx="4413250" cy="180975"/>
            </a:xfrm>
            <a:custGeom>
              <a:avLst/>
              <a:gdLst>
                <a:gd name="T0" fmla="*/ 0 w 1176"/>
                <a:gd name="T1" fmla="*/ 0 h 48"/>
                <a:gd name="T2" fmla="*/ 0 w 1176"/>
                <a:gd name="T3" fmla="*/ 23 h 48"/>
                <a:gd name="T4" fmla="*/ 0 w 1176"/>
                <a:gd name="T5" fmla="*/ 24 h 48"/>
                <a:gd name="T6" fmla="*/ 0 w 1176"/>
                <a:gd name="T7" fmla="*/ 25 h 48"/>
                <a:gd name="T8" fmla="*/ 0 w 1176"/>
                <a:gd name="T9" fmla="*/ 27 h 48"/>
                <a:gd name="T10" fmla="*/ 0 w 1176"/>
                <a:gd name="T11" fmla="*/ 28 h 48"/>
                <a:gd name="T12" fmla="*/ 24 w 1176"/>
                <a:gd name="T13" fmla="*/ 48 h 48"/>
                <a:gd name="T14" fmla="*/ 1152 w 1176"/>
                <a:gd name="T15" fmla="*/ 48 h 48"/>
                <a:gd name="T16" fmla="*/ 1176 w 1176"/>
                <a:gd name="T17" fmla="*/ 30 h 48"/>
                <a:gd name="T18" fmla="*/ 1176 w 1176"/>
                <a:gd name="T19" fmla="*/ 30 h 48"/>
                <a:gd name="T20" fmla="*/ 1176 w 1176"/>
                <a:gd name="T21" fmla="*/ 0 h 48"/>
                <a:gd name="T22" fmla="*/ 0 w 1176"/>
                <a:gd name="T23" fmla="*/ 0 h 48"/>
                <a:gd name="T24" fmla="*/ 0 w 117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48">
                  <a:moveTo>
                    <a:pt x="0" y="0"/>
                  </a:moveTo>
                  <a:cubicBezTo>
                    <a:pt x="0" y="23"/>
                    <a:pt x="0" y="23"/>
                    <a:pt x="0" y="23"/>
                  </a:cubicBezTo>
                  <a:cubicBezTo>
                    <a:pt x="0" y="24"/>
                    <a:pt x="0" y="24"/>
                    <a:pt x="0" y="24"/>
                  </a:cubicBezTo>
                  <a:cubicBezTo>
                    <a:pt x="0" y="24"/>
                    <a:pt x="0" y="24"/>
                    <a:pt x="0" y="25"/>
                  </a:cubicBezTo>
                  <a:cubicBezTo>
                    <a:pt x="0" y="27"/>
                    <a:pt x="0" y="27"/>
                    <a:pt x="0" y="27"/>
                  </a:cubicBezTo>
                  <a:cubicBezTo>
                    <a:pt x="0" y="28"/>
                    <a:pt x="0" y="28"/>
                    <a:pt x="0" y="28"/>
                  </a:cubicBezTo>
                  <a:cubicBezTo>
                    <a:pt x="1" y="39"/>
                    <a:pt x="12" y="48"/>
                    <a:pt x="24" y="48"/>
                  </a:cubicBezTo>
                  <a:cubicBezTo>
                    <a:pt x="1152" y="48"/>
                    <a:pt x="1152" y="48"/>
                    <a:pt x="1152" y="48"/>
                  </a:cubicBezTo>
                  <a:cubicBezTo>
                    <a:pt x="1163" y="48"/>
                    <a:pt x="1172" y="41"/>
                    <a:pt x="1176" y="30"/>
                  </a:cubicBezTo>
                  <a:cubicBezTo>
                    <a:pt x="1176" y="30"/>
                    <a:pt x="1176" y="30"/>
                    <a:pt x="1176" y="30"/>
                  </a:cubicBezTo>
                  <a:cubicBezTo>
                    <a:pt x="1176" y="0"/>
                    <a:pt x="1176" y="0"/>
                    <a:pt x="1176" y="0"/>
                  </a:cubicBezTo>
                  <a:cubicBezTo>
                    <a:pt x="0" y="0"/>
                    <a:pt x="0" y="0"/>
                    <a:pt x="0" y="0"/>
                  </a:cubicBezTo>
                  <a:cubicBezTo>
                    <a:pt x="0" y="0"/>
                    <a:pt x="0" y="0"/>
                    <a:pt x="0" y="0"/>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7" name="Freeform 46"/>
            <p:cNvSpPr>
              <a:spLocks/>
            </p:cNvSpPr>
            <p:nvPr/>
          </p:nvSpPr>
          <p:spPr bwMode="auto">
            <a:xfrm>
              <a:off x="23383876" y="10059988"/>
              <a:ext cx="4413250" cy="74613"/>
            </a:xfrm>
            <a:custGeom>
              <a:avLst/>
              <a:gdLst>
                <a:gd name="T0" fmla="*/ 0 w 2780"/>
                <a:gd name="T1" fmla="*/ 0 h 47"/>
                <a:gd name="T2" fmla="*/ 2780 w 2780"/>
                <a:gd name="T3" fmla="*/ 0 h 47"/>
                <a:gd name="T4" fmla="*/ 2780 w 2780"/>
                <a:gd name="T5" fmla="*/ 47 h 47"/>
                <a:gd name="T6" fmla="*/ 0 w 2780"/>
                <a:gd name="T7" fmla="*/ 47 h 47"/>
                <a:gd name="T8" fmla="*/ 0 w 2780"/>
                <a:gd name="T9" fmla="*/ 0 h 47"/>
                <a:gd name="T10" fmla="*/ 0 w 2780"/>
                <a:gd name="T11" fmla="*/ 0 h 47"/>
              </a:gdLst>
              <a:ahLst/>
              <a:cxnLst>
                <a:cxn ang="0">
                  <a:pos x="T0" y="T1"/>
                </a:cxn>
                <a:cxn ang="0">
                  <a:pos x="T2" y="T3"/>
                </a:cxn>
                <a:cxn ang="0">
                  <a:pos x="T4" y="T5"/>
                </a:cxn>
                <a:cxn ang="0">
                  <a:pos x="T6" y="T7"/>
                </a:cxn>
                <a:cxn ang="0">
                  <a:pos x="T8" y="T9"/>
                </a:cxn>
                <a:cxn ang="0">
                  <a:pos x="T10" y="T11"/>
                </a:cxn>
              </a:cxnLst>
              <a:rect l="0" t="0" r="r" b="b"/>
              <a:pathLst>
                <a:path w="2780" h="47">
                  <a:moveTo>
                    <a:pt x="0" y="0"/>
                  </a:moveTo>
                  <a:lnTo>
                    <a:pt x="2780" y="0"/>
                  </a:lnTo>
                  <a:lnTo>
                    <a:pt x="2780" y="47"/>
                  </a:lnTo>
                  <a:lnTo>
                    <a:pt x="0" y="47"/>
                  </a:lnTo>
                  <a:lnTo>
                    <a:pt x="0" y="0"/>
                  </a:lnTo>
                  <a:lnTo>
                    <a:pt x="0" y="0"/>
                  </a:lnTo>
                  <a:close/>
                </a:path>
              </a:pathLst>
            </a:custGeom>
            <a:solidFill>
              <a:srgbClr val="B957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8" name="Freeform 47"/>
            <p:cNvSpPr>
              <a:spLocks/>
            </p:cNvSpPr>
            <p:nvPr/>
          </p:nvSpPr>
          <p:spPr bwMode="auto">
            <a:xfrm>
              <a:off x="24085551" y="8047038"/>
              <a:ext cx="3024188" cy="1892300"/>
            </a:xfrm>
            <a:custGeom>
              <a:avLst/>
              <a:gdLst>
                <a:gd name="T0" fmla="*/ 0 w 1905"/>
                <a:gd name="T1" fmla="*/ 0 h 1192"/>
                <a:gd name="T2" fmla="*/ 1905 w 1905"/>
                <a:gd name="T3" fmla="*/ 0 h 1192"/>
                <a:gd name="T4" fmla="*/ 1905 w 1905"/>
                <a:gd name="T5" fmla="*/ 1192 h 1192"/>
                <a:gd name="T6" fmla="*/ 0 w 1905"/>
                <a:gd name="T7" fmla="*/ 1192 h 1192"/>
                <a:gd name="T8" fmla="*/ 0 w 1905"/>
                <a:gd name="T9" fmla="*/ 0 h 1192"/>
                <a:gd name="T10" fmla="*/ 0 w 1905"/>
                <a:gd name="T11" fmla="*/ 0 h 1192"/>
              </a:gdLst>
              <a:ahLst/>
              <a:cxnLst>
                <a:cxn ang="0">
                  <a:pos x="T0" y="T1"/>
                </a:cxn>
                <a:cxn ang="0">
                  <a:pos x="T2" y="T3"/>
                </a:cxn>
                <a:cxn ang="0">
                  <a:pos x="T4" y="T5"/>
                </a:cxn>
                <a:cxn ang="0">
                  <a:pos x="T6" y="T7"/>
                </a:cxn>
                <a:cxn ang="0">
                  <a:pos x="T8" y="T9"/>
                </a:cxn>
                <a:cxn ang="0">
                  <a:pos x="T10" y="T11"/>
                </a:cxn>
              </a:cxnLst>
              <a:rect l="0" t="0" r="r" b="b"/>
              <a:pathLst>
                <a:path w="1905" h="1192">
                  <a:moveTo>
                    <a:pt x="0" y="0"/>
                  </a:moveTo>
                  <a:lnTo>
                    <a:pt x="1905" y="0"/>
                  </a:lnTo>
                  <a:lnTo>
                    <a:pt x="1905" y="1192"/>
                  </a:lnTo>
                  <a:lnTo>
                    <a:pt x="0" y="1192"/>
                  </a:lnTo>
                  <a:lnTo>
                    <a:pt x="0" y="0"/>
                  </a:lnTo>
                  <a:lnTo>
                    <a:pt x="0" y="0"/>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9" name="Freeform 48"/>
            <p:cNvSpPr>
              <a:spLocks noEditPoints="1"/>
            </p:cNvSpPr>
            <p:nvPr/>
          </p:nvSpPr>
          <p:spPr bwMode="auto">
            <a:xfrm>
              <a:off x="23947438" y="7937500"/>
              <a:ext cx="3294063" cy="2122488"/>
            </a:xfrm>
            <a:custGeom>
              <a:avLst/>
              <a:gdLst>
                <a:gd name="T0" fmla="*/ 29 w 878"/>
                <a:gd name="T1" fmla="*/ 565 h 565"/>
                <a:gd name="T2" fmla="*/ 850 w 878"/>
                <a:gd name="T3" fmla="*/ 565 h 565"/>
                <a:gd name="T4" fmla="*/ 878 w 878"/>
                <a:gd name="T5" fmla="*/ 535 h 565"/>
                <a:gd name="T6" fmla="*/ 878 w 878"/>
                <a:gd name="T7" fmla="*/ 31 h 565"/>
                <a:gd name="T8" fmla="*/ 850 w 878"/>
                <a:gd name="T9" fmla="*/ 0 h 565"/>
                <a:gd name="T10" fmla="*/ 29 w 878"/>
                <a:gd name="T11" fmla="*/ 0 h 565"/>
                <a:gd name="T12" fmla="*/ 0 w 878"/>
                <a:gd name="T13" fmla="*/ 31 h 565"/>
                <a:gd name="T14" fmla="*/ 0 w 878"/>
                <a:gd name="T15" fmla="*/ 535 h 565"/>
                <a:gd name="T16" fmla="*/ 29 w 878"/>
                <a:gd name="T17" fmla="*/ 565 h 565"/>
                <a:gd name="T18" fmla="*/ 37 w 878"/>
                <a:gd name="T19" fmla="*/ 34 h 565"/>
                <a:gd name="T20" fmla="*/ 841 w 878"/>
                <a:gd name="T21" fmla="*/ 34 h 565"/>
                <a:gd name="T22" fmla="*/ 841 w 878"/>
                <a:gd name="T23" fmla="*/ 529 h 565"/>
                <a:gd name="T24" fmla="*/ 37 w 878"/>
                <a:gd name="T25" fmla="*/ 529 h 565"/>
                <a:gd name="T26" fmla="*/ 37 w 878"/>
                <a:gd name="T27" fmla="*/ 3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8" h="565">
                  <a:moveTo>
                    <a:pt x="29" y="565"/>
                  </a:moveTo>
                  <a:cubicBezTo>
                    <a:pt x="850" y="565"/>
                    <a:pt x="850" y="565"/>
                    <a:pt x="850" y="565"/>
                  </a:cubicBezTo>
                  <a:cubicBezTo>
                    <a:pt x="867" y="565"/>
                    <a:pt x="878" y="553"/>
                    <a:pt x="878" y="535"/>
                  </a:cubicBezTo>
                  <a:cubicBezTo>
                    <a:pt x="878" y="31"/>
                    <a:pt x="878" y="31"/>
                    <a:pt x="878" y="31"/>
                  </a:cubicBezTo>
                  <a:cubicBezTo>
                    <a:pt x="878" y="12"/>
                    <a:pt x="867" y="0"/>
                    <a:pt x="850" y="0"/>
                  </a:cubicBezTo>
                  <a:cubicBezTo>
                    <a:pt x="29" y="0"/>
                    <a:pt x="29" y="0"/>
                    <a:pt x="29" y="0"/>
                  </a:cubicBezTo>
                  <a:cubicBezTo>
                    <a:pt x="14" y="0"/>
                    <a:pt x="0" y="12"/>
                    <a:pt x="0" y="31"/>
                  </a:cubicBezTo>
                  <a:cubicBezTo>
                    <a:pt x="0" y="535"/>
                    <a:pt x="0" y="535"/>
                    <a:pt x="0" y="535"/>
                  </a:cubicBezTo>
                  <a:cubicBezTo>
                    <a:pt x="0" y="553"/>
                    <a:pt x="14" y="565"/>
                    <a:pt x="29" y="565"/>
                  </a:cubicBezTo>
                  <a:close/>
                  <a:moveTo>
                    <a:pt x="37" y="34"/>
                  </a:moveTo>
                  <a:cubicBezTo>
                    <a:pt x="841" y="34"/>
                    <a:pt x="841" y="34"/>
                    <a:pt x="841" y="34"/>
                  </a:cubicBezTo>
                  <a:cubicBezTo>
                    <a:pt x="841" y="529"/>
                    <a:pt x="841" y="529"/>
                    <a:pt x="841" y="529"/>
                  </a:cubicBezTo>
                  <a:cubicBezTo>
                    <a:pt x="37" y="529"/>
                    <a:pt x="37" y="529"/>
                    <a:pt x="37" y="529"/>
                  </a:cubicBezTo>
                  <a:cubicBezTo>
                    <a:pt x="37" y="34"/>
                    <a:pt x="37" y="34"/>
                    <a:pt x="37" y="34"/>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0" name="Freeform 49"/>
            <p:cNvSpPr>
              <a:spLocks/>
            </p:cNvSpPr>
            <p:nvPr/>
          </p:nvSpPr>
          <p:spPr bwMode="auto">
            <a:xfrm>
              <a:off x="27549476" y="9256713"/>
              <a:ext cx="3263900" cy="2068513"/>
            </a:xfrm>
            <a:custGeom>
              <a:avLst/>
              <a:gdLst>
                <a:gd name="T0" fmla="*/ 869 w 870"/>
                <a:gd name="T1" fmla="*/ 493 h 551"/>
                <a:gd name="T2" fmla="*/ 805 w 870"/>
                <a:gd name="T3" fmla="*/ 170 h 551"/>
                <a:gd name="T4" fmla="*/ 805 w 870"/>
                <a:gd name="T5" fmla="*/ 36 h 551"/>
                <a:gd name="T6" fmla="*/ 769 w 870"/>
                <a:gd name="T7" fmla="*/ 0 h 551"/>
                <a:gd name="T8" fmla="*/ 551 w 870"/>
                <a:gd name="T9" fmla="*/ 0 h 551"/>
                <a:gd name="T10" fmla="*/ 433 w 870"/>
                <a:gd name="T11" fmla="*/ 0 h 551"/>
                <a:gd name="T12" fmla="*/ 35 w 870"/>
                <a:gd name="T13" fmla="*/ 0 h 551"/>
                <a:gd name="T14" fmla="*/ 0 w 870"/>
                <a:gd name="T15" fmla="*/ 36 h 551"/>
                <a:gd name="T16" fmla="*/ 0 w 870"/>
                <a:gd name="T17" fmla="*/ 516 h 551"/>
                <a:gd name="T18" fmla="*/ 35 w 870"/>
                <a:gd name="T19" fmla="*/ 551 h 551"/>
                <a:gd name="T20" fmla="*/ 769 w 870"/>
                <a:gd name="T21" fmla="*/ 551 h 551"/>
                <a:gd name="T22" fmla="*/ 805 w 870"/>
                <a:gd name="T23" fmla="*/ 516 h 551"/>
                <a:gd name="T24" fmla="*/ 805 w 870"/>
                <a:gd name="T25" fmla="*/ 514 h 551"/>
                <a:gd name="T26" fmla="*/ 855 w 870"/>
                <a:gd name="T27" fmla="*/ 514 h 551"/>
                <a:gd name="T28" fmla="*/ 870 w 870"/>
                <a:gd name="T29" fmla="*/ 499 h 551"/>
                <a:gd name="T30" fmla="*/ 869 w 870"/>
                <a:gd name="T31" fmla="*/ 49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0" h="551">
                  <a:moveTo>
                    <a:pt x="869" y="493"/>
                  </a:moveTo>
                  <a:cubicBezTo>
                    <a:pt x="805" y="170"/>
                    <a:pt x="805" y="170"/>
                    <a:pt x="805" y="170"/>
                  </a:cubicBezTo>
                  <a:cubicBezTo>
                    <a:pt x="805" y="36"/>
                    <a:pt x="805" y="36"/>
                    <a:pt x="805" y="36"/>
                  </a:cubicBezTo>
                  <a:cubicBezTo>
                    <a:pt x="805" y="16"/>
                    <a:pt x="789" y="0"/>
                    <a:pt x="769" y="0"/>
                  </a:cubicBezTo>
                  <a:cubicBezTo>
                    <a:pt x="551" y="0"/>
                    <a:pt x="551" y="0"/>
                    <a:pt x="551" y="0"/>
                  </a:cubicBezTo>
                  <a:cubicBezTo>
                    <a:pt x="433" y="0"/>
                    <a:pt x="433" y="0"/>
                    <a:pt x="433" y="0"/>
                  </a:cubicBezTo>
                  <a:cubicBezTo>
                    <a:pt x="35" y="0"/>
                    <a:pt x="35" y="0"/>
                    <a:pt x="35" y="0"/>
                  </a:cubicBezTo>
                  <a:cubicBezTo>
                    <a:pt x="16" y="0"/>
                    <a:pt x="0" y="16"/>
                    <a:pt x="0" y="36"/>
                  </a:cubicBezTo>
                  <a:cubicBezTo>
                    <a:pt x="0" y="516"/>
                    <a:pt x="0" y="516"/>
                    <a:pt x="0" y="516"/>
                  </a:cubicBezTo>
                  <a:cubicBezTo>
                    <a:pt x="0" y="535"/>
                    <a:pt x="16" y="551"/>
                    <a:pt x="35" y="551"/>
                  </a:cubicBezTo>
                  <a:cubicBezTo>
                    <a:pt x="769" y="551"/>
                    <a:pt x="769" y="551"/>
                    <a:pt x="769" y="551"/>
                  </a:cubicBezTo>
                  <a:cubicBezTo>
                    <a:pt x="789" y="551"/>
                    <a:pt x="805" y="535"/>
                    <a:pt x="805" y="516"/>
                  </a:cubicBezTo>
                  <a:cubicBezTo>
                    <a:pt x="805" y="514"/>
                    <a:pt x="805" y="514"/>
                    <a:pt x="805" y="514"/>
                  </a:cubicBezTo>
                  <a:cubicBezTo>
                    <a:pt x="855" y="514"/>
                    <a:pt x="855" y="514"/>
                    <a:pt x="855" y="514"/>
                  </a:cubicBezTo>
                  <a:cubicBezTo>
                    <a:pt x="863" y="514"/>
                    <a:pt x="870" y="507"/>
                    <a:pt x="870" y="499"/>
                  </a:cubicBezTo>
                  <a:cubicBezTo>
                    <a:pt x="870" y="497"/>
                    <a:pt x="869" y="495"/>
                    <a:pt x="869" y="493"/>
                  </a:cubicBezTo>
                  <a:close/>
                </a:path>
              </a:pathLst>
            </a:custGeom>
            <a:solidFill>
              <a:srgbClr val="008D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1" name="Rectangle 50"/>
            <p:cNvSpPr>
              <a:spLocks noChangeArrowheads="1"/>
            </p:cNvSpPr>
            <p:nvPr/>
          </p:nvSpPr>
          <p:spPr bwMode="auto">
            <a:xfrm>
              <a:off x="27743151" y="9455150"/>
              <a:ext cx="2627313" cy="16748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2" name="Freeform 51"/>
            <p:cNvSpPr>
              <a:spLocks/>
            </p:cNvSpPr>
            <p:nvPr/>
          </p:nvSpPr>
          <p:spPr bwMode="auto">
            <a:xfrm>
              <a:off x="23961726" y="10709275"/>
              <a:ext cx="169863" cy="258763"/>
            </a:xfrm>
            <a:custGeom>
              <a:avLst/>
              <a:gdLst>
                <a:gd name="T0" fmla="*/ 0 w 45"/>
                <a:gd name="T1" fmla="*/ 4 h 69"/>
                <a:gd name="T2" fmla="*/ 16 w 45"/>
                <a:gd name="T3" fmla="*/ 69 h 69"/>
                <a:gd name="T4" fmla="*/ 40 w 45"/>
                <a:gd name="T5" fmla="*/ 29 h 69"/>
                <a:gd name="T6" fmla="*/ 0 w 45"/>
                <a:gd name="T7" fmla="*/ 4 h 69"/>
              </a:gdLst>
              <a:ahLst/>
              <a:cxnLst>
                <a:cxn ang="0">
                  <a:pos x="T0" y="T1"/>
                </a:cxn>
                <a:cxn ang="0">
                  <a:pos x="T2" y="T3"/>
                </a:cxn>
                <a:cxn ang="0">
                  <a:pos x="T4" y="T5"/>
                </a:cxn>
                <a:cxn ang="0">
                  <a:pos x="T6" y="T7"/>
                </a:cxn>
              </a:cxnLst>
              <a:rect l="0" t="0" r="r" b="b"/>
              <a:pathLst>
                <a:path w="45" h="69">
                  <a:moveTo>
                    <a:pt x="0" y="4"/>
                  </a:moveTo>
                  <a:cubicBezTo>
                    <a:pt x="16" y="69"/>
                    <a:pt x="16" y="69"/>
                    <a:pt x="16" y="69"/>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3" name="Freeform 52"/>
            <p:cNvSpPr>
              <a:spLocks/>
            </p:cNvSpPr>
            <p:nvPr/>
          </p:nvSpPr>
          <p:spPr bwMode="auto">
            <a:xfrm>
              <a:off x="23901401" y="10461625"/>
              <a:ext cx="169863" cy="263525"/>
            </a:xfrm>
            <a:custGeom>
              <a:avLst/>
              <a:gdLst>
                <a:gd name="T0" fmla="*/ 0 w 45"/>
                <a:gd name="T1" fmla="*/ 5 h 70"/>
                <a:gd name="T2" fmla="*/ 16 w 45"/>
                <a:gd name="T3" fmla="*/ 70 h 70"/>
                <a:gd name="T4" fmla="*/ 40 w 45"/>
                <a:gd name="T5" fmla="*/ 29 h 70"/>
                <a:gd name="T6" fmla="*/ 0 w 45"/>
                <a:gd name="T7" fmla="*/ 5 h 70"/>
              </a:gdLst>
              <a:ahLst/>
              <a:cxnLst>
                <a:cxn ang="0">
                  <a:pos x="T0" y="T1"/>
                </a:cxn>
                <a:cxn ang="0">
                  <a:pos x="T2" y="T3"/>
                </a:cxn>
                <a:cxn ang="0">
                  <a:pos x="T4" y="T5"/>
                </a:cxn>
                <a:cxn ang="0">
                  <a:pos x="T6" y="T7"/>
                </a:cxn>
              </a:cxnLst>
              <a:rect l="0" t="0" r="r" b="b"/>
              <a:pathLst>
                <a:path w="45" h="70">
                  <a:moveTo>
                    <a:pt x="0" y="5"/>
                  </a:moveTo>
                  <a:cubicBezTo>
                    <a:pt x="16" y="70"/>
                    <a:pt x="16" y="70"/>
                    <a:pt x="16" y="70"/>
                  </a:cubicBezTo>
                  <a:cubicBezTo>
                    <a:pt x="34" y="66"/>
                    <a:pt x="45" y="47"/>
                    <a:pt x="40" y="29"/>
                  </a:cubicBezTo>
                  <a:cubicBezTo>
                    <a:pt x="36" y="11"/>
                    <a:pt x="18" y="0"/>
                    <a:pt x="0" y="5"/>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4" name="Freeform 53"/>
            <p:cNvSpPr>
              <a:spLocks/>
            </p:cNvSpPr>
            <p:nvPr/>
          </p:nvSpPr>
          <p:spPr bwMode="auto">
            <a:xfrm>
              <a:off x="23842663" y="10217150"/>
              <a:ext cx="168275" cy="263525"/>
            </a:xfrm>
            <a:custGeom>
              <a:avLst/>
              <a:gdLst>
                <a:gd name="T0" fmla="*/ 0 w 45"/>
                <a:gd name="T1" fmla="*/ 4 h 70"/>
                <a:gd name="T2" fmla="*/ 16 w 45"/>
                <a:gd name="T3" fmla="*/ 70 h 70"/>
                <a:gd name="T4" fmla="*/ 40 w 45"/>
                <a:gd name="T5" fmla="*/ 29 h 70"/>
                <a:gd name="T6" fmla="*/ 0 w 45"/>
                <a:gd name="T7" fmla="*/ 4 h 70"/>
              </a:gdLst>
              <a:ahLst/>
              <a:cxnLst>
                <a:cxn ang="0">
                  <a:pos x="T0" y="T1"/>
                </a:cxn>
                <a:cxn ang="0">
                  <a:pos x="T2" y="T3"/>
                </a:cxn>
                <a:cxn ang="0">
                  <a:pos x="T4" y="T5"/>
                </a:cxn>
                <a:cxn ang="0">
                  <a:pos x="T6" y="T7"/>
                </a:cxn>
              </a:cxnLst>
              <a:rect l="0" t="0" r="r" b="b"/>
              <a:pathLst>
                <a:path w="45" h="70">
                  <a:moveTo>
                    <a:pt x="0" y="4"/>
                  </a:moveTo>
                  <a:cubicBezTo>
                    <a:pt x="16" y="70"/>
                    <a:pt x="16" y="70"/>
                    <a:pt x="16" y="70"/>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5" name="Freeform 54"/>
            <p:cNvSpPr>
              <a:spLocks/>
            </p:cNvSpPr>
            <p:nvPr/>
          </p:nvSpPr>
          <p:spPr bwMode="auto">
            <a:xfrm>
              <a:off x="23777576" y="9974263"/>
              <a:ext cx="173038" cy="258763"/>
            </a:xfrm>
            <a:custGeom>
              <a:avLst/>
              <a:gdLst>
                <a:gd name="T0" fmla="*/ 0 w 46"/>
                <a:gd name="T1" fmla="*/ 4 h 69"/>
                <a:gd name="T2" fmla="*/ 17 w 46"/>
                <a:gd name="T3" fmla="*/ 69 h 69"/>
                <a:gd name="T4" fmla="*/ 41 w 46"/>
                <a:gd name="T5" fmla="*/ 29 h 69"/>
                <a:gd name="T6" fmla="*/ 0 w 46"/>
                <a:gd name="T7" fmla="*/ 4 h 69"/>
              </a:gdLst>
              <a:ahLst/>
              <a:cxnLst>
                <a:cxn ang="0">
                  <a:pos x="T0" y="T1"/>
                </a:cxn>
                <a:cxn ang="0">
                  <a:pos x="T2" y="T3"/>
                </a:cxn>
                <a:cxn ang="0">
                  <a:pos x="T4" y="T5"/>
                </a:cxn>
                <a:cxn ang="0">
                  <a:pos x="T6" y="T7"/>
                </a:cxn>
              </a:cxnLst>
              <a:rect l="0" t="0" r="r" b="b"/>
              <a:pathLst>
                <a:path w="46" h="69">
                  <a:moveTo>
                    <a:pt x="0" y="4"/>
                  </a:moveTo>
                  <a:cubicBezTo>
                    <a:pt x="17" y="69"/>
                    <a:pt x="17" y="69"/>
                    <a:pt x="17" y="69"/>
                  </a:cubicBezTo>
                  <a:cubicBezTo>
                    <a:pt x="35" y="65"/>
                    <a:pt x="46" y="47"/>
                    <a:pt x="41" y="29"/>
                  </a:cubicBezTo>
                  <a:cubicBezTo>
                    <a:pt x="37" y="11"/>
                    <a:pt x="19"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6" name="Freeform 55"/>
            <p:cNvSpPr>
              <a:spLocks/>
            </p:cNvSpPr>
            <p:nvPr/>
          </p:nvSpPr>
          <p:spPr bwMode="auto">
            <a:xfrm>
              <a:off x="22566313" y="9204325"/>
              <a:ext cx="1524000" cy="2297113"/>
            </a:xfrm>
            <a:custGeom>
              <a:avLst/>
              <a:gdLst>
                <a:gd name="T0" fmla="*/ 12 w 406"/>
                <a:gd name="T1" fmla="*/ 64 h 612"/>
                <a:gd name="T2" fmla="*/ 3 w 406"/>
                <a:gd name="T3" fmla="*/ 79 h 612"/>
                <a:gd name="T4" fmla="*/ 131 w 406"/>
                <a:gd name="T5" fmla="*/ 600 h 612"/>
                <a:gd name="T6" fmla="*/ 147 w 406"/>
                <a:gd name="T7" fmla="*/ 609 h 612"/>
                <a:gd name="T8" fmla="*/ 394 w 406"/>
                <a:gd name="T9" fmla="*/ 548 h 612"/>
                <a:gd name="T10" fmla="*/ 403 w 406"/>
                <a:gd name="T11" fmla="*/ 533 h 612"/>
                <a:gd name="T12" fmla="*/ 275 w 406"/>
                <a:gd name="T13" fmla="*/ 12 h 612"/>
                <a:gd name="T14" fmla="*/ 260 w 406"/>
                <a:gd name="T15" fmla="*/ 3 h 612"/>
                <a:gd name="T16" fmla="*/ 33 w 406"/>
                <a:gd name="T17" fmla="*/ 59 h 612"/>
                <a:gd name="T18" fmla="*/ 12 w 406"/>
                <a:gd name="T19" fmla="*/ 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612">
                  <a:moveTo>
                    <a:pt x="12" y="64"/>
                  </a:moveTo>
                  <a:cubicBezTo>
                    <a:pt x="12" y="64"/>
                    <a:pt x="0" y="67"/>
                    <a:pt x="3" y="79"/>
                  </a:cubicBezTo>
                  <a:cubicBezTo>
                    <a:pt x="131" y="600"/>
                    <a:pt x="131" y="600"/>
                    <a:pt x="131" y="600"/>
                  </a:cubicBezTo>
                  <a:cubicBezTo>
                    <a:pt x="131" y="600"/>
                    <a:pt x="134" y="612"/>
                    <a:pt x="147" y="609"/>
                  </a:cubicBezTo>
                  <a:cubicBezTo>
                    <a:pt x="394" y="548"/>
                    <a:pt x="394" y="548"/>
                    <a:pt x="394" y="548"/>
                  </a:cubicBezTo>
                  <a:cubicBezTo>
                    <a:pt x="394" y="548"/>
                    <a:pt x="406" y="545"/>
                    <a:pt x="403" y="533"/>
                  </a:cubicBezTo>
                  <a:cubicBezTo>
                    <a:pt x="275" y="12"/>
                    <a:pt x="275" y="12"/>
                    <a:pt x="275" y="12"/>
                  </a:cubicBezTo>
                  <a:cubicBezTo>
                    <a:pt x="275" y="12"/>
                    <a:pt x="272" y="0"/>
                    <a:pt x="260" y="3"/>
                  </a:cubicBezTo>
                  <a:cubicBezTo>
                    <a:pt x="33" y="59"/>
                    <a:pt x="33" y="59"/>
                    <a:pt x="33" y="59"/>
                  </a:cubicBezTo>
                  <a:lnTo>
                    <a:pt x="12" y="64"/>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7" name="Freeform 56"/>
            <p:cNvSpPr>
              <a:spLocks/>
            </p:cNvSpPr>
            <p:nvPr/>
          </p:nvSpPr>
          <p:spPr bwMode="auto">
            <a:xfrm>
              <a:off x="22775863" y="9677400"/>
              <a:ext cx="1130300" cy="1457325"/>
            </a:xfrm>
            <a:custGeom>
              <a:avLst/>
              <a:gdLst>
                <a:gd name="T0" fmla="*/ 0 w 712"/>
                <a:gd name="T1" fmla="*/ 127 h 918"/>
                <a:gd name="T2" fmla="*/ 194 w 712"/>
                <a:gd name="T3" fmla="*/ 918 h 918"/>
                <a:gd name="T4" fmla="*/ 712 w 712"/>
                <a:gd name="T5" fmla="*/ 790 h 918"/>
                <a:gd name="T6" fmla="*/ 518 w 712"/>
                <a:gd name="T7" fmla="*/ 0 h 918"/>
                <a:gd name="T8" fmla="*/ 0 w 712"/>
                <a:gd name="T9" fmla="*/ 127 h 918"/>
              </a:gdLst>
              <a:ahLst/>
              <a:cxnLst>
                <a:cxn ang="0">
                  <a:pos x="T0" y="T1"/>
                </a:cxn>
                <a:cxn ang="0">
                  <a:pos x="T2" y="T3"/>
                </a:cxn>
                <a:cxn ang="0">
                  <a:pos x="T4" y="T5"/>
                </a:cxn>
                <a:cxn ang="0">
                  <a:pos x="T6" y="T7"/>
                </a:cxn>
                <a:cxn ang="0">
                  <a:pos x="T8" y="T9"/>
                </a:cxn>
              </a:cxnLst>
              <a:rect l="0" t="0" r="r" b="b"/>
              <a:pathLst>
                <a:path w="712" h="918">
                  <a:moveTo>
                    <a:pt x="0" y="127"/>
                  </a:moveTo>
                  <a:lnTo>
                    <a:pt x="194" y="918"/>
                  </a:lnTo>
                  <a:lnTo>
                    <a:pt x="712" y="790"/>
                  </a:lnTo>
                  <a:lnTo>
                    <a:pt x="518" y="0"/>
                  </a:lnTo>
                  <a:lnTo>
                    <a:pt x="0" y="127"/>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8" name="Freeform 57"/>
            <p:cNvSpPr>
              <a:spLocks/>
            </p:cNvSpPr>
            <p:nvPr/>
          </p:nvSpPr>
          <p:spPr bwMode="auto">
            <a:xfrm>
              <a:off x="22442488" y="9955213"/>
              <a:ext cx="1593850" cy="1677988"/>
            </a:xfrm>
            <a:custGeom>
              <a:avLst/>
              <a:gdLst>
                <a:gd name="T0" fmla="*/ 180 w 425"/>
                <a:gd name="T1" fmla="*/ 409 h 447"/>
                <a:gd name="T2" fmla="*/ 164 w 425"/>
                <a:gd name="T3" fmla="*/ 400 h 447"/>
                <a:gd name="T4" fmla="*/ 80 w 425"/>
                <a:gd name="T5" fmla="*/ 57 h 447"/>
                <a:gd name="T6" fmla="*/ 0 w 425"/>
                <a:gd name="T7" fmla="*/ 9 h 447"/>
                <a:gd name="T8" fmla="*/ 90 w 425"/>
                <a:gd name="T9" fmla="*/ 375 h 447"/>
                <a:gd name="T10" fmla="*/ 90 w 425"/>
                <a:gd name="T11" fmla="*/ 375 h 447"/>
                <a:gd name="T12" fmla="*/ 90 w 425"/>
                <a:gd name="T13" fmla="*/ 375 h 447"/>
                <a:gd name="T14" fmla="*/ 90 w 425"/>
                <a:gd name="T15" fmla="*/ 375 h 447"/>
                <a:gd name="T16" fmla="*/ 90 w 425"/>
                <a:gd name="T17" fmla="*/ 375 h 447"/>
                <a:gd name="T18" fmla="*/ 150 w 425"/>
                <a:gd name="T19" fmla="*/ 447 h 447"/>
                <a:gd name="T20" fmla="*/ 420 w 425"/>
                <a:gd name="T21" fmla="*/ 381 h 447"/>
                <a:gd name="T22" fmla="*/ 425 w 425"/>
                <a:gd name="T23" fmla="*/ 349 h 447"/>
                <a:gd name="T24" fmla="*/ 180 w 425"/>
                <a:gd name="T25" fmla="*/ 40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447">
                  <a:moveTo>
                    <a:pt x="180" y="409"/>
                  </a:moveTo>
                  <a:cubicBezTo>
                    <a:pt x="167" y="412"/>
                    <a:pt x="164" y="400"/>
                    <a:pt x="164" y="400"/>
                  </a:cubicBezTo>
                  <a:cubicBezTo>
                    <a:pt x="80" y="57"/>
                    <a:pt x="80" y="57"/>
                    <a:pt x="80" y="57"/>
                  </a:cubicBezTo>
                  <a:cubicBezTo>
                    <a:pt x="71" y="22"/>
                    <a:pt x="35" y="0"/>
                    <a:pt x="0" y="9"/>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150" y="447"/>
                    <a:pt x="150" y="447"/>
                    <a:pt x="150" y="447"/>
                  </a:cubicBezTo>
                  <a:cubicBezTo>
                    <a:pt x="420" y="381"/>
                    <a:pt x="420" y="381"/>
                    <a:pt x="420" y="381"/>
                  </a:cubicBezTo>
                  <a:cubicBezTo>
                    <a:pt x="425" y="349"/>
                    <a:pt x="425" y="349"/>
                    <a:pt x="425" y="349"/>
                  </a:cubicBezTo>
                  <a:lnTo>
                    <a:pt x="180" y="409"/>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9" name="Freeform 58"/>
            <p:cNvSpPr>
              <a:spLocks/>
            </p:cNvSpPr>
            <p:nvPr/>
          </p:nvSpPr>
          <p:spPr bwMode="auto">
            <a:xfrm>
              <a:off x="22948901" y="11374438"/>
              <a:ext cx="1141413" cy="420688"/>
            </a:xfrm>
            <a:custGeom>
              <a:avLst/>
              <a:gdLst>
                <a:gd name="T0" fmla="*/ 0 w 719"/>
                <a:gd name="T1" fmla="*/ 170 h 265"/>
                <a:gd name="T2" fmla="*/ 24 w 719"/>
                <a:gd name="T3" fmla="*/ 265 h 265"/>
                <a:gd name="T4" fmla="*/ 719 w 719"/>
                <a:gd name="T5" fmla="*/ 92 h 265"/>
                <a:gd name="T6" fmla="*/ 695 w 719"/>
                <a:gd name="T7" fmla="*/ 0 h 265"/>
                <a:gd name="T8" fmla="*/ 0 w 719"/>
                <a:gd name="T9" fmla="*/ 170 h 265"/>
              </a:gdLst>
              <a:ahLst/>
              <a:cxnLst>
                <a:cxn ang="0">
                  <a:pos x="T0" y="T1"/>
                </a:cxn>
                <a:cxn ang="0">
                  <a:pos x="T2" y="T3"/>
                </a:cxn>
                <a:cxn ang="0">
                  <a:pos x="T4" y="T5"/>
                </a:cxn>
                <a:cxn ang="0">
                  <a:pos x="T6" y="T7"/>
                </a:cxn>
                <a:cxn ang="0">
                  <a:pos x="T8" y="T9"/>
                </a:cxn>
              </a:cxnLst>
              <a:rect l="0" t="0" r="r" b="b"/>
              <a:pathLst>
                <a:path w="719" h="265">
                  <a:moveTo>
                    <a:pt x="0" y="170"/>
                  </a:moveTo>
                  <a:lnTo>
                    <a:pt x="24" y="265"/>
                  </a:lnTo>
                  <a:lnTo>
                    <a:pt x="719" y="92"/>
                  </a:lnTo>
                  <a:lnTo>
                    <a:pt x="695" y="0"/>
                  </a:lnTo>
                  <a:lnTo>
                    <a:pt x="0" y="1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0" name="Freeform 59"/>
            <p:cNvSpPr>
              <a:spLocks/>
            </p:cNvSpPr>
            <p:nvPr/>
          </p:nvSpPr>
          <p:spPr bwMode="auto">
            <a:xfrm>
              <a:off x="18102263" y="12111038"/>
              <a:ext cx="168275" cy="261938"/>
            </a:xfrm>
            <a:custGeom>
              <a:avLst/>
              <a:gdLst>
                <a:gd name="T0" fmla="*/ 16 w 45"/>
                <a:gd name="T1" fmla="*/ 0 h 70"/>
                <a:gd name="T2" fmla="*/ 0 w 45"/>
                <a:gd name="T3" fmla="*/ 66 h 70"/>
                <a:gd name="T4" fmla="*/ 41 w 45"/>
                <a:gd name="T5" fmla="*/ 41 h 70"/>
                <a:gd name="T6" fmla="*/ 16 w 45"/>
                <a:gd name="T7" fmla="*/ 0 h 70"/>
              </a:gdLst>
              <a:ahLst/>
              <a:cxnLst>
                <a:cxn ang="0">
                  <a:pos x="T0" y="T1"/>
                </a:cxn>
                <a:cxn ang="0">
                  <a:pos x="T2" y="T3"/>
                </a:cxn>
                <a:cxn ang="0">
                  <a:pos x="T4" y="T5"/>
                </a:cxn>
                <a:cxn ang="0">
                  <a:pos x="T6" y="T7"/>
                </a:cxn>
              </a:cxnLst>
              <a:rect l="0" t="0" r="r" b="b"/>
              <a:pathLst>
                <a:path w="45" h="70">
                  <a:moveTo>
                    <a:pt x="16" y="0"/>
                  </a:moveTo>
                  <a:cubicBezTo>
                    <a:pt x="0" y="66"/>
                    <a:pt x="0" y="66"/>
                    <a:pt x="0" y="66"/>
                  </a:cubicBezTo>
                  <a:cubicBezTo>
                    <a:pt x="18" y="70"/>
                    <a:pt x="37" y="59"/>
                    <a:pt x="41" y="41"/>
                  </a:cubicBezTo>
                  <a:cubicBezTo>
                    <a:pt x="45" y="23"/>
                    <a:pt x="34" y="4"/>
                    <a:pt x="16"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1" name="Freeform 60"/>
            <p:cNvSpPr>
              <a:spLocks/>
            </p:cNvSpPr>
            <p:nvPr/>
          </p:nvSpPr>
          <p:spPr bwMode="auto">
            <a:xfrm>
              <a:off x="18161001" y="11866563"/>
              <a:ext cx="165100" cy="258763"/>
            </a:xfrm>
            <a:custGeom>
              <a:avLst/>
              <a:gdLst>
                <a:gd name="T0" fmla="*/ 15 w 44"/>
                <a:gd name="T1" fmla="*/ 0 h 69"/>
                <a:gd name="T2" fmla="*/ 0 w 44"/>
                <a:gd name="T3" fmla="*/ 65 h 69"/>
                <a:gd name="T4" fmla="*/ 40 w 44"/>
                <a:gd name="T5" fmla="*/ 40 h 69"/>
                <a:gd name="T6" fmla="*/ 15 w 44"/>
                <a:gd name="T7" fmla="*/ 0 h 69"/>
              </a:gdLst>
              <a:ahLst/>
              <a:cxnLst>
                <a:cxn ang="0">
                  <a:pos x="T0" y="T1"/>
                </a:cxn>
                <a:cxn ang="0">
                  <a:pos x="T2" y="T3"/>
                </a:cxn>
                <a:cxn ang="0">
                  <a:pos x="T4" y="T5"/>
                </a:cxn>
                <a:cxn ang="0">
                  <a:pos x="T6" y="T7"/>
                </a:cxn>
              </a:cxnLst>
              <a:rect l="0" t="0" r="r" b="b"/>
              <a:pathLst>
                <a:path w="44" h="69">
                  <a:moveTo>
                    <a:pt x="15" y="0"/>
                  </a:moveTo>
                  <a:cubicBezTo>
                    <a:pt x="0" y="65"/>
                    <a:pt x="0" y="65"/>
                    <a:pt x="0" y="65"/>
                  </a:cubicBezTo>
                  <a:cubicBezTo>
                    <a:pt x="18" y="69"/>
                    <a:pt x="36" y="58"/>
                    <a:pt x="40" y="40"/>
                  </a:cubicBezTo>
                  <a:cubicBezTo>
                    <a:pt x="44" y="22"/>
                    <a:pt x="33"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2" name="Freeform 61"/>
            <p:cNvSpPr>
              <a:spLocks/>
            </p:cNvSpPr>
            <p:nvPr/>
          </p:nvSpPr>
          <p:spPr bwMode="auto">
            <a:xfrm>
              <a:off x="18218151" y="11618913"/>
              <a:ext cx="168275" cy="261938"/>
            </a:xfrm>
            <a:custGeom>
              <a:avLst/>
              <a:gdLst>
                <a:gd name="T0" fmla="*/ 15 w 45"/>
                <a:gd name="T1" fmla="*/ 0 h 70"/>
                <a:gd name="T2" fmla="*/ 0 w 45"/>
                <a:gd name="T3" fmla="*/ 66 h 70"/>
                <a:gd name="T4" fmla="*/ 40 w 45"/>
                <a:gd name="T5" fmla="*/ 41 h 70"/>
                <a:gd name="T6" fmla="*/ 15 w 45"/>
                <a:gd name="T7" fmla="*/ 0 h 70"/>
              </a:gdLst>
              <a:ahLst/>
              <a:cxnLst>
                <a:cxn ang="0">
                  <a:pos x="T0" y="T1"/>
                </a:cxn>
                <a:cxn ang="0">
                  <a:pos x="T2" y="T3"/>
                </a:cxn>
                <a:cxn ang="0">
                  <a:pos x="T4" y="T5"/>
                </a:cxn>
                <a:cxn ang="0">
                  <a:pos x="T6" y="T7"/>
                </a:cxn>
              </a:cxnLst>
              <a:rect l="0" t="0" r="r" b="b"/>
              <a:pathLst>
                <a:path w="45" h="70">
                  <a:moveTo>
                    <a:pt x="15" y="0"/>
                  </a:moveTo>
                  <a:cubicBezTo>
                    <a:pt x="0" y="66"/>
                    <a:pt x="0" y="66"/>
                    <a:pt x="0" y="66"/>
                  </a:cubicBezTo>
                  <a:cubicBezTo>
                    <a:pt x="18" y="70"/>
                    <a:pt x="36" y="59"/>
                    <a:pt x="40" y="41"/>
                  </a:cubicBezTo>
                  <a:cubicBezTo>
                    <a:pt x="45" y="22"/>
                    <a:pt x="33"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3" name="Freeform 62"/>
            <p:cNvSpPr>
              <a:spLocks/>
            </p:cNvSpPr>
            <p:nvPr/>
          </p:nvSpPr>
          <p:spPr bwMode="auto">
            <a:xfrm>
              <a:off x="18273713" y="11374438"/>
              <a:ext cx="169863" cy="258763"/>
            </a:xfrm>
            <a:custGeom>
              <a:avLst/>
              <a:gdLst>
                <a:gd name="T0" fmla="*/ 15 w 45"/>
                <a:gd name="T1" fmla="*/ 0 h 69"/>
                <a:gd name="T2" fmla="*/ 0 w 45"/>
                <a:gd name="T3" fmla="*/ 65 h 69"/>
                <a:gd name="T4" fmla="*/ 41 w 45"/>
                <a:gd name="T5" fmla="*/ 40 h 69"/>
                <a:gd name="T6" fmla="*/ 15 w 45"/>
                <a:gd name="T7" fmla="*/ 0 h 69"/>
              </a:gdLst>
              <a:ahLst/>
              <a:cxnLst>
                <a:cxn ang="0">
                  <a:pos x="T0" y="T1"/>
                </a:cxn>
                <a:cxn ang="0">
                  <a:pos x="T2" y="T3"/>
                </a:cxn>
                <a:cxn ang="0">
                  <a:pos x="T4" y="T5"/>
                </a:cxn>
                <a:cxn ang="0">
                  <a:pos x="T6" y="T7"/>
                </a:cxn>
              </a:cxnLst>
              <a:rect l="0" t="0" r="r" b="b"/>
              <a:pathLst>
                <a:path w="45" h="69">
                  <a:moveTo>
                    <a:pt x="15" y="0"/>
                  </a:moveTo>
                  <a:cubicBezTo>
                    <a:pt x="0" y="65"/>
                    <a:pt x="0" y="65"/>
                    <a:pt x="0" y="65"/>
                  </a:cubicBezTo>
                  <a:cubicBezTo>
                    <a:pt x="18" y="69"/>
                    <a:pt x="36" y="58"/>
                    <a:pt x="41" y="40"/>
                  </a:cubicBezTo>
                  <a:cubicBezTo>
                    <a:pt x="45" y="22"/>
                    <a:pt x="34"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4" name="Freeform 63"/>
            <p:cNvSpPr>
              <a:spLocks/>
            </p:cNvSpPr>
            <p:nvPr/>
          </p:nvSpPr>
          <p:spPr bwMode="auto">
            <a:xfrm>
              <a:off x="17013238" y="10345738"/>
              <a:ext cx="1501775" cy="2293938"/>
            </a:xfrm>
            <a:custGeom>
              <a:avLst/>
              <a:gdLst>
                <a:gd name="T0" fmla="*/ 140 w 400"/>
                <a:gd name="T1" fmla="*/ 3 h 611"/>
                <a:gd name="T2" fmla="*/ 125 w 400"/>
                <a:gd name="T3" fmla="*/ 12 h 611"/>
                <a:gd name="T4" fmla="*/ 3 w 400"/>
                <a:gd name="T5" fmla="*/ 535 h 611"/>
                <a:gd name="T6" fmla="*/ 12 w 400"/>
                <a:gd name="T7" fmla="*/ 550 h 611"/>
                <a:gd name="T8" fmla="*/ 260 w 400"/>
                <a:gd name="T9" fmla="*/ 608 h 611"/>
                <a:gd name="T10" fmla="*/ 276 w 400"/>
                <a:gd name="T11" fmla="*/ 598 h 611"/>
                <a:gd name="T12" fmla="*/ 397 w 400"/>
                <a:gd name="T13" fmla="*/ 76 h 611"/>
                <a:gd name="T14" fmla="*/ 388 w 400"/>
                <a:gd name="T15" fmla="*/ 61 h 611"/>
                <a:gd name="T16" fmla="*/ 161 w 400"/>
                <a:gd name="T17" fmla="*/ 8 h 611"/>
                <a:gd name="T18" fmla="*/ 140 w 400"/>
                <a:gd name="T19" fmla="*/ 3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611">
                  <a:moveTo>
                    <a:pt x="140" y="3"/>
                  </a:moveTo>
                  <a:cubicBezTo>
                    <a:pt x="140" y="3"/>
                    <a:pt x="128" y="0"/>
                    <a:pt x="125" y="12"/>
                  </a:cubicBezTo>
                  <a:cubicBezTo>
                    <a:pt x="3" y="535"/>
                    <a:pt x="3" y="535"/>
                    <a:pt x="3" y="535"/>
                  </a:cubicBezTo>
                  <a:cubicBezTo>
                    <a:pt x="3" y="535"/>
                    <a:pt x="0" y="547"/>
                    <a:pt x="12" y="550"/>
                  </a:cubicBezTo>
                  <a:cubicBezTo>
                    <a:pt x="260" y="608"/>
                    <a:pt x="260" y="608"/>
                    <a:pt x="260" y="608"/>
                  </a:cubicBezTo>
                  <a:cubicBezTo>
                    <a:pt x="260" y="608"/>
                    <a:pt x="273" y="611"/>
                    <a:pt x="276" y="598"/>
                  </a:cubicBezTo>
                  <a:cubicBezTo>
                    <a:pt x="397" y="76"/>
                    <a:pt x="397" y="76"/>
                    <a:pt x="397" y="76"/>
                  </a:cubicBezTo>
                  <a:cubicBezTo>
                    <a:pt x="397" y="76"/>
                    <a:pt x="400" y="64"/>
                    <a:pt x="388" y="61"/>
                  </a:cubicBezTo>
                  <a:cubicBezTo>
                    <a:pt x="161" y="8"/>
                    <a:pt x="161" y="8"/>
                    <a:pt x="161" y="8"/>
                  </a:cubicBezTo>
                  <a:lnTo>
                    <a:pt x="140" y="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5" name="Freeform 64"/>
            <p:cNvSpPr>
              <a:spLocks/>
            </p:cNvSpPr>
            <p:nvPr/>
          </p:nvSpPr>
          <p:spPr bwMode="auto">
            <a:xfrm>
              <a:off x="17194213" y="10821988"/>
              <a:ext cx="1117600" cy="1449388"/>
            </a:xfrm>
            <a:custGeom>
              <a:avLst/>
              <a:gdLst>
                <a:gd name="T0" fmla="*/ 184 w 704"/>
                <a:gd name="T1" fmla="*/ 0 h 913"/>
                <a:gd name="T2" fmla="*/ 0 w 704"/>
                <a:gd name="T3" fmla="*/ 793 h 913"/>
                <a:gd name="T4" fmla="*/ 517 w 704"/>
                <a:gd name="T5" fmla="*/ 913 h 913"/>
                <a:gd name="T6" fmla="*/ 704 w 704"/>
                <a:gd name="T7" fmla="*/ 121 h 913"/>
                <a:gd name="T8" fmla="*/ 184 w 704"/>
                <a:gd name="T9" fmla="*/ 0 h 913"/>
              </a:gdLst>
              <a:ahLst/>
              <a:cxnLst>
                <a:cxn ang="0">
                  <a:pos x="T0" y="T1"/>
                </a:cxn>
                <a:cxn ang="0">
                  <a:pos x="T2" y="T3"/>
                </a:cxn>
                <a:cxn ang="0">
                  <a:pos x="T4" y="T5"/>
                </a:cxn>
                <a:cxn ang="0">
                  <a:pos x="T6" y="T7"/>
                </a:cxn>
                <a:cxn ang="0">
                  <a:pos x="T8" y="T9"/>
                </a:cxn>
              </a:cxnLst>
              <a:rect l="0" t="0" r="r" b="b"/>
              <a:pathLst>
                <a:path w="704" h="913">
                  <a:moveTo>
                    <a:pt x="184" y="0"/>
                  </a:moveTo>
                  <a:lnTo>
                    <a:pt x="0" y="793"/>
                  </a:lnTo>
                  <a:lnTo>
                    <a:pt x="517" y="913"/>
                  </a:lnTo>
                  <a:lnTo>
                    <a:pt x="704" y="121"/>
                  </a:lnTo>
                  <a:lnTo>
                    <a:pt x="184" y="0"/>
                  </a:lnTo>
                  <a:close/>
                </a:path>
              </a:pathLst>
            </a:custGeom>
            <a:solidFill>
              <a:srgbClr val="BAD8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65"/>
            <p:cNvSpPr>
              <a:spLocks/>
            </p:cNvSpPr>
            <p:nvPr/>
          </p:nvSpPr>
          <p:spPr bwMode="auto">
            <a:xfrm>
              <a:off x="16817976" y="10766425"/>
              <a:ext cx="1163638" cy="1960563"/>
            </a:xfrm>
            <a:custGeom>
              <a:avLst/>
              <a:gdLst>
                <a:gd name="T0" fmla="*/ 64 w 310"/>
                <a:gd name="T1" fmla="*/ 438 h 522"/>
                <a:gd name="T2" fmla="*/ 55 w 310"/>
                <a:gd name="T3" fmla="*/ 423 h 522"/>
                <a:gd name="T4" fmla="*/ 135 w 310"/>
                <a:gd name="T5" fmla="*/ 79 h 522"/>
                <a:gd name="T6" fmla="*/ 86 w 310"/>
                <a:gd name="T7" fmla="*/ 0 h 522"/>
                <a:gd name="T8" fmla="*/ 0 w 310"/>
                <a:gd name="T9" fmla="*/ 367 h 522"/>
                <a:gd name="T10" fmla="*/ 0 w 310"/>
                <a:gd name="T11" fmla="*/ 367 h 522"/>
                <a:gd name="T12" fmla="*/ 0 w 310"/>
                <a:gd name="T13" fmla="*/ 367 h 522"/>
                <a:gd name="T14" fmla="*/ 0 w 310"/>
                <a:gd name="T15" fmla="*/ 367 h 522"/>
                <a:gd name="T16" fmla="*/ 0 w 310"/>
                <a:gd name="T17" fmla="*/ 367 h 522"/>
                <a:gd name="T18" fmla="*/ 20 w 310"/>
                <a:gd name="T19" fmla="*/ 458 h 522"/>
                <a:gd name="T20" fmla="*/ 292 w 310"/>
                <a:gd name="T21" fmla="*/ 522 h 522"/>
                <a:gd name="T22" fmla="*/ 310 w 310"/>
                <a:gd name="T23" fmla="*/ 495 h 522"/>
                <a:gd name="T24" fmla="*/ 64 w 310"/>
                <a:gd name="T25" fmla="*/ 43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522">
                  <a:moveTo>
                    <a:pt x="64" y="438"/>
                  </a:moveTo>
                  <a:cubicBezTo>
                    <a:pt x="52" y="435"/>
                    <a:pt x="55" y="423"/>
                    <a:pt x="55" y="423"/>
                  </a:cubicBezTo>
                  <a:cubicBezTo>
                    <a:pt x="135" y="79"/>
                    <a:pt x="135" y="79"/>
                    <a:pt x="135" y="79"/>
                  </a:cubicBezTo>
                  <a:cubicBezTo>
                    <a:pt x="143" y="44"/>
                    <a:pt x="121" y="8"/>
                    <a:pt x="86" y="0"/>
                  </a:cubicBezTo>
                  <a:cubicBezTo>
                    <a:pt x="0" y="367"/>
                    <a:pt x="0" y="367"/>
                    <a:pt x="0" y="367"/>
                  </a:cubicBezTo>
                  <a:cubicBezTo>
                    <a:pt x="0" y="367"/>
                    <a:pt x="0" y="367"/>
                    <a:pt x="0" y="367"/>
                  </a:cubicBezTo>
                  <a:cubicBezTo>
                    <a:pt x="0" y="367"/>
                    <a:pt x="0" y="367"/>
                    <a:pt x="0" y="367"/>
                  </a:cubicBezTo>
                  <a:cubicBezTo>
                    <a:pt x="0" y="367"/>
                    <a:pt x="0" y="367"/>
                    <a:pt x="0" y="367"/>
                  </a:cubicBezTo>
                  <a:cubicBezTo>
                    <a:pt x="0" y="367"/>
                    <a:pt x="0" y="367"/>
                    <a:pt x="0" y="367"/>
                  </a:cubicBezTo>
                  <a:cubicBezTo>
                    <a:pt x="20" y="458"/>
                    <a:pt x="20" y="458"/>
                    <a:pt x="20" y="458"/>
                  </a:cubicBezTo>
                  <a:cubicBezTo>
                    <a:pt x="292" y="522"/>
                    <a:pt x="292" y="522"/>
                    <a:pt x="292" y="522"/>
                  </a:cubicBezTo>
                  <a:cubicBezTo>
                    <a:pt x="310" y="495"/>
                    <a:pt x="310" y="495"/>
                    <a:pt x="310" y="495"/>
                  </a:cubicBezTo>
                  <a:lnTo>
                    <a:pt x="64" y="438"/>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66"/>
            <p:cNvSpPr>
              <a:spLocks/>
            </p:cNvSpPr>
            <p:nvPr/>
          </p:nvSpPr>
          <p:spPr bwMode="auto">
            <a:xfrm>
              <a:off x="16806863" y="12474575"/>
              <a:ext cx="1141413" cy="406400"/>
            </a:xfrm>
            <a:custGeom>
              <a:avLst/>
              <a:gdLst>
                <a:gd name="T0" fmla="*/ 21 w 719"/>
                <a:gd name="T1" fmla="*/ 0 h 256"/>
                <a:gd name="T2" fmla="*/ 0 w 719"/>
                <a:gd name="T3" fmla="*/ 92 h 256"/>
                <a:gd name="T4" fmla="*/ 697 w 719"/>
                <a:gd name="T5" fmla="*/ 256 h 256"/>
                <a:gd name="T6" fmla="*/ 719 w 719"/>
                <a:gd name="T7" fmla="*/ 161 h 256"/>
                <a:gd name="T8" fmla="*/ 21 w 719"/>
                <a:gd name="T9" fmla="*/ 0 h 256"/>
              </a:gdLst>
              <a:ahLst/>
              <a:cxnLst>
                <a:cxn ang="0">
                  <a:pos x="T0" y="T1"/>
                </a:cxn>
                <a:cxn ang="0">
                  <a:pos x="T2" y="T3"/>
                </a:cxn>
                <a:cxn ang="0">
                  <a:pos x="T4" y="T5"/>
                </a:cxn>
                <a:cxn ang="0">
                  <a:pos x="T6" y="T7"/>
                </a:cxn>
                <a:cxn ang="0">
                  <a:pos x="T8" y="T9"/>
                </a:cxn>
              </a:cxnLst>
              <a:rect l="0" t="0" r="r" b="b"/>
              <a:pathLst>
                <a:path w="719" h="256">
                  <a:moveTo>
                    <a:pt x="21" y="0"/>
                  </a:moveTo>
                  <a:lnTo>
                    <a:pt x="0" y="92"/>
                  </a:lnTo>
                  <a:lnTo>
                    <a:pt x="697" y="256"/>
                  </a:lnTo>
                  <a:lnTo>
                    <a:pt x="719" y="161"/>
                  </a:lnTo>
                  <a:lnTo>
                    <a:pt x="21"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67"/>
            <p:cNvSpPr>
              <a:spLocks/>
            </p:cNvSpPr>
            <p:nvPr/>
          </p:nvSpPr>
          <p:spPr bwMode="auto">
            <a:xfrm>
              <a:off x="31427738" y="12388850"/>
              <a:ext cx="142875" cy="258763"/>
            </a:xfrm>
            <a:custGeom>
              <a:avLst/>
              <a:gdLst>
                <a:gd name="T0" fmla="*/ 0 w 38"/>
                <a:gd name="T1" fmla="*/ 2 h 69"/>
                <a:gd name="T2" fmla="*/ 6 w 38"/>
                <a:gd name="T3" fmla="*/ 69 h 69"/>
                <a:gd name="T4" fmla="*/ 36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6" y="32"/>
                  </a:cubicBezTo>
                  <a:cubicBezTo>
                    <a:pt x="35" y="13"/>
                    <a:pt x="18"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68"/>
            <p:cNvSpPr>
              <a:spLocks/>
            </p:cNvSpPr>
            <p:nvPr/>
          </p:nvSpPr>
          <p:spPr bwMode="auto">
            <a:xfrm>
              <a:off x="31402338" y="12136438"/>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69"/>
            <p:cNvSpPr>
              <a:spLocks/>
            </p:cNvSpPr>
            <p:nvPr/>
          </p:nvSpPr>
          <p:spPr bwMode="auto">
            <a:xfrm>
              <a:off x="31380113" y="11885613"/>
              <a:ext cx="141288" cy="258763"/>
            </a:xfrm>
            <a:custGeom>
              <a:avLst/>
              <a:gdLst>
                <a:gd name="T0" fmla="*/ 0 w 38"/>
                <a:gd name="T1" fmla="*/ 2 h 69"/>
                <a:gd name="T2" fmla="*/ 6 w 38"/>
                <a:gd name="T3" fmla="*/ 69 h 69"/>
                <a:gd name="T4" fmla="*/ 37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7" y="32"/>
                  </a:cubicBezTo>
                  <a:cubicBezTo>
                    <a:pt x="35" y="13"/>
                    <a:pt x="18"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70"/>
            <p:cNvSpPr>
              <a:spLocks/>
            </p:cNvSpPr>
            <p:nvPr/>
          </p:nvSpPr>
          <p:spPr bwMode="auto">
            <a:xfrm>
              <a:off x="31353126" y="11633200"/>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71"/>
            <p:cNvSpPr>
              <a:spLocks/>
            </p:cNvSpPr>
            <p:nvPr/>
          </p:nvSpPr>
          <p:spPr bwMode="auto">
            <a:xfrm>
              <a:off x="30230763" y="10833100"/>
              <a:ext cx="1246188" cy="2201863"/>
            </a:xfrm>
            <a:custGeom>
              <a:avLst/>
              <a:gdLst>
                <a:gd name="T0" fmla="*/ 13 w 332"/>
                <a:gd name="T1" fmla="*/ 26 h 586"/>
                <a:gd name="T2" fmla="*/ 1 w 332"/>
                <a:gd name="T3" fmla="*/ 39 h 586"/>
                <a:gd name="T4" fmla="*/ 52 w 332"/>
                <a:gd name="T5" fmla="*/ 573 h 586"/>
                <a:gd name="T6" fmla="*/ 66 w 332"/>
                <a:gd name="T7" fmla="*/ 585 h 586"/>
                <a:gd name="T8" fmla="*/ 320 w 332"/>
                <a:gd name="T9" fmla="*/ 560 h 586"/>
                <a:gd name="T10" fmla="*/ 331 w 332"/>
                <a:gd name="T11" fmla="*/ 546 h 586"/>
                <a:gd name="T12" fmla="*/ 280 w 332"/>
                <a:gd name="T13" fmla="*/ 13 h 586"/>
                <a:gd name="T14" fmla="*/ 266 w 332"/>
                <a:gd name="T15" fmla="*/ 1 h 586"/>
                <a:gd name="T16" fmla="*/ 34 w 332"/>
                <a:gd name="T17" fmla="*/ 24 h 586"/>
                <a:gd name="T18" fmla="*/ 13 w 332"/>
                <a:gd name="T19" fmla="*/ 2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2" h="586">
                  <a:moveTo>
                    <a:pt x="13" y="26"/>
                  </a:moveTo>
                  <a:cubicBezTo>
                    <a:pt x="13" y="26"/>
                    <a:pt x="0" y="27"/>
                    <a:pt x="1" y="39"/>
                  </a:cubicBezTo>
                  <a:cubicBezTo>
                    <a:pt x="52" y="573"/>
                    <a:pt x="52" y="573"/>
                    <a:pt x="52" y="573"/>
                  </a:cubicBezTo>
                  <a:cubicBezTo>
                    <a:pt x="52" y="573"/>
                    <a:pt x="54" y="586"/>
                    <a:pt x="66" y="585"/>
                  </a:cubicBezTo>
                  <a:cubicBezTo>
                    <a:pt x="320" y="560"/>
                    <a:pt x="320" y="560"/>
                    <a:pt x="320" y="560"/>
                  </a:cubicBezTo>
                  <a:cubicBezTo>
                    <a:pt x="320" y="560"/>
                    <a:pt x="332" y="559"/>
                    <a:pt x="331" y="546"/>
                  </a:cubicBezTo>
                  <a:cubicBezTo>
                    <a:pt x="280" y="13"/>
                    <a:pt x="280" y="13"/>
                    <a:pt x="280" y="13"/>
                  </a:cubicBezTo>
                  <a:cubicBezTo>
                    <a:pt x="280" y="13"/>
                    <a:pt x="279" y="0"/>
                    <a:pt x="266" y="1"/>
                  </a:cubicBezTo>
                  <a:cubicBezTo>
                    <a:pt x="34" y="24"/>
                    <a:pt x="34" y="24"/>
                    <a:pt x="34" y="24"/>
                  </a:cubicBezTo>
                  <a:lnTo>
                    <a:pt x="13" y="26"/>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72"/>
            <p:cNvSpPr>
              <a:spLocks/>
            </p:cNvSpPr>
            <p:nvPr/>
          </p:nvSpPr>
          <p:spPr bwMode="auto">
            <a:xfrm>
              <a:off x="30378401" y="11306175"/>
              <a:ext cx="963613" cy="1366838"/>
            </a:xfrm>
            <a:custGeom>
              <a:avLst/>
              <a:gdLst>
                <a:gd name="T0" fmla="*/ 0 w 607"/>
                <a:gd name="T1" fmla="*/ 50 h 861"/>
                <a:gd name="T2" fmla="*/ 78 w 607"/>
                <a:gd name="T3" fmla="*/ 861 h 861"/>
                <a:gd name="T4" fmla="*/ 607 w 607"/>
                <a:gd name="T5" fmla="*/ 809 h 861"/>
                <a:gd name="T6" fmla="*/ 529 w 607"/>
                <a:gd name="T7" fmla="*/ 0 h 861"/>
                <a:gd name="T8" fmla="*/ 0 w 607"/>
                <a:gd name="T9" fmla="*/ 50 h 861"/>
              </a:gdLst>
              <a:ahLst/>
              <a:cxnLst>
                <a:cxn ang="0">
                  <a:pos x="T0" y="T1"/>
                </a:cxn>
                <a:cxn ang="0">
                  <a:pos x="T2" y="T3"/>
                </a:cxn>
                <a:cxn ang="0">
                  <a:pos x="T4" y="T5"/>
                </a:cxn>
                <a:cxn ang="0">
                  <a:pos x="T6" y="T7"/>
                </a:cxn>
                <a:cxn ang="0">
                  <a:pos x="T8" y="T9"/>
                </a:cxn>
              </a:cxnLst>
              <a:rect l="0" t="0" r="r" b="b"/>
              <a:pathLst>
                <a:path w="607" h="861">
                  <a:moveTo>
                    <a:pt x="0" y="50"/>
                  </a:moveTo>
                  <a:lnTo>
                    <a:pt x="78" y="861"/>
                  </a:lnTo>
                  <a:lnTo>
                    <a:pt x="607" y="809"/>
                  </a:lnTo>
                  <a:lnTo>
                    <a:pt x="529" y="0"/>
                  </a:lnTo>
                  <a:lnTo>
                    <a:pt x="0" y="50"/>
                  </a:lnTo>
                  <a:close/>
                </a:path>
              </a:pathLst>
            </a:custGeom>
            <a:solidFill>
              <a:srgbClr val="00D8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73"/>
            <p:cNvSpPr>
              <a:spLocks/>
            </p:cNvSpPr>
            <p:nvPr/>
          </p:nvSpPr>
          <p:spPr bwMode="auto">
            <a:xfrm>
              <a:off x="30032326" y="11430000"/>
              <a:ext cx="1389063" cy="1724025"/>
            </a:xfrm>
            <a:custGeom>
              <a:avLst/>
              <a:gdLst>
                <a:gd name="T0" fmla="*/ 119 w 370"/>
                <a:gd name="T1" fmla="*/ 426 h 459"/>
                <a:gd name="T2" fmla="*/ 105 w 370"/>
                <a:gd name="T3" fmla="*/ 414 h 459"/>
                <a:gd name="T4" fmla="*/ 72 w 370"/>
                <a:gd name="T5" fmla="*/ 63 h 459"/>
                <a:gd name="T6" fmla="*/ 0 w 370"/>
                <a:gd name="T7" fmla="*/ 4 h 459"/>
                <a:gd name="T8" fmla="*/ 36 w 370"/>
                <a:gd name="T9" fmla="*/ 379 h 459"/>
                <a:gd name="T10" fmla="*/ 36 w 370"/>
                <a:gd name="T11" fmla="*/ 379 h 459"/>
                <a:gd name="T12" fmla="*/ 36 w 370"/>
                <a:gd name="T13" fmla="*/ 379 h 459"/>
                <a:gd name="T14" fmla="*/ 36 w 370"/>
                <a:gd name="T15" fmla="*/ 379 h 459"/>
                <a:gd name="T16" fmla="*/ 36 w 370"/>
                <a:gd name="T17" fmla="*/ 379 h 459"/>
                <a:gd name="T18" fmla="*/ 84 w 370"/>
                <a:gd name="T19" fmla="*/ 459 h 459"/>
                <a:gd name="T20" fmla="*/ 362 w 370"/>
                <a:gd name="T21" fmla="*/ 432 h 459"/>
                <a:gd name="T22" fmla="*/ 370 w 370"/>
                <a:gd name="T23" fmla="*/ 402 h 459"/>
                <a:gd name="T24" fmla="*/ 119 w 370"/>
                <a:gd name="T25" fmla="*/ 42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459">
                  <a:moveTo>
                    <a:pt x="119" y="426"/>
                  </a:moveTo>
                  <a:cubicBezTo>
                    <a:pt x="107" y="427"/>
                    <a:pt x="105" y="414"/>
                    <a:pt x="105" y="414"/>
                  </a:cubicBezTo>
                  <a:cubicBezTo>
                    <a:pt x="72" y="63"/>
                    <a:pt x="72" y="63"/>
                    <a:pt x="72" y="63"/>
                  </a:cubicBezTo>
                  <a:cubicBezTo>
                    <a:pt x="68" y="27"/>
                    <a:pt x="36" y="0"/>
                    <a:pt x="0" y="4"/>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84" y="459"/>
                    <a:pt x="84" y="459"/>
                    <a:pt x="84" y="459"/>
                  </a:cubicBezTo>
                  <a:cubicBezTo>
                    <a:pt x="362" y="432"/>
                    <a:pt x="362" y="432"/>
                    <a:pt x="362" y="432"/>
                  </a:cubicBezTo>
                  <a:cubicBezTo>
                    <a:pt x="370" y="402"/>
                    <a:pt x="370" y="402"/>
                    <a:pt x="370" y="402"/>
                  </a:cubicBezTo>
                  <a:lnTo>
                    <a:pt x="119" y="426"/>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74"/>
            <p:cNvSpPr>
              <a:spLocks/>
            </p:cNvSpPr>
            <p:nvPr/>
          </p:nvSpPr>
          <p:spPr bwMode="auto">
            <a:xfrm>
              <a:off x="30291088" y="13049250"/>
              <a:ext cx="1147763" cy="263525"/>
            </a:xfrm>
            <a:custGeom>
              <a:avLst/>
              <a:gdLst>
                <a:gd name="T0" fmla="*/ 0 w 723"/>
                <a:gd name="T1" fmla="*/ 69 h 166"/>
                <a:gd name="T2" fmla="*/ 10 w 723"/>
                <a:gd name="T3" fmla="*/ 166 h 166"/>
                <a:gd name="T4" fmla="*/ 723 w 723"/>
                <a:gd name="T5" fmla="*/ 97 h 166"/>
                <a:gd name="T6" fmla="*/ 714 w 723"/>
                <a:gd name="T7" fmla="*/ 0 h 166"/>
                <a:gd name="T8" fmla="*/ 0 w 723"/>
                <a:gd name="T9" fmla="*/ 69 h 166"/>
              </a:gdLst>
              <a:ahLst/>
              <a:cxnLst>
                <a:cxn ang="0">
                  <a:pos x="T0" y="T1"/>
                </a:cxn>
                <a:cxn ang="0">
                  <a:pos x="T2" y="T3"/>
                </a:cxn>
                <a:cxn ang="0">
                  <a:pos x="T4" y="T5"/>
                </a:cxn>
                <a:cxn ang="0">
                  <a:pos x="T6" y="T7"/>
                </a:cxn>
                <a:cxn ang="0">
                  <a:pos x="T8" y="T9"/>
                </a:cxn>
              </a:cxnLst>
              <a:rect l="0" t="0" r="r" b="b"/>
              <a:pathLst>
                <a:path w="723" h="166">
                  <a:moveTo>
                    <a:pt x="0" y="69"/>
                  </a:moveTo>
                  <a:lnTo>
                    <a:pt x="10" y="166"/>
                  </a:lnTo>
                  <a:lnTo>
                    <a:pt x="723" y="97"/>
                  </a:lnTo>
                  <a:lnTo>
                    <a:pt x="714" y="0"/>
                  </a:lnTo>
                  <a:lnTo>
                    <a:pt x="0" y="6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75"/>
            <p:cNvSpPr>
              <a:spLocks/>
            </p:cNvSpPr>
            <p:nvPr/>
          </p:nvSpPr>
          <p:spPr bwMode="auto">
            <a:xfrm>
              <a:off x="25488901" y="11283950"/>
              <a:ext cx="1128713" cy="3429000"/>
            </a:xfrm>
            <a:custGeom>
              <a:avLst/>
              <a:gdLst>
                <a:gd name="T0" fmla="*/ 43 w 711"/>
                <a:gd name="T1" fmla="*/ 0 h 2160"/>
                <a:gd name="T2" fmla="*/ 0 w 711"/>
                <a:gd name="T3" fmla="*/ 2160 h 2160"/>
                <a:gd name="T4" fmla="*/ 669 w 711"/>
                <a:gd name="T5" fmla="*/ 2160 h 2160"/>
                <a:gd name="T6" fmla="*/ 711 w 711"/>
                <a:gd name="T7" fmla="*/ 0 h 2160"/>
                <a:gd name="T8" fmla="*/ 43 w 711"/>
                <a:gd name="T9" fmla="*/ 0 h 2160"/>
              </a:gdLst>
              <a:ahLst/>
              <a:cxnLst>
                <a:cxn ang="0">
                  <a:pos x="T0" y="T1"/>
                </a:cxn>
                <a:cxn ang="0">
                  <a:pos x="T2" y="T3"/>
                </a:cxn>
                <a:cxn ang="0">
                  <a:pos x="T4" y="T5"/>
                </a:cxn>
                <a:cxn ang="0">
                  <a:pos x="T6" y="T7"/>
                </a:cxn>
                <a:cxn ang="0">
                  <a:pos x="T8" y="T9"/>
                </a:cxn>
              </a:cxnLst>
              <a:rect l="0" t="0" r="r" b="b"/>
              <a:pathLst>
                <a:path w="711" h="2160">
                  <a:moveTo>
                    <a:pt x="43" y="0"/>
                  </a:moveTo>
                  <a:lnTo>
                    <a:pt x="0" y="2160"/>
                  </a:lnTo>
                  <a:lnTo>
                    <a:pt x="669" y="2160"/>
                  </a:lnTo>
                  <a:lnTo>
                    <a:pt x="711" y="0"/>
                  </a:lnTo>
                  <a:lnTo>
                    <a:pt x="43"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76"/>
            <p:cNvSpPr>
              <a:spLocks/>
            </p:cNvSpPr>
            <p:nvPr/>
          </p:nvSpPr>
          <p:spPr bwMode="auto">
            <a:xfrm>
              <a:off x="18713451" y="11885613"/>
              <a:ext cx="971550" cy="2827338"/>
            </a:xfrm>
            <a:custGeom>
              <a:avLst/>
              <a:gdLst>
                <a:gd name="T0" fmla="*/ 125 w 612"/>
                <a:gd name="T1" fmla="*/ 0 h 1781"/>
                <a:gd name="T2" fmla="*/ 0 w 612"/>
                <a:gd name="T3" fmla="*/ 1781 h 1781"/>
                <a:gd name="T4" fmla="*/ 487 w 612"/>
                <a:gd name="T5" fmla="*/ 1781 h 1781"/>
                <a:gd name="T6" fmla="*/ 612 w 612"/>
                <a:gd name="T7" fmla="*/ 0 h 1781"/>
                <a:gd name="T8" fmla="*/ 125 w 612"/>
                <a:gd name="T9" fmla="*/ 0 h 1781"/>
              </a:gdLst>
              <a:ahLst/>
              <a:cxnLst>
                <a:cxn ang="0">
                  <a:pos x="T0" y="T1"/>
                </a:cxn>
                <a:cxn ang="0">
                  <a:pos x="T2" y="T3"/>
                </a:cxn>
                <a:cxn ang="0">
                  <a:pos x="T4" y="T5"/>
                </a:cxn>
                <a:cxn ang="0">
                  <a:pos x="T6" y="T7"/>
                </a:cxn>
                <a:cxn ang="0">
                  <a:pos x="T8" y="T9"/>
                </a:cxn>
              </a:cxnLst>
              <a:rect l="0" t="0" r="r" b="b"/>
              <a:pathLst>
                <a:path w="612" h="1781">
                  <a:moveTo>
                    <a:pt x="125" y="0"/>
                  </a:moveTo>
                  <a:lnTo>
                    <a:pt x="0" y="1781"/>
                  </a:lnTo>
                  <a:lnTo>
                    <a:pt x="487" y="1781"/>
                  </a:lnTo>
                  <a:lnTo>
                    <a:pt x="612" y="0"/>
                  </a:lnTo>
                  <a:lnTo>
                    <a:pt x="125"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77"/>
            <p:cNvSpPr>
              <a:spLocks/>
            </p:cNvSpPr>
            <p:nvPr/>
          </p:nvSpPr>
          <p:spPr bwMode="auto">
            <a:xfrm>
              <a:off x="20918488" y="11885613"/>
              <a:ext cx="973138" cy="2827338"/>
            </a:xfrm>
            <a:custGeom>
              <a:avLst/>
              <a:gdLst>
                <a:gd name="T0" fmla="*/ 0 w 613"/>
                <a:gd name="T1" fmla="*/ 0 h 1781"/>
                <a:gd name="T2" fmla="*/ 123 w 613"/>
                <a:gd name="T3" fmla="*/ 1781 h 1781"/>
                <a:gd name="T4" fmla="*/ 613 w 613"/>
                <a:gd name="T5" fmla="*/ 1781 h 1781"/>
                <a:gd name="T6" fmla="*/ 487 w 613"/>
                <a:gd name="T7" fmla="*/ 0 h 1781"/>
                <a:gd name="T8" fmla="*/ 0 w 613"/>
                <a:gd name="T9" fmla="*/ 0 h 1781"/>
              </a:gdLst>
              <a:ahLst/>
              <a:cxnLst>
                <a:cxn ang="0">
                  <a:pos x="T0" y="T1"/>
                </a:cxn>
                <a:cxn ang="0">
                  <a:pos x="T2" y="T3"/>
                </a:cxn>
                <a:cxn ang="0">
                  <a:pos x="T4" y="T5"/>
                </a:cxn>
                <a:cxn ang="0">
                  <a:pos x="T6" y="T7"/>
                </a:cxn>
                <a:cxn ang="0">
                  <a:pos x="T8" y="T9"/>
                </a:cxn>
              </a:cxnLst>
              <a:rect l="0" t="0" r="r" b="b"/>
              <a:pathLst>
                <a:path w="613" h="1781">
                  <a:moveTo>
                    <a:pt x="0" y="0"/>
                  </a:moveTo>
                  <a:lnTo>
                    <a:pt x="123" y="1781"/>
                  </a:lnTo>
                  <a:lnTo>
                    <a:pt x="613" y="1781"/>
                  </a:lnTo>
                  <a:lnTo>
                    <a:pt x="487" y="0"/>
                  </a:lnTo>
                  <a:lnTo>
                    <a:pt x="0"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Freeform 78"/>
            <p:cNvSpPr>
              <a:spLocks/>
            </p:cNvSpPr>
            <p:nvPr/>
          </p:nvSpPr>
          <p:spPr bwMode="auto">
            <a:xfrm>
              <a:off x="28055888" y="12295188"/>
              <a:ext cx="1114425" cy="2417763"/>
            </a:xfrm>
            <a:custGeom>
              <a:avLst/>
              <a:gdLst>
                <a:gd name="T0" fmla="*/ 52 w 702"/>
                <a:gd name="T1" fmla="*/ 0 h 1523"/>
                <a:gd name="T2" fmla="*/ 0 w 702"/>
                <a:gd name="T3" fmla="*/ 1523 h 1523"/>
                <a:gd name="T4" fmla="*/ 650 w 702"/>
                <a:gd name="T5" fmla="*/ 1523 h 1523"/>
                <a:gd name="T6" fmla="*/ 702 w 702"/>
                <a:gd name="T7" fmla="*/ 0 h 1523"/>
                <a:gd name="T8" fmla="*/ 52 w 702"/>
                <a:gd name="T9" fmla="*/ 0 h 1523"/>
              </a:gdLst>
              <a:ahLst/>
              <a:cxnLst>
                <a:cxn ang="0">
                  <a:pos x="T0" y="T1"/>
                </a:cxn>
                <a:cxn ang="0">
                  <a:pos x="T2" y="T3"/>
                </a:cxn>
                <a:cxn ang="0">
                  <a:pos x="T4" y="T5"/>
                </a:cxn>
                <a:cxn ang="0">
                  <a:pos x="T6" y="T7"/>
                </a:cxn>
                <a:cxn ang="0">
                  <a:pos x="T8" y="T9"/>
                </a:cxn>
              </a:cxnLst>
              <a:rect l="0" t="0" r="r" b="b"/>
              <a:pathLst>
                <a:path w="702" h="1523">
                  <a:moveTo>
                    <a:pt x="52" y="0"/>
                  </a:moveTo>
                  <a:lnTo>
                    <a:pt x="0" y="1523"/>
                  </a:lnTo>
                  <a:lnTo>
                    <a:pt x="650" y="1523"/>
                  </a:lnTo>
                  <a:lnTo>
                    <a:pt x="702" y="0"/>
                  </a:lnTo>
                  <a:lnTo>
                    <a:pt x="52"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0" name="Freeform 79"/>
            <p:cNvSpPr>
              <a:spLocks/>
            </p:cNvSpPr>
            <p:nvPr/>
          </p:nvSpPr>
          <p:spPr bwMode="auto">
            <a:xfrm>
              <a:off x="22934613" y="11509375"/>
              <a:ext cx="2111375" cy="3203575"/>
            </a:xfrm>
            <a:custGeom>
              <a:avLst/>
              <a:gdLst>
                <a:gd name="T0" fmla="*/ 0 w 1330"/>
                <a:gd name="T1" fmla="*/ 187 h 2018"/>
                <a:gd name="T2" fmla="*/ 531 w 1330"/>
                <a:gd name="T3" fmla="*/ 2018 h 2018"/>
                <a:gd name="T4" fmla="*/ 1330 w 1330"/>
                <a:gd name="T5" fmla="*/ 2018 h 2018"/>
                <a:gd name="T6" fmla="*/ 758 w 1330"/>
                <a:gd name="T7" fmla="*/ 0 h 2018"/>
                <a:gd name="T8" fmla="*/ 0 w 1330"/>
                <a:gd name="T9" fmla="*/ 187 h 2018"/>
              </a:gdLst>
              <a:ahLst/>
              <a:cxnLst>
                <a:cxn ang="0">
                  <a:pos x="T0" y="T1"/>
                </a:cxn>
                <a:cxn ang="0">
                  <a:pos x="T2" y="T3"/>
                </a:cxn>
                <a:cxn ang="0">
                  <a:pos x="T4" y="T5"/>
                </a:cxn>
                <a:cxn ang="0">
                  <a:pos x="T6" y="T7"/>
                </a:cxn>
                <a:cxn ang="0">
                  <a:pos x="T8" y="T9"/>
                </a:cxn>
              </a:cxnLst>
              <a:rect l="0" t="0" r="r" b="b"/>
              <a:pathLst>
                <a:path w="1330" h="2018">
                  <a:moveTo>
                    <a:pt x="0" y="187"/>
                  </a:moveTo>
                  <a:lnTo>
                    <a:pt x="531" y="2018"/>
                  </a:lnTo>
                  <a:lnTo>
                    <a:pt x="1330" y="2018"/>
                  </a:lnTo>
                  <a:lnTo>
                    <a:pt x="758" y="0"/>
                  </a:lnTo>
                  <a:lnTo>
                    <a:pt x="0" y="18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1" name="Freeform 80"/>
            <p:cNvSpPr>
              <a:spLocks/>
            </p:cNvSpPr>
            <p:nvPr/>
          </p:nvSpPr>
          <p:spPr bwMode="auto">
            <a:xfrm>
              <a:off x="16357601" y="12609513"/>
              <a:ext cx="1604963" cy="2103438"/>
            </a:xfrm>
            <a:custGeom>
              <a:avLst/>
              <a:gdLst>
                <a:gd name="T0" fmla="*/ 250 w 1011"/>
                <a:gd name="T1" fmla="*/ 0 h 1325"/>
                <a:gd name="T2" fmla="*/ 0 w 1011"/>
                <a:gd name="T3" fmla="*/ 1325 h 1325"/>
                <a:gd name="T4" fmla="*/ 784 w 1011"/>
                <a:gd name="T5" fmla="*/ 1325 h 1325"/>
                <a:gd name="T6" fmla="*/ 1011 w 1011"/>
                <a:gd name="T7" fmla="*/ 178 h 1325"/>
                <a:gd name="T8" fmla="*/ 250 w 1011"/>
                <a:gd name="T9" fmla="*/ 0 h 1325"/>
              </a:gdLst>
              <a:ahLst/>
              <a:cxnLst>
                <a:cxn ang="0">
                  <a:pos x="T0" y="T1"/>
                </a:cxn>
                <a:cxn ang="0">
                  <a:pos x="T2" y="T3"/>
                </a:cxn>
                <a:cxn ang="0">
                  <a:pos x="T4" y="T5"/>
                </a:cxn>
                <a:cxn ang="0">
                  <a:pos x="T6" y="T7"/>
                </a:cxn>
                <a:cxn ang="0">
                  <a:pos x="T8" y="T9"/>
                </a:cxn>
              </a:cxnLst>
              <a:rect l="0" t="0" r="r" b="b"/>
              <a:pathLst>
                <a:path w="1011" h="1325">
                  <a:moveTo>
                    <a:pt x="250" y="0"/>
                  </a:moveTo>
                  <a:lnTo>
                    <a:pt x="0" y="1325"/>
                  </a:lnTo>
                  <a:lnTo>
                    <a:pt x="784" y="1325"/>
                  </a:lnTo>
                  <a:lnTo>
                    <a:pt x="1011" y="178"/>
                  </a:lnTo>
                  <a:lnTo>
                    <a:pt x="250"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Freeform 81"/>
            <p:cNvSpPr>
              <a:spLocks/>
            </p:cNvSpPr>
            <p:nvPr/>
          </p:nvSpPr>
          <p:spPr bwMode="auto">
            <a:xfrm>
              <a:off x="30254576" y="13195300"/>
              <a:ext cx="1431925" cy="1517650"/>
            </a:xfrm>
            <a:custGeom>
              <a:avLst/>
              <a:gdLst>
                <a:gd name="T0" fmla="*/ 777 w 902"/>
                <a:gd name="T1" fmla="*/ 0 h 956"/>
                <a:gd name="T2" fmla="*/ 0 w 902"/>
                <a:gd name="T3" fmla="*/ 76 h 956"/>
                <a:gd name="T4" fmla="*/ 120 w 902"/>
                <a:gd name="T5" fmla="*/ 956 h 956"/>
                <a:gd name="T6" fmla="*/ 902 w 902"/>
                <a:gd name="T7" fmla="*/ 956 h 956"/>
                <a:gd name="T8" fmla="*/ 777 w 902"/>
                <a:gd name="T9" fmla="*/ 0 h 956"/>
              </a:gdLst>
              <a:ahLst/>
              <a:cxnLst>
                <a:cxn ang="0">
                  <a:pos x="T0" y="T1"/>
                </a:cxn>
                <a:cxn ang="0">
                  <a:pos x="T2" y="T3"/>
                </a:cxn>
                <a:cxn ang="0">
                  <a:pos x="T4" y="T5"/>
                </a:cxn>
                <a:cxn ang="0">
                  <a:pos x="T6" y="T7"/>
                </a:cxn>
                <a:cxn ang="0">
                  <a:pos x="T8" y="T9"/>
                </a:cxn>
              </a:cxnLst>
              <a:rect l="0" t="0" r="r" b="b"/>
              <a:pathLst>
                <a:path w="902" h="956">
                  <a:moveTo>
                    <a:pt x="777" y="0"/>
                  </a:moveTo>
                  <a:lnTo>
                    <a:pt x="0" y="76"/>
                  </a:lnTo>
                  <a:lnTo>
                    <a:pt x="120" y="956"/>
                  </a:lnTo>
                  <a:lnTo>
                    <a:pt x="902" y="956"/>
                  </a:lnTo>
                  <a:lnTo>
                    <a:pt x="777" y="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2" name="Title 1"/>
          <p:cNvSpPr>
            <a:spLocks noGrp="1"/>
          </p:cNvSpPr>
          <p:nvPr>
            <p:ph type="title"/>
          </p:nvPr>
        </p:nvSpPr>
        <p:spPr>
          <a:xfrm>
            <a:off x="600805" y="285008"/>
            <a:ext cx="4725938" cy="3894122"/>
          </a:xfrm>
        </p:spPr>
        <p:txBody>
          <a:bodyPr anchor="ctr">
            <a:normAutofit/>
          </a:bodyPr>
          <a:lstStyle/>
          <a:p>
            <a:pPr>
              <a:lnSpc>
                <a:spcPct val="100000"/>
              </a:lnSpc>
            </a:pPr>
            <a:r>
              <a:rPr lang="en-US" sz="4400" b="1" dirty="0"/>
              <a:t>Get Started </a:t>
            </a:r>
            <a:br>
              <a:rPr lang="en-US" sz="4400" b="1" dirty="0"/>
            </a:br>
            <a:r>
              <a:rPr lang="en-US" sz="4400" b="1" dirty="0"/>
              <a:t>with App Service!</a:t>
            </a:r>
          </a:p>
        </p:txBody>
      </p:sp>
      <p:sp>
        <p:nvSpPr>
          <p:cNvPr id="4" name="TextBox 3"/>
          <p:cNvSpPr txBox="1"/>
          <p:nvPr/>
        </p:nvSpPr>
        <p:spPr>
          <a:xfrm>
            <a:off x="5471886" y="1591079"/>
            <a:ext cx="6348046" cy="3187727"/>
          </a:xfrm>
          <a:prstGeom prst="rect">
            <a:avLst/>
          </a:prstGeom>
          <a:noFill/>
        </p:spPr>
        <p:txBody>
          <a:bodyPr wrap="square" rtlCol="0" anchor="t" anchorCtr="0">
            <a:noAutofit/>
          </a:bodyPr>
          <a:lstStyle/>
          <a:p>
            <a:pPr marL="63500" defTabSz="896181">
              <a:lnSpc>
                <a:spcPct val="150000"/>
              </a:lnSpc>
              <a:spcAft>
                <a:spcPts val="600"/>
              </a:spcAft>
            </a:pPr>
            <a:r>
              <a:rPr lang="en-US" sz="2800" dirty="0">
                <a:solidFill>
                  <a:schemeClr val="bg1"/>
                </a:solidFill>
                <a:latin typeface="Segoe UI Light"/>
              </a:rPr>
              <a:t>Get started for </a:t>
            </a:r>
            <a:r>
              <a:rPr lang="en-US" sz="2800" b="1" dirty="0">
                <a:solidFill>
                  <a:schemeClr val="bg1"/>
                </a:solidFill>
                <a:latin typeface="Segoe UI Light"/>
              </a:rPr>
              <a:t>free</a:t>
            </a:r>
            <a:r>
              <a:rPr lang="en-US" sz="2800" dirty="0">
                <a:solidFill>
                  <a:schemeClr val="bg1"/>
                </a:solidFill>
                <a:latin typeface="Segoe UI Light"/>
              </a:rPr>
              <a:t> @ azure.com</a:t>
            </a:r>
          </a:p>
        </p:txBody>
      </p:sp>
    </p:spTree>
    <p:extLst>
      <p:ext uri="{BB962C8B-B14F-4D97-AF65-F5344CB8AC3E}">
        <p14:creationId xmlns:p14="http://schemas.microsoft.com/office/powerpoint/2010/main" val="1354560467"/>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Create a new Mobile App</a:t>
            </a:r>
          </a:p>
        </p:txBody>
      </p:sp>
      <p:sp>
        <p:nvSpPr>
          <p:cNvPr id="4" name="Slide Number Placeholder 3"/>
          <p:cNvSpPr>
            <a:spLocks noGrp="1"/>
          </p:cNvSpPr>
          <p:nvPr>
            <p:ph type="sldNum" sz="quarter" idx="12"/>
          </p:nvPr>
        </p:nvSpPr>
        <p:spPr>
          <a:prstGeom prst="rect">
            <a:avLst/>
          </a:prstGeom>
        </p:spPr>
        <p:txBody>
          <a:bodyPr/>
          <a:lstStyle/>
          <a:p>
            <a:fld id="{0A164282-434E-41D4-9582-783D542A7B68}" type="slidenum">
              <a:rPr lang="en-US" smtClean="0"/>
              <a:pPr/>
              <a:t>17</a:t>
            </a:fld>
            <a:endParaRPr lang="en-US"/>
          </a:p>
        </p:txBody>
      </p:sp>
      <p:pic>
        <p:nvPicPr>
          <p:cNvPr id="2052" name="Picture 4" descr="Azure Portal with Mobile Apps Quickstart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43" y="1633924"/>
            <a:ext cx="11338990" cy="456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709927"/>
      </p:ext>
    </p:extLst>
  </p:cSld>
  <p:clrMapOvr>
    <a:masterClrMapping/>
  </p:clrMapOvr>
  <p:transition spd="slow" advClick="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Download and run the client project</a:t>
            </a:r>
            <a:endParaRPr lang="en-US" dirty="0"/>
          </a:p>
        </p:txBody>
      </p:sp>
      <p:sp>
        <p:nvSpPr>
          <p:cNvPr id="3" name="Slide Number Placeholder 2"/>
          <p:cNvSpPr>
            <a:spLocks noGrp="1"/>
          </p:cNvSpPr>
          <p:nvPr>
            <p:ph type="sldNum" sz="quarter" idx="12"/>
          </p:nvPr>
        </p:nvSpPr>
        <p:spPr/>
        <p:txBody>
          <a:bodyPr/>
          <a:lstStyle/>
          <a:p>
            <a:fld id="{0A164282-434E-41D4-9582-783D542A7B68}" type="slidenum">
              <a:rPr lang="en-US" smtClean="0"/>
              <a:pPr/>
              <a:t>18</a:t>
            </a:fld>
            <a:endParaRPr lang="en-US"/>
          </a:p>
        </p:txBody>
      </p:sp>
      <p:pic>
        <p:nvPicPr>
          <p:cNvPr id="3074" name="Picture 2" descr="Download Windows quickstart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43" y="1504880"/>
            <a:ext cx="8136528"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932695"/>
      </p:ext>
    </p:extLst>
  </p:cSld>
  <p:clrMapOvr>
    <a:masterClrMapping/>
  </p:clrMapOvr>
  <p:transition spd="slow" advClick="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637713" y="6380163"/>
            <a:ext cx="2798762" cy="373062"/>
          </a:xfrm>
          <a:prstGeom prst="rect">
            <a:avLst/>
          </a:prstGeom>
        </p:spPr>
        <p:txBody>
          <a:bodyPr/>
          <a:lstStyle/>
          <a:p>
            <a:fld id="{0A164282-434E-41D4-9582-783D542A7B68}" type="slidenum">
              <a:rPr lang="en-US" smtClean="0"/>
              <a:pPr/>
              <a:t>19</a:t>
            </a:fld>
            <a:endParaRPr lang="en-US"/>
          </a:p>
        </p:txBody>
      </p:sp>
      <p:sp>
        <p:nvSpPr>
          <p:cNvPr id="5" name="TextBox 4"/>
          <p:cNvSpPr txBox="1"/>
          <p:nvPr/>
        </p:nvSpPr>
        <p:spPr>
          <a:xfrm>
            <a:off x="449944" y="972457"/>
            <a:ext cx="5210628" cy="1625060"/>
          </a:xfrm>
          <a:prstGeom prst="rect">
            <a:avLst/>
          </a:prstGeom>
          <a:noFill/>
        </p:spPr>
        <p:txBody>
          <a:bodyPr wrap="square" lIns="182880" tIns="146304" rIns="182880" bIns="146304" rtlCol="0">
            <a:spAutoFit/>
          </a:bodyPr>
          <a:lstStyle/>
          <a:p>
            <a:pPr>
              <a:lnSpc>
                <a:spcPct val="90000"/>
              </a:lnSpc>
            </a:pPr>
            <a:r>
              <a:rPr lang="en-US" sz="9600" dirty="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1704875655"/>
      </p:ext>
    </p:extLst>
  </p:cSld>
  <p:clrMapOvr>
    <a:masterClrMapping/>
  </p:clrMapOvr>
  <p:transition spd="slow" advClick="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Content Placeholder 3"/>
          <p:cNvSpPr>
            <a:spLocks noGrp="1"/>
          </p:cNvSpPr>
          <p:nvPr>
            <p:ph idx="1"/>
          </p:nvPr>
        </p:nvSpPr>
        <p:spPr>
          <a:xfrm>
            <a:off x="274640" y="1828799"/>
            <a:ext cx="11887198" cy="3447098"/>
          </a:xfrm>
        </p:spPr>
        <p:txBody>
          <a:bodyPr/>
          <a:lstStyle/>
          <a:p>
            <a:r>
              <a:rPr lang="en-US" dirty="0">
                <a:solidFill>
                  <a:schemeClr val="bg1">
                    <a:lumMod val="75000"/>
                  </a:schemeClr>
                </a:solidFill>
              </a:rPr>
              <a:t>Background</a:t>
            </a:r>
          </a:p>
          <a:p>
            <a:r>
              <a:rPr lang="en-US" dirty="0">
                <a:solidFill>
                  <a:schemeClr val="bg1">
                    <a:lumMod val="75000"/>
                  </a:schemeClr>
                </a:solidFill>
              </a:rPr>
              <a:t>Azure App Service</a:t>
            </a:r>
          </a:p>
          <a:p>
            <a:r>
              <a:rPr lang="en-US" dirty="0">
                <a:solidFill>
                  <a:schemeClr val="bg1">
                    <a:lumMod val="75000"/>
                  </a:schemeClr>
                </a:solidFill>
              </a:rPr>
              <a:t>Mobile Apps</a:t>
            </a:r>
          </a:p>
          <a:p>
            <a:r>
              <a:rPr lang="en-US" dirty="0">
                <a:solidFill>
                  <a:schemeClr val="bg1">
                    <a:lumMod val="75000"/>
                  </a:schemeClr>
                </a:solidFill>
              </a:rPr>
              <a:t>Demo</a:t>
            </a:r>
          </a:p>
          <a:p>
            <a:r>
              <a:rPr lang="en-US" dirty="0">
                <a:solidFill>
                  <a:schemeClr val="bg1">
                    <a:lumMod val="75000"/>
                  </a:schemeClr>
                </a:solidFill>
              </a:rPr>
              <a:t>Overview to UWP</a:t>
            </a:r>
          </a:p>
        </p:txBody>
      </p:sp>
      <p:pic>
        <p:nvPicPr>
          <p:cNvPr id="5" name="Picture 4" descr="WIN12_Nick_01.jpg"/>
          <p:cNvPicPr>
            <a:picLocks noChangeAspect="1"/>
          </p:cNvPicPr>
          <p:nvPr/>
        </p:nvPicPr>
        <p:blipFill rotWithShape="1">
          <a:blip r:embed="rId2" cstate="screen">
            <a:extLst>
              <a:ext uri="{28A0092B-C50C-407E-A947-70E740481C1C}">
                <a14:useLocalDpi xmlns:a14="http://schemas.microsoft.com/office/drawing/2010/main"/>
              </a:ext>
            </a:extLst>
          </a:blip>
          <a:srcRect l="50374" r="3375"/>
          <a:stretch/>
        </p:blipFill>
        <p:spPr>
          <a:xfrm>
            <a:off x="6791864" y="0"/>
            <a:ext cx="5647787" cy="6990864"/>
          </a:xfrm>
          <a:prstGeom prst="rect">
            <a:avLst/>
          </a:prstGeom>
        </p:spPr>
      </p:pic>
    </p:spTree>
    <p:extLst>
      <p:ext uri="{BB962C8B-B14F-4D97-AF65-F5344CB8AC3E}">
        <p14:creationId xmlns:p14="http://schemas.microsoft.com/office/powerpoint/2010/main" val="20212632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curtains"/>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3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Offline Data Sync</a:t>
            </a:r>
          </a:p>
        </p:txBody>
      </p:sp>
      <p:sp>
        <p:nvSpPr>
          <p:cNvPr id="6" name="Content Placeholder 5"/>
          <p:cNvSpPr>
            <a:spLocks noGrp="1"/>
          </p:cNvSpPr>
          <p:nvPr>
            <p:ph idx="1"/>
          </p:nvPr>
        </p:nvSpPr>
        <p:spPr/>
        <p:txBody>
          <a:bodyPr>
            <a:normAutofit fontScale="92500"/>
          </a:bodyPr>
          <a:lstStyle/>
          <a:p>
            <a:r>
              <a:rPr lang="en-IN" dirty="0"/>
              <a:t>Offline data sync is a client and server SDK feature of Azure Mobile Apps</a:t>
            </a:r>
          </a:p>
          <a:p>
            <a:endParaRPr lang="en-IN" dirty="0"/>
          </a:p>
          <a:p>
            <a:r>
              <a:rPr lang="en-IN" dirty="0"/>
              <a:t>When your app is in offline mode, users can still create and modify data, which will be saved to a local store</a:t>
            </a:r>
          </a:p>
          <a:p>
            <a:endParaRPr lang="en-IN" dirty="0"/>
          </a:p>
          <a:p>
            <a:r>
              <a:rPr lang="en-IN" dirty="0"/>
              <a:t>When the app is back online, it can synchronize local changes with your Azure Mobile App backend</a:t>
            </a:r>
            <a:endParaRPr lang="en-US" dirty="0"/>
          </a:p>
        </p:txBody>
      </p:sp>
    </p:spTree>
    <p:extLst>
      <p:ext uri="{BB962C8B-B14F-4D97-AF65-F5344CB8AC3E}">
        <p14:creationId xmlns:p14="http://schemas.microsoft.com/office/powerpoint/2010/main" val="3868058808"/>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p:txBody>
          <a:bodyPr>
            <a:normAutofit fontScale="85000" lnSpcReduction="10000"/>
          </a:bodyPr>
          <a:lstStyle/>
          <a:p>
            <a:r>
              <a:rPr lang="en-IN" dirty="0"/>
              <a:t>App Service Authentication / Authorization is a feature that provides a way for your application to sign in users so that you don't have to change code on the app backend</a:t>
            </a:r>
          </a:p>
          <a:p>
            <a:endParaRPr lang="en-IN" dirty="0"/>
          </a:p>
          <a:p>
            <a:r>
              <a:rPr lang="en-IN" dirty="0"/>
              <a:t>It provides an easy way to protect your application and work with per-user data</a:t>
            </a:r>
          </a:p>
          <a:p>
            <a:endParaRPr lang="en-IN" dirty="0"/>
          </a:p>
          <a:p>
            <a:r>
              <a:rPr lang="en-IN" dirty="0"/>
              <a:t>App Service supports five identity providers out of the box: Azure Active Directory, Facebook, Google, Microsoft Account and Twitter</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Tree>
    <p:extLst>
      <p:ext uri="{BB962C8B-B14F-4D97-AF65-F5344CB8AC3E}">
        <p14:creationId xmlns:p14="http://schemas.microsoft.com/office/powerpoint/2010/main" val="3652137453"/>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a:t>
            </a:r>
          </a:p>
        </p:txBody>
      </p:sp>
      <p:sp>
        <p:nvSpPr>
          <p:cNvPr id="3" name="Content Placeholder 2"/>
          <p:cNvSpPr>
            <a:spLocks noGrp="1"/>
          </p:cNvSpPr>
          <p:nvPr>
            <p:ph idx="1"/>
          </p:nvPr>
        </p:nvSpPr>
        <p:spPr/>
        <p:txBody>
          <a:bodyPr>
            <a:normAutofit fontScale="92500" lnSpcReduction="10000"/>
          </a:bodyPr>
          <a:lstStyle/>
          <a:p>
            <a:r>
              <a:rPr lang="en-IN" dirty="0"/>
              <a:t>Azure Notification Hubs provide an easy, multiplatform infrastructure to send mobile push notifications from any backend</a:t>
            </a:r>
            <a:endParaRPr lang="en-IN" i="1" dirty="0"/>
          </a:p>
          <a:p>
            <a:endParaRPr lang="en-IN" i="1" dirty="0"/>
          </a:p>
          <a:p>
            <a:r>
              <a:rPr lang="en-IN" dirty="0"/>
              <a:t>Push notifications help mobile devices display fresh information while remaining energy efficient</a:t>
            </a:r>
          </a:p>
          <a:p>
            <a:endParaRPr lang="en-IN" dirty="0"/>
          </a:p>
          <a:p>
            <a:r>
              <a:rPr lang="en-IN" dirty="0"/>
              <a:t>In Windows Store and Windows Phone applications, the notification can be in the form of a </a:t>
            </a:r>
            <a:r>
              <a:rPr lang="en-IN" i="1" dirty="0"/>
              <a:t>toast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22</a:t>
            </a:fld>
            <a:endParaRPr lang="en-US"/>
          </a:p>
        </p:txBody>
      </p:sp>
    </p:spTree>
    <p:extLst>
      <p:ext uri="{BB962C8B-B14F-4D97-AF65-F5344CB8AC3E}">
        <p14:creationId xmlns:p14="http://schemas.microsoft.com/office/powerpoint/2010/main" val="1488130339"/>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Push Notifications Work</a:t>
            </a:r>
          </a:p>
        </p:txBody>
      </p:sp>
      <p:sp>
        <p:nvSpPr>
          <p:cNvPr id="3" name="Content Placeholder 2"/>
          <p:cNvSpPr>
            <a:spLocks noGrp="1"/>
          </p:cNvSpPr>
          <p:nvPr>
            <p:ph idx="1"/>
          </p:nvPr>
        </p:nvSpPr>
        <p:spPr/>
        <p:txBody>
          <a:bodyPr/>
          <a:lstStyle/>
          <a:p>
            <a:r>
              <a:rPr lang="en-IN" dirty="0"/>
              <a:t>Push notifications are delivered through platform-specific infrastructures called </a:t>
            </a:r>
            <a:r>
              <a:rPr lang="en-IN" i="1" dirty="0"/>
              <a:t>Platform Notification Systems</a:t>
            </a:r>
            <a:r>
              <a:rPr lang="en-IN" dirty="0"/>
              <a:t> (PNS)</a:t>
            </a:r>
          </a:p>
          <a:p>
            <a:pPr lvl="2"/>
            <a:r>
              <a:rPr lang="en-US" dirty="0"/>
              <a:t>Windows Notification Service or WNS</a:t>
            </a:r>
          </a:p>
          <a:p>
            <a:pPr lvl="2"/>
            <a:r>
              <a:rPr lang="en-US" dirty="0"/>
              <a:t>Apple Push Notification Service or APNS</a:t>
            </a:r>
          </a:p>
          <a:p>
            <a:pPr lvl="2"/>
            <a:endParaRPr lang="en-US" dirty="0"/>
          </a:p>
          <a:p>
            <a:pPr lvl="2"/>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pic>
        <p:nvPicPr>
          <p:cNvPr id="4098" name="Picture 2" descr="https://acom.azurecomcdn.net/80C57D/cdn/mediahandler/docarticles/dpsmedia-prod/azure.microsoft.com/en-us/documentation/articles/notification-hubs-push-notification-overview/20160902050141/notification-hub-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482" y="4171880"/>
            <a:ext cx="56007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1512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500"/>
                            </p:stCondLst>
                            <p:childTnLst>
                              <p:par>
                                <p:cTn id="21" presetID="10" presetClass="entr" presetSubtype="0" fill="hold" nodeType="afterEffect">
                                  <p:stCondLst>
                                    <p:cond delay="300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 y="-650196"/>
            <a:ext cx="12436475" cy="6994525"/>
          </a:xfrm>
          <a:prstGeom prst="rect">
            <a:avLst/>
          </a:prstGeom>
        </p:spPr>
      </p:pic>
      <p:sp>
        <p:nvSpPr>
          <p:cNvPr id="5" name="Rectangle 4"/>
          <p:cNvSpPr/>
          <p:nvPr/>
        </p:nvSpPr>
        <p:spPr>
          <a:xfrm>
            <a:off x="882" y="6344329"/>
            <a:ext cx="12434711" cy="7679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73" dirty="0"/>
          </a:p>
        </p:txBody>
      </p:sp>
      <p:sp>
        <p:nvSpPr>
          <p:cNvPr id="17" name="TextBox 16"/>
          <p:cNvSpPr txBox="1"/>
          <p:nvPr/>
        </p:nvSpPr>
        <p:spPr>
          <a:xfrm>
            <a:off x="2088007" y="2533015"/>
            <a:ext cx="3459858" cy="594650"/>
          </a:xfrm>
          <a:prstGeom prst="rect">
            <a:avLst/>
          </a:prstGeom>
          <a:noFill/>
        </p:spPr>
        <p:txBody>
          <a:bodyPr wrap="none" rtlCol="0">
            <a:spAutoFit/>
          </a:bodyPr>
          <a:lstStyle/>
          <a:p>
            <a:r>
              <a:rPr lang="en-IN" sz="3264" dirty="0">
                <a:solidFill>
                  <a:schemeClr val="bg1"/>
                </a:solidFill>
                <a:latin typeface="Segoe UI" panose="020B0502040204020203" pitchFamily="34" charset="0"/>
                <a:cs typeface="Segoe UI" panose="020B0502040204020203" pitchFamily="34" charset="0"/>
              </a:rPr>
              <a:t>Kunal Chowdhury</a:t>
            </a:r>
          </a:p>
        </p:txBody>
      </p:sp>
      <p:sp>
        <p:nvSpPr>
          <p:cNvPr id="18" name="TextBox 17"/>
          <p:cNvSpPr txBox="1"/>
          <p:nvPr/>
        </p:nvSpPr>
        <p:spPr>
          <a:xfrm>
            <a:off x="2114278" y="3021438"/>
            <a:ext cx="6607899" cy="380553"/>
          </a:xfrm>
          <a:prstGeom prst="rect">
            <a:avLst/>
          </a:prstGeom>
          <a:noFill/>
        </p:spPr>
        <p:txBody>
          <a:bodyPr wrap="none" rtlCol="0">
            <a:spAutoFit/>
          </a:bodyPr>
          <a:lstStyle/>
          <a:p>
            <a:r>
              <a:rPr lang="en-IN" sz="1873" dirty="0">
                <a:solidFill>
                  <a:schemeClr val="bg1"/>
                </a:solidFill>
                <a:latin typeface="Segoe UI Light" panose="020B0502040204020203" pitchFamily="34" charset="0"/>
                <a:cs typeface="Segoe UI Light" panose="020B0502040204020203" pitchFamily="34" charset="0"/>
              </a:rPr>
              <a:t>Microsoft MVP (Windows Development), Windows 10 Champion</a:t>
            </a:r>
          </a:p>
        </p:txBody>
      </p:sp>
      <p:sp>
        <p:nvSpPr>
          <p:cNvPr id="21" name="TextBox 20"/>
          <p:cNvSpPr txBox="1"/>
          <p:nvPr/>
        </p:nvSpPr>
        <p:spPr>
          <a:xfrm>
            <a:off x="809282" y="390450"/>
            <a:ext cx="9640268" cy="1446550"/>
          </a:xfrm>
          <a:prstGeom prst="rect">
            <a:avLst/>
          </a:prstGeom>
          <a:noFill/>
        </p:spPr>
        <p:txBody>
          <a:bodyPr wrap="none" rtlCol="0">
            <a:spAutoFit/>
          </a:bodyPr>
          <a:lstStyle/>
          <a:p>
            <a:r>
              <a:rPr lang="en-IN" sz="4400" b="1" dirty="0">
                <a:solidFill>
                  <a:schemeClr val="bg1"/>
                </a:solidFill>
                <a:latin typeface="Segoe UI" panose="020B0502040204020203" pitchFamily="34" charset="0"/>
                <a:ea typeface="Segoe UI Symbol" panose="020B0502040204020203" pitchFamily="34" charset="0"/>
                <a:cs typeface="Segoe UI" panose="020B0502040204020203" pitchFamily="34" charset="0"/>
              </a:rPr>
              <a:t>A quick overview to…</a:t>
            </a:r>
          </a:p>
          <a:p>
            <a:r>
              <a:rPr lang="en-IN" sz="4400" b="1" dirty="0">
                <a:solidFill>
                  <a:schemeClr val="bg1"/>
                </a:solidFill>
                <a:latin typeface="Segoe UI" panose="020B0502040204020203" pitchFamily="34" charset="0"/>
                <a:ea typeface="Segoe UI Symbol" panose="020B0502040204020203" pitchFamily="34" charset="0"/>
                <a:cs typeface="Segoe UI" panose="020B0502040204020203" pitchFamily="34" charset="0"/>
              </a:rPr>
              <a:t>Universal Windows Platform (UWP)</a:t>
            </a:r>
          </a:p>
        </p:txBody>
      </p:sp>
      <p:sp>
        <p:nvSpPr>
          <p:cNvPr id="20" name="Rectangle 19"/>
          <p:cNvSpPr/>
          <p:nvPr/>
        </p:nvSpPr>
        <p:spPr bwMode="auto">
          <a:xfrm>
            <a:off x="0" y="6344329"/>
            <a:ext cx="12436475" cy="767983"/>
          </a:xfrm>
          <a:prstGeom prst="rect">
            <a:avLst/>
          </a:prstGeom>
          <a:solidFill>
            <a:srgbClr val="0046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p:nvPicPr>
        <p:blipFill>
          <a:blip r:embed="rId3"/>
          <a:stretch>
            <a:fillRect/>
          </a:stretch>
        </p:blipFill>
        <p:spPr>
          <a:xfrm>
            <a:off x="708201" y="6480698"/>
            <a:ext cx="2282649" cy="368914"/>
          </a:xfrm>
          <a:prstGeom prst="rect">
            <a:avLst/>
          </a:prstGeom>
        </p:spPr>
      </p:pic>
    </p:spTree>
    <p:extLst>
      <p:ext uri="{BB962C8B-B14F-4D97-AF65-F5344CB8AC3E}">
        <p14:creationId xmlns:p14="http://schemas.microsoft.com/office/powerpoint/2010/main" val="3337707496"/>
      </p:ext>
    </p:extLst>
  </p:cSld>
  <p:clrMapOvr>
    <a:masterClrMapping/>
  </p:clrMapOvr>
  <p:transition spd="slow" advClick="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Callout 1 (Accent Bar) 48"/>
          <p:cNvSpPr/>
          <p:nvPr/>
        </p:nvSpPr>
        <p:spPr bwMode="auto">
          <a:xfrm>
            <a:off x="10356037" y="4676024"/>
            <a:ext cx="1623760" cy="437376"/>
          </a:xfrm>
          <a:prstGeom prst="accentCallout1">
            <a:avLst>
              <a:gd name="adj1" fmla="val 45693"/>
              <a:gd name="adj2" fmla="val 102517"/>
              <a:gd name="adj3" fmla="val -186019"/>
              <a:gd name="adj4" fmla="val 117910"/>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044">
              <a:lnSpc>
                <a:spcPct val="90000"/>
              </a:lnSpc>
            </a:pPr>
            <a:r>
              <a:rPr lang="en-US" sz="1494" dirty="0">
                <a:solidFill>
                  <a:schemeClr val="tx1"/>
                </a:solidFill>
                <a:ea typeface="Segoe UI" pitchFamily="34" charset="0"/>
                <a:cs typeface="Segoe UI" pitchFamily="34" charset="0"/>
              </a:rPr>
              <a:t>Easy for users to get &amp; stay current</a:t>
            </a:r>
          </a:p>
        </p:txBody>
      </p:sp>
      <p:sp>
        <p:nvSpPr>
          <p:cNvPr id="47" name="Line Callout 1 (Accent Bar) 46"/>
          <p:cNvSpPr/>
          <p:nvPr/>
        </p:nvSpPr>
        <p:spPr bwMode="auto">
          <a:xfrm>
            <a:off x="10535286" y="1915186"/>
            <a:ext cx="1648760" cy="473121"/>
          </a:xfrm>
          <a:prstGeom prst="accentCallout1">
            <a:avLst>
              <a:gd name="adj1" fmla="val 54459"/>
              <a:gd name="adj2" fmla="val -3321"/>
              <a:gd name="adj3" fmla="val 199837"/>
              <a:gd name="adj4" fmla="val -22801"/>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292044">
              <a:lnSpc>
                <a:spcPct val="90000"/>
              </a:lnSpc>
              <a:spcAft>
                <a:spcPts val="408"/>
              </a:spcAft>
            </a:pPr>
            <a:r>
              <a:rPr lang="en-US" sz="1494" dirty="0">
                <a:solidFill>
                  <a:schemeClr val="tx1"/>
                </a:solidFill>
                <a:ea typeface="Segoe UI" pitchFamily="34" charset="0"/>
                <a:cs typeface="Segoe UI" pitchFamily="34" charset="0"/>
              </a:rPr>
              <a:t>Unified core </a:t>
            </a:r>
            <a:br>
              <a:rPr lang="en-US" sz="1494" dirty="0">
                <a:solidFill>
                  <a:schemeClr val="tx1"/>
                </a:solidFill>
                <a:ea typeface="Segoe UI" pitchFamily="34" charset="0"/>
                <a:cs typeface="Segoe UI" pitchFamily="34" charset="0"/>
              </a:rPr>
            </a:br>
            <a:r>
              <a:rPr lang="en-US" sz="1494" dirty="0">
                <a:solidFill>
                  <a:schemeClr val="tx1"/>
                </a:solidFill>
                <a:ea typeface="Segoe UI" pitchFamily="34" charset="0"/>
                <a:cs typeface="Segoe UI" pitchFamily="34" charset="0"/>
              </a:rPr>
              <a:t>and app platform</a:t>
            </a:r>
          </a:p>
        </p:txBody>
      </p:sp>
      <p:sp>
        <p:nvSpPr>
          <p:cNvPr id="2" name="Title 1"/>
          <p:cNvSpPr>
            <a:spLocks noGrp="1"/>
          </p:cNvSpPr>
          <p:nvPr>
            <p:ph type="title"/>
          </p:nvPr>
        </p:nvSpPr>
        <p:spPr>
          <a:xfrm>
            <a:off x="296168" y="2999553"/>
            <a:ext cx="11887878" cy="917575"/>
          </a:xfrm>
        </p:spPr>
        <p:txBody>
          <a:bodyPr/>
          <a:lstStyle/>
          <a:p>
            <a:pPr algn="ctr"/>
            <a:r>
              <a:rPr lang="en-US" dirty="0"/>
              <a:t>The convergence journey</a:t>
            </a:r>
          </a:p>
        </p:txBody>
      </p:sp>
      <p:sp>
        <p:nvSpPr>
          <p:cNvPr id="3" name="Rectangle 2"/>
          <p:cNvSpPr/>
          <p:nvPr/>
        </p:nvSpPr>
        <p:spPr bwMode="auto">
          <a:xfrm>
            <a:off x="9531295" y="3483590"/>
            <a:ext cx="2898549" cy="186239"/>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20912" y="3463876"/>
            <a:ext cx="2733126" cy="214282"/>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2429881" y="3463877"/>
            <a:ext cx="5058910" cy="209856"/>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848" y="1571582"/>
            <a:ext cx="1255050" cy="298057"/>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3294" y="5360953"/>
            <a:ext cx="1310496" cy="304495"/>
          </a:xfrm>
          <a:prstGeom prst="rect">
            <a:avLst/>
          </a:prstGeom>
          <a:solidFill>
            <a:schemeClr val="accent6">
              <a:lumMod val="50000"/>
            </a:schemeClr>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370050" y="3463878"/>
            <a:ext cx="2422313" cy="196335"/>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p:cNvCxnSpPr/>
          <p:nvPr/>
        </p:nvCxnSpPr>
        <p:spPr>
          <a:xfrm>
            <a:off x="1261897" y="1719162"/>
            <a:ext cx="1251119" cy="754061"/>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805872" y="4181329"/>
            <a:ext cx="569675" cy="422052"/>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528930" y="2476778"/>
            <a:ext cx="5699219" cy="164"/>
          </a:xfrm>
          <a:prstGeom prst="line">
            <a:avLst/>
          </a:prstGeom>
          <a:ln w="20955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490159" y="4608465"/>
            <a:ext cx="4289563" cy="11560"/>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05355" y="5552463"/>
            <a:ext cx="3398196" cy="710439"/>
          </a:xfrm>
          <a:prstGeom prst="rect">
            <a:avLst/>
          </a:prstGeom>
          <a:noFill/>
        </p:spPr>
        <p:txBody>
          <a:bodyPr wrap="square" lIns="253411" tIns="202729" rIns="253411" bIns="202729" rtlCol="0">
            <a:spAutoFit/>
          </a:bodyPr>
          <a:lstStyle/>
          <a:p>
            <a:pPr>
              <a:lnSpc>
                <a:spcPct val="90000"/>
              </a:lnSpc>
              <a:spcBef>
                <a:spcPts val="831"/>
              </a:spcBef>
            </a:pPr>
            <a:r>
              <a:rPr lang="en-US" sz="2173" dirty="0">
                <a:latin typeface="Segoe UI Light"/>
              </a:rPr>
              <a:t>Windows Phone 7.5</a:t>
            </a:r>
            <a:endParaRPr lang="en-US" sz="2446" dirty="0">
              <a:latin typeface="Segoe UI Light"/>
            </a:endParaRPr>
          </a:p>
        </p:txBody>
      </p:sp>
      <p:sp>
        <p:nvSpPr>
          <p:cNvPr id="14" name="TextBox 13"/>
          <p:cNvSpPr txBox="1"/>
          <p:nvPr/>
        </p:nvSpPr>
        <p:spPr>
          <a:xfrm>
            <a:off x="2319280" y="4705513"/>
            <a:ext cx="3426026" cy="710439"/>
          </a:xfrm>
          <a:prstGeom prst="rect">
            <a:avLst/>
          </a:prstGeom>
          <a:noFill/>
        </p:spPr>
        <p:txBody>
          <a:bodyPr wrap="square" lIns="253411" tIns="202729" rIns="253411" bIns="202729" rtlCol="0">
            <a:spAutoFit/>
          </a:bodyPr>
          <a:lstStyle/>
          <a:p>
            <a:pPr>
              <a:lnSpc>
                <a:spcPct val="90000"/>
              </a:lnSpc>
              <a:spcBef>
                <a:spcPts val="831"/>
              </a:spcBef>
            </a:pPr>
            <a:r>
              <a:rPr lang="en-US" sz="2173" dirty="0">
                <a:latin typeface="Segoe UI Light"/>
              </a:rPr>
              <a:t>Windows Phone 8</a:t>
            </a:r>
            <a:endParaRPr lang="en-US" sz="2446" dirty="0"/>
          </a:p>
        </p:txBody>
      </p:sp>
      <p:sp>
        <p:nvSpPr>
          <p:cNvPr id="15" name="TextBox 14"/>
          <p:cNvSpPr txBox="1"/>
          <p:nvPr/>
        </p:nvSpPr>
        <p:spPr>
          <a:xfrm>
            <a:off x="7160004" y="4263566"/>
            <a:ext cx="1789287" cy="1023361"/>
          </a:xfrm>
          <a:prstGeom prst="rect">
            <a:avLst/>
          </a:prstGeom>
          <a:noFill/>
        </p:spPr>
        <p:txBody>
          <a:bodyPr wrap="square" lIns="253411" tIns="202729" rIns="253411" bIns="202729" rtlCol="0">
            <a:spAutoFit/>
          </a:bodyPr>
          <a:lstStyle/>
          <a:p>
            <a:pPr>
              <a:lnSpc>
                <a:spcPct val="90000"/>
              </a:lnSpc>
              <a:spcBef>
                <a:spcPts val="831"/>
              </a:spcBef>
            </a:pPr>
            <a:r>
              <a:rPr lang="en-US" sz="2173" dirty="0">
                <a:latin typeface="Segoe UI Light"/>
              </a:rPr>
              <a:t>Windows Phone 8.1</a:t>
            </a:r>
            <a:endParaRPr lang="en-US" sz="2446" dirty="0"/>
          </a:p>
        </p:txBody>
      </p:sp>
      <p:sp>
        <p:nvSpPr>
          <p:cNvPr id="16" name="TextBox 15"/>
          <p:cNvSpPr txBox="1"/>
          <p:nvPr/>
        </p:nvSpPr>
        <p:spPr>
          <a:xfrm>
            <a:off x="2611183" y="2995900"/>
            <a:ext cx="1936444" cy="710439"/>
          </a:xfrm>
          <a:prstGeom prst="rect">
            <a:avLst/>
          </a:prstGeom>
          <a:noFill/>
        </p:spPr>
        <p:txBody>
          <a:bodyPr wrap="square" lIns="253411" tIns="202729" rIns="253411" bIns="202729" rtlCol="0">
            <a:spAutoFit/>
          </a:bodyPr>
          <a:lstStyle/>
          <a:p>
            <a:pPr>
              <a:lnSpc>
                <a:spcPct val="90000"/>
              </a:lnSpc>
              <a:spcBef>
                <a:spcPts val="831"/>
              </a:spcBef>
            </a:pPr>
            <a:r>
              <a:rPr lang="en-US" sz="2173" dirty="0">
                <a:latin typeface="Segoe UI Light"/>
              </a:rPr>
              <a:t>Windows 8</a:t>
            </a:r>
            <a:endParaRPr lang="en-US" sz="2446" dirty="0"/>
          </a:p>
        </p:txBody>
      </p:sp>
      <p:sp>
        <p:nvSpPr>
          <p:cNvPr id="17" name="TextBox 16"/>
          <p:cNvSpPr txBox="1"/>
          <p:nvPr/>
        </p:nvSpPr>
        <p:spPr>
          <a:xfrm>
            <a:off x="2283573" y="1818821"/>
            <a:ext cx="1789287" cy="710439"/>
          </a:xfrm>
          <a:prstGeom prst="rect">
            <a:avLst/>
          </a:prstGeom>
          <a:noFill/>
        </p:spPr>
        <p:txBody>
          <a:bodyPr wrap="square" lIns="253411" tIns="202729" rIns="253411" bIns="202729" rtlCol="0">
            <a:spAutoFit/>
          </a:bodyPr>
          <a:lstStyle/>
          <a:p>
            <a:pPr>
              <a:lnSpc>
                <a:spcPct val="90000"/>
              </a:lnSpc>
              <a:spcBef>
                <a:spcPts val="831"/>
              </a:spcBef>
            </a:pPr>
            <a:r>
              <a:rPr lang="en-US" sz="2173" dirty="0">
                <a:latin typeface="Segoe UI Light"/>
              </a:rPr>
              <a:t>Xbox One</a:t>
            </a:r>
            <a:endParaRPr lang="en-US" sz="2446" dirty="0"/>
          </a:p>
        </p:txBody>
      </p:sp>
      <p:sp>
        <p:nvSpPr>
          <p:cNvPr id="18" name="TextBox 17"/>
          <p:cNvSpPr txBox="1"/>
          <p:nvPr/>
        </p:nvSpPr>
        <p:spPr>
          <a:xfrm>
            <a:off x="7942003" y="5565113"/>
            <a:ext cx="3436512" cy="710439"/>
          </a:xfrm>
          <a:prstGeom prst="rect">
            <a:avLst/>
          </a:prstGeom>
          <a:noFill/>
        </p:spPr>
        <p:txBody>
          <a:bodyPr wrap="square" lIns="253411" tIns="202729" rIns="253411" bIns="202729" rtlCol="0">
            <a:spAutoFit/>
          </a:bodyPr>
          <a:lstStyle/>
          <a:p>
            <a:pPr>
              <a:lnSpc>
                <a:spcPct val="90000"/>
              </a:lnSpc>
              <a:spcBef>
                <a:spcPts val="831"/>
              </a:spcBef>
            </a:pPr>
            <a:r>
              <a:rPr lang="en-US" sz="2173" dirty="0">
                <a:latin typeface="Segoe UI Light"/>
              </a:rPr>
              <a:t>Windows on Devices</a:t>
            </a:r>
            <a:endParaRPr lang="en-US" sz="2446" dirty="0"/>
          </a:p>
        </p:txBody>
      </p:sp>
      <p:sp>
        <p:nvSpPr>
          <p:cNvPr id="19" name="TextBox 18"/>
          <p:cNvSpPr txBox="1"/>
          <p:nvPr/>
        </p:nvSpPr>
        <p:spPr>
          <a:xfrm>
            <a:off x="1116820" y="1115503"/>
            <a:ext cx="1789287" cy="710439"/>
          </a:xfrm>
          <a:prstGeom prst="rect">
            <a:avLst/>
          </a:prstGeom>
          <a:noFill/>
        </p:spPr>
        <p:txBody>
          <a:bodyPr wrap="square" lIns="253411" tIns="202729" rIns="253411" bIns="202729" rtlCol="0">
            <a:spAutoFit/>
          </a:bodyPr>
          <a:lstStyle/>
          <a:p>
            <a:pPr>
              <a:lnSpc>
                <a:spcPct val="90000"/>
              </a:lnSpc>
              <a:spcBef>
                <a:spcPts val="831"/>
              </a:spcBef>
            </a:pPr>
            <a:r>
              <a:rPr lang="en-US" sz="2173" dirty="0">
                <a:latin typeface="Segoe UI Light"/>
              </a:rPr>
              <a:t>Xbox 360</a:t>
            </a:r>
            <a:endParaRPr lang="en-US" sz="2446" dirty="0">
              <a:latin typeface="Segoe UI Light"/>
            </a:endParaRPr>
          </a:p>
        </p:txBody>
      </p:sp>
      <p:sp>
        <p:nvSpPr>
          <p:cNvPr id="20" name="Oval 19"/>
          <p:cNvSpPr/>
          <p:nvPr/>
        </p:nvSpPr>
        <p:spPr>
          <a:xfrm>
            <a:off x="1116821" y="1580610"/>
            <a:ext cx="310630" cy="310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46" dirty="0" err="1">
              <a:solidFill>
                <a:srgbClr val="FFFFFF"/>
              </a:solidFill>
            </a:endParaRPr>
          </a:p>
        </p:txBody>
      </p:sp>
      <p:cxnSp>
        <p:nvCxnSpPr>
          <p:cNvPr id="21" name="Straight Connector 20"/>
          <p:cNvCxnSpPr>
            <a:endCxn id="22" idx="1"/>
          </p:cNvCxnSpPr>
          <p:nvPr/>
        </p:nvCxnSpPr>
        <p:spPr>
          <a:xfrm>
            <a:off x="8228150" y="2476775"/>
            <a:ext cx="1303145" cy="904085"/>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9531295" y="3284098"/>
            <a:ext cx="2898549" cy="193525"/>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9531292" y="3675796"/>
            <a:ext cx="2898550" cy="195649"/>
          </a:xfrm>
          <a:prstGeom prst="rect">
            <a:avLst/>
          </a:prstGeom>
          <a:solidFill>
            <a:srgbClr val="C00000"/>
          </a:solidFill>
          <a:ln>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9797154" y="3872654"/>
            <a:ext cx="2632689" cy="195649"/>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p:cNvCxnSpPr>
            <a:endCxn id="23" idx="1"/>
          </p:cNvCxnSpPr>
          <p:nvPr/>
        </p:nvCxnSpPr>
        <p:spPr>
          <a:xfrm flipV="1">
            <a:off x="8660560" y="3773622"/>
            <a:ext cx="870731" cy="403523"/>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370049" y="4177142"/>
            <a:ext cx="1290511" cy="3489"/>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317343" y="4630419"/>
            <a:ext cx="1172817" cy="868899"/>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116821" y="5360954"/>
            <a:ext cx="310630" cy="310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46" dirty="0" err="1">
              <a:solidFill>
                <a:srgbClr val="FFFFFF"/>
              </a:solidFill>
            </a:endParaRPr>
          </a:p>
        </p:txBody>
      </p:sp>
      <p:sp>
        <p:nvSpPr>
          <p:cNvPr id="29" name="Rounded Rectangle 28"/>
          <p:cNvSpPr/>
          <p:nvPr/>
        </p:nvSpPr>
        <p:spPr bwMode="auto">
          <a:xfrm>
            <a:off x="2401183" y="2282380"/>
            <a:ext cx="357480" cy="2546217"/>
          </a:xfrm>
          <a:prstGeom prst="roundRect">
            <a:avLst>
              <a:gd name="adj" fmla="val 50000"/>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a:xfrm>
            <a:off x="2446849" y="2349176"/>
            <a:ext cx="266152" cy="26615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46" dirty="0" err="1">
              <a:solidFill>
                <a:srgbClr val="FFFFFF"/>
              </a:solidFill>
            </a:endParaRPr>
          </a:p>
        </p:txBody>
      </p:sp>
      <p:sp>
        <p:nvSpPr>
          <p:cNvPr id="31" name="Oval 30"/>
          <p:cNvSpPr/>
          <p:nvPr/>
        </p:nvSpPr>
        <p:spPr>
          <a:xfrm>
            <a:off x="2446849" y="3447361"/>
            <a:ext cx="266152" cy="26615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46" dirty="0" err="1">
              <a:solidFill>
                <a:srgbClr val="FFFFFF"/>
              </a:solidFill>
            </a:endParaRPr>
          </a:p>
        </p:txBody>
      </p:sp>
      <p:sp>
        <p:nvSpPr>
          <p:cNvPr id="32" name="Oval 31"/>
          <p:cNvSpPr/>
          <p:nvPr/>
        </p:nvSpPr>
        <p:spPr>
          <a:xfrm>
            <a:off x="2446062" y="4481170"/>
            <a:ext cx="266152" cy="26615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46" dirty="0" err="1">
              <a:solidFill>
                <a:srgbClr val="FFFFFF"/>
              </a:solidFill>
            </a:endParaRPr>
          </a:p>
        </p:txBody>
      </p:sp>
      <p:sp>
        <p:nvSpPr>
          <p:cNvPr id="33" name="Rounded Rectangle 32"/>
          <p:cNvSpPr/>
          <p:nvPr/>
        </p:nvSpPr>
        <p:spPr bwMode="auto">
          <a:xfrm>
            <a:off x="7222953" y="3400988"/>
            <a:ext cx="357480" cy="975775"/>
          </a:xfrm>
          <a:prstGeom prst="roundRect">
            <a:avLst>
              <a:gd name="adj" fmla="val 50000"/>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a:xfrm>
            <a:off x="7268618" y="3447361"/>
            <a:ext cx="266152" cy="26615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46" dirty="0" err="1">
              <a:solidFill>
                <a:srgbClr val="FFFFFF"/>
              </a:solidFill>
            </a:endParaRPr>
          </a:p>
        </p:txBody>
      </p:sp>
      <p:sp>
        <p:nvSpPr>
          <p:cNvPr id="35" name="Oval 34"/>
          <p:cNvSpPr/>
          <p:nvPr/>
        </p:nvSpPr>
        <p:spPr>
          <a:xfrm>
            <a:off x="7267829" y="4060050"/>
            <a:ext cx="266152" cy="26615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46" dirty="0" err="1">
              <a:solidFill>
                <a:srgbClr val="FFFFFF"/>
              </a:solidFill>
            </a:endParaRPr>
          </a:p>
        </p:txBody>
      </p:sp>
      <p:sp>
        <p:nvSpPr>
          <p:cNvPr id="36" name="TextBox 35"/>
          <p:cNvSpPr txBox="1"/>
          <p:nvPr/>
        </p:nvSpPr>
        <p:spPr>
          <a:xfrm>
            <a:off x="6699336" y="2841680"/>
            <a:ext cx="2223278" cy="710439"/>
          </a:xfrm>
          <a:prstGeom prst="rect">
            <a:avLst/>
          </a:prstGeom>
          <a:noFill/>
        </p:spPr>
        <p:txBody>
          <a:bodyPr wrap="square" lIns="253411" tIns="202729" rIns="253411" bIns="202729" rtlCol="0">
            <a:spAutoFit/>
          </a:bodyPr>
          <a:lstStyle/>
          <a:p>
            <a:pPr>
              <a:lnSpc>
                <a:spcPct val="90000"/>
              </a:lnSpc>
              <a:spcBef>
                <a:spcPts val="831"/>
              </a:spcBef>
            </a:pPr>
            <a:r>
              <a:rPr lang="en-US" sz="2173" dirty="0">
                <a:latin typeface="Segoe UI Light"/>
              </a:rPr>
              <a:t>Windows 8.1</a:t>
            </a:r>
            <a:endParaRPr lang="en-US" sz="2446" dirty="0"/>
          </a:p>
        </p:txBody>
      </p:sp>
      <p:cxnSp>
        <p:nvCxnSpPr>
          <p:cNvPr id="37" name="Straight Connector 36"/>
          <p:cNvCxnSpPr/>
          <p:nvPr/>
        </p:nvCxnSpPr>
        <p:spPr>
          <a:xfrm flipV="1">
            <a:off x="7797970" y="3959654"/>
            <a:ext cx="2230047" cy="1867125"/>
          </a:xfrm>
          <a:prstGeom prst="line">
            <a:avLst/>
          </a:prstGeom>
          <a:ln w="203200" cap="rnd">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0"/>
          <p:cNvGrpSpPr/>
          <p:nvPr/>
        </p:nvGrpSpPr>
        <p:grpSpPr>
          <a:xfrm>
            <a:off x="8988582" y="2852743"/>
            <a:ext cx="1842134" cy="1842134"/>
            <a:chOff x="10146065" y="3917289"/>
            <a:chExt cx="2340067" cy="2340067"/>
          </a:xfrm>
          <a:solidFill>
            <a:srgbClr val="F2F2F2"/>
          </a:solidFill>
        </p:grpSpPr>
        <p:grpSp>
          <p:nvGrpSpPr>
            <p:cNvPr id="39" name="Group 31"/>
            <p:cNvGrpSpPr/>
            <p:nvPr/>
          </p:nvGrpSpPr>
          <p:grpSpPr>
            <a:xfrm>
              <a:off x="10146065" y="3917289"/>
              <a:ext cx="2340067" cy="2340067"/>
              <a:chOff x="7206195" y="1381850"/>
              <a:chExt cx="1755050" cy="1755050"/>
            </a:xfrm>
            <a:grpFill/>
          </p:grpSpPr>
          <p:sp>
            <p:nvSpPr>
              <p:cNvPr id="41" name="Oval 33"/>
              <p:cNvSpPr/>
              <p:nvPr/>
            </p:nvSpPr>
            <p:spPr>
              <a:xfrm>
                <a:off x="7206195" y="1381850"/>
                <a:ext cx="1755050" cy="1755050"/>
              </a:xfrm>
              <a:prstGeom prst="ellipse">
                <a:avLst/>
              </a:prstGeom>
              <a:grpFill/>
              <a:ln w="88900" cmpd="thickThi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6" dirty="0" err="1">
                  <a:solidFill>
                    <a:srgbClr val="FFFFFF"/>
                  </a:solidFill>
                </a:endParaRPr>
              </a:p>
            </p:txBody>
          </p:sp>
          <p:sp>
            <p:nvSpPr>
              <p:cNvPr id="42" name="TextBox 35"/>
              <p:cNvSpPr txBox="1"/>
              <p:nvPr/>
            </p:nvSpPr>
            <p:spPr>
              <a:xfrm>
                <a:off x="7415653" y="2488390"/>
                <a:ext cx="1336664" cy="256012"/>
              </a:xfrm>
              <a:prstGeom prst="rect">
                <a:avLst/>
              </a:prstGeom>
              <a:grpFill/>
              <a:ln>
                <a:noFill/>
              </a:ln>
            </p:spPr>
            <p:txBody>
              <a:bodyPr wrap="square" lIns="0" tIns="0" rIns="0" bIns="0" rtlCol="0">
                <a:spAutoFit/>
              </a:bodyPr>
              <a:lstStyle/>
              <a:p>
                <a:pPr algn="ctr">
                  <a:lnSpc>
                    <a:spcPct val="90000"/>
                  </a:lnSpc>
                </a:pPr>
                <a:r>
                  <a:rPr lang="en-US" sz="1902" dirty="0">
                    <a:solidFill>
                      <a:schemeClr val="accent1"/>
                    </a:solidFill>
                    <a:latin typeface="Segoe UI Semibold" panose="020B0702040204020203" pitchFamily="34" charset="0"/>
                    <a:cs typeface="Segoe UI Semibold" panose="020B0702040204020203" pitchFamily="34" charset="0"/>
                  </a:rPr>
                  <a:t>Windows 10</a:t>
                </a:r>
              </a:p>
            </p:txBody>
          </p:sp>
        </p:grpSp>
        <p:pic>
          <p:nvPicPr>
            <p:cNvPr id="40" name="Picture 3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743498" y="4257716"/>
              <a:ext cx="1102136" cy="1043615"/>
            </a:xfrm>
            <a:prstGeom prst="rect">
              <a:avLst/>
            </a:prstGeom>
            <a:grpFill/>
            <a:ln>
              <a:noFill/>
            </a:ln>
            <a:extLst/>
          </p:spPr>
        </p:pic>
      </p:grpSp>
      <p:sp>
        <p:nvSpPr>
          <p:cNvPr id="43" name="Oval 42"/>
          <p:cNvSpPr/>
          <p:nvPr/>
        </p:nvSpPr>
        <p:spPr>
          <a:xfrm>
            <a:off x="7675292" y="5665449"/>
            <a:ext cx="310630" cy="310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46" dirty="0" err="1">
              <a:solidFill>
                <a:srgbClr val="FFFFFF"/>
              </a:solidFill>
            </a:endParaRPr>
          </a:p>
        </p:txBody>
      </p:sp>
      <p:sp>
        <p:nvSpPr>
          <p:cNvPr id="44" name="Line Callout 1 (Accent Bar) 43"/>
          <p:cNvSpPr/>
          <p:nvPr/>
        </p:nvSpPr>
        <p:spPr bwMode="auto">
          <a:xfrm>
            <a:off x="495878" y="2482250"/>
            <a:ext cx="1431578" cy="569978"/>
          </a:xfrm>
          <a:prstGeom prst="accentCallout1">
            <a:avLst>
              <a:gd name="adj1" fmla="val 45693"/>
              <a:gd name="adj2" fmla="val 102517"/>
              <a:gd name="adj3" fmla="val 71188"/>
              <a:gd name="adj4" fmla="val 132589"/>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044">
              <a:lnSpc>
                <a:spcPct val="90000"/>
              </a:lnSpc>
            </a:pPr>
            <a:r>
              <a:rPr lang="en-US" sz="1494" dirty="0">
                <a:solidFill>
                  <a:schemeClr val="tx1"/>
                </a:solidFill>
                <a:ea typeface="Segoe UI" pitchFamily="34" charset="0"/>
                <a:cs typeface="Segoe UI" pitchFamily="34" charset="0"/>
              </a:rPr>
              <a:t>Converged</a:t>
            </a:r>
          </a:p>
          <a:p>
            <a:pPr algn="r" defTabSz="1292044">
              <a:lnSpc>
                <a:spcPct val="90000"/>
              </a:lnSpc>
            </a:pPr>
            <a:r>
              <a:rPr lang="en-US" sz="1494" dirty="0">
                <a:solidFill>
                  <a:schemeClr val="tx1"/>
                </a:solidFill>
                <a:ea typeface="Segoe UI" pitchFamily="34" charset="0"/>
                <a:cs typeface="Segoe UI" pitchFamily="34" charset="0"/>
              </a:rPr>
              <a:t>OS kernel</a:t>
            </a:r>
          </a:p>
        </p:txBody>
      </p:sp>
      <p:sp>
        <p:nvSpPr>
          <p:cNvPr id="45" name="Line Callout 1 (Accent Bar) 44"/>
          <p:cNvSpPr/>
          <p:nvPr/>
        </p:nvSpPr>
        <p:spPr bwMode="auto">
          <a:xfrm>
            <a:off x="5267759" y="3851458"/>
            <a:ext cx="1431578" cy="437376"/>
          </a:xfrm>
          <a:prstGeom prst="accentCallout1">
            <a:avLst>
              <a:gd name="adj1" fmla="val 45693"/>
              <a:gd name="adj2" fmla="val 102517"/>
              <a:gd name="adj3" fmla="val 24381"/>
              <a:gd name="adj4" fmla="val 134734"/>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044">
              <a:lnSpc>
                <a:spcPct val="90000"/>
              </a:lnSpc>
            </a:pPr>
            <a:r>
              <a:rPr lang="en-US" sz="1494" dirty="0">
                <a:solidFill>
                  <a:schemeClr val="tx1"/>
                </a:solidFill>
                <a:ea typeface="Segoe UI" pitchFamily="34" charset="0"/>
                <a:cs typeface="Segoe UI" pitchFamily="34" charset="0"/>
              </a:rPr>
              <a:t>Converged</a:t>
            </a:r>
          </a:p>
          <a:p>
            <a:pPr algn="r" defTabSz="1292044">
              <a:lnSpc>
                <a:spcPct val="90000"/>
              </a:lnSpc>
            </a:pPr>
            <a:r>
              <a:rPr lang="en-US" sz="1494" dirty="0">
                <a:solidFill>
                  <a:schemeClr val="tx1"/>
                </a:solidFill>
                <a:ea typeface="Segoe UI" pitchFamily="34" charset="0"/>
                <a:cs typeface="Segoe UI" pitchFamily="34" charset="0"/>
              </a:rPr>
              <a:t>app model</a:t>
            </a:r>
          </a:p>
        </p:txBody>
      </p:sp>
      <p:sp>
        <p:nvSpPr>
          <p:cNvPr id="46" name="Rectangle 45"/>
          <p:cNvSpPr/>
          <p:nvPr/>
        </p:nvSpPr>
        <p:spPr bwMode="auto">
          <a:xfrm>
            <a:off x="8228148" y="396356"/>
            <a:ext cx="1303142" cy="719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206072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curtains"/>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path" presetSubtype="0" accel="50000" decel="50000" fill="hold" grpId="1" nodeType="clickEffect">
                                  <p:stCondLst>
                                    <p:cond delay="0"/>
                                  </p:stCondLst>
                                  <p:childTnLst>
                                    <p:animMotion origin="layout" path="M -2.70833E-6 -4.44444E-6 L -0.23099 -0.36782 " pathEditMode="relative" rAng="0" ptsTypes="AA">
                                      <p:cBhvr>
                                        <p:cTn id="13" dur="2000" fill="hold"/>
                                        <p:tgtEl>
                                          <p:spTgt spid="2"/>
                                        </p:tgtEl>
                                        <p:attrNameLst>
                                          <p:attrName>ppt_x</p:attrName>
                                          <p:attrName>ppt_y</p:attrName>
                                        </p:attrNameLst>
                                      </p:cBhvr>
                                      <p:rCtr x="-11549" y="-18403"/>
                                    </p:animMotion>
                                  </p:childTnLst>
                                </p:cTn>
                              </p:par>
                            </p:childTnLst>
                          </p:cTn>
                        </p:par>
                        <p:par>
                          <p:cTn id="14" fill="hold">
                            <p:stCondLst>
                              <p:cond delay="2000"/>
                            </p:stCondLst>
                            <p:childTnLst>
                              <p:par>
                                <p:cTn id="15" presetID="22" presetClass="entr" presetSubtype="4" fill="hold" grpId="0" nodeType="afterEffect" nodePh="1">
                                  <p:stCondLst>
                                    <p:cond delay="2000"/>
                                  </p:stCondLst>
                                  <p:endCondLst>
                                    <p:cond evt="begin" delay="0">
                                      <p:tn val="15"/>
                                    </p:cond>
                                  </p:endCondLst>
                                  <p:childTnLst>
                                    <p:set>
                                      <p:cBhvr>
                                        <p:cTn id="16" dur="1" fill="hold">
                                          <p:stCondLst>
                                            <p:cond delay="0"/>
                                          </p:stCondLst>
                                        </p:cTn>
                                        <p:tgtEl>
                                          <p:spTgt spid="46"/>
                                        </p:tgtEl>
                                        <p:attrNameLst>
                                          <p:attrName>style.visibility</p:attrName>
                                        </p:attrNameLst>
                                      </p:cBhvr>
                                      <p:to>
                                        <p:strVal val="visible"/>
                                      </p:to>
                                    </p:set>
                                    <p:animEffect transition="in" filter="wipe(down)">
                                      <p:cBhvr>
                                        <p:cTn id="17" dur="500"/>
                                        <p:tgtEl>
                                          <p:spTgt spid="46"/>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grpId="0" nodeType="withEffect">
                                  <p:stCondLst>
                                    <p:cond delay="200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grpId="0" nodeType="withEffect">
                                  <p:stCondLst>
                                    <p:cond delay="225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22" presetClass="entr" presetSubtype="8" fill="hold" grpId="0" nodeType="withEffect">
                                  <p:stCondLst>
                                    <p:cond delay="225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par>
                                <p:cTn id="30" presetID="22" presetClass="entr" presetSubtype="8" fill="hold" grpId="0" nodeType="withEffect">
                                  <p:stCondLst>
                                    <p:cond delay="225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2" presetClass="entr" presetSubtype="8" fill="hold" grpId="0" nodeType="withEffect">
                                  <p:stCondLst>
                                    <p:cond delay="200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4750"/>
                            </p:stCondLst>
                            <p:childTnLst>
                              <p:par>
                                <p:cTn id="37" presetID="2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par>
                                <p:cTn id="40" presetID="22" presetClass="entr" presetSubtype="8"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par>
                                <p:cTn id="46" presetID="22" presetClass="entr" presetSubtype="8" fill="hold" grpId="0" nodeType="withEffect">
                                  <p:stCondLst>
                                    <p:cond delay="10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par>
                                <p:cTn id="49" presetID="22" presetClass="entr" presetSubtype="8" fill="hold" grpId="0" nodeType="withEffect">
                                  <p:stCondLst>
                                    <p:cond delay="10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par>
                                <p:cTn id="52" presetID="22" presetClass="entr" presetSubtype="8" fill="hold" grpId="0" nodeType="withEffect">
                                  <p:stCondLst>
                                    <p:cond delay="10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500"/>
                                        <p:tgtEl>
                                          <p:spTgt spid="31"/>
                                        </p:tgtEl>
                                      </p:cBhvr>
                                    </p:animEffect>
                                  </p:childTnLst>
                                </p:cTn>
                              </p:par>
                              <p:par>
                                <p:cTn id="55" presetID="22" presetClass="entr" presetSubtype="8" fill="hold" grpId="0" nodeType="withEffect">
                                  <p:stCondLst>
                                    <p:cond delay="10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par>
                                <p:cTn id="67" presetID="10" presetClass="entr" presetSubtype="0" fill="hold" grpId="0" nodeType="withEffect">
                                  <p:stCondLst>
                                    <p:cond delay="25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par>
                          <p:cTn id="70" fill="hold">
                            <p:stCondLst>
                              <p:cond delay="5500"/>
                            </p:stCondLst>
                            <p:childTnLst>
                              <p:par>
                                <p:cTn id="71" presetID="22" presetClass="entr" presetSubtype="8"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500"/>
                                        <p:tgtEl>
                                          <p:spTgt spid="1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wipe(left)">
                                      <p:cBhvr>
                                        <p:cTn id="76" dur="750"/>
                                        <p:tgtEl>
                                          <p:spTgt spid="5"/>
                                        </p:tgtEl>
                                      </p:cBhvr>
                                    </p:animEffect>
                                  </p:childTnLst>
                                </p:cTn>
                              </p:par>
                              <p:par>
                                <p:cTn id="77" presetID="22" presetClass="entr" presetSubtype="8" fill="hold" nodeType="withEffect">
                                  <p:stCondLst>
                                    <p:cond delay="25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par>
                                <p:cTn id="80" presetID="22" presetClass="entr" presetSubtype="8" fill="hold" grpId="0" nodeType="withEffect">
                                  <p:stCondLst>
                                    <p:cond delay="25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22" presetClass="entr" presetSubtype="8" fill="hold" grpId="0" nodeType="withEffect">
                                  <p:stCondLst>
                                    <p:cond delay="25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grpId="0" nodeType="withEffect">
                                  <p:stCondLst>
                                    <p:cond delay="250"/>
                                  </p:stCondLst>
                                  <p:childTnLst>
                                    <p:set>
                                      <p:cBhvr>
                                        <p:cTn id="87" dur="1" fill="hold">
                                          <p:stCondLst>
                                            <p:cond delay="0"/>
                                          </p:stCondLst>
                                        </p:cTn>
                                        <p:tgtEl>
                                          <p:spTgt spid="35"/>
                                        </p:tgtEl>
                                        <p:attrNameLst>
                                          <p:attrName>style.visibility</p:attrName>
                                        </p:attrNameLst>
                                      </p:cBhvr>
                                      <p:to>
                                        <p:strVal val="visible"/>
                                      </p:to>
                                    </p:set>
                                    <p:animEffect transition="in" filter="wipe(left)">
                                      <p:cBhvr>
                                        <p:cTn id="88" dur="500"/>
                                        <p:tgtEl>
                                          <p:spTgt spid="35"/>
                                        </p:tgtEl>
                                      </p:cBhvr>
                                    </p:animEffect>
                                  </p:childTnLst>
                                </p:cTn>
                              </p:par>
                            </p:childTnLst>
                          </p:cTn>
                        </p:par>
                        <p:par>
                          <p:cTn id="89" fill="hold">
                            <p:stCondLst>
                              <p:cond delay="6250"/>
                            </p:stCondLst>
                            <p:childTnLst>
                              <p:par>
                                <p:cTn id="90" presetID="10" presetClass="entr" presetSubtype="0" fill="hold" grpId="0"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500"/>
                                        <p:tgtEl>
                                          <p:spTgt spid="4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fade">
                                      <p:cBhvr>
                                        <p:cTn id="98" dur="500"/>
                                        <p:tgtEl>
                                          <p:spTgt spid="15"/>
                                        </p:tgtEl>
                                      </p:cBhvr>
                                    </p:animEffect>
                                  </p:childTnLst>
                                </p:cTn>
                              </p:par>
                            </p:childTnLst>
                          </p:cTn>
                        </p:par>
                        <p:par>
                          <p:cTn id="99" fill="hold">
                            <p:stCondLst>
                              <p:cond delay="6750"/>
                            </p:stCondLst>
                            <p:childTnLst>
                              <p:par>
                                <p:cTn id="100" presetID="22" presetClass="entr" presetSubtype="8" fill="hold" nodeType="after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left)">
                                      <p:cBhvr>
                                        <p:cTn id="102" dur="400"/>
                                        <p:tgtEl>
                                          <p:spTgt spid="11"/>
                                        </p:tgtEl>
                                      </p:cBhvr>
                                    </p:animEffect>
                                  </p:childTnLst>
                                </p:cTn>
                              </p:par>
                            </p:childTnLst>
                          </p:cTn>
                        </p:par>
                        <p:par>
                          <p:cTn id="103" fill="hold">
                            <p:stCondLst>
                              <p:cond delay="7150"/>
                            </p:stCondLst>
                            <p:childTnLst>
                              <p:par>
                                <p:cTn id="104" presetID="22" presetClass="entr" presetSubtype="8" fill="hold" nodeType="after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wipe(left)">
                                      <p:cBhvr>
                                        <p:cTn id="106" dur="500"/>
                                        <p:tgtEl>
                                          <p:spTgt spid="2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wipe(left)">
                                      <p:cBhvr>
                                        <p:cTn id="109" dur="500"/>
                                        <p:tgtEl>
                                          <p:spTgt spid="8"/>
                                        </p:tgtEl>
                                      </p:cBhvr>
                                    </p:animEffect>
                                  </p:childTnLst>
                                </p:cTn>
                              </p:par>
                              <p:par>
                                <p:cTn id="110" presetID="10" presetClass="entr" presetSubtype="0" fill="hold"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par>
                                <p:cTn id="113" presetID="22" presetClass="entr" presetSubtype="8" fill="hold" nodeType="with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wipe(left)">
                                      <p:cBhvr>
                                        <p:cTn id="115" dur="500"/>
                                        <p:tgtEl>
                                          <p:spTgt spid="26"/>
                                        </p:tgtEl>
                                      </p:cBhvr>
                                    </p:animEffect>
                                  </p:childTnLst>
                                </p:cTn>
                              </p:par>
                              <p:par>
                                <p:cTn id="116" presetID="22" presetClass="entr" presetSubtype="4" fill="hold" nodeType="withEffect">
                                  <p:stCondLst>
                                    <p:cond delay="250"/>
                                  </p:stCondLst>
                                  <p:childTnLst>
                                    <p:set>
                                      <p:cBhvr>
                                        <p:cTn id="117" dur="1" fill="hold">
                                          <p:stCondLst>
                                            <p:cond delay="0"/>
                                          </p:stCondLst>
                                        </p:cTn>
                                        <p:tgtEl>
                                          <p:spTgt spid="25"/>
                                        </p:tgtEl>
                                        <p:attrNameLst>
                                          <p:attrName>style.visibility</p:attrName>
                                        </p:attrNameLst>
                                      </p:cBhvr>
                                      <p:to>
                                        <p:strVal val="visible"/>
                                      </p:to>
                                    </p:set>
                                    <p:animEffect transition="in" filter="wipe(down)">
                                      <p:cBhvr>
                                        <p:cTn id="118" dur="250"/>
                                        <p:tgtEl>
                                          <p:spTgt spid="25"/>
                                        </p:tgtEl>
                                      </p:cBhvr>
                                    </p:animEffect>
                                  </p:childTnLst>
                                </p:cTn>
                              </p:par>
                            </p:childTnLst>
                          </p:cTn>
                        </p:par>
                        <p:par>
                          <p:cTn id="119" fill="hold">
                            <p:stCondLst>
                              <p:cond delay="7650"/>
                            </p:stCondLst>
                            <p:childTnLst>
                              <p:par>
                                <p:cTn id="120" presetID="22" presetClass="entr" presetSubtype="8" fill="hold" grpId="0" nodeType="after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wipe(left)">
                                      <p:cBhvr>
                                        <p:cTn id="122" dur="500"/>
                                        <p:tgtEl>
                                          <p:spTgt spid="22"/>
                                        </p:tgtEl>
                                      </p:cBhvr>
                                    </p:animEffect>
                                  </p:childTnLst>
                                </p:cTn>
                              </p:par>
                              <p:par>
                                <p:cTn id="123" presetID="22" presetClass="entr" presetSubtype="8" fill="hold" grpId="0" nodeType="withEffect">
                                  <p:stCondLst>
                                    <p:cond delay="250"/>
                                  </p:stCondLst>
                                  <p:childTnLst>
                                    <p:set>
                                      <p:cBhvr>
                                        <p:cTn id="124" dur="1" fill="hold">
                                          <p:stCondLst>
                                            <p:cond delay="0"/>
                                          </p:stCondLst>
                                        </p:cTn>
                                        <p:tgtEl>
                                          <p:spTgt spid="3"/>
                                        </p:tgtEl>
                                        <p:attrNameLst>
                                          <p:attrName>style.visibility</p:attrName>
                                        </p:attrNameLst>
                                      </p:cBhvr>
                                      <p:to>
                                        <p:strVal val="visible"/>
                                      </p:to>
                                    </p:set>
                                    <p:animEffect transition="in" filter="wipe(left)">
                                      <p:cBhvr>
                                        <p:cTn id="125" dur="500"/>
                                        <p:tgtEl>
                                          <p:spTgt spid="3"/>
                                        </p:tgtEl>
                                      </p:cBhvr>
                                    </p:animEffect>
                                  </p:childTnLst>
                                </p:cTn>
                              </p:par>
                              <p:par>
                                <p:cTn id="126" presetID="22" presetClass="entr" presetSubtype="8"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Effect transition="in" filter="wipe(left)">
                                      <p:cBhvr>
                                        <p:cTn id="128" dur="500"/>
                                        <p:tgtEl>
                                          <p:spTgt spid="23"/>
                                        </p:tgtEl>
                                      </p:cBhvr>
                                    </p:animEffect>
                                  </p:childTnLst>
                                </p:cTn>
                              </p:par>
                              <p:par>
                                <p:cTn id="129" presetID="22" presetClass="entr" presetSubtype="8" fill="hold" grpId="0" nodeType="withEffect">
                                  <p:stCondLst>
                                    <p:cond delay="250"/>
                                  </p:stCondLst>
                                  <p:childTnLst>
                                    <p:set>
                                      <p:cBhvr>
                                        <p:cTn id="130" dur="1" fill="hold">
                                          <p:stCondLst>
                                            <p:cond delay="0"/>
                                          </p:stCondLst>
                                        </p:cTn>
                                        <p:tgtEl>
                                          <p:spTgt spid="24"/>
                                        </p:tgtEl>
                                        <p:attrNameLst>
                                          <p:attrName>style.visibility</p:attrName>
                                        </p:attrNameLst>
                                      </p:cBhvr>
                                      <p:to>
                                        <p:strVal val="visible"/>
                                      </p:to>
                                    </p:set>
                                    <p:animEffect transition="in" filter="wipe(left)">
                                      <p:cBhvr>
                                        <p:cTn id="131" dur="500"/>
                                        <p:tgtEl>
                                          <p:spTgt spid="24"/>
                                        </p:tgtEl>
                                      </p:cBhvr>
                                    </p:animEffect>
                                  </p:childTnLst>
                                </p:cTn>
                              </p:par>
                              <p:par>
                                <p:cTn id="132" presetID="22" presetClass="entr" presetSubtype="8" fill="hold" grpId="0" nodeType="withEffect">
                                  <p:stCondLst>
                                    <p:cond delay="250"/>
                                  </p:stCondLst>
                                  <p:childTnLst>
                                    <p:set>
                                      <p:cBhvr>
                                        <p:cTn id="133" dur="1" fill="hold">
                                          <p:stCondLst>
                                            <p:cond delay="0"/>
                                          </p:stCondLst>
                                        </p:cTn>
                                        <p:tgtEl>
                                          <p:spTgt spid="43"/>
                                        </p:tgtEl>
                                        <p:attrNameLst>
                                          <p:attrName>style.visibility</p:attrName>
                                        </p:attrNameLst>
                                      </p:cBhvr>
                                      <p:to>
                                        <p:strVal val="visible"/>
                                      </p:to>
                                    </p:set>
                                    <p:animEffect transition="in" filter="wipe(left)">
                                      <p:cBhvr>
                                        <p:cTn id="134" dur="500"/>
                                        <p:tgtEl>
                                          <p:spTgt spid="43"/>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18"/>
                                        </p:tgtEl>
                                        <p:attrNameLst>
                                          <p:attrName>style.visibility</p:attrName>
                                        </p:attrNameLst>
                                      </p:cBhvr>
                                      <p:to>
                                        <p:strVal val="visible"/>
                                      </p:to>
                                    </p:set>
                                    <p:animEffect transition="in" filter="wipe(left)">
                                      <p:cBhvr>
                                        <p:cTn id="137" dur="500"/>
                                        <p:tgtEl>
                                          <p:spTgt spid="18"/>
                                        </p:tgtEl>
                                      </p:cBhvr>
                                    </p:animEffect>
                                  </p:childTnLst>
                                </p:cTn>
                              </p:par>
                              <p:par>
                                <p:cTn id="138" presetID="22" presetClass="entr" presetSubtype="8" fill="hold" nodeType="withEffect">
                                  <p:stCondLst>
                                    <p:cond delay="250"/>
                                  </p:stCondLst>
                                  <p:childTnLst>
                                    <p:set>
                                      <p:cBhvr>
                                        <p:cTn id="139" dur="1" fill="hold">
                                          <p:stCondLst>
                                            <p:cond delay="0"/>
                                          </p:stCondLst>
                                        </p:cTn>
                                        <p:tgtEl>
                                          <p:spTgt spid="37"/>
                                        </p:tgtEl>
                                        <p:attrNameLst>
                                          <p:attrName>style.visibility</p:attrName>
                                        </p:attrNameLst>
                                      </p:cBhvr>
                                      <p:to>
                                        <p:strVal val="visible"/>
                                      </p:to>
                                    </p:set>
                                    <p:animEffect transition="in" filter="wipe(left)">
                                      <p:cBhvr>
                                        <p:cTn id="140" dur="500"/>
                                        <p:tgtEl>
                                          <p:spTgt spid="37"/>
                                        </p:tgtEl>
                                      </p:cBhvr>
                                    </p:animEffect>
                                  </p:childTnLst>
                                </p:cTn>
                              </p:par>
                            </p:childTnLst>
                          </p:cTn>
                        </p:par>
                        <p:par>
                          <p:cTn id="141" fill="hold">
                            <p:stCondLst>
                              <p:cond delay="8400"/>
                            </p:stCondLst>
                            <p:childTnLst>
                              <p:par>
                                <p:cTn id="142" presetID="10" presetClass="entr" presetSubtype="0" fill="hold" grpId="0" nodeType="after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fade">
                                      <p:cBhvr>
                                        <p:cTn id="144" dur="500"/>
                                        <p:tgtEl>
                                          <p:spTgt spid="47"/>
                                        </p:tgtEl>
                                      </p:cBhvr>
                                    </p:animEffect>
                                  </p:childTnLst>
                                </p:cTn>
                              </p:par>
                            </p:childTnLst>
                          </p:cTn>
                        </p:par>
                        <p:par>
                          <p:cTn id="145" fill="hold">
                            <p:stCondLst>
                              <p:cond delay="8900"/>
                            </p:stCondLst>
                            <p:childTnLst>
                              <p:par>
                                <p:cTn id="146" presetID="10" presetClass="entr" presetSubtype="0" fill="hold" grpId="0" nodeType="after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fade">
                                      <p:cBhvr>
                                        <p:cTn id="14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7" grpId="0" animBg="1"/>
      <p:bldP spid="2" grpId="0"/>
      <p:bldP spid="2" grpId="1"/>
      <p:bldP spid="3" grpId="0" animBg="1"/>
      <p:bldP spid="4" grpId="0" animBg="1"/>
      <p:bldP spid="5" grpId="0" animBg="1"/>
      <p:bldP spid="6" grpId="0" animBg="1"/>
      <p:bldP spid="7" grpId="0" animBg="1"/>
      <p:bldP spid="8" grpId="0" animBg="1"/>
      <p:bldP spid="13" grpId="0"/>
      <p:bldP spid="14" grpId="0"/>
      <p:bldP spid="15" grpId="0"/>
      <p:bldP spid="16" grpId="0"/>
      <p:bldP spid="17" grpId="0"/>
      <p:bldP spid="18" grpId="0"/>
      <p:bldP spid="19" grpId="0"/>
      <p:bldP spid="20" grpId="0" animBg="1"/>
      <p:bldP spid="22" grpId="0" animBg="1"/>
      <p:bldP spid="23" grpId="0" animBg="1"/>
      <p:bldP spid="24" grpId="0" animBg="1"/>
      <p:bldP spid="28" grpId="0" animBg="1"/>
      <p:bldP spid="29" grpId="0" animBg="1"/>
      <p:bldP spid="30" grpId="0" animBg="1"/>
      <p:bldP spid="31" grpId="0" animBg="1"/>
      <p:bldP spid="32" grpId="0" animBg="1"/>
      <p:bldP spid="33" grpId="0" animBg="1"/>
      <p:bldP spid="34" grpId="0" animBg="1"/>
      <p:bldP spid="35" grpId="0" animBg="1"/>
      <p:bldP spid="36" grpId="0"/>
      <p:bldP spid="43" grpId="0" animBg="1"/>
      <p:bldP spid="44" grpId="0" animBg="1"/>
      <p:bldP spid="45" grpId="0" animBg="1"/>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26635" y="638589"/>
            <a:ext cx="679068" cy="225749"/>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Phone</a:t>
            </a:r>
          </a:p>
        </p:txBody>
      </p:sp>
      <p:sp>
        <p:nvSpPr>
          <p:cNvPr id="40" name="TextBox 39"/>
          <p:cNvSpPr txBox="1"/>
          <p:nvPr/>
        </p:nvSpPr>
        <p:spPr>
          <a:xfrm>
            <a:off x="2651224" y="638589"/>
            <a:ext cx="1187633" cy="225749"/>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Small</a:t>
            </a:r>
            <a:r>
              <a:rPr lang="en-US" sz="1598" dirty="0">
                <a:solidFill>
                  <a:srgbClr val="4F4F4F"/>
                </a:solidFill>
                <a:latin typeface="Segoe UI Light"/>
                <a:cs typeface="Segoe UI" panose="020B0502040204020203" pitchFamily="34" charset="0"/>
              </a:rPr>
              <a:t> </a:t>
            </a:r>
            <a:r>
              <a:rPr lang="en-US" sz="1598" dirty="0">
                <a:solidFill>
                  <a:srgbClr val="4F4F4F"/>
                </a:solidFill>
                <a:latin typeface="Segoe Pro Light"/>
                <a:cs typeface="Segoe UI" panose="020B0502040204020203" pitchFamily="34" charset="0"/>
              </a:rPr>
              <a:t>Tablet</a:t>
            </a:r>
          </a:p>
        </p:txBody>
      </p:sp>
      <p:sp>
        <p:nvSpPr>
          <p:cNvPr id="41" name="TextBox 40"/>
          <p:cNvSpPr txBox="1"/>
          <p:nvPr/>
        </p:nvSpPr>
        <p:spPr>
          <a:xfrm>
            <a:off x="5891949" y="417293"/>
            <a:ext cx="2006085" cy="451498"/>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en-US" sz="1598" dirty="0">
                <a:solidFill>
                  <a:srgbClr val="4F4F4F"/>
                </a:solidFill>
                <a:latin typeface="Segoe Pro Light"/>
              </a:rPr>
              <a:t>2-in-1s</a:t>
            </a:r>
            <a:br>
              <a:rPr lang="en-US" sz="1598" dirty="0">
                <a:solidFill>
                  <a:srgbClr val="4F4F4F"/>
                </a:solidFill>
                <a:latin typeface="Segoe Pro Light"/>
              </a:rPr>
            </a:br>
            <a:r>
              <a:rPr lang="en-US" sz="1598" dirty="0">
                <a:solidFill>
                  <a:srgbClr val="4F4F4F"/>
                </a:solidFill>
                <a:latin typeface="Segoe Pro Light"/>
              </a:rPr>
              <a:t>(Tablet or Laptop)</a:t>
            </a:r>
          </a:p>
        </p:txBody>
      </p:sp>
      <p:sp>
        <p:nvSpPr>
          <p:cNvPr id="42" name="TextBox 41"/>
          <p:cNvSpPr txBox="1"/>
          <p:nvPr/>
        </p:nvSpPr>
        <p:spPr>
          <a:xfrm>
            <a:off x="9880205" y="417294"/>
            <a:ext cx="1956355" cy="451498"/>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Desktops </a:t>
            </a:r>
            <a:br>
              <a:rPr lang="en-US" sz="1598" dirty="0">
                <a:solidFill>
                  <a:srgbClr val="4F4F4F"/>
                </a:solidFill>
                <a:latin typeface="Segoe Pro Light"/>
                <a:cs typeface="Segoe UI" panose="020B0502040204020203" pitchFamily="34" charset="0"/>
              </a:rPr>
            </a:br>
            <a:r>
              <a:rPr lang="en-US" sz="1598" dirty="0">
                <a:solidFill>
                  <a:srgbClr val="4F4F4F"/>
                </a:solidFill>
                <a:latin typeface="Segoe Pro Light"/>
                <a:cs typeface="Segoe UI" panose="020B0502040204020203" pitchFamily="34" charset="0"/>
              </a:rPr>
              <a:t>&amp; All-in-Ones</a:t>
            </a:r>
          </a:p>
        </p:txBody>
      </p:sp>
      <p:sp>
        <p:nvSpPr>
          <p:cNvPr id="44" name="TextBox 43"/>
          <p:cNvSpPr txBox="1"/>
          <p:nvPr/>
        </p:nvSpPr>
        <p:spPr>
          <a:xfrm>
            <a:off x="1506393" y="638589"/>
            <a:ext cx="857753" cy="225749"/>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Phablet</a:t>
            </a:r>
          </a:p>
        </p:txBody>
      </p:sp>
      <p:sp>
        <p:nvSpPr>
          <p:cNvPr id="48" name="TextBox 47"/>
          <p:cNvSpPr txBox="1"/>
          <p:nvPr/>
        </p:nvSpPr>
        <p:spPr>
          <a:xfrm>
            <a:off x="3916209" y="638589"/>
            <a:ext cx="1982965" cy="225749"/>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Large</a:t>
            </a:r>
            <a:r>
              <a:rPr lang="en-US" sz="1598" dirty="0">
                <a:solidFill>
                  <a:srgbClr val="4F4F4F"/>
                </a:solidFill>
                <a:latin typeface="Segoe UI Light"/>
                <a:cs typeface="Segoe UI" panose="020B0502040204020203" pitchFamily="34" charset="0"/>
              </a:rPr>
              <a:t> </a:t>
            </a:r>
            <a:r>
              <a:rPr lang="en-US" sz="1598" dirty="0">
                <a:solidFill>
                  <a:srgbClr val="4F4F4F"/>
                </a:solidFill>
                <a:latin typeface="Segoe Pro Light"/>
                <a:cs typeface="Segoe UI" panose="020B0502040204020203" pitchFamily="34" charset="0"/>
              </a:rPr>
              <a:t>Tablet</a:t>
            </a:r>
          </a:p>
        </p:txBody>
      </p:sp>
      <p:sp>
        <p:nvSpPr>
          <p:cNvPr id="49" name="TextBox 48"/>
          <p:cNvSpPr txBox="1"/>
          <p:nvPr/>
        </p:nvSpPr>
        <p:spPr>
          <a:xfrm>
            <a:off x="8423265" y="417294"/>
            <a:ext cx="972684" cy="451498"/>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Classic </a:t>
            </a:r>
            <a:br>
              <a:rPr lang="en-US" sz="1598" dirty="0">
                <a:solidFill>
                  <a:srgbClr val="4F4F4F"/>
                </a:solidFill>
                <a:latin typeface="Segoe Pro Light"/>
                <a:cs typeface="Segoe UI" panose="020B0502040204020203" pitchFamily="34" charset="0"/>
              </a:rPr>
            </a:br>
            <a:r>
              <a:rPr lang="en-US" sz="1598" dirty="0">
                <a:solidFill>
                  <a:srgbClr val="4F4F4F"/>
                </a:solidFill>
                <a:latin typeface="Segoe Pro Light"/>
                <a:cs typeface="Segoe UI" panose="020B0502040204020203" pitchFamily="34" charset="0"/>
              </a:rPr>
              <a:t>Laptop</a:t>
            </a: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145269" y="950378"/>
            <a:ext cx="1577918" cy="100364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18425" y="950379"/>
            <a:ext cx="1554962" cy="1143945"/>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44182" y="950379"/>
            <a:ext cx="1527020" cy="976291"/>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78111" y="950378"/>
            <a:ext cx="886579" cy="680766"/>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1771" y="950378"/>
            <a:ext cx="606884" cy="591054"/>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804714" y="950380"/>
            <a:ext cx="869220" cy="8658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170225" y="950380"/>
            <a:ext cx="1608175" cy="1036032"/>
          </a:xfrm>
          <a:prstGeom prst="rect">
            <a:avLst/>
          </a:prstGeom>
        </p:spPr>
      </p:pic>
      <p:sp>
        <p:nvSpPr>
          <p:cNvPr id="21" name="TextBox 20"/>
          <p:cNvSpPr txBox="1"/>
          <p:nvPr/>
        </p:nvSpPr>
        <p:spPr>
          <a:xfrm>
            <a:off x="5544434" y="4178191"/>
            <a:ext cx="679068" cy="225749"/>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Xbox</a:t>
            </a:r>
          </a:p>
        </p:txBody>
      </p:sp>
      <p:sp>
        <p:nvSpPr>
          <p:cNvPr id="22" name="TextBox 21"/>
          <p:cNvSpPr txBox="1"/>
          <p:nvPr/>
        </p:nvSpPr>
        <p:spPr>
          <a:xfrm>
            <a:off x="10089016" y="4178191"/>
            <a:ext cx="1249082" cy="225749"/>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IoT</a:t>
            </a:r>
          </a:p>
        </p:txBody>
      </p:sp>
      <p:sp>
        <p:nvSpPr>
          <p:cNvPr id="23" name="TextBox 22"/>
          <p:cNvSpPr txBox="1"/>
          <p:nvPr/>
        </p:nvSpPr>
        <p:spPr>
          <a:xfrm>
            <a:off x="2110196" y="4178191"/>
            <a:ext cx="1165086" cy="225749"/>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873597" y="4447367"/>
            <a:ext cx="2029072" cy="1459807"/>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28968" y="4454542"/>
            <a:ext cx="2927543" cy="1786057"/>
          </a:xfrm>
          <a:prstGeom prst="rect">
            <a:avLst/>
          </a:prstGeom>
        </p:spPr>
      </p:pic>
      <p:grpSp>
        <p:nvGrpSpPr>
          <p:cNvPr id="45" name="Group 44"/>
          <p:cNvGrpSpPr/>
          <p:nvPr/>
        </p:nvGrpSpPr>
        <p:grpSpPr>
          <a:xfrm>
            <a:off x="10160278" y="4451304"/>
            <a:ext cx="1115066" cy="631976"/>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586" tIns="146069" rIns="182586" bIns="146069" numCol="1" spcCol="0" rtlCol="0" fromWordArt="0" anchor="t" anchorCtr="0" forceAA="0" compatLnSpc="1">
              <a:prstTxWarp prst="textNoShape">
                <a:avLst/>
              </a:prstTxWarp>
              <a:noAutofit/>
            </a:bodyPr>
            <a:lstStyle/>
            <a:p>
              <a:pPr algn="ctr" defTabSz="930955">
                <a:lnSpc>
                  <a:spcPct val="90000"/>
                </a:lnSpc>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461445" y="4445729"/>
            <a:ext cx="2239308" cy="883671"/>
          </a:xfrm>
          <a:prstGeom prst="rect">
            <a:avLst/>
          </a:prstGeom>
          <a:noFill/>
          <a:ln>
            <a:noFill/>
          </a:ln>
        </p:spPr>
      </p:pic>
      <p:sp>
        <p:nvSpPr>
          <p:cNvPr id="54" name="TextBox 53"/>
          <p:cNvSpPr txBox="1"/>
          <p:nvPr/>
        </p:nvSpPr>
        <p:spPr>
          <a:xfrm>
            <a:off x="8016355" y="4178191"/>
            <a:ext cx="1129491" cy="225749"/>
          </a:xfrm>
          <a:prstGeom prst="rect">
            <a:avLst/>
          </a:prstGeom>
          <a:noFill/>
        </p:spPr>
        <p:txBody>
          <a:bodyPr wrap="square" lIns="0" tIns="0" rIns="0" bIns="0" rtlCol="0">
            <a:spAutoFit/>
          </a:bodyPr>
          <a:lstStyle/>
          <a:p>
            <a:pPr algn="ctr" defTabSz="913054">
              <a:lnSpc>
                <a:spcPct val="90000"/>
              </a:lnSpc>
              <a:spcAft>
                <a:spcPts val="599"/>
              </a:spcAft>
            </a:pPr>
            <a:r>
              <a:rPr lang="en-US" sz="1598" dirty="0">
                <a:solidFill>
                  <a:srgbClr val="4F4F4F"/>
                </a:solidFill>
                <a:latin typeface="Segoe Pro Light"/>
                <a:cs typeface="Segoe UI" panose="020B0502040204020203" pitchFamily="34" charset="0"/>
              </a:rPr>
              <a:t>Holographic</a:t>
            </a:r>
          </a:p>
        </p:txBody>
      </p:sp>
      <p:sp>
        <p:nvSpPr>
          <p:cNvPr id="56" name="Rectangle 55"/>
          <p:cNvSpPr/>
          <p:nvPr/>
        </p:nvSpPr>
        <p:spPr bwMode="auto">
          <a:xfrm>
            <a:off x="6634" y="2580894"/>
            <a:ext cx="12423209" cy="944790"/>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a:lnSpc>
                <a:spcPct val="90000"/>
              </a:lnSpc>
            </a:pPr>
            <a:endParaRPr lang="en-US" sz="2446"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154482" y="1996015"/>
            <a:ext cx="2127514" cy="2013579"/>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711"/>
              <a:endParaRPr lang="en-US" sz="2446"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711"/>
                <a:endParaRPr lang="en-US" sz="2446" dirty="0" err="1">
                  <a:solidFill>
                    <a:srgbClr val="FFFFFF"/>
                  </a:solidFill>
                </a:endParaRPr>
              </a:p>
            </p:txBody>
          </p:sp>
          <p:grpSp>
            <p:nvGrpSpPr>
              <p:cNvPr id="64" name="Group 63"/>
              <p:cNvGrpSpPr/>
              <p:nvPr/>
            </p:nvGrpSpPr>
            <p:grpSpPr>
              <a:xfrm>
                <a:off x="5052041" y="2836625"/>
                <a:ext cx="2087919" cy="1071408"/>
                <a:chOff x="5052041" y="2836625"/>
                <a:chExt cx="2087919" cy="1071408"/>
              </a:xfrm>
            </p:grpSpPr>
            <p:sp>
              <p:nvSpPr>
                <p:cNvPr id="65" name="TextBox 35"/>
                <p:cNvSpPr txBox="1"/>
                <p:nvPr/>
              </p:nvSpPr>
              <p:spPr>
                <a:xfrm>
                  <a:off x="5052041" y="3644319"/>
                  <a:ext cx="2087919" cy="263714"/>
                </a:xfrm>
                <a:prstGeom prst="rect">
                  <a:avLst/>
                </a:prstGeom>
                <a:noFill/>
              </p:spPr>
              <p:txBody>
                <a:bodyPr wrap="square" lIns="0" tIns="0" rIns="0" bIns="0" rtlCol="0">
                  <a:spAutoFit/>
                </a:bodyPr>
                <a:lstStyle/>
                <a:p>
                  <a:pPr algn="ctr" defTabSz="931711">
                    <a:lnSpc>
                      <a:spcPct val="90000"/>
                    </a:lnSpc>
                  </a:pPr>
                  <a:r>
                    <a:rPr lang="en-US" sz="1902"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232" tIns="62116" rIns="124232" bIns="62116" numCol="1" anchor="t" anchorCtr="0" compatLnSpc="1">
                  <a:prstTxWarp prst="textNoShape">
                    <a:avLst/>
                  </a:prstTxWarp>
                </a:bodyPr>
                <a:lstStyle/>
                <a:p>
                  <a:pPr defTabSz="931711"/>
                  <a:endParaRPr lang="en-US" sz="1902">
                    <a:solidFill>
                      <a:srgbClr val="737373"/>
                    </a:solidFill>
                    <a:latin typeface="Segoe UI Light"/>
                  </a:endParaRPr>
                </a:p>
              </p:txBody>
            </p:sp>
          </p:grpSp>
        </p:grpSp>
      </p:grpSp>
    </p:spTree>
    <p:extLst>
      <p:ext uri="{BB962C8B-B14F-4D97-AF65-F5344CB8AC3E}">
        <p14:creationId xmlns:p14="http://schemas.microsoft.com/office/powerpoint/2010/main" val="3545315559"/>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6634" y="2568471"/>
            <a:ext cx="12423209" cy="944790"/>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411" tIns="202729" rIns="253411" bIns="202729" numCol="1" spcCol="0" rtlCol="0" fromWordArt="0" anchor="t" anchorCtr="0" forceAA="0" compatLnSpc="1">
            <a:prstTxWarp prst="textNoShape">
              <a:avLst/>
            </a:prstTxWarp>
            <a:noAutofit/>
          </a:bodyPr>
          <a:lstStyle/>
          <a:p>
            <a:pPr algn="ctr" defTabSz="1292044" fontAlgn="base">
              <a:lnSpc>
                <a:spcPct val="90000"/>
              </a:lnSpc>
              <a:spcBef>
                <a:spcPct val="0"/>
              </a:spcBef>
              <a:spcAft>
                <a:spcPct val="0"/>
              </a:spcAft>
            </a:pPr>
            <a:endParaRPr lang="en-US" sz="2446"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82754" y="3032970"/>
            <a:ext cx="10901365" cy="140884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348" tIns="149079" rIns="186348" bIns="149079" numCol="1" spcCol="0" rtlCol="0" fromWordArt="0" anchor="t" anchorCtr="0" forceAA="0" compatLnSpc="1">
            <a:prstTxWarp prst="textNoShape">
              <a:avLst/>
            </a:prstTxWarp>
            <a:noAutofit/>
          </a:bodyPr>
          <a:lstStyle/>
          <a:p>
            <a:pPr algn="ctr" defTabSz="931711">
              <a:lnSpc>
                <a:spcPct val="90000"/>
              </a:lnSpc>
              <a:spcBef>
                <a:spcPts val="815"/>
              </a:spcBef>
            </a:pPr>
            <a:endParaRPr lang="en-US" sz="2717" dirty="0" err="1">
              <a:solidFill>
                <a:prstClr val="white"/>
              </a:solidFill>
            </a:endParaRPr>
          </a:p>
        </p:txBody>
      </p:sp>
      <p:grpSp>
        <p:nvGrpSpPr>
          <p:cNvPr id="111" name="Group 110"/>
          <p:cNvGrpSpPr/>
          <p:nvPr/>
        </p:nvGrpSpPr>
        <p:grpSpPr>
          <a:xfrm>
            <a:off x="786967" y="2131713"/>
            <a:ext cx="10901365" cy="1770307"/>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711"/>
              <a:endParaRPr lang="en-US" sz="2446"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711"/>
              <a:endParaRPr lang="en-US" sz="2446" dirty="0" err="1">
                <a:solidFill>
                  <a:srgbClr val="FFFFFF"/>
                </a:solidFill>
              </a:endParaRPr>
            </a:p>
          </p:txBody>
        </p:sp>
      </p:grpSp>
      <p:grpSp>
        <p:nvGrpSpPr>
          <p:cNvPr id="12" name="Group 11"/>
          <p:cNvGrpSpPr/>
          <p:nvPr/>
        </p:nvGrpSpPr>
        <p:grpSpPr>
          <a:xfrm>
            <a:off x="5211448" y="1983593"/>
            <a:ext cx="2013579" cy="2013579"/>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711"/>
              <a:endParaRPr lang="en-US" sz="2446"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711"/>
              <a:endParaRPr lang="en-US" sz="2446" dirty="0" err="1">
                <a:solidFill>
                  <a:srgbClr val="FFFFFF"/>
                </a:solidFill>
              </a:endParaRPr>
            </a:p>
          </p:txBody>
        </p:sp>
      </p:grpSp>
      <p:grpSp>
        <p:nvGrpSpPr>
          <p:cNvPr id="96" name="Group 95"/>
          <p:cNvGrpSpPr/>
          <p:nvPr/>
        </p:nvGrpSpPr>
        <p:grpSpPr>
          <a:xfrm>
            <a:off x="772943" y="1845172"/>
            <a:ext cx="10920000" cy="2310717"/>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711"/>
              <a:endParaRPr lang="en-US" sz="2446"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711"/>
              <a:endParaRPr lang="en-US" sz="2446" dirty="0" err="1">
                <a:solidFill>
                  <a:srgbClr val="FFFFFF"/>
                </a:solidFill>
              </a:endParaRPr>
            </a:p>
          </p:txBody>
        </p:sp>
      </p:grpSp>
      <p:sp>
        <p:nvSpPr>
          <p:cNvPr id="15" name="Rectangle 14"/>
          <p:cNvSpPr/>
          <p:nvPr/>
        </p:nvSpPr>
        <p:spPr>
          <a:xfrm>
            <a:off x="3916117" y="3074548"/>
            <a:ext cx="4604247" cy="554759"/>
          </a:xfrm>
          <a:prstGeom prst="rect">
            <a:avLst/>
          </a:prstGeom>
          <a:noFill/>
        </p:spPr>
        <p:txBody>
          <a:bodyPr wrap="none">
            <a:spAutoFit/>
          </a:bodyPr>
          <a:lstStyle/>
          <a:p>
            <a:pPr algn="ctr" defTabSz="1266833" fontAlgn="base">
              <a:lnSpc>
                <a:spcPct val="90000"/>
              </a:lnSpc>
              <a:spcBef>
                <a:spcPct val="0"/>
              </a:spcBef>
              <a:spcAft>
                <a:spcPct val="0"/>
              </a:spcAft>
              <a:defRPr/>
            </a:pPr>
            <a:r>
              <a:rPr lang="en-US" sz="3261" dirty="0">
                <a:gradFill>
                  <a:gsLst>
                    <a:gs pos="0">
                      <a:srgbClr val="FFFFFF"/>
                    </a:gs>
                    <a:gs pos="100000">
                      <a:srgbClr val="FFFFFF"/>
                    </a:gs>
                  </a:gsLst>
                  <a:lin ang="5400000" scaled="0"/>
                </a:gradFill>
                <a:ea typeface="Segoe UI" pitchFamily="34" charset="0"/>
                <a:cs typeface="Segoe UI Light" panose="020B0502040204020203" pitchFamily="34" charset="0"/>
              </a:rPr>
              <a:t>Multiple device families</a:t>
            </a:r>
          </a:p>
        </p:txBody>
      </p:sp>
      <p:grpSp>
        <p:nvGrpSpPr>
          <p:cNvPr id="169" name="Group 168"/>
          <p:cNvGrpSpPr/>
          <p:nvPr/>
        </p:nvGrpSpPr>
        <p:grpSpPr>
          <a:xfrm>
            <a:off x="4791615" y="1907527"/>
            <a:ext cx="1365820" cy="7735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pPr>
              <a:endParaRPr lang="en-US" sz="1427"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defRPr/>
              </a:pPr>
              <a:endParaRPr lang="en-US" sz="1427"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68579" y="3230738"/>
              <a:ext cx="462934" cy="367855"/>
            </a:xfrm>
            <a:prstGeom prst="rect">
              <a:avLst/>
            </a:prstGeom>
          </p:spPr>
          <p:txBody>
            <a:bodyPr wrap="none">
              <a:spAutoFit/>
            </a:bodyPr>
            <a:lstStyle/>
            <a:p>
              <a:pPr algn="ctr" defTabSz="1266833" fontAlgn="base">
                <a:lnSpc>
                  <a:spcPct val="90000"/>
                </a:lnSpc>
                <a:spcBef>
                  <a:spcPct val="0"/>
                </a:spcBef>
                <a:spcAft>
                  <a:spcPct val="0"/>
                </a:spcAft>
                <a:defRPr/>
              </a:pPr>
              <a:r>
                <a:rPr lang="en-US" sz="1427"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279043" y="1907527"/>
            <a:ext cx="1365820" cy="7735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pPr>
              <a:endParaRPr lang="en-US" sz="1427"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defRPr/>
              </a:pPr>
              <a:endParaRPr lang="en-US" sz="1427"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62563" y="3230738"/>
              <a:ext cx="674971" cy="367855"/>
            </a:xfrm>
            <a:prstGeom prst="rect">
              <a:avLst/>
            </a:prstGeom>
          </p:spPr>
          <p:txBody>
            <a:bodyPr wrap="none">
              <a:spAutoFit/>
            </a:bodyPr>
            <a:lstStyle/>
            <a:p>
              <a:pPr algn="ctr" defTabSz="1266833" fontAlgn="base">
                <a:lnSpc>
                  <a:spcPct val="90000"/>
                </a:lnSpc>
                <a:spcBef>
                  <a:spcPct val="0"/>
                </a:spcBef>
                <a:spcAft>
                  <a:spcPct val="0"/>
                </a:spcAft>
                <a:defRPr/>
              </a:pPr>
              <a:r>
                <a:rPr lang="en-US" sz="1427"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427"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250224" y="2068392"/>
            <a:ext cx="1365820" cy="7735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pPr>
              <a:endParaRPr lang="en-US" sz="1427"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defRPr/>
              </a:pPr>
              <a:endParaRPr lang="en-US" sz="1427"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66903" y="3230737"/>
              <a:ext cx="866288" cy="367855"/>
            </a:xfrm>
            <a:prstGeom prst="rect">
              <a:avLst/>
            </a:prstGeom>
          </p:spPr>
          <p:txBody>
            <a:bodyPr wrap="none">
              <a:spAutoFit/>
            </a:bodyPr>
            <a:lstStyle/>
            <a:p>
              <a:pPr algn="ctr" defTabSz="1266833" fontAlgn="base">
                <a:lnSpc>
                  <a:spcPct val="90000"/>
                </a:lnSpc>
                <a:spcBef>
                  <a:spcPct val="0"/>
                </a:spcBef>
                <a:spcAft>
                  <a:spcPct val="0"/>
                </a:spcAft>
                <a:defRPr/>
              </a:pPr>
              <a:r>
                <a:rPr lang="en-US" sz="1427"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820434" y="2068391"/>
            <a:ext cx="1365820" cy="7735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pPr>
              <a:endParaRPr lang="en-US" sz="1427"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defRPr/>
              </a:pPr>
              <a:endParaRPr lang="en-US" sz="1427"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20674" y="3230738"/>
              <a:ext cx="1358751" cy="367855"/>
            </a:xfrm>
            <a:prstGeom prst="rect">
              <a:avLst/>
            </a:prstGeom>
          </p:spPr>
          <p:txBody>
            <a:bodyPr wrap="none">
              <a:spAutoFit/>
            </a:bodyPr>
            <a:lstStyle/>
            <a:p>
              <a:pPr algn="ctr" defTabSz="1266833" fontAlgn="base">
                <a:lnSpc>
                  <a:spcPct val="90000"/>
                </a:lnSpc>
                <a:spcBef>
                  <a:spcPct val="0"/>
                </a:spcBef>
                <a:spcAft>
                  <a:spcPct val="0"/>
                </a:spcAft>
                <a:defRPr/>
              </a:pPr>
              <a:r>
                <a:rPr lang="en-US" sz="1427"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358180" y="1366436"/>
            <a:ext cx="1324423" cy="78590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476604" y="2444872"/>
            <a:ext cx="1365820" cy="7735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pPr>
              <a:endParaRPr lang="en-US" sz="1427"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defRPr/>
              </a:pPr>
              <a:endParaRPr lang="en-US" sz="1427"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58664" y="3230737"/>
              <a:ext cx="1082767" cy="367855"/>
            </a:xfrm>
            <a:prstGeom prst="rect">
              <a:avLst/>
            </a:prstGeom>
          </p:spPr>
          <p:txBody>
            <a:bodyPr wrap="none">
              <a:spAutoFit/>
            </a:bodyPr>
            <a:lstStyle/>
            <a:p>
              <a:pPr algn="ctr" defTabSz="1266833" fontAlgn="base">
                <a:lnSpc>
                  <a:spcPct val="90000"/>
                </a:lnSpc>
                <a:spcBef>
                  <a:spcPct val="0"/>
                </a:spcBef>
                <a:spcAft>
                  <a:spcPct val="0"/>
                </a:spcAft>
                <a:defRPr/>
              </a:pPr>
              <a:r>
                <a:rPr lang="en-US" sz="1427"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427"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795519" y="1377443"/>
            <a:ext cx="1548895" cy="83392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1" name="Group 120"/>
          <p:cNvGrpSpPr/>
          <p:nvPr/>
        </p:nvGrpSpPr>
        <p:grpSpPr>
          <a:xfrm>
            <a:off x="3310980" y="1793876"/>
            <a:ext cx="1410090" cy="544122"/>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876276" y="1478601"/>
            <a:ext cx="1370850" cy="746568"/>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796278" y="2300154"/>
            <a:ext cx="797924" cy="301995"/>
          </a:xfrm>
          <a:prstGeom prst="rect">
            <a:avLst/>
          </a:prstGeom>
          <a:noFill/>
          <a:ln>
            <a:noFill/>
          </a:ln>
        </p:spPr>
      </p:pic>
      <p:grpSp>
        <p:nvGrpSpPr>
          <p:cNvPr id="16" name="Group 15"/>
          <p:cNvGrpSpPr/>
          <p:nvPr/>
        </p:nvGrpSpPr>
        <p:grpSpPr>
          <a:xfrm>
            <a:off x="1626736" y="2444870"/>
            <a:ext cx="1365821" cy="7735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pPr>
              <a:endParaRPr lang="en-US" sz="1427"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32" rIns="0" bIns="0" numCol="1" spcCol="0" rtlCol="0" fromWordArt="0" anchor="b" anchorCtr="0" forceAA="0" compatLnSpc="1">
              <a:prstTxWarp prst="textNoShape">
                <a:avLst/>
              </a:prstTxWarp>
              <a:noAutofit/>
            </a:bodyPr>
            <a:lstStyle/>
            <a:p>
              <a:pPr algn="ctr" defTabSz="1266833" fontAlgn="base">
                <a:lnSpc>
                  <a:spcPct val="90000"/>
                </a:lnSpc>
                <a:spcBef>
                  <a:spcPct val="0"/>
                </a:spcBef>
                <a:spcAft>
                  <a:spcPct val="0"/>
                </a:spcAft>
                <a:defRPr/>
              </a:pPr>
              <a:endParaRPr lang="en-US" sz="1427"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392144" y="3230737"/>
              <a:ext cx="1415811" cy="367856"/>
            </a:xfrm>
            <a:prstGeom prst="rect">
              <a:avLst/>
            </a:prstGeom>
          </p:spPr>
          <p:txBody>
            <a:bodyPr wrap="none">
              <a:spAutoFit/>
            </a:bodyPr>
            <a:lstStyle/>
            <a:p>
              <a:pPr algn="ctr" defTabSz="1266833" fontAlgn="base">
                <a:lnSpc>
                  <a:spcPct val="90000"/>
                </a:lnSpc>
                <a:spcBef>
                  <a:spcPct val="0"/>
                </a:spcBef>
                <a:spcAft>
                  <a:spcPct val="0"/>
                </a:spcAft>
                <a:defRPr/>
              </a:pPr>
              <a:r>
                <a:rPr lang="en-US" sz="1427"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427"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427"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73844" y="2303508"/>
            <a:ext cx="1009022" cy="379326"/>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341415" y="3013046"/>
            <a:ext cx="5611362" cy="686390"/>
          </a:xfrm>
          <a:prstGeom prst="rect">
            <a:avLst/>
          </a:prstGeom>
          <a:noFill/>
        </p:spPr>
        <p:txBody>
          <a:bodyPr wrap="square" lIns="139761" tIns="111808" rIns="139761" bIns="111808" rtlCol="0">
            <a:spAutoFit/>
          </a:bodyPr>
          <a:lstStyle/>
          <a:p>
            <a:pPr algn="ctr" defTabSz="931734">
              <a:lnSpc>
                <a:spcPct val="90000"/>
              </a:lnSpc>
              <a:spcBef>
                <a:spcPts val="611"/>
              </a:spcBef>
            </a:pPr>
            <a:r>
              <a:rPr lang="en-US" sz="3261" dirty="0">
                <a:gradFill>
                  <a:gsLst>
                    <a:gs pos="0">
                      <a:srgbClr val="FFFFFF"/>
                    </a:gs>
                    <a:gs pos="100000">
                      <a:srgbClr val="FFFFFF"/>
                    </a:gs>
                  </a:gsLst>
                  <a:lin ang="5400000" scaled="0"/>
                </a:gradFill>
                <a:ea typeface="Segoe UI" pitchFamily="34" charset="0"/>
                <a:cs typeface="Segoe UI Light" panose="020B0502040204020203" pitchFamily="34" charset="0"/>
              </a:rPr>
              <a:t>Universal Apps</a:t>
            </a:r>
          </a:p>
        </p:txBody>
      </p:sp>
      <p:grpSp>
        <p:nvGrpSpPr>
          <p:cNvPr id="75" name="Store"/>
          <p:cNvGrpSpPr/>
          <p:nvPr/>
        </p:nvGrpSpPr>
        <p:grpSpPr>
          <a:xfrm>
            <a:off x="7026208" y="4254733"/>
            <a:ext cx="2288141" cy="761853"/>
            <a:chOff x="7574900" y="3506973"/>
            <a:chExt cx="1688884" cy="617595"/>
          </a:xfrm>
        </p:grpSpPr>
        <p:sp>
          <p:nvSpPr>
            <p:cNvPr id="76" name="TextBox 75"/>
            <p:cNvSpPr txBox="1"/>
            <p:nvPr/>
          </p:nvSpPr>
          <p:spPr>
            <a:xfrm>
              <a:off x="7853238" y="3506973"/>
              <a:ext cx="1410546" cy="617595"/>
            </a:xfrm>
            <a:prstGeom prst="rect">
              <a:avLst/>
            </a:prstGeom>
            <a:noFill/>
          </p:spPr>
          <p:txBody>
            <a:bodyPr wrap="square" lIns="186348" tIns="149079" rIns="186348" bIns="149079" rtlCol="0">
              <a:spAutoFit/>
            </a:bodyPr>
            <a:lstStyle/>
            <a:p>
              <a:pPr defTabSz="931711">
                <a:lnSpc>
                  <a:spcPct val="90000"/>
                </a:lnSpc>
                <a:spcBef>
                  <a:spcPts val="815"/>
                </a:spcBef>
              </a:pPr>
              <a:r>
                <a:rPr lang="en-US" sz="1631" dirty="0">
                  <a:solidFill>
                    <a:srgbClr val="0078D7">
                      <a:lumMod val="20000"/>
                      <a:lumOff val="80000"/>
                    </a:srgbClr>
                  </a:solidFill>
                </a:rPr>
                <a:t>One Store +</a:t>
              </a:r>
              <a:br>
                <a:rPr lang="en-US" sz="1631" dirty="0">
                  <a:solidFill>
                    <a:srgbClr val="0078D7">
                      <a:lumMod val="20000"/>
                      <a:lumOff val="80000"/>
                    </a:srgbClr>
                  </a:solidFill>
                </a:rPr>
              </a:br>
              <a:r>
                <a:rPr lang="en-US" sz="1631" dirty="0">
                  <a:solidFill>
                    <a:srgbClr val="0078D7">
                      <a:lumMod val="20000"/>
                      <a:lumOff val="80000"/>
                    </a:srgbClr>
                  </a:solidFill>
                </a:rPr>
                <a:t>One Dev Center</a:t>
              </a: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873480" y="3948655"/>
            <a:ext cx="1554556" cy="992246"/>
            <a:chOff x="5616311" y="3984573"/>
            <a:chExt cx="1260204" cy="804363"/>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804363"/>
            </a:xfrm>
            <a:prstGeom prst="rect">
              <a:avLst/>
            </a:prstGeom>
            <a:noFill/>
          </p:spPr>
          <p:txBody>
            <a:bodyPr wrap="square" lIns="124232" tIns="149079" rIns="0" bIns="149079" rtlCol="0">
              <a:spAutoFit/>
            </a:bodyPr>
            <a:lstStyle/>
            <a:p>
              <a:pPr defTabSz="931711">
                <a:lnSpc>
                  <a:spcPct val="90000"/>
                </a:lnSpc>
                <a:spcBef>
                  <a:spcPts val="815"/>
                </a:spcBef>
              </a:pPr>
              <a:r>
                <a:rPr lang="en-US" sz="1631" dirty="0">
                  <a:solidFill>
                    <a:srgbClr val="0078D7">
                      <a:lumMod val="20000"/>
                      <a:lumOff val="80000"/>
                    </a:srgbClr>
                  </a:solidFill>
                </a:rPr>
                <a:t>Reuse Existing Code</a:t>
              </a:r>
            </a:p>
          </p:txBody>
        </p:sp>
      </p:grpSp>
      <p:grpSp>
        <p:nvGrpSpPr>
          <p:cNvPr id="83" name="One SDK"/>
          <p:cNvGrpSpPr/>
          <p:nvPr/>
        </p:nvGrpSpPr>
        <p:grpSpPr>
          <a:xfrm>
            <a:off x="5353152" y="4404200"/>
            <a:ext cx="1843770" cy="761853"/>
            <a:chOff x="4428826" y="3733778"/>
            <a:chExt cx="1357092" cy="560756"/>
          </a:xfrm>
        </p:grpSpPr>
        <p:sp>
          <p:nvSpPr>
            <p:cNvPr id="84" name="TextBox 83"/>
            <p:cNvSpPr txBox="1"/>
            <p:nvPr/>
          </p:nvSpPr>
          <p:spPr>
            <a:xfrm>
              <a:off x="4608153" y="3733778"/>
              <a:ext cx="1177765" cy="560756"/>
            </a:xfrm>
            <a:prstGeom prst="rect">
              <a:avLst/>
            </a:prstGeom>
            <a:noFill/>
          </p:spPr>
          <p:txBody>
            <a:bodyPr wrap="square" lIns="186348" tIns="149079" rIns="186348" bIns="149079" rtlCol="0">
              <a:spAutoFit/>
            </a:bodyPr>
            <a:lstStyle/>
            <a:p>
              <a:pPr defTabSz="931711">
                <a:lnSpc>
                  <a:spcPct val="90000"/>
                </a:lnSpc>
                <a:spcBef>
                  <a:spcPts val="815"/>
                </a:spcBef>
              </a:pPr>
              <a:r>
                <a:rPr lang="en-US" sz="1631" dirty="0">
                  <a:solidFill>
                    <a:srgbClr val="0078D7">
                      <a:lumMod val="20000"/>
                      <a:lumOff val="80000"/>
                    </a:srgbClr>
                  </a:solidFill>
                </a:rPr>
                <a:t>One SDK + Tooling</a:t>
              </a: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61826" y="3938551"/>
            <a:ext cx="2096122" cy="761852"/>
            <a:chOff x="1274764" y="3263907"/>
            <a:chExt cx="1542833" cy="560755"/>
          </a:xfrm>
        </p:grpSpPr>
        <p:sp>
          <p:nvSpPr>
            <p:cNvPr id="87" name="TextBox 86"/>
            <p:cNvSpPr txBox="1"/>
            <p:nvPr/>
          </p:nvSpPr>
          <p:spPr>
            <a:xfrm>
              <a:off x="1592022" y="3263907"/>
              <a:ext cx="1225575" cy="560755"/>
            </a:xfrm>
            <a:prstGeom prst="rect">
              <a:avLst/>
            </a:prstGeom>
            <a:noFill/>
          </p:spPr>
          <p:txBody>
            <a:bodyPr wrap="square" lIns="186348" tIns="149079" rIns="186348" bIns="149079" rtlCol="0">
              <a:spAutoFit/>
            </a:bodyPr>
            <a:lstStyle/>
            <a:p>
              <a:pPr defTabSz="931711">
                <a:lnSpc>
                  <a:spcPct val="90000"/>
                </a:lnSpc>
                <a:spcBef>
                  <a:spcPts val="815"/>
                </a:spcBef>
              </a:pPr>
              <a:r>
                <a:rPr lang="en-US" sz="1631" dirty="0">
                  <a:solidFill>
                    <a:srgbClr val="0078D7">
                      <a:lumMod val="20000"/>
                      <a:lumOff val="80000"/>
                    </a:srgbClr>
                  </a:solidFill>
                </a:rPr>
                <a:t>Adaptive </a:t>
              </a:r>
              <a:br>
                <a:rPr lang="en-US" sz="1631" dirty="0">
                  <a:solidFill>
                    <a:srgbClr val="0078D7">
                      <a:lumMod val="20000"/>
                      <a:lumOff val="80000"/>
                    </a:srgbClr>
                  </a:solidFill>
                </a:rPr>
              </a:br>
              <a:r>
                <a:rPr lang="en-US" sz="1631" dirty="0">
                  <a:solidFill>
                    <a:srgbClr val="0078D7">
                      <a:lumMod val="20000"/>
                      <a:lumOff val="80000"/>
                    </a:srgbClr>
                  </a:solidFill>
                </a:rPr>
                <a:t>User Interface</a:t>
              </a: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4232" tIns="62116" rIns="124232" bIns="62116"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446"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76355" y="4336572"/>
            <a:ext cx="1955938" cy="761853"/>
            <a:chOff x="2810595" y="3636234"/>
            <a:chExt cx="1439652" cy="560756"/>
          </a:xfrm>
        </p:grpSpPr>
        <p:sp>
          <p:nvSpPr>
            <p:cNvPr id="95" name="TextBox 94"/>
            <p:cNvSpPr txBox="1"/>
            <p:nvPr/>
          </p:nvSpPr>
          <p:spPr>
            <a:xfrm>
              <a:off x="2988031" y="3636234"/>
              <a:ext cx="1262216" cy="560756"/>
            </a:xfrm>
            <a:prstGeom prst="rect">
              <a:avLst/>
            </a:prstGeom>
            <a:noFill/>
          </p:spPr>
          <p:txBody>
            <a:bodyPr wrap="square" lIns="186348" tIns="149079" rIns="186348" bIns="149079" rtlCol="0">
              <a:spAutoFit/>
            </a:bodyPr>
            <a:lstStyle/>
            <a:p>
              <a:pPr defTabSz="931711">
                <a:lnSpc>
                  <a:spcPct val="90000"/>
                </a:lnSpc>
                <a:spcBef>
                  <a:spcPts val="815"/>
                </a:spcBef>
              </a:pPr>
              <a:r>
                <a:rPr lang="en-US" sz="1631" dirty="0">
                  <a:solidFill>
                    <a:srgbClr val="0078D7">
                      <a:lumMod val="20000"/>
                      <a:lumOff val="80000"/>
                    </a:srgbClr>
                  </a:solidFill>
                </a:rPr>
                <a:t>Natural</a:t>
              </a:r>
              <a:br>
                <a:rPr lang="en-US" sz="1631" dirty="0">
                  <a:solidFill>
                    <a:srgbClr val="0078D7">
                      <a:lumMod val="20000"/>
                      <a:lumOff val="80000"/>
                    </a:srgbClr>
                  </a:solidFill>
                </a:rPr>
              </a:br>
              <a:r>
                <a:rPr lang="en-US" sz="1631" dirty="0">
                  <a:solidFill>
                    <a:srgbClr val="0078D7">
                      <a:lumMod val="20000"/>
                      <a:lumOff val="80000"/>
                    </a:srgbClr>
                  </a:solidFill>
                </a:rPr>
                <a:t>User Inputs</a:t>
              </a: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6730" tIns="63365" rIns="126730" bIns="63365"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446"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873597" y="4434944"/>
            <a:ext cx="2029072" cy="1459807"/>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28968" y="4442119"/>
            <a:ext cx="2927543" cy="1786057"/>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461445" y="4433305"/>
            <a:ext cx="2239308" cy="883671"/>
          </a:xfrm>
          <a:prstGeom prst="rect">
            <a:avLst/>
          </a:prstGeom>
          <a:noFill/>
          <a:ln>
            <a:noFill/>
          </a:ln>
        </p:spPr>
      </p:pic>
      <p:grpSp>
        <p:nvGrpSpPr>
          <p:cNvPr id="211" name="Group 210"/>
          <p:cNvGrpSpPr/>
          <p:nvPr/>
        </p:nvGrpSpPr>
        <p:grpSpPr>
          <a:xfrm>
            <a:off x="10160278" y="4438880"/>
            <a:ext cx="1115066" cy="631976"/>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586" tIns="146069" rIns="182586" bIns="146069" numCol="1" spcCol="0" rtlCol="0" fromWordArt="0" anchor="t" anchorCtr="0" forceAA="0" compatLnSpc="1">
              <a:prstTxWarp prst="textNoShape">
                <a:avLst/>
              </a:prstTxWarp>
              <a:noAutofit/>
            </a:bodyPr>
            <a:lstStyle/>
            <a:p>
              <a:pPr algn="ctr" defTabSz="930955"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145269" y="937955"/>
            <a:ext cx="1577918" cy="100364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145269" y="937955"/>
            <a:ext cx="1577918" cy="100364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218425" y="937956"/>
            <a:ext cx="1554962" cy="1143945"/>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144182" y="937956"/>
            <a:ext cx="1527020" cy="976291"/>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78111" y="937954"/>
            <a:ext cx="886579" cy="680766"/>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81771" y="937955"/>
            <a:ext cx="606884" cy="591054"/>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804714" y="937957"/>
            <a:ext cx="869220" cy="8658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170225" y="937957"/>
            <a:ext cx="1608175" cy="1036032"/>
          </a:xfrm>
          <a:prstGeom prst="rect">
            <a:avLst/>
          </a:prstGeom>
        </p:spPr>
      </p:pic>
      <p:sp>
        <p:nvSpPr>
          <p:cNvPr id="119" name="TextBox 118"/>
          <p:cNvSpPr txBox="1"/>
          <p:nvPr/>
        </p:nvSpPr>
        <p:spPr>
          <a:xfrm>
            <a:off x="3032089" y="5311010"/>
            <a:ext cx="6471646" cy="686390"/>
          </a:xfrm>
          <a:prstGeom prst="rect">
            <a:avLst/>
          </a:prstGeom>
          <a:noFill/>
        </p:spPr>
        <p:txBody>
          <a:bodyPr wrap="none" lIns="139761" tIns="111808" rIns="139761" bIns="111808" rtlCol="0">
            <a:spAutoFit/>
          </a:bodyPr>
          <a:lstStyle/>
          <a:p>
            <a:pPr defTabSz="931734">
              <a:lnSpc>
                <a:spcPct val="90000"/>
              </a:lnSpc>
              <a:spcBef>
                <a:spcPts val="611"/>
              </a:spcBef>
            </a:pPr>
            <a:r>
              <a:rPr lang="en-US" sz="3261" dirty="0">
                <a:solidFill>
                  <a:srgbClr val="0070C0"/>
                </a:solidFill>
                <a:ea typeface="Segoe UI" pitchFamily="34" charset="0"/>
                <a:cs typeface="Segoe UI Light" panose="020B0502040204020203" pitchFamily="34" charset="0"/>
              </a:rPr>
              <a:t>One Universal Windows Platform</a:t>
            </a:r>
          </a:p>
        </p:txBody>
      </p:sp>
    </p:spTree>
    <p:extLst>
      <p:ext uri="{BB962C8B-B14F-4D97-AF65-F5344CB8AC3E}">
        <p14:creationId xmlns:p14="http://schemas.microsoft.com/office/powerpoint/2010/main" val="2977662050"/>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59483" y="5113812"/>
            <a:ext cx="11037798" cy="1045255"/>
          </a:xfrm>
          <a:prstGeom prst="rect">
            <a:avLst/>
          </a:prstGeom>
          <a:solidFill>
            <a:srgbClr val="4BACC6"/>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Windows 10</a:t>
            </a:r>
          </a:p>
          <a:p>
            <a:pPr algn="ctr" defTabSz="466298" fontAlgn="base">
              <a:lnSpc>
                <a:spcPct val="90000"/>
              </a:lnSpc>
              <a:spcBef>
                <a:spcPts val="459"/>
              </a:spcBef>
              <a:spcAft>
                <a:spcPct val="0"/>
              </a:spcAft>
              <a:defRPr/>
            </a:pPr>
            <a:r>
              <a:rPr lang="en-US" sz="1071" kern="0" dirty="0">
                <a:solidFill>
                  <a:prstClr val="white"/>
                </a:solidFill>
                <a:latin typeface="Calibri"/>
              </a:rPr>
              <a:t>operating system</a:t>
            </a:r>
          </a:p>
        </p:txBody>
      </p:sp>
      <p:grpSp>
        <p:nvGrpSpPr>
          <p:cNvPr id="63" name="Group 62"/>
          <p:cNvGrpSpPr/>
          <p:nvPr/>
        </p:nvGrpSpPr>
        <p:grpSpPr>
          <a:xfrm>
            <a:off x="7300940" y="1131794"/>
            <a:ext cx="4387678" cy="2392286"/>
            <a:chOff x="7288083" y="1008403"/>
            <a:chExt cx="4317507" cy="2348279"/>
          </a:xfrm>
        </p:grpSpPr>
        <p:sp>
          <p:nvSpPr>
            <p:cNvPr id="64" name="Rectangle 63"/>
            <p:cNvSpPr/>
            <p:nvPr/>
          </p:nvSpPr>
          <p:spPr>
            <a:xfrm>
              <a:off x="7288083" y="1008403"/>
              <a:ext cx="4317507" cy="2348279"/>
            </a:xfrm>
            <a:prstGeom prst="rect">
              <a:avLst/>
            </a:prstGeom>
            <a:noFill/>
            <a:ln w="38100" cap="flat" cmpd="sng" algn="ctr">
              <a:solidFill>
                <a:srgbClr val="1F497D"/>
              </a:solidFill>
              <a:prstDash val="dash"/>
            </a:ln>
            <a:effectLst/>
          </p:spPr>
          <p:txBody>
            <a:bodyPr rot="0" spcFirstLastPara="0" vertOverflow="overflow" horzOverflow="overflow" vert="horz" wrap="square" lIns="0" tIns="83934" rIns="0" bIns="83934" numCol="1" spcCol="0" rtlCol="0" fromWordArt="0" anchor="b"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srgbClr val="1F497D"/>
                  </a:solidFill>
                  <a:latin typeface="Calibri"/>
                </a:rPr>
                <a:t>Bridging technologies</a:t>
              </a:r>
            </a:p>
          </p:txBody>
        </p:sp>
        <p:grpSp>
          <p:nvGrpSpPr>
            <p:cNvPr id="65" name="Group 64"/>
            <p:cNvGrpSpPr/>
            <p:nvPr/>
          </p:nvGrpSpPr>
          <p:grpSpPr>
            <a:xfrm>
              <a:off x="7463676" y="1206970"/>
              <a:ext cx="3966324" cy="1546366"/>
              <a:chOff x="7288084" y="1435123"/>
              <a:chExt cx="4317507" cy="1429501"/>
            </a:xfrm>
            <a:solidFill>
              <a:srgbClr val="EEECE1">
                <a:lumMod val="75000"/>
              </a:srgbClr>
            </a:solidFill>
          </p:grpSpPr>
          <p:sp>
            <p:nvSpPr>
              <p:cNvPr id="66" name="Snip Diagonal Corner Rectangle 65"/>
              <p:cNvSpPr/>
              <p:nvPr/>
            </p:nvSpPr>
            <p:spPr>
              <a:xfrm>
                <a:off x="10627325"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sz="1530" kern="0" dirty="0">
                    <a:solidFill>
                      <a:schemeClr val="bg1"/>
                    </a:solidFill>
                    <a:latin typeface="Calibri"/>
                  </a:rPr>
                  <a:t>Win32</a:t>
                </a:r>
                <a:endParaRPr lang="en-US" kern="0" dirty="0">
                  <a:solidFill>
                    <a:schemeClr val="bg1"/>
                  </a:solidFill>
                  <a:latin typeface="Calibri"/>
                </a:endParaRPr>
              </a:p>
              <a:p>
                <a:pPr algn="ctr" defTabSz="466298" fontAlgn="base">
                  <a:lnSpc>
                    <a:spcPct val="90000"/>
                  </a:lnSpc>
                  <a:spcBef>
                    <a:spcPts val="459"/>
                  </a:spcBef>
                  <a:spcAft>
                    <a:spcPct val="0"/>
                  </a:spcAft>
                  <a:defRPr/>
                </a:pPr>
                <a:r>
                  <a:rPr lang="en-US" sz="1071" kern="0" dirty="0">
                    <a:solidFill>
                      <a:schemeClr val="bg1"/>
                    </a:solidFill>
                    <a:latin typeface="Calibri"/>
                  </a:rPr>
                  <a:t>desktop</a:t>
                </a:r>
                <a:endParaRPr lang="en-US" kern="0" dirty="0">
                  <a:solidFill>
                    <a:schemeClr val="bg1"/>
                  </a:solidFill>
                  <a:latin typeface="Calibri"/>
                </a:endParaRPr>
              </a:p>
            </p:txBody>
          </p:sp>
          <p:sp>
            <p:nvSpPr>
              <p:cNvPr id="67" name="Snip Diagonal Corner Rectangle 66"/>
              <p:cNvSpPr/>
              <p:nvPr/>
            </p:nvSpPr>
            <p:spPr>
              <a:xfrm>
                <a:off x="9514245"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sz="1530" kern="0" dirty="0">
                    <a:solidFill>
                      <a:schemeClr val="bg1"/>
                    </a:solidFill>
                    <a:latin typeface="Calibri"/>
                  </a:rPr>
                  <a:t>Web</a:t>
                </a:r>
                <a:endParaRPr lang="en-US" kern="0" dirty="0">
                  <a:solidFill>
                    <a:schemeClr val="bg1"/>
                  </a:solidFill>
                  <a:latin typeface="Calibri"/>
                </a:endParaRPr>
              </a:p>
              <a:p>
                <a:pPr algn="ctr" defTabSz="466298" fontAlgn="base">
                  <a:lnSpc>
                    <a:spcPct val="90000"/>
                  </a:lnSpc>
                  <a:spcBef>
                    <a:spcPts val="459"/>
                  </a:spcBef>
                  <a:spcAft>
                    <a:spcPct val="0"/>
                  </a:spcAft>
                  <a:defRPr/>
                </a:pPr>
                <a:r>
                  <a:rPr lang="en-US" sz="1071" kern="0" dirty="0">
                    <a:solidFill>
                      <a:schemeClr val="bg1"/>
                    </a:solidFill>
                    <a:latin typeface="Calibri"/>
                  </a:rPr>
                  <a:t>hosted</a:t>
                </a:r>
                <a:endParaRPr lang="en-US" kern="0" dirty="0">
                  <a:solidFill>
                    <a:schemeClr val="bg1"/>
                  </a:solidFill>
                  <a:latin typeface="Calibri"/>
                </a:endParaRPr>
              </a:p>
            </p:txBody>
          </p:sp>
          <p:sp>
            <p:nvSpPr>
              <p:cNvPr id="68" name="Snip Diagonal Corner Rectangle 67"/>
              <p:cNvSpPr/>
              <p:nvPr/>
            </p:nvSpPr>
            <p:spPr>
              <a:xfrm>
                <a:off x="8401164"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sz="1530" kern="0" dirty="0">
                    <a:solidFill>
                      <a:schemeClr val="bg1"/>
                    </a:solidFill>
                    <a:latin typeface="Calibri"/>
                  </a:rPr>
                  <a:t>Java</a:t>
                </a:r>
              </a:p>
              <a:p>
                <a:pPr algn="ctr" defTabSz="466298" fontAlgn="base">
                  <a:lnSpc>
                    <a:spcPct val="90000"/>
                  </a:lnSpc>
                  <a:spcBef>
                    <a:spcPts val="459"/>
                  </a:spcBef>
                  <a:spcAft>
                    <a:spcPct val="0"/>
                  </a:spcAft>
                  <a:defRPr/>
                </a:pPr>
                <a:r>
                  <a:rPr lang="en-US" sz="1071" kern="0" dirty="0">
                    <a:solidFill>
                      <a:schemeClr val="bg1"/>
                    </a:solidFill>
                    <a:latin typeface="Calibri"/>
                  </a:rPr>
                  <a:t>Android</a:t>
                </a:r>
                <a:endParaRPr lang="en-US" kern="0" dirty="0">
                  <a:solidFill>
                    <a:schemeClr val="bg1"/>
                  </a:solidFill>
                  <a:latin typeface="Calibri"/>
                </a:endParaRPr>
              </a:p>
            </p:txBody>
          </p:sp>
          <p:sp>
            <p:nvSpPr>
              <p:cNvPr id="69" name="Snip Diagonal Corner Rectangle 68"/>
              <p:cNvSpPr/>
              <p:nvPr/>
            </p:nvSpPr>
            <p:spPr>
              <a:xfrm>
                <a:off x="7288084"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sz="1530" kern="0" dirty="0" err="1">
                    <a:solidFill>
                      <a:schemeClr val="bg1"/>
                    </a:solidFill>
                    <a:latin typeface="Calibri"/>
                  </a:rPr>
                  <a:t>Obj.C</a:t>
                </a:r>
                <a:endParaRPr lang="en-US" sz="1530" kern="0" dirty="0">
                  <a:solidFill>
                    <a:schemeClr val="bg1"/>
                  </a:solidFill>
                  <a:latin typeface="Calibri"/>
                </a:endParaRPr>
              </a:p>
              <a:p>
                <a:pPr algn="ctr" defTabSz="466298" fontAlgn="base">
                  <a:lnSpc>
                    <a:spcPct val="90000"/>
                  </a:lnSpc>
                  <a:spcBef>
                    <a:spcPts val="459"/>
                  </a:spcBef>
                  <a:spcAft>
                    <a:spcPct val="0"/>
                  </a:spcAft>
                  <a:defRPr/>
                </a:pPr>
                <a:r>
                  <a:rPr lang="en-US" sz="1071" kern="0" dirty="0">
                    <a:solidFill>
                      <a:schemeClr val="bg1"/>
                    </a:solidFill>
                    <a:latin typeface="Calibri"/>
                  </a:rPr>
                  <a:t>iOS</a:t>
                </a:r>
                <a:endParaRPr lang="en-US" kern="0" dirty="0">
                  <a:solidFill>
                    <a:schemeClr val="bg1"/>
                  </a:solidFill>
                  <a:latin typeface="Calibri"/>
                </a:endParaRPr>
              </a:p>
            </p:txBody>
          </p:sp>
        </p:grpSp>
      </p:grpSp>
      <p:grpSp>
        <p:nvGrpSpPr>
          <p:cNvPr id="70" name="Group 69"/>
          <p:cNvGrpSpPr/>
          <p:nvPr/>
        </p:nvGrpSpPr>
        <p:grpSpPr>
          <a:xfrm>
            <a:off x="3896444" y="1107466"/>
            <a:ext cx="7792175" cy="3796293"/>
            <a:chOff x="3938035" y="1008403"/>
            <a:chExt cx="7667555" cy="3594295"/>
          </a:xfrm>
        </p:grpSpPr>
        <p:sp>
          <p:nvSpPr>
            <p:cNvPr id="71" name="Rectangle 70"/>
            <p:cNvSpPr/>
            <p:nvPr/>
          </p:nvSpPr>
          <p:spPr>
            <a:xfrm>
              <a:off x="3948842" y="3495305"/>
              <a:ext cx="7656748" cy="1107393"/>
            </a:xfrm>
            <a:prstGeom prst="rect">
              <a:avLst/>
            </a:prstGeom>
            <a:solidFill>
              <a:srgbClr val="9BBB59">
                <a:lumMod val="75000"/>
              </a:srgbClr>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Universal Windows Platform</a:t>
              </a:r>
            </a:p>
          </p:txBody>
        </p:sp>
        <p:sp>
          <p:nvSpPr>
            <p:cNvPr id="72" name="Rectangle 71"/>
            <p:cNvSpPr/>
            <p:nvPr/>
          </p:nvSpPr>
          <p:spPr>
            <a:xfrm>
              <a:off x="6175003" y="2258568"/>
              <a:ext cx="978266" cy="1098114"/>
            </a:xfrm>
            <a:prstGeom prst="rect">
              <a:avLst/>
            </a:prstGeom>
            <a:solidFill>
              <a:srgbClr val="C0504D"/>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WWA</a:t>
              </a:r>
            </a:p>
          </p:txBody>
        </p:sp>
        <p:sp>
          <p:nvSpPr>
            <p:cNvPr id="73" name="Rectangle 72"/>
            <p:cNvSpPr/>
            <p:nvPr/>
          </p:nvSpPr>
          <p:spPr>
            <a:xfrm>
              <a:off x="5061923" y="2258568"/>
              <a:ext cx="978266" cy="1098114"/>
            </a:xfrm>
            <a:prstGeom prst="rect">
              <a:avLst/>
            </a:prstGeom>
            <a:solidFill>
              <a:srgbClr val="C0504D"/>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C++</a:t>
              </a:r>
            </a:p>
            <a:p>
              <a:pPr algn="ctr" defTabSz="466298" fontAlgn="base">
                <a:lnSpc>
                  <a:spcPct val="90000"/>
                </a:lnSpc>
                <a:spcBef>
                  <a:spcPts val="459"/>
                </a:spcBef>
                <a:spcAft>
                  <a:spcPct val="0"/>
                </a:spcAft>
                <a:defRPr/>
              </a:pPr>
              <a:r>
                <a:rPr lang="en-US" sz="1071" kern="0" dirty="0">
                  <a:solidFill>
                    <a:prstClr val="white"/>
                  </a:solidFill>
                  <a:latin typeface="Calibri"/>
                </a:rPr>
                <a:t>&amp; CX</a:t>
              </a:r>
              <a:endParaRPr lang="en-US" kern="0" dirty="0">
                <a:solidFill>
                  <a:prstClr val="white"/>
                </a:solidFill>
                <a:latin typeface="Calibri"/>
              </a:endParaRPr>
            </a:p>
          </p:txBody>
        </p:sp>
        <p:sp>
          <p:nvSpPr>
            <p:cNvPr id="74" name="Rectangle 73"/>
            <p:cNvSpPr/>
            <p:nvPr/>
          </p:nvSpPr>
          <p:spPr>
            <a:xfrm>
              <a:off x="3948842" y="2258568"/>
              <a:ext cx="978266" cy="1098114"/>
            </a:xfrm>
            <a:prstGeom prst="rect">
              <a:avLst/>
            </a:prstGeom>
            <a:solidFill>
              <a:srgbClr val="C0504D"/>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err="1">
                  <a:solidFill>
                    <a:prstClr val="white"/>
                  </a:solidFill>
                  <a:latin typeface="Calibri"/>
                </a:rPr>
                <a:t>.Net</a:t>
              </a:r>
              <a:endParaRPr lang="en-US" kern="0" dirty="0">
                <a:solidFill>
                  <a:prstClr val="white"/>
                </a:solidFill>
                <a:latin typeface="Calibri"/>
              </a:endParaRPr>
            </a:p>
            <a:p>
              <a:pPr algn="ctr" defTabSz="466298" fontAlgn="base">
                <a:lnSpc>
                  <a:spcPct val="90000"/>
                </a:lnSpc>
                <a:spcBef>
                  <a:spcPts val="459"/>
                </a:spcBef>
                <a:spcAft>
                  <a:spcPct val="0"/>
                </a:spcAft>
                <a:defRPr/>
              </a:pPr>
              <a:r>
                <a:rPr lang="en-US" sz="918" kern="0" dirty="0">
                  <a:solidFill>
                    <a:prstClr val="white"/>
                  </a:solidFill>
                  <a:latin typeface="Calibri"/>
                </a:rPr>
                <a:t>languages</a:t>
              </a:r>
              <a:endParaRPr lang="en-US" kern="0" dirty="0">
                <a:solidFill>
                  <a:prstClr val="white"/>
                </a:solidFill>
                <a:latin typeface="Calibri"/>
              </a:endParaRPr>
            </a:p>
          </p:txBody>
        </p:sp>
        <p:sp>
          <p:nvSpPr>
            <p:cNvPr id="75" name="Rectangle 74"/>
            <p:cNvSpPr/>
            <p:nvPr/>
          </p:nvSpPr>
          <p:spPr>
            <a:xfrm>
              <a:off x="6175003" y="1008403"/>
              <a:ext cx="978266" cy="1106643"/>
            </a:xfrm>
            <a:prstGeom prst="rect">
              <a:avLst/>
            </a:prstGeom>
            <a:solidFill>
              <a:srgbClr val="C0504D">
                <a:lumMod val="60000"/>
                <a:lumOff val="40000"/>
              </a:srgbClr>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HTML</a:t>
              </a:r>
            </a:p>
          </p:txBody>
        </p:sp>
        <p:sp>
          <p:nvSpPr>
            <p:cNvPr id="76" name="Rectangle 75"/>
            <p:cNvSpPr/>
            <p:nvPr/>
          </p:nvSpPr>
          <p:spPr>
            <a:xfrm>
              <a:off x="3938035" y="1640257"/>
              <a:ext cx="2091347" cy="474788"/>
            </a:xfrm>
            <a:prstGeom prst="rect">
              <a:avLst/>
            </a:prstGeom>
            <a:solidFill>
              <a:srgbClr val="C0504D">
                <a:lumMod val="60000"/>
                <a:lumOff val="40000"/>
              </a:srgbClr>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DirectX</a:t>
              </a:r>
            </a:p>
          </p:txBody>
        </p:sp>
        <p:sp>
          <p:nvSpPr>
            <p:cNvPr id="77" name="Rectangle 76"/>
            <p:cNvSpPr/>
            <p:nvPr/>
          </p:nvSpPr>
          <p:spPr>
            <a:xfrm>
              <a:off x="3948841" y="1012199"/>
              <a:ext cx="2091347" cy="493814"/>
            </a:xfrm>
            <a:prstGeom prst="rect">
              <a:avLst/>
            </a:prstGeom>
            <a:solidFill>
              <a:srgbClr val="C0504D">
                <a:lumMod val="60000"/>
                <a:lumOff val="40000"/>
              </a:srgbClr>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XAML</a:t>
              </a:r>
            </a:p>
          </p:txBody>
        </p:sp>
      </p:grpSp>
      <p:grpSp>
        <p:nvGrpSpPr>
          <p:cNvPr id="78" name="Group 77"/>
          <p:cNvGrpSpPr/>
          <p:nvPr/>
        </p:nvGrpSpPr>
        <p:grpSpPr>
          <a:xfrm>
            <a:off x="659483" y="1131795"/>
            <a:ext cx="3069498" cy="3771965"/>
            <a:chOff x="609601" y="1008403"/>
            <a:chExt cx="3204427" cy="3594295"/>
          </a:xfrm>
        </p:grpSpPr>
        <p:sp>
          <p:nvSpPr>
            <p:cNvPr id="79" name="Rectangle 78"/>
            <p:cNvSpPr/>
            <p:nvPr/>
          </p:nvSpPr>
          <p:spPr>
            <a:xfrm>
              <a:off x="2835762" y="2258567"/>
              <a:ext cx="978266" cy="2344131"/>
            </a:xfrm>
            <a:prstGeom prst="rect">
              <a:avLst/>
            </a:prstGeom>
            <a:solidFill>
              <a:srgbClr val="4F81BD">
                <a:lumMod val="75000"/>
              </a:srgbClr>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C++</a:t>
              </a:r>
            </a:p>
          </p:txBody>
        </p:sp>
        <p:sp>
          <p:nvSpPr>
            <p:cNvPr id="80" name="Rectangle 79"/>
            <p:cNvSpPr/>
            <p:nvPr/>
          </p:nvSpPr>
          <p:spPr>
            <a:xfrm>
              <a:off x="609601" y="2258568"/>
              <a:ext cx="2091346" cy="1098114"/>
            </a:xfrm>
            <a:prstGeom prst="rect">
              <a:avLst/>
            </a:prstGeom>
            <a:solidFill>
              <a:srgbClr val="4F81BD">
                <a:lumMod val="75000"/>
              </a:srgbClr>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err="1">
                  <a:solidFill>
                    <a:prstClr val="white"/>
                  </a:solidFill>
                  <a:latin typeface="Calibri"/>
                </a:rPr>
                <a:t>.Net</a:t>
              </a:r>
              <a:endParaRPr lang="en-US" kern="0" dirty="0">
                <a:solidFill>
                  <a:prstClr val="white"/>
                </a:solidFill>
                <a:latin typeface="Calibri"/>
              </a:endParaRPr>
            </a:p>
            <a:p>
              <a:pPr algn="ctr" defTabSz="466298" fontAlgn="base">
                <a:lnSpc>
                  <a:spcPct val="90000"/>
                </a:lnSpc>
                <a:spcBef>
                  <a:spcPts val="459"/>
                </a:spcBef>
                <a:spcAft>
                  <a:spcPct val="0"/>
                </a:spcAft>
                <a:defRPr/>
              </a:pPr>
              <a:r>
                <a:rPr lang="en-US" sz="918" kern="0" dirty="0">
                  <a:solidFill>
                    <a:prstClr val="white"/>
                  </a:solidFill>
                  <a:latin typeface="Calibri"/>
                </a:rPr>
                <a:t>languages</a:t>
              </a:r>
              <a:endParaRPr lang="en-US" kern="0" dirty="0">
                <a:solidFill>
                  <a:prstClr val="white"/>
                </a:solidFill>
                <a:latin typeface="Calibri"/>
              </a:endParaRPr>
            </a:p>
          </p:txBody>
        </p:sp>
        <p:sp>
          <p:nvSpPr>
            <p:cNvPr id="81" name="Rectangle 80"/>
            <p:cNvSpPr/>
            <p:nvPr/>
          </p:nvSpPr>
          <p:spPr>
            <a:xfrm>
              <a:off x="2835762" y="1008403"/>
              <a:ext cx="978266" cy="1106643"/>
            </a:xfrm>
            <a:prstGeom prst="rect">
              <a:avLst/>
            </a:prstGeom>
            <a:solidFill>
              <a:srgbClr val="4F81BD"/>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MFC</a:t>
              </a:r>
            </a:p>
          </p:txBody>
        </p:sp>
        <p:sp>
          <p:nvSpPr>
            <p:cNvPr id="82" name="Rectangle 81"/>
            <p:cNvSpPr/>
            <p:nvPr/>
          </p:nvSpPr>
          <p:spPr>
            <a:xfrm>
              <a:off x="1722681" y="1008403"/>
              <a:ext cx="978266" cy="1106643"/>
            </a:xfrm>
            <a:prstGeom prst="rect">
              <a:avLst/>
            </a:prstGeom>
            <a:solidFill>
              <a:srgbClr val="4F81BD"/>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WF</a:t>
              </a:r>
            </a:p>
          </p:txBody>
        </p:sp>
        <p:sp>
          <p:nvSpPr>
            <p:cNvPr id="83" name="Rectangle 82"/>
            <p:cNvSpPr/>
            <p:nvPr/>
          </p:nvSpPr>
          <p:spPr>
            <a:xfrm>
              <a:off x="609601" y="1008403"/>
              <a:ext cx="978266" cy="1106643"/>
            </a:xfrm>
            <a:prstGeom prst="rect">
              <a:avLst/>
            </a:prstGeom>
            <a:solidFill>
              <a:srgbClr val="4F81BD"/>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a:solidFill>
                    <a:prstClr val="white"/>
                  </a:solidFill>
                  <a:latin typeface="Calibri"/>
                </a:rPr>
                <a:t>WPF</a:t>
              </a:r>
            </a:p>
          </p:txBody>
        </p:sp>
        <p:sp>
          <p:nvSpPr>
            <p:cNvPr id="84" name="Rectangle 83"/>
            <p:cNvSpPr/>
            <p:nvPr/>
          </p:nvSpPr>
          <p:spPr>
            <a:xfrm>
              <a:off x="609601" y="3500204"/>
              <a:ext cx="2091346" cy="1102494"/>
            </a:xfrm>
            <a:prstGeom prst="rect">
              <a:avLst/>
            </a:prstGeom>
            <a:solidFill>
              <a:srgbClr val="4F81BD">
                <a:lumMod val="50000"/>
              </a:srgbClr>
            </a:solidFill>
            <a:ln w="25400" cap="flat" cmpd="sng" algn="ctr">
              <a:noFill/>
              <a:prstDash val="solid"/>
            </a:ln>
            <a:effectLst/>
          </p:spPr>
          <p:txBody>
            <a:bodyPr rot="0" spcFirstLastPara="0" vertOverflow="overflow" horzOverflow="overflow" vert="horz" wrap="square" lIns="0" tIns="83934" rIns="0" bIns="83934" numCol="1" spcCol="0" rtlCol="0" fromWordArt="0" anchor="ctr" anchorCtr="0" forceAA="0" compatLnSpc="1">
              <a:prstTxWarp prst="textNoShape">
                <a:avLst/>
              </a:prstTxWarp>
              <a:noAutofit/>
            </a:bodyPr>
            <a:lstStyle/>
            <a:p>
              <a:pPr algn="ctr" defTabSz="466298" fontAlgn="base">
                <a:lnSpc>
                  <a:spcPct val="90000"/>
                </a:lnSpc>
                <a:spcBef>
                  <a:spcPts val="459"/>
                </a:spcBef>
                <a:spcAft>
                  <a:spcPct val="0"/>
                </a:spcAft>
                <a:defRPr/>
              </a:pPr>
              <a:r>
                <a:rPr lang="en-US" kern="0" dirty="0" err="1">
                  <a:solidFill>
                    <a:prstClr val="white"/>
                  </a:solidFill>
                  <a:latin typeface="Calibri"/>
                </a:rPr>
                <a:t>.Net</a:t>
              </a:r>
              <a:endParaRPr lang="en-US" kern="0" dirty="0">
                <a:solidFill>
                  <a:prstClr val="white"/>
                </a:solidFill>
                <a:latin typeface="Calibri"/>
              </a:endParaRPr>
            </a:p>
            <a:p>
              <a:pPr algn="ctr" defTabSz="466298" fontAlgn="base">
                <a:lnSpc>
                  <a:spcPct val="90000"/>
                </a:lnSpc>
                <a:spcBef>
                  <a:spcPts val="459"/>
                </a:spcBef>
                <a:spcAft>
                  <a:spcPct val="0"/>
                </a:spcAft>
                <a:defRPr/>
              </a:pPr>
              <a:r>
                <a:rPr lang="en-US" sz="918" kern="0" dirty="0">
                  <a:solidFill>
                    <a:prstClr val="white"/>
                  </a:solidFill>
                  <a:latin typeface="Calibri"/>
                </a:rPr>
                <a:t>runtime</a:t>
              </a:r>
              <a:endParaRPr lang="en-US" kern="0" dirty="0">
                <a:solidFill>
                  <a:prstClr val="white"/>
                </a:solidFill>
                <a:latin typeface="Calibri"/>
              </a:endParaRPr>
            </a:p>
          </p:txBody>
        </p:sp>
      </p:grpSp>
    </p:spTree>
    <p:extLst>
      <p:ext uri="{BB962C8B-B14F-4D97-AF65-F5344CB8AC3E}">
        <p14:creationId xmlns:p14="http://schemas.microsoft.com/office/powerpoint/2010/main" val="1971773563"/>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500"/>
                                        <p:tgtEl>
                                          <p:spTgt spid="70"/>
                                        </p:tgtEl>
                                      </p:cBhvr>
                                    </p:animEffect>
                                  </p:childTnLst>
                                </p:cTn>
                              </p:par>
                            </p:childTnLst>
                          </p:cTn>
                        </p:par>
                        <p:par>
                          <p:cTn id="12" fill="hold">
                            <p:stCondLst>
                              <p:cond delay="3000"/>
                            </p:stCondLst>
                            <p:childTnLst>
                              <p:par>
                                <p:cTn id="13" presetID="10" presetClass="entr" presetSubtype="0" fill="hold" nodeType="afterEffect">
                                  <p:stCondLst>
                                    <p:cond delay="100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a:xfrm>
            <a:off x="274639" y="1212851"/>
            <a:ext cx="11887200" cy="2769422"/>
          </a:xfrm>
        </p:spPr>
        <p:txBody>
          <a:bodyPr/>
          <a:lstStyle/>
          <a:p>
            <a:r>
              <a:rPr lang="en-GB" dirty="0"/>
              <a:t>A single API surface</a:t>
            </a:r>
          </a:p>
          <a:p>
            <a:r>
              <a:rPr lang="en-GB" dirty="0"/>
              <a:t>A guaranteed API surface</a:t>
            </a:r>
          </a:p>
          <a:p>
            <a:r>
              <a:rPr lang="en-GB" dirty="0"/>
              <a:t>The same on all devices</a:t>
            </a:r>
          </a:p>
          <a:p>
            <a:endParaRPr lang="en-GB" dirty="0"/>
          </a:p>
        </p:txBody>
      </p:sp>
      <p:grpSp>
        <p:nvGrpSpPr>
          <p:cNvPr id="7" name="Group 6"/>
          <p:cNvGrpSpPr/>
          <p:nvPr/>
        </p:nvGrpSpPr>
        <p:grpSpPr>
          <a:xfrm>
            <a:off x="7153911" y="3612256"/>
            <a:ext cx="4665729" cy="2695097"/>
            <a:chOff x="5904690" y="3144065"/>
            <a:chExt cx="5885233" cy="3042726"/>
          </a:xfrm>
        </p:grpSpPr>
        <p:sp>
          <p:nvSpPr>
            <p:cNvPr id="11" name="Rectangle 10"/>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Phone</a:t>
              </a:r>
            </a:p>
            <a:p>
              <a:pPr algn="ctr">
                <a:lnSpc>
                  <a:spcPct val="90000"/>
                </a:lnSpc>
                <a:spcBef>
                  <a:spcPts val="611"/>
                </a:spcBef>
              </a:pPr>
              <a:r>
                <a:rPr lang="en-US" sz="1427" dirty="0"/>
                <a:t>Device</a:t>
              </a:r>
              <a:endParaRPr lang="en-US" sz="2038" dirty="0"/>
            </a:p>
          </p:txBody>
        </p:sp>
        <p:sp>
          <p:nvSpPr>
            <p:cNvPr id="12" name="Rectangle 11"/>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Xbox</a:t>
              </a:r>
            </a:p>
            <a:p>
              <a:pPr algn="ctr">
                <a:lnSpc>
                  <a:spcPct val="90000"/>
                </a:lnSpc>
                <a:spcBef>
                  <a:spcPts val="611"/>
                </a:spcBef>
              </a:pPr>
              <a:r>
                <a:rPr lang="en-US" sz="1427" dirty="0"/>
                <a:t>Device</a:t>
              </a:r>
              <a:endParaRPr lang="en-US" sz="2038" dirty="0"/>
            </a:p>
          </p:txBody>
        </p:sp>
        <p:sp>
          <p:nvSpPr>
            <p:cNvPr id="13" name="Rectangle 12"/>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Desktop</a:t>
              </a:r>
            </a:p>
            <a:p>
              <a:pPr algn="ctr">
                <a:lnSpc>
                  <a:spcPct val="90000"/>
                </a:lnSpc>
                <a:spcBef>
                  <a:spcPts val="611"/>
                </a:spcBef>
              </a:pPr>
              <a:r>
                <a:rPr lang="en-US" sz="1427" dirty="0"/>
                <a:t>Device</a:t>
              </a:r>
              <a:endParaRPr lang="en-US" sz="2038" dirty="0"/>
            </a:p>
          </p:txBody>
        </p:sp>
        <p:sp>
          <p:nvSpPr>
            <p:cNvPr id="14" name="Rectangle 13"/>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Windows Core</a:t>
              </a:r>
            </a:p>
          </p:txBody>
        </p:sp>
        <p:sp>
          <p:nvSpPr>
            <p:cNvPr id="15" name="Snip Diagonal Corner Rectangle 14"/>
            <p:cNvSpPr/>
            <p:nvPr/>
          </p:nvSpPr>
          <p:spPr>
            <a:xfrm>
              <a:off x="5904690" y="3144065"/>
              <a:ext cx="5885233" cy="924127"/>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solidFill>
                    <a:schemeClr val="bg1"/>
                  </a:solidFill>
                </a:rPr>
                <a:t>Universal Windows Platform</a:t>
              </a:r>
            </a:p>
          </p:txBody>
        </p:sp>
      </p:grpSp>
      <p:sp>
        <p:nvSpPr>
          <p:cNvPr id="16" name="Chevron 15"/>
          <p:cNvSpPr/>
          <p:nvPr/>
        </p:nvSpPr>
        <p:spPr>
          <a:xfrm>
            <a:off x="6218239" y="3586133"/>
            <a:ext cx="821579" cy="821579"/>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solidFill>
                <a:schemeClr val="tx1"/>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3474" y="3645887"/>
            <a:ext cx="5392812" cy="3455498"/>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98937" y="4897128"/>
            <a:ext cx="5171644" cy="2820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238869"/>
      </p:ext>
    </p:extLst>
  </p:cSld>
  <p:clrMapOvr>
    <a:masterClrMapping/>
  </p:clrMapOvr>
  <p:transition spd="slow"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5419" y="5282200"/>
            <a:ext cx="914400" cy="914400"/>
          </a:xfrm>
          <a:prstGeom prst="rect">
            <a:avLst/>
          </a:prstGeom>
          <a:noFill/>
        </p:spPr>
        <p:txBody>
          <a:bodyPr wrap="none" lIns="182880" tIns="146304" rIns="182880" bIns="146304" rtlCol="0">
            <a:noAutofit/>
          </a:bodyPr>
          <a:lstStyle/>
          <a:p>
            <a:pPr>
              <a:lnSpc>
                <a:spcPct val="90000"/>
              </a:lnSpc>
              <a:spcAft>
                <a:spcPts val="600"/>
              </a:spcAft>
            </a:pPr>
            <a:endParaRPr lang="en-US" sz="2400" dirty="0">
              <a:gradFill>
                <a:gsLst>
                  <a:gs pos="2917">
                    <a:schemeClr val="tx1"/>
                  </a:gs>
                  <a:gs pos="30000">
                    <a:schemeClr val="tx1"/>
                  </a:gs>
                </a:gsLst>
                <a:lin ang="5400000" scaled="0"/>
              </a:gradFill>
            </a:endParaRPr>
          </a:p>
        </p:txBody>
      </p:sp>
      <p:grpSp>
        <p:nvGrpSpPr>
          <p:cNvPr id="6" name="Group 5"/>
          <p:cNvGrpSpPr/>
          <p:nvPr/>
        </p:nvGrpSpPr>
        <p:grpSpPr>
          <a:xfrm>
            <a:off x="0" y="0"/>
            <a:ext cx="12436476" cy="6994525"/>
            <a:chOff x="-2" y="0"/>
            <a:chExt cx="12436476" cy="6994525"/>
          </a:xfrm>
        </p:grpSpPr>
        <p:sp>
          <p:nvSpPr>
            <p:cNvPr id="9" name="Rectangle 8"/>
            <p:cNvSpPr/>
            <p:nvPr/>
          </p:nvSpPr>
          <p:spPr bwMode="auto">
            <a:xfrm>
              <a:off x="-1" y="0"/>
              <a:ext cx="12436475" cy="6994525"/>
            </a:xfrm>
            <a:prstGeom prst="rect">
              <a:avLst/>
            </a:prstGeom>
            <a:solidFill>
              <a:srgbClr val="00206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 y="2515401"/>
              <a:ext cx="12436475" cy="1209562"/>
            </a:xfrm>
            <a:prstGeom prst="rect">
              <a:avLst/>
            </a:prstGeom>
            <a:noFill/>
          </p:spPr>
          <p:txBody>
            <a:bodyPr wrap="square" lIns="182880" tIns="146304" rIns="182880" bIns="146304" rtlCol="0">
              <a:spAutoFit/>
            </a:bodyPr>
            <a:lstStyle/>
            <a:p>
              <a:pPr algn="ctr">
                <a:lnSpc>
                  <a:spcPct val="90000"/>
                </a:lnSpc>
              </a:pPr>
              <a:r>
                <a:rPr lang="en-US" sz="6600" dirty="0">
                  <a:gradFill>
                    <a:gsLst>
                      <a:gs pos="2917">
                        <a:schemeClr val="tx1"/>
                      </a:gs>
                      <a:gs pos="30000">
                        <a:schemeClr val="tx1"/>
                      </a:gs>
                    </a:gsLst>
                    <a:lin ang="5400000" scaled="0"/>
                  </a:gradFill>
                </a:rPr>
                <a:t>Some background…</a:t>
              </a:r>
            </a:p>
          </p:txBody>
        </p:sp>
      </p:grpSp>
    </p:spTree>
    <p:extLst>
      <p:ext uri="{BB962C8B-B14F-4D97-AF65-F5344CB8AC3E}">
        <p14:creationId xmlns:p14="http://schemas.microsoft.com/office/powerpoint/2010/main" val="19276443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400" dirty="0"/>
              <a:t>Universal Windows Platform</a:t>
            </a:r>
          </a:p>
        </p:txBody>
      </p:sp>
      <p:sp>
        <p:nvSpPr>
          <p:cNvPr id="2" name="Text Placeholder 1"/>
          <p:cNvSpPr>
            <a:spLocks noGrp="1"/>
          </p:cNvSpPr>
          <p:nvPr>
            <p:ph type="body" sz="quarter" idx="4294967295"/>
          </p:nvPr>
        </p:nvSpPr>
        <p:spPr>
          <a:xfrm>
            <a:off x="6189663" y="2311400"/>
            <a:ext cx="6246812" cy="3352800"/>
          </a:xfrm>
        </p:spPr>
        <p:txBody>
          <a:bodyPr/>
          <a:lstStyle/>
          <a:p>
            <a:r>
              <a:rPr lang="en-US" sz="3199" dirty="0"/>
              <a:t>Unified Developer Platform</a:t>
            </a:r>
          </a:p>
          <a:p>
            <a:endParaRPr lang="en-US" sz="3199" dirty="0"/>
          </a:p>
          <a:p>
            <a:r>
              <a:rPr lang="en-US" sz="3199" dirty="0"/>
              <a:t>Single Application Package </a:t>
            </a:r>
          </a:p>
          <a:p>
            <a:endParaRPr lang="en-US" sz="3199" dirty="0"/>
          </a:p>
          <a:p>
            <a:r>
              <a:rPr lang="en-US" sz="3199" dirty="0"/>
              <a:t>Adaptive Code</a:t>
            </a:r>
          </a:p>
        </p:txBody>
      </p:sp>
      <p:grpSp>
        <p:nvGrpSpPr>
          <p:cNvPr id="40" name="UWP with Device Families"/>
          <p:cNvGrpSpPr/>
          <p:nvPr/>
        </p:nvGrpSpPr>
        <p:grpSpPr>
          <a:xfrm>
            <a:off x="351669" y="1363965"/>
            <a:ext cx="5645420" cy="4641383"/>
            <a:chOff x="3476817" y="1632154"/>
            <a:chExt cx="5646221" cy="4642042"/>
          </a:xfrm>
        </p:grpSpPr>
        <p:grpSp>
          <p:nvGrpSpPr>
            <p:cNvPr id="41" name="Group 40"/>
            <p:cNvGrpSpPr/>
            <p:nvPr/>
          </p:nvGrpSpPr>
          <p:grpSpPr>
            <a:xfrm>
              <a:off x="3476817" y="1632154"/>
              <a:ext cx="5646221" cy="4642042"/>
              <a:chOff x="3111336" y="1235347"/>
              <a:chExt cx="5646221" cy="4642042"/>
            </a:xfrm>
          </p:grpSpPr>
          <p:graphicFrame>
            <p:nvGraphicFramePr>
              <p:cNvPr id="45" name="Diagram 44"/>
              <p:cNvGraphicFramePr/>
              <p:nvPr>
                <p:extLst>
                  <p:ext uri="{D42A27DB-BD31-4B8C-83A1-F6EECF244321}">
                    <p14:modId xmlns:p14="http://schemas.microsoft.com/office/powerpoint/2010/main" val="2586152709"/>
                  </p:ext>
                </p:extLst>
              </p:nvPr>
            </p:nvGraphicFramePr>
            <p:xfrm>
              <a:off x="3111336" y="1235347"/>
              <a:ext cx="5646221" cy="4642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TextBox 27"/>
              <p:cNvSpPr txBox="1"/>
              <p:nvPr/>
            </p:nvSpPr>
            <p:spPr>
              <a:xfrm rot="1705757">
                <a:off x="5728465" y="2110165"/>
                <a:ext cx="1980245" cy="313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24"/>
                <a:r>
                  <a:rPr lang="en-US" sz="1399" dirty="0">
                    <a:solidFill>
                      <a:srgbClr val="FFFFFF"/>
                    </a:solidFill>
                    <a:cs typeface="Segoe UI" panose="020B0502040204020203" pitchFamily="34" charset="0"/>
                  </a:rPr>
                  <a:t>Desktop</a:t>
                </a:r>
              </a:p>
            </p:txBody>
          </p:sp>
          <p:sp>
            <p:nvSpPr>
              <p:cNvPr id="47" name="TextBox 28"/>
              <p:cNvSpPr txBox="1"/>
              <p:nvPr/>
            </p:nvSpPr>
            <p:spPr>
              <a:xfrm rot="19603187">
                <a:off x="4229284" y="2143328"/>
                <a:ext cx="1621508" cy="313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24"/>
                <a:r>
                  <a:rPr lang="en-US" sz="1399" dirty="0">
                    <a:solidFill>
                      <a:srgbClr val="FFFFFF"/>
                    </a:solidFill>
                    <a:cs typeface="Segoe UI" panose="020B0502040204020203" pitchFamily="34" charset="0"/>
                  </a:rPr>
                  <a:t>Mobile</a:t>
                </a:r>
              </a:p>
            </p:txBody>
          </p:sp>
          <p:sp>
            <p:nvSpPr>
              <p:cNvPr id="48" name="TextBox 29"/>
              <p:cNvSpPr txBox="1"/>
              <p:nvPr/>
            </p:nvSpPr>
            <p:spPr>
              <a:xfrm>
                <a:off x="7103658" y="3551923"/>
                <a:ext cx="930031" cy="313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24"/>
                <a:r>
                  <a:rPr lang="en-US" sz="1399" dirty="0">
                    <a:solidFill>
                      <a:srgbClr val="FFFFFF"/>
                    </a:solidFill>
                    <a:cs typeface="Segoe UI" panose="020B0502040204020203" pitchFamily="34" charset="0"/>
                  </a:rPr>
                  <a:t>Xbox</a:t>
                </a:r>
              </a:p>
            </p:txBody>
          </p:sp>
          <p:sp>
            <p:nvSpPr>
              <p:cNvPr id="49" name="TextBox 30"/>
              <p:cNvSpPr txBox="1"/>
              <p:nvPr/>
            </p:nvSpPr>
            <p:spPr>
              <a:xfrm>
                <a:off x="3791115" y="3555492"/>
                <a:ext cx="930031" cy="313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24"/>
                <a:r>
                  <a:rPr lang="en-US" sz="1399" dirty="0">
                    <a:solidFill>
                      <a:srgbClr val="FFFFFF"/>
                    </a:solidFill>
                    <a:cs typeface="Segoe UI" panose="020B0502040204020203" pitchFamily="34" charset="0"/>
                  </a:rPr>
                  <a:t>IoT</a:t>
                </a:r>
              </a:p>
            </p:txBody>
          </p:sp>
          <p:sp>
            <p:nvSpPr>
              <p:cNvPr id="50" name="TextBox 31"/>
              <p:cNvSpPr txBox="1"/>
              <p:nvPr/>
            </p:nvSpPr>
            <p:spPr>
              <a:xfrm rot="1818755">
                <a:off x="4115526" y="4880234"/>
                <a:ext cx="1951439" cy="313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24"/>
                <a:r>
                  <a:rPr lang="en-US" sz="1399" dirty="0">
                    <a:solidFill>
                      <a:srgbClr val="FFFFFF"/>
                    </a:solidFill>
                    <a:cs typeface="Segoe UI" panose="020B0502040204020203" pitchFamily="34" charset="0"/>
                  </a:rPr>
                  <a:t>Holographic</a:t>
                </a:r>
              </a:p>
            </p:txBody>
          </p:sp>
          <p:sp>
            <p:nvSpPr>
              <p:cNvPr id="51" name="TextBox 32"/>
              <p:cNvSpPr txBox="1"/>
              <p:nvPr/>
            </p:nvSpPr>
            <p:spPr>
              <a:xfrm rot="19849316">
                <a:off x="5864330" y="4924202"/>
                <a:ext cx="1677461" cy="3138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24"/>
                <a:r>
                  <a:rPr lang="en-US" sz="1399" dirty="0">
                    <a:solidFill>
                      <a:srgbClr val="FFFFFF"/>
                    </a:solidFill>
                    <a:cs typeface="Segoe UI" panose="020B0502040204020203" pitchFamily="34" charset="0"/>
                  </a:rPr>
                  <a:t>Surface Hub</a:t>
                </a:r>
              </a:p>
            </p:txBody>
          </p:sp>
        </p:grpSp>
        <p:grpSp>
          <p:nvGrpSpPr>
            <p:cNvPr id="42" name="Group 41"/>
            <p:cNvGrpSpPr/>
            <p:nvPr/>
          </p:nvGrpSpPr>
          <p:grpSpPr>
            <a:xfrm>
              <a:off x="4899213" y="2668947"/>
              <a:ext cx="2757716" cy="2743200"/>
              <a:chOff x="4533732" y="2272140"/>
              <a:chExt cx="2757716" cy="2743200"/>
            </a:xfrm>
          </p:grpSpPr>
          <p:sp>
            <p:nvSpPr>
              <p:cNvPr id="43" name="Oval 42"/>
              <p:cNvSpPr/>
              <p:nvPr/>
            </p:nvSpPr>
            <p:spPr>
              <a:xfrm>
                <a:off x="4533732" y="2272140"/>
                <a:ext cx="2743200" cy="2743200"/>
              </a:xfrm>
              <a:prstGeom prst="ellipse">
                <a:avLst/>
              </a:prstGeom>
              <a:solidFill>
                <a:schemeClr val="accent5">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24">
                  <a:lnSpc>
                    <a:spcPct val="90000"/>
                  </a:lnSpc>
                  <a:spcBef>
                    <a:spcPts val="600"/>
                  </a:spcBef>
                </a:pPr>
                <a:endParaRPr lang="en-US" sz="2000" kern="0" dirty="0">
                  <a:ln w="38100">
                    <a:noFill/>
                  </a:ln>
                  <a:solidFill>
                    <a:srgbClr val="FFFFFF"/>
                  </a:solidFill>
                </a:endParaRPr>
              </a:p>
            </p:txBody>
          </p:sp>
          <p:sp>
            <p:nvSpPr>
              <p:cNvPr id="44" name="TextBox 43"/>
              <p:cNvSpPr txBox="1"/>
              <p:nvPr/>
            </p:nvSpPr>
            <p:spPr>
              <a:xfrm>
                <a:off x="4548248" y="3049733"/>
                <a:ext cx="2743200" cy="1304720"/>
              </a:xfrm>
              <a:prstGeom prst="rect">
                <a:avLst/>
              </a:prstGeom>
              <a:noFill/>
            </p:spPr>
            <p:txBody>
              <a:bodyPr wrap="square" lIns="137141" tIns="109712" rIns="137141" bIns="109712" rtlCol="0" anchor="ctr">
                <a:spAutoFit/>
              </a:bodyPr>
              <a:lstStyle/>
              <a:p>
                <a:pPr algn="ctr" defTabSz="914224">
                  <a:lnSpc>
                    <a:spcPct val="90000"/>
                  </a:lnSpc>
                  <a:spcBef>
                    <a:spcPts val="600"/>
                  </a:spcBef>
                  <a:spcAft>
                    <a:spcPts val="1199"/>
                  </a:spcAft>
                </a:pPr>
                <a:r>
                  <a:rPr lang="en-US" sz="2000" kern="0" dirty="0">
                    <a:solidFill>
                      <a:srgbClr val="FFFFFF"/>
                    </a:solidFill>
                    <a:latin typeface="Segoe Pro Semibold" panose="020B0702040504020203" pitchFamily="34" charset="0"/>
                  </a:rPr>
                  <a:t>Universal </a:t>
                </a:r>
                <a:br>
                  <a:rPr lang="en-US" sz="2000" kern="0" dirty="0">
                    <a:solidFill>
                      <a:srgbClr val="FFFFFF"/>
                    </a:solidFill>
                    <a:latin typeface="Segoe Pro Semibold" panose="020B0702040504020203" pitchFamily="34" charset="0"/>
                  </a:rPr>
                </a:br>
                <a:r>
                  <a:rPr lang="en-US" sz="2000" kern="0" dirty="0">
                    <a:solidFill>
                      <a:srgbClr val="FFFFFF"/>
                    </a:solidFill>
                    <a:latin typeface="Segoe Pro Semibold" panose="020B0702040504020203" pitchFamily="34" charset="0"/>
                  </a:rPr>
                  <a:t>Windows Platform</a:t>
                </a:r>
              </a:p>
              <a:p>
                <a:pPr algn="ctr" defTabSz="914224">
                  <a:lnSpc>
                    <a:spcPct val="90000"/>
                  </a:lnSpc>
                  <a:spcBef>
                    <a:spcPts val="600"/>
                  </a:spcBef>
                  <a:spcAft>
                    <a:spcPts val="1199"/>
                  </a:spcAft>
                </a:pPr>
                <a:r>
                  <a:rPr lang="en-US" sz="2000" kern="0" dirty="0">
                    <a:solidFill>
                      <a:srgbClr val="FFFFFF"/>
                    </a:solidFill>
                    <a:latin typeface="Segoe UI Light"/>
                  </a:rPr>
                  <a:t>Core APIs</a:t>
                </a:r>
              </a:p>
            </p:txBody>
          </p:sp>
        </p:grpSp>
      </p:grpSp>
    </p:spTree>
    <p:extLst>
      <p:ext uri="{BB962C8B-B14F-4D97-AF65-F5344CB8AC3E}">
        <p14:creationId xmlns:p14="http://schemas.microsoft.com/office/powerpoint/2010/main" val="4098824167"/>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2000"/>
                                        <p:tgtEl>
                                          <p:spTgt spid="4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5480" y="2650508"/>
            <a:ext cx="11868675" cy="1693510"/>
          </a:xfrm>
        </p:spPr>
        <p:txBody>
          <a:bodyPr/>
          <a:lstStyle/>
          <a:p>
            <a:r>
              <a:rPr lang="en-US" dirty="0">
                <a:latin typeface="Segoe UI Light" panose="020B0502040204020203" pitchFamily="34" charset="0"/>
                <a:cs typeface="Segoe UI Light" panose="020B0502040204020203" pitchFamily="34" charset="0"/>
              </a:rPr>
              <a:t>Apps don't target Windows 10,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apps target the UWP</a:t>
            </a:r>
          </a:p>
        </p:txBody>
      </p:sp>
    </p:spTree>
    <p:extLst>
      <p:ext uri="{BB962C8B-B14F-4D97-AF65-F5344CB8AC3E}">
        <p14:creationId xmlns:p14="http://schemas.microsoft.com/office/powerpoint/2010/main" val="1177923849"/>
      </p:ext>
    </p:extLst>
  </p:cSld>
  <p:clrMapOvr>
    <a:masterClrMapping/>
  </p:clrMapOvr>
  <p:transition spd="slow" advClick="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app</a:t>
            </a:r>
            <a:br>
              <a:rPr lang="en-GB" dirty="0"/>
            </a:br>
            <a:endParaRPr lang="en-GB" dirty="0"/>
          </a:p>
        </p:txBody>
      </p:sp>
      <p:sp>
        <p:nvSpPr>
          <p:cNvPr id="4" name="Text Placeholder 3"/>
          <p:cNvSpPr>
            <a:spLocks noGrp="1"/>
          </p:cNvSpPr>
          <p:nvPr>
            <p:ph type="body" sz="quarter" idx="10"/>
          </p:nvPr>
        </p:nvSpPr>
        <p:spPr>
          <a:xfrm>
            <a:off x="274639" y="1212851"/>
            <a:ext cx="11887200" cy="2431124"/>
          </a:xfrm>
        </p:spPr>
        <p:txBody>
          <a:bodyPr/>
          <a:lstStyle/>
          <a:p>
            <a:r>
              <a:rPr lang="en-GB" dirty="0"/>
              <a:t>A single binary </a:t>
            </a:r>
          </a:p>
          <a:p>
            <a:pPr lvl="3"/>
            <a:r>
              <a:rPr lang="en-GB" sz="2000" dirty="0"/>
              <a:t>Running on any device</a:t>
            </a:r>
          </a:p>
          <a:p>
            <a:pPr lvl="3"/>
            <a:r>
              <a:rPr lang="en-GB" sz="2000" dirty="0"/>
              <a:t>Testing for capabilities</a:t>
            </a:r>
          </a:p>
          <a:p>
            <a:pPr lvl="3"/>
            <a:r>
              <a:rPr lang="en-GB" sz="2000" dirty="0"/>
              <a:t>Adjusting </a:t>
            </a:r>
            <a:r>
              <a:rPr lang="en-GB" dirty="0"/>
              <a:t>to devices</a:t>
            </a:r>
          </a:p>
          <a:p>
            <a:endParaRPr lang="en-GB" dirty="0"/>
          </a:p>
        </p:txBody>
      </p:sp>
      <p:sp>
        <p:nvSpPr>
          <p:cNvPr id="13" name="Chevron 12"/>
          <p:cNvSpPr/>
          <p:nvPr/>
        </p:nvSpPr>
        <p:spPr>
          <a:xfrm>
            <a:off x="6218238" y="1973121"/>
            <a:ext cx="821579" cy="821579"/>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solidFill>
                <a:schemeClr val="tx1"/>
              </a:solidFill>
            </a:endParaRPr>
          </a:p>
        </p:txBody>
      </p:sp>
      <p:grpSp>
        <p:nvGrpSpPr>
          <p:cNvPr id="5" name="Group 4"/>
          <p:cNvGrpSpPr/>
          <p:nvPr/>
        </p:nvGrpSpPr>
        <p:grpSpPr>
          <a:xfrm>
            <a:off x="7153908" y="1973119"/>
            <a:ext cx="4665730" cy="3603248"/>
            <a:chOff x="6099858" y="2083750"/>
            <a:chExt cx="5493296" cy="4103041"/>
          </a:xfrm>
        </p:grpSpPr>
        <p:grpSp>
          <p:nvGrpSpPr>
            <p:cNvPr id="6" name="Group 5"/>
            <p:cNvGrpSpPr/>
            <p:nvPr/>
          </p:nvGrpSpPr>
          <p:grpSpPr>
            <a:xfrm>
              <a:off x="6099858" y="3144065"/>
              <a:ext cx="5493295" cy="3042726"/>
              <a:chOff x="5904690" y="3144065"/>
              <a:chExt cx="5885233" cy="3042726"/>
            </a:xfrm>
          </p:grpSpPr>
          <p:sp>
            <p:nvSpPr>
              <p:cNvPr id="8" name="Rectangle 7"/>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Phone</a:t>
                </a:r>
              </a:p>
              <a:p>
                <a:pPr algn="ctr">
                  <a:lnSpc>
                    <a:spcPct val="90000"/>
                  </a:lnSpc>
                  <a:spcBef>
                    <a:spcPts val="611"/>
                  </a:spcBef>
                </a:pPr>
                <a:r>
                  <a:rPr lang="en-US" sz="1427" dirty="0"/>
                  <a:t>Device</a:t>
                </a:r>
                <a:endParaRPr lang="en-US" sz="2038" dirty="0"/>
              </a:p>
            </p:txBody>
          </p:sp>
          <p:sp>
            <p:nvSpPr>
              <p:cNvPr id="9" name="Rectangle 8"/>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Xbox</a:t>
                </a:r>
              </a:p>
              <a:p>
                <a:pPr algn="ctr">
                  <a:lnSpc>
                    <a:spcPct val="90000"/>
                  </a:lnSpc>
                  <a:spcBef>
                    <a:spcPts val="611"/>
                  </a:spcBef>
                </a:pPr>
                <a:r>
                  <a:rPr lang="en-US" sz="1427" dirty="0"/>
                  <a:t>Device</a:t>
                </a:r>
                <a:endParaRPr lang="en-US" sz="2038" dirty="0"/>
              </a:p>
            </p:txBody>
          </p:sp>
          <p:sp>
            <p:nvSpPr>
              <p:cNvPr id="10" name="Rectangle 9"/>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Desktop</a:t>
                </a:r>
              </a:p>
              <a:p>
                <a:pPr algn="ctr">
                  <a:lnSpc>
                    <a:spcPct val="90000"/>
                  </a:lnSpc>
                  <a:spcBef>
                    <a:spcPts val="611"/>
                  </a:spcBef>
                </a:pPr>
                <a:r>
                  <a:rPr lang="en-US" sz="1427" dirty="0"/>
                  <a:t>Device</a:t>
                </a:r>
                <a:endParaRPr lang="en-US" sz="2038" dirty="0"/>
              </a:p>
            </p:txBody>
          </p:sp>
          <p:sp>
            <p:nvSpPr>
              <p:cNvPr id="11" name="Rectangle 10"/>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Windows Core</a:t>
                </a:r>
              </a:p>
            </p:txBody>
          </p:sp>
          <p:sp>
            <p:nvSpPr>
              <p:cNvPr id="12" name="Rectangle 11"/>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solidFill>
                      <a:schemeClr val="tx2">
                        <a:lumMod val="25000"/>
                      </a:schemeClr>
                    </a:solidFill>
                  </a:rPr>
                  <a:t>Universal Windows Platform</a:t>
                </a:r>
              </a:p>
            </p:txBody>
          </p:sp>
        </p:grpSp>
        <p:sp>
          <p:nvSpPr>
            <p:cNvPr id="7" name="Snip Diagonal Corner Rectangle 6"/>
            <p:cNvSpPr/>
            <p:nvPr/>
          </p:nvSpPr>
          <p:spPr>
            <a:xfrm>
              <a:off x="6099858" y="2083750"/>
              <a:ext cx="5493296" cy="924127"/>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11808" rIns="0"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Windows App</a:t>
              </a:r>
            </a:p>
          </p:txBody>
        </p:sp>
      </p:grpSp>
      <p:pic>
        <p:nvPicPr>
          <p:cNvPr id="3" name="Picture 2"/>
          <p:cNvPicPr>
            <a:picLocks noChangeAspect="1"/>
          </p:cNvPicPr>
          <p:nvPr/>
        </p:nvPicPr>
        <p:blipFill>
          <a:blip r:embed="rId3"/>
          <a:stretch>
            <a:fillRect/>
          </a:stretch>
        </p:blipFill>
        <p:spPr>
          <a:xfrm>
            <a:off x="273116" y="3051644"/>
            <a:ext cx="6757401" cy="3762377"/>
          </a:xfrm>
          <a:prstGeom prst="rect">
            <a:avLst/>
          </a:prstGeom>
        </p:spPr>
      </p:pic>
    </p:spTree>
    <p:extLst>
      <p:ext uri="{BB962C8B-B14F-4D97-AF65-F5344CB8AC3E}">
        <p14:creationId xmlns:p14="http://schemas.microsoft.com/office/powerpoint/2010/main" val="2857030430"/>
      </p:ext>
    </p:extLst>
  </p:cSld>
  <p:clrMapOvr>
    <a:masterClrMapping/>
  </p:clrMapOvr>
  <p:transition spd="slow" advClick="0">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11888787" cy="917575"/>
          </a:xfrm>
        </p:spPr>
        <p:txBody>
          <a:bodyPr/>
          <a:lstStyle/>
          <a:p>
            <a:r>
              <a:rPr lang="en-GB" dirty="0">
                <a:solidFill>
                  <a:schemeClr val="bg1"/>
                </a:solidFill>
              </a:rPr>
              <a:t>Universal Windows Platform</a:t>
            </a:r>
            <a:br>
              <a:rPr lang="en-GB" dirty="0"/>
            </a:br>
            <a:endParaRPr lang="en-GB" dirty="0"/>
          </a:p>
        </p:txBody>
      </p:sp>
      <p:sp>
        <p:nvSpPr>
          <p:cNvPr id="3" name="Text Placeholder 2"/>
          <p:cNvSpPr>
            <a:spLocks noGrp="1"/>
          </p:cNvSpPr>
          <p:nvPr>
            <p:ph type="body" sz="quarter" idx="4294967295"/>
          </p:nvPr>
        </p:nvSpPr>
        <p:spPr>
          <a:xfrm>
            <a:off x="547688" y="1451429"/>
            <a:ext cx="11339512" cy="5490679"/>
          </a:xfrm>
        </p:spPr>
        <p:txBody>
          <a:bodyPr/>
          <a:lstStyle/>
          <a:p>
            <a:pPr marL="0" indent="0">
              <a:buNone/>
            </a:pPr>
            <a:r>
              <a:rPr lang="en-GB" sz="3600" dirty="0">
                <a:solidFill>
                  <a:schemeClr val="bg1"/>
                </a:solidFill>
              </a:rPr>
              <a:t>One Operating System</a:t>
            </a:r>
          </a:p>
          <a:p>
            <a:pPr lvl="1"/>
            <a:r>
              <a:rPr lang="en-GB" sz="2000" dirty="0">
                <a:solidFill>
                  <a:schemeClr val="bg1"/>
                </a:solidFill>
              </a:rPr>
              <a:t>One Windows core for all devices</a:t>
            </a:r>
          </a:p>
          <a:p>
            <a:pPr marL="342737" lvl="1" indent="0">
              <a:buNone/>
            </a:pPr>
            <a:endParaRPr lang="en-GB" sz="2000" dirty="0">
              <a:solidFill>
                <a:schemeClr val="bg1"/>
              </a:solidFill>
            </a:endParaRPr>
          </a:p>
          <a:p>
            <a:pPr marL="0" indent="0">
              <a:buNone/>
            </a:pPr>
            <a:r>
              <a:rPr lang="en-GB" sz="3600" dirty="0">
                <a:solidFill>
                  <a:schemeClr val="bg1"/>
                </a:solidFill>
              </a:rPr>
              <a:t>One App Platform</a:t>
            </a:r>
          </a:p>
          <a:p>
            <a:pPr lvl="1"/>
            <a:r>
              <a:rPr lang="en-GB" sz="2000" dirty="0">
                <a:solidFill>
                  <a:schemeClr val="bg1"/>
                </a:solidFill>
              </a:rPr>
              <a:t>Apps run across every family</a:t>
            </a:r>
          </a:p>
          <a:p>
            <a:pPr marL="342737" lvl="1" indent="0">
              <a:buNone/>
            </a:pPr>
            <a:endParaRPr lang="en-GB" sz="2000" dirty="0">
              <a:solidFill>
                <a:schemeClr val="bg1"/>
              </a:solidFill>
            </a:endParaRPr>
          </a:p>
          <a:p>
            <a:pPr marL="0" indent="0">
              <a:buNone/>
            </a:pPr>
            <a:r>
              <a:rPr lang="en-GB" sz="3600" dirty="0">
                <a:solidFill>
                  <a:schemeClr val="bg1"/>
                </a:solidFill>
              </a:rPr>
              <a:t>One Dev Center</a:t>
            </a:r>
          </a:p>
          <a:p>
            <a:pPr lvl="1"/>
            <a:r>
              <a:rPr lang="en-GB" sz="2000" dirty="0">
                <a:solidFill>
                  <a:schemeClr val="bg1"/>
                </a:solidFill>
              </a:rPr>
              <a:t>Single submission flow and dashboard </a:t>
            </a:r>
          </a:p>
          <a:p>
            <a:pPr marL="342737" lvl="1" indent="0">
              <a:buNone/>
            </a:pPr>
            <a:endParaRPr lang="en-GB" sz="2000" dirty="0">
              <a:solidFill>
                <a:schemeClr val="bg1"/>
              </a:solidFill>
            </a:endParaRPr>
          </a:p>
          <a:p>
            <a:pPr marL="0" indent="0">
              <a:buNone/>
            </a:pPr>
            <a:r>
              <a:rPr lang="en-GB" sz="3600" dirty="0">
                <a:solidFill>
                  <a:schemeClr val="bg1"/>
                </a:solidFill>
              </a:rPr>
              <a:t>One Store                                                    </a:t>
            </a:r>
          </a:p>
          <a:p>
            <a:pPr lvl="1"/>
            <a:r>
              <a:rPr lang="en-GB" sz="2000" dirty="0">
                <a:solidFill>
                  <a:schemeClr val="bg1"/>
                </a:solidFill>
              </a:rPr>
              <a:t>Global reach, local monetization, Consumers, Business &amp; Education</a:t>
            </a:r>
          </a:p>
          <a:p>
            <a:endParaRPr lang="en-GB" sz="3600" dirty="0">
              <a:solidFill>
                <a:schemeClr val="bg1"/>
              </a:solidFill>
            </a:endParaRPr>
          </a:p>
        </p:txBody>
      </p:sp>
      <p:grpSp>
        <p:nvGrpSpPr>
          <p:cNvPr id="17" name="Group 16"/>
          <p:cNvGrpSpPr/>
          <p:nvPr/>
        </p:nvGrpSpPr>
        <p:grpSpPr>
          <a:xfrm>
            <a:off x="6672423" y="2087363"/>
            <a:ext cx="5605761" cy="3504498"/>
            <a:chOff x="352115" y="1847266"/>
            <a:chExt cx="5501432" cy="343927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116078" y="1847266"/>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19" name="Desktop"/>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05547" y="2731677"/>
              <a:ext cx="3048000" cy="1830684"/>
            </a:xfrm>
            <a:prstGeom prst="rect">
              <a:avLst/>
            </a:prstGeom>
          </p:spPr>
        </p:pic>
        <p:pic>
          <p:nvPicPr>
            <p:cNvPr id="20" name="Small Tablet"/>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2115" y="3298954"/>
              <a:ext cx="1424587" cy="1301825"/>
            </a:xfrm>
            <a:prstGeom prst="rect">
              <a:avLst/>
            </a:prstGeom>
          </p:spPr>
        </p:pic>
        <p:pic>
          <p:nvPicPr>
            <p:cNvPr id="21" name="Phone"/>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7427" y="3906380"/>
              <a:ext cx="961915" cy="942704"/>
            </a:xfrm>
            <a:prstGeom prst="rect">
              <a:avLst/>
            </a:prstGeom>
          </p:spPr>
        </p:pic>
        <p:pic>
          <p:nvPicPr>
            <p:cNvPr id="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7819" y="3602303"/>
              <a:ext cx="2790403" cy="1684239"/>
            </a:xfrm>
            <a:prstGeom prst="rect">
              <a:avLst/>
            </a:prstGeom>
          </p:spPr>
        </p:pic>
        <p:pic>
          <p:nvPicPr>
            <p:cNvPr id="23" name="Picture 22" descr="141215_B-hero_01.png"/>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508002" y="4514524"/>
              <a:ext cx="1593273" cy="628734"/>
            </a:xfrm>
            <a:prstGeom prst="rect">
              <a:avLst/>
            </a:prstGeom>
            <a:noFill/>
            <a:ln>
              <a:noFill/>
            </a:ln>
          </p:spPr>
        </p:pic>
      </p:grpSp>
    </p:spTree>
    <p:extLst>
      <p:ext uri="{BB962C8B-B14F-4D97-AF65-F5344CB8AC3E}">
        <p14:creationId xmlns:p14="http://schemas.microsoft.com/office/powerpoint/2010/main" val="157972015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anim calcmode="lin" valueType="num">
                                      <p:cBhvr>
                                        <p:cTn id="8" dur="2000" fill="hold"/>
                                        <p:tgtEl>
                                          <p:spTgt spid="17"/>
                                        </p:tgtEl>
                                        <p:attrNameLst>
                                          <p:attrName>ppt_x</p:attrName>
                                        </p:attrNameLst>
                                      </p:cBhvr>
                                      <p:tavLst>
                                        <p:tav tm="0">
                                          <p:val>
                                            <p:strVal val="#ppt_x"/>
                                          </p:val>
                                        </p:tav>
                                        <p:tav tm="100000">
                                          <p:val>
                                            <p:strVal val="#ppt_x"/>
                                          </p:val>
                                        </p:tav>
                                      </p:tavLst>
                                    </p:anim>
                                    <p:anim calcmode="lin" valueType="num">
                                      <p:cBhvr>
                                        <p:cTn id="9" dur="2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2" presetClass="entr" presetSubtype="8" fill="hold" grpId="0" nodeType="afterEffect">
                                  <p:stCondLst>
                                    <p:cond delay="10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par>
                          <p:cTn id="14" fill="hold">
                            <p:stCondLst>
                              <p:cond delay="3500"/>
                            </p:stCondLst>
                            <p:childTnLst>
                              <p:par>
                                <p:cTn id="15" presetID="2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par>
                          <p:cTn id="18" fill="hold">
                            <p:stCondLst>
                              <p:cond delay="4000"/>
                            </p:stCondLst>
                            <p:childTnLst>
                              <p:par>
                                <p:cTn id="19" presetID="22" presetClass="entr" presetSubtype="8"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par>
                          <p:cTn id="22" fill="hold">
                            <p:stCondLst>
                              <p:cond delay="4500"/>
                            </p:stCondLst>
                            <p:childTnLst>
                              <p:par>
                                <p:cTn id="23" presetID="22" presetClass="entr" presetSubtype="8"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par>
                          <p:cTn id="26" fill="hold">
                            <p:stCondLst>
                              <p:cond delay="5000"/>
                            </p:stCondLst>
                            <p:childTnLst>
                              <p:par>
                                <p:cTn id="27" presetID="22" presetClass="entr" presetSubtype="8" fill="hold" grpId="0"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par>
                          <p:cTn id="30" fill="hold">
                            <p:stCondLst>
                              <p:cond delay="5500"/>
                            </p:stCondLst>
                            <p:childTnLst>
                              <p:par>
                                <p:cTn id="31" presetID="22" presetClass="entr" presetSubtype="8"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left)">
                                      <p:cBhvr>
                                        <p:cTn id="37" dur="500"/>
                                        <p:tgtEl>
                                          <p:spTgt spid="3">
                                            <p:txEl>
                                              <p:pRg st="9" end="9"/>
                                            </p:txEl>
                                          </p:spTgt>
                                        </p:tgtEl>
                                      </p:cBhvr>
                                    </p:animEffect>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left)">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480" y="2652315"/>
            <a:ext cx="11868675" cy="1689895"/>
          </a:xfrm>
        </p:spPr>
        <p:txBody>
          <a:bodyPr/>
          <a:lstStyle/>
          <a:p>
            <a:r>
              <a:rPr lang="en-GB" dirty="0">
                <a:latin typeface="Segoe UI Light" panose="020B0502040204020203" pitchFamily="34" charset="0"/>
                <a:cs typeface="Segoe UI Light" panose="020B0502040204020203" pitchFamily="34" charset="0"/>
              </a:rPr>
              <a:t>Each family offers its own shell</a:t>
            </a:r>
            <a:br>
              <a:rPr lang="en-GB" dirty="0">
                <a:latin typeface="Segoe UI Light" panose="020B0502040204020203" pitchFamily="34" charset="0"/>
                <a:cs typeface="Segoe UI Light" panose="020B0502040204020203" pitchFamily="34" charset="0"/>
              </a:rPr>
            </a:br>
            <a:r>
              <a:rPr lang="en-GB" dirty="0">
                <a:latin typeface="Segoe UI Light" panose="020B0502040204020203" pitchFamily="34" charset="0"/>
                <a:cs typeface="Segoe UI Light" panose="020B0502040204020203" pitchFamily="34" charset="0"/>
              </a:rPr>
              <a:t>and adds features to those it inherits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5053725"/>
      </p:ext>
    </p:extLst>
  </p:cSld>
  <p:clrMapOvr>
    <a:masterClrMapping/>
  </p:clrMapOvr>
  <p:transition spd="slow" advClick="0">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Platform extensions</a:t>
            </a:r>
            <a:br>
              <a:rPr lang="en-GB" dirty="0"/>
            </a:br>
            <a:endParaRPr lang="en-GB" dirty="0"/>
          </a:p>
        </p:txBody>
      </p:sp>
      <p:sp>
        <p:nvSpPr>
          <p:cNvPr id="3" name="Text Placeholder 2"/>
          <p:cNvSpPr>
            <a:spLocks noGrp="1"/>
          </p:cNvSpPr>
          <p:nvPr>
            <p:ph idx="4294967295"/>
          </p:nvPr>
        </p:nvSpPr>
        <p:spPr>
          <a:xfrm>
            <a:off x="1133475" y="1219200"/>
            <a:ext cx="11303000" cy="4800600"/>
          </a:xfrm>
        </p:spPr>
        <p:txBody>
          <a:bodyPr>
            <a:normAutofit/>
          </a:bodyPr>
          <a:lstStyle/>
          <a:p>
            <a:r>
              <a:rPr lang="en-GB" dirty="0"/>
              <a:t>Device-specific API</a:t>
            </a:r>
          </a:p>
          <a:p>
            <a:pPr lvl="1"/>
            <a:r>
              <a:rPr lang="en-GB" sz="2400" dirty="0"/>
              <a:t>Family-specific capabilities</a:t>
            </a:r>
          </a:p>
          <a:p>
            <a:pPr lvl="1"/>
            <a:r>
              <a:rPr lang="en-GB" sz="2400" dirty="0"/>
              <a:t>Compatible across devices</a:t>
            </a:r>
          </a:p>
          <a:p>
            <a:pPr lvl="1"/>
            <a:r>
              <a:rPr lang="en-GB" sz="2400" dirty="0"/>
              <a:t>Unique update cadence</a:t>
            </a:r>
          </a:p>
          <a:p>
            <a:endParaRPr lang="en-GB" sz="2800" dirty="0"/>
          </a:p>
          <a:p>
            <a:endParaRPr lang="en-GB" dirty="0"/>
          </a:p>
          <a:p>
            <a:endParaRPr lang="en-GB" dirty="0"/>
          </a:p>
        </p:txBody>
      </p:sp>
      <p:grpSp>
        <p:nvGrpSpPr>
          <p:cNvPr id="5" name="Group 4"/>
          <p:cNvGrpSpPr/>
          <p:nvPr/>
        </p:nvGrpSpPr>
        <p:grpSpPr>
          <a:xfrm>
            <a:off x="7153910" y="3722638"/>
            <a:ext cx="4665729" cy="2672090"/>
            <a:chOff x="5904690" y="3144065"/>
            <a:chExt cx="5885233" cy="3042726"/>
          </a:xfrm>
        </p:grpSpPr>
        <p:sp>
          <p:nvSpPr>
            <p:cNvPr id="6" name="Rectangle 5"/>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Phone</a:t>
              </a:r>
            </a:p>
            <a:p>
              <a:pPr algn="ctr">
                <a:lnSpc>
                  <a:spcPct val="90000"/>
                </a:lnSpc>
                <a:spcBef>
                  <a:spcPts val="611"/>
                </a:spcBef>
              </a:pPr>
              <a:r>
                <a:rPr lang="en-US" sz="1427" dirty="0"/>
                <a:t>Device</a:t>
              </a:r>
              <a:endParaRPr lang="en-US" sz="2038" dirty="0"/>
            </a:p>
          </p:txBody>
        </p:sp>
        <p:sp>
          <p:nvSpPr>
            <p:cNvPr id="7" name="Rectangle 6"/>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Xbox</a:t>
              </a:r>
            </a:p>
            <a:p>
              <a:pPr algn="ctr">
                <a:lnSpc>
                  <a:spcPct val="90000"/>
                </a:lnSpc>
                <a:spcBef>
                  <a:spcPts val="611"/>
                </a:spcBef>
              </a:pPr>
              <a:r>
                <a:rPr lang="en-US" sz="1427" dirty="0"/>
                <a:t>Device</a:t>
              </a:r>
              <a:endParaRPr lang="en-US" sz="2038" dirty="0"/>
            </a:p>
          </p:txBody>
        </p:sp>
        <p:sp>
          <p:nvSpPr>
            <p:cNvPr id="11" name="Rectangle 10"/>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Desktop</a:t>
              </a:r>
            </a:p>
            <a:p>
              <a:pPr algn="ctr">
                <a:lnSpc>
                  <a:spcPct val="90000"/>
                </a:lnSpc>
                <a:spcBef>
                  <a:spcPts val="611"/>
                </a:spcBef>
              </a:pPr>
              <a:r>
                <a:rPr lang="en-US" sz="1427" dirty="0"/>
                <a:t>Device</a:t>
              </a:r>
              <a:endParaRPr lang="en-US" sz="2038" dirty="0"/>
            </a:p>
          </p:txBody>
        </p:sp>
        <p:sp>
          <p:nvSpPr>
            <p:cNvPr id="12" name="Rectangle 11"/>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Windows Core</a:t>
              </a:r>
            </a:p>
          </p:txBody>
        </p:sp>
        <p:sp>
          <p:nvSpPr>
            <p:cNvPr id="13" name="Rectangle 12"/>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Universal Windows Platform</a:t>
              </a:r>
            </a:p>
          </p:txBody>
        </p:sp>
      </p:grpSp>
      <p:sp>
        <p:nvSpPr>
          <p:cNvPr id="14" name="Rectangle 13"/>
          <p:cNvSpPr/>
          <p:nvPr/>
        </p:nvSpPr>
        <p:spPr>
          <a:xfrm>
            <a:off x="7153908" y="1843659"/>
            <a:ext cx="4665730" cy="81155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11808" rIns="0"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Windows App</a:t>
            </a:r>
          </a:p>
        </p:txBody>
      </p:sp>
      <p:sp>
        <p:nvSpPr>
          <p:cNvPr id="15" name="Snip Diagonal Corner Rectangle 14"/>
          <p:cNvSpPr/>
          <p:nvPr/>
        </p:nvSpPr>
        <p:spPr>
          <a:xfrm>
            <a:off x="8750282" y="2774819"/>
            <a:ext cx="1472983" cy="811559"/>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solidFill>
                  <a:schemeClr val="tx2">
                    <a:lumMod val="25000"/>
                  </a:schemeClr>
                </a:solidFill>
              </a:rPr>
              <a:t>Phone</a:t>
            </a:r>
          </a:p>
          <a:p>
            <a:pPr algn="ctr">
              <a:lnSpc>
                <a:spcPct val="90000"/>
              </a:lnSpc>
              <a:spcBef>
                <a:spcPts val="611"/>
              </a:spcBef>
            </a:pPr>
            <a:r>
              <a:rPr lang="en-US" sz="1427" dirty="0">
                <a:solidFill>
                  <a:schemeClr val="tx2">
                    <a:lumMod val="25000"/>
                  </a:schemeClr>
                </a:solidFill>
              </a:rPr>
              <a:t>extension</a:t>
            </a:r>
            <a:endParaRPr lang="en-US" sz="2038" dirty="0">
              <a:solidFill>
                <a:schemeClr val="tx2">
                  <a:lumMod val="25000"/>
                </a:schemeClr>
              </a:solidFill>
            </a:endParaRPr>
          </a:p>
        </p:txBody>
      </p:sp>
      <p:sp>
        <p:nvSpPr>
          <p:cNvPr id="16" name="Snip Diagonal Corner Rectangle 15"/>
          <p:cNvSpPr/>
          <p:nvPr/>
        </p:nvSpPr>
        <p:spPr>
          <a:xfrm>
            <a:off x="10346655" y="2774818"/>
            <a:ext cx="1472983" cy="811559"/>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solidFill>
                  <a:schemeClr val="tx2">
                    <a:lumMod val="25000"/>
                  </a:schemeClr>
                </a:solidFill>
              </a:rPr>
              <a:t>Xbox</a:t>
            </a:r>
          </a:p>
          <a:p>
            <a:pPr algn="ctr">
              <a:lnSpc>
                <a:spcPct val="90000"/>
              </a:lnSpc>
              <a:spcBef>
                <a:spcPts val="611"/>
              </a:spcBef>
            </a:pPr>
            <a:r>
              <a:rPr lang="en-US" sz="1427" dirty="0">
                <a:solidFill>
                  <a:schemeClr val="tx2">
                    <a:lumMod val="25000"/>
                  </a:schemeClr>
                </a:solidFill>
              </a:rPr>
              <a:t>extension</a:t>
            </a:r>
            <a:endParaRPr lang="en-US" sz="2038" dirty="0">
              <a:solidFill>
                <a:schemeClr val="tx2">
                  <a:lumMod val="25000"/>
                </a:schemeClr>
              </a:solidFill>
            </a:endParaRPr>
          </a:p>
        </p:txBody>
      </p:sp>
      <p:sp>
        <p:nvSpPr>
          <p:cNvPr id="17" name="Snip Diagonal Corner Rectangle 16"/>
          <p:cNvSpPr/>
          <p:nvPr/>
        </p:nvSpPr>
        <p:spPr>
          <a:xfrm>
            <a:off x="7153909" y="2774819"/>
            <a:ext cx="1472983" cy="811559"/>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solidFill>
                  <a:schemeClr val="tx2">
                    <a:lumMod val="25000"/>
                  </a:schemeClr>
                </a:solidFill>
              </a:rPr>
              <a:t>Desktop</a:t>
            </a:r>
          </a:p>
          <a:p>
            <a:pPr algn="ctr">
              <a:lnSpc>
                <a:spcPct val="90000"/>
              </a:lnSpc>
              <a:spcBef>
                <a:spcPts val="611"/>
              </a:spcBef>
            </a:pPr>
            <a:r>
              <a:rPr lang="en-US" sz="1427" dirty="0">
                <a:solidFill>
                  <a:schemeClr val="tx2">
                    <a:lumMod val="25000"/>
                  </a:schemeClr>
                </a:solidFill>
              </a:rPr>
              <a:t>extension</a:t>
            </a:r>
            <a:endParaRPr lang="en-US" sz="2038" dirty="0">
              <a:solidFill>
                <a:schemeClr val="tx2">
                  <a:lumMod val="25000"/>
                </a:schemeClr>
              </a:solidFill>
            </a:endParaRPr>
          </a:p>
        </p:txBody>
      </p:sp>
      <p:sp>
        <p:nvSpPr>
          <p:cNvPr id="18" name="Chevron 17"/>
          <p:cNvSpPr/>
          <p:nvPr/>
        </p:nvSpPr>
        <p:spPr>
          <a:xfrm>
            <a:off x="6218238" y="2774818"/>
            <a:ext cx="821579" cy="821579"/>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solidFill>
                <a:schemeClr val="tx1"/>
              </a:solidFill>
            </a:endParaRPr>
          </a:p>
        </p:txBody>
      </p:sp>
      <p:pic>
        <p:nvPicPr>
          <p:cNvPr id="4" name="Picture 3"/>
          <p:cNvPicPr>
            <a:picLocks noChangeAspect="1"/>
          </p:cNvPicPr>
          <p:nvPr/>
        </p:nvPicPr>
        <p:blipFill>
          <a:blip r:embed="rId3"/>
          <a:stretch>
            <a:fillRect/>
          </a:stretch>
        </p:blipFill>
        <p:spPr>
          <a:xfrm>
            <a:off x="254710" y="3128734"/>
            <a:ext cx="5878260" cy="3657085"/>
          </a:xfrm>
          <a:prstGeom prst="rect">
            <a:avLst/>
          </a:prstGeom>
        </p:spPr>
      </p:pic>
    </p:spTree>
    <p:extLst>
      <p:ext uri="{BB962C8B-B14F-4D97-AF65-F5344CB8AC3E}">
        <p14:creationId xmlns:p14="http://schemas.microsoft.com/office/powerpoint/2010/main" val="247413071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P spid="15" grpId="0" animBg="1"/>
      <p:bldP spid="16" grpId="0"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326577" y="2176341"/>
            <a:ext cx="1443630" cy="1443630"/>
          </a:xfrm>
          <a:prstGeom prst="ellipse">
            <a:avLst/>
          </a:prstGeom>
          <a:solidFill>
            <a:schemeClr val="accent1">
              <a:lumMod val="75000"/>
            </a:schemeClr>
          </a:solidFill>
          <a:ln w="38100">
            <a:noFill/>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111808" rIns="0" bIns="111808" numCol="1" spcCol="0" rtlCol="0" fromWordArt="0" anchor="ctr" anchorCtr="0" forceAA="0" compatLnSpc="1">
            <a:prstTxWarp prst="textNoShape">
              <a:avLst/>
            </a:prstTxWarp>
            <a:noAutofit/>
          </a:bodyPr>
          <a:lstStyle/>
          <a:p>
            <a:pPr algn="ctr">
              <a:lnSpc>
                <a:spcPct val="90000"/>
              </a:lnSpc>
              <a:spcBef>
                <a:spcPts val="611"/>
              </a:spcBef>
            </a:pPr>
            <a:r>
              <a:rPr lang="en-US" sz="2446" b="1" dirty="0">
                <a:solidFill>
                  <a:schemeClr val="bg1"/>
                </a:solidFill>
                <a:latin typeface="+mj-lt"/>
              </a:rPr>
              <a:t>UWP</a:t>
            </a:r>
          </a:p>
        </p:txBody>
      </p:sp>
      <p:sp>
        <p:nvSpPr>
          <p:cNvPr id="3" name="Block Arc 2"/>
          <p:cNvSpPr/>
          <p:nvPr/>
        </p:nvSpPr>
        <p:spPr>
          <a:xfrm>
            <a:off x="875444" y="1730105"/>
            <a:ext cx="2333869" cy="2360164"/>
          </a:xfrm>
          <a:prstGeom prst="blockArc">
            <a:avLst>
              <a:gd name="adj1" fmla="val 11043132"/>
              <a:gd name="adj2" fmla="val 16048041"/>
              <a:gd name="adj3" fmla="val 14530"/>
            </a:avLst>
          </a:prstGeom>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4" name="Block Arc 3"/>
          <p:cNvSpPr/>
          <p:nvPr/>
        </p:nvSpPr>
        <p:spPr>
          <a:xfrm rot="16200000">
            <a:off x="875444" y="1730105"/>
            <a:ext cx="2333869" cy="2360164"/>
          </a:xfrm>
          <a:prstGeom prst="blockArc">
            <a:avLst>
              <a:gd name="adj1" fmla="val 11043132"/>
              <a:gd name="adj2" fmla="val 16048041"/>
              <a:gd name="adj3" fmla="val 14530"/>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5" name="Block Arc 4"/>
          <p:cNvSpPr/>
          <p:nvPr/>
        </p:nvSpPr>
        <p:spPr>
          <a:xfrm rot="10800000">
            <a:off x="875443" y="1730103"/>
            <a:ext cx="2333869" cy="2360164"/>
          </a:xfrm>
          <a:prstGeom prst="blockArc">
            <a:avLst>
              <a:gd name="adj1" fmla="val 11043132"/>
              <a:gd name="adj2" fmla="val 16048041"/>
              <a:gd name="adj3" fmla="val 14530"/>
            </a:avLst>
          </a:prstGeom>
          <a:noFill/>
          <a:ln w="38100">
            <a:solidFill>
              <a:srgbClr val="6BB7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6" name="Block Arc 5"/>
          <p:cNvSpPr/>
          <p:nvPr/>
        </p:nvSpPr>
        <p:spPr>
          <a:xfrm rot="5400000">
            <a:off x="875443" y="1730103"/>
            <a:ext cx="2333869" cy="2360164"/>
          </a:xfrm>
          <a:prstGeom prst="blockArc">
            <a:avLst>
              <a:gd name="adj1" fmla="val 11043132"/>
              <a:gd name="adj2" fmla="val 16048041"/>
              <a:gd name="adj3" fmla="val 14530"/>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7" name="Rectangle 6"/>
          <p:cNvSpPr/>
          <p:nvPr/>
        </p:nvSpPr>
        <p:spPr>
          <a:xfrm>
            <a:off x="859056" y="4285464"/>
            <a:ext cx="2418562" cy="475784"/>
          </a:xfrm>
          <a:prstGeom prst="rect">
            <a:avLst/>
          </a:prstGeom>
          <a:solidFill>
            <a:schemeClr val="accent5">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Windows Core</a:t>
            </a:r>
          </a:p>
        </p:txBody>
      </p:sp>
      <p:sp>
        <p:nvSpPr>
          <p:cNvPr id="8" name="Rectangle 7"/>
          <p:cNvSpPr/>
          <p:nvPr/>
        </p:nvSpPr>
        <p:spPr>
          <a:xfrm>
            <a:off x="3654285" y="4285464"/>
            <a:ext cx="2418562" cy="475784"/>
          </a:xfrm>
          <a:prstGeom prst="rect">
            <a:avLst/>
          </a:prstGeom>
          <a:solidFill>
            <a:schemeClr val="accent5">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Windows Core</a:t>
            </a:r>
          </a:p>
        </p:txBody>
      </p:sp>
      <p:sp>
        <p:nvSpPr>
          <p:cNvPr id="9" name="Rectangle 8"/>
          <p:cNvSpPr/>
          <p:nvPr/>
        </p:nvSpPr>
        <p:spPr>
          <a:xfrm>
            <a:off x="6420652" y="4285464"/>
            <a:ext cx="2418562" cy="475784"/>
          </a:xfrm>
          <a:prstGeom prst="rect">
            <a:avLst/>
          </a:prstGeom>
          <a:solidFill>
            <a:schemeClr val="accent5">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Windows Core</a:t>
            </a:r>
          </a:p>
        </p:txBody>
      </p:sp>
      <p:sp>
        <p:nvSpPr>
          <p:cNvPr id="10" name="Rectangle 9"/>
          <p:cNvSpPr/>
          <p:nvPr/>
        </p:nvSpPr>
        <p:spPr>
          <a:xfrm>
            <a:off x="9225793" y="4285464"/>
            <a:ext cx="2418562" cy="475784"/>
          </a:xfrm>
          <a:prstGeom prst="rect">
            <a:avLst/>
          </a:prstGeom>
          <a:solidFill>
            <a:schemeClr val="accent5">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Windows Core</a:t>
            </a:r>
          </a:p>
        </p:txBody>
      </p:sp>
      <p:sp>
        <p:nvSpPr>
          <p:cNvPr id="11" name="Oval 10"/>
          <p:cNvSpPr/>
          <p:nvPr/>
        </p:nvSpPr>
        <p:spPr>
          <a:xfrm>
            <a:off x="4118568" y="2176341"/>
            <a:ext cx="1443630" cy="1443630"/>
          </a:xfrm>
          <a:prstGeom prst="ellipse">
            <a:avLst/>
          </a:prstGeom>
          <a:solidFill>
            <a:schemeClr val="accent1">
              <a:lumMod val="75000"/>
            </a:schemeClr>
          </a:solidFill>
          <a:ln w="38100">
            <a:noFill/>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111808" rIns="0" bIns="111808" numCol="1" spcCol="0" rtlCol="0" fromWordArt="0" anchor="ctr" anchorCtr="0" forceAA="0" compatLnSpc="1">
            <a:prstTxWarp prst="textNoShape">
              <a:avLst/>
            </a:prstTxWarp>
            <a:noAutofit/>
          </a:bodyPr>
          <a:lstStyle/>
          <a:p>
            <a:pPr algn="ctr">
              <a:lnSpc>
                <a:spcPct val="90000"/>
              </a:lnSpc>
              <a:spcBef>
                <a:spcPts val="611"/>
              </a:spcBef>
            </a:pPr>
            <a:r>
              <a:rPr lang="en-US" sz="2446" b="1" dirty="0">
                <a:solidFill>
                  <a:schemeClr val="bg1"/>
                </a:solidFill>
                <a:latin typeface="+mj-lt"/>
              </a:rPr>
              <a:t>UWP</a:t>
            </a:r>
          </a:p>
        </p:txBody>
      </p:sp>
      <p:sp>
        <p:nvSpPr>
          <p:cNvPr id="12" name="Block Arc 11"/>
          <p:cNvSpPr/>
          <p:nvPr/>
        </p:nvSpPr>
        <p:spPr>
          <a:xfrm>
            <a:off x="3667436" y="1730105"/>
            <a:ext cx="2333869" cy="2360164"/>
          </a:xfrm>
          <a:prstGeom prst="blockArc">
            <a:avLst>
              <a:gd name="adj1" fmla="val 11043132"/>
              <a:gd name="adj2" fmla="val 16048041"/>
              <a:gd name="adj3" fmla="val 14530"/>
            </a:avLst>
          </a:prstGeom>
          <a:ln w="38100">
            <a:solidFill>
              <a:srgbClr val="00B0F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13" name="Block Arc 12"/>
          <p:cNvSpPr/>
          <p:nvPr/>
        </p:nvSpPr>
        <p:spPr>
          <a:xfrm rot="16200000">
            <a:off x="3667436" y="1730105"/>
            <a:ext cx="2333869" cy="2360164"/>
          </a:xfrm>
          <a:prstGeom prst="blockArc">
            <a:avLst>
              <a:gd name="adj1" fmla="val 11043132"/>
              <a:gd name="adj2" fmla="val 16048041"/>
              <a:gd name="adj3" fmla="val 14530"/>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14" name="Block Arc 13"/>
          <p:cNvSpPr/>
          <p:nvPr/>
        </p:nvSpPr>
        <p:spPr>
          <a:xfrm rot="10800000">
            <a:off x="3667435" y="1730103"/>
            <a:ext cx="2333869" cy="2360164"/>
          </a:xfrm>
          <a:prstGeom prst="blockArc">
            <a:avLst>
              <a:gd name="adj1" fmla="val 11043132"/>
              <a:gd name="adj2" fmla="val 16048041"/>
              <a:gd name="adj3" fmla="val 14530"/>
            </a:avLst>
          </a:prstGeom>
          <a:noFill/>
          <a:ln w="38100">
            <a:solidFill>
              <a:srgbClr val="6BB7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15" name="Block Arc 14"/>
          <p:cNvSpPr/>
          <p:nvPr/>
        </p:nvSpPr>
        <p:spPr>
          <a:xfrm rot="5400000">
            <a:off x="3667435" y="1730103"/>
            <a:ext cx="2333869" cy="2360164"/>
          </a:xfrm>
          <a:prstGeom prst="blockArc">
            <a:avLst>
              <a:gd name="adj1" fmla="val 11043132"/>
              <a:gd name="adj2" fmla="val 16048041"/>
              <a:gd name="adj3" fmla="val 14530"/>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16" name="Oval 15"/>
          <p:cNvSpPr/>
          <p:nvPr/>
        </p:nvSpPr>
        <p:spPr>
          <a:xfrm>
            <a:off x="6914132" y="2176340"/>
            <a:ext cx="1443630" cy="1443630"/>
          </a:xfrm>
          <a:prstGeom prst="ellipse">
            <a:avLst/>
          </a:prstGeom>
          <a:solidFill>
            <a:schemeClr val="accent1">
              <a:lumMod val="75000"/>
            </a:schemeClr>
          </a:solidFill>
          <a:ln w="38100">
            <a:noFill/>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111808" rIns="0" bIns="111808" numCol="1" spcCol="0" rtlCol="0" fromWordArt="0" anchor="ctr" anchorCtr="0" forceAA="0" compatLnSpc="1">
            <a:prstTxWarp prst="textNoShape">
              <a:avLst/>
            </a:prstTxWarp>
            <a:noAutofit/>
          </a:bodyPr>
          <a:lstStyle/>
          <a:p>
            <a:pPr algn="ctr">
              <a:lnSpc>
                <a:spcPct val="90000"/>
              </a:lnSpc>
              <a:spcBef>
                <a:spcPts val="611"/>
              </a:spcBef>
            </a:pPr>
            <a:r>
              <a:rPr lang="en-US" sz="2446" b="1" dirty="0">
                <a:solidFill>
                  <a:schemeClr val="bg1"/>
                </a:solidFill>
                <a:latin typeface="+mj-lt"/>
              </a:rPr>
              <a:t>UWP</a:t>
            </a:r>
          </a:p>
        </p:txBody>
      </p:sp>
      <p:sp>
        <p:nvSpPr>
          <p:cNvPr id="17" name="Block Arc 16"/>
          <p:cNvSpPr/>
          <p:nvPr/>
        </p:nvSpPr>
        <p:spPr>
          <a:xfrm>
            <a:off x="6463000" y="1730103"/>
            <a:ext cx="2333869" cy="2360164"/>
          </a:xfrm>
          <a:prstGeom prst="blockArc">
            <a:avLst>
              <a:gd name="adj1" fmla="val 11043132"/>
              <a:gd name="adj2" fmla="val 16048041"/>
              <a:gd name="adj3" fmla="val 14530"/>
            </a:avLst>
          </a:prstGeom>
          <a:ln w="38100">
            <a:solidFill>
              <a:srgbClr val="00B0F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18" name="Block Arc 17"/>
          <p:cNvSpPr/>
          <p:nvPr/>
        </p:nvSpPr>
        <p:spPr>
          <a:xfrm rot="16200000">
            <a:off x="6463000" y="1730103"/>
            <a:ext cx="2333869" cy="2360164"/>
          </a:xfrm>
          <a:prstGeom prst="blockArc">
            <a:avLst>
              <a:gd name="adj1" fmla="val 11043132"/>
              <a:gd name="adj2" fmla="val 16048041"/>
              <a:gd name="adj3" fmla="val 1453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19" name="Block Arc 18"/>
          <p:cNvSpPr/>
          <p:nvPr/>
        </p:nvSpPr>
        <p:spPr>
          <a:xfrm rot="10800000">
            <a:off x="6462999" y="1730102"/>
            <a:ext cx="2333869" cy="2360164"/>
          </a:xfrm>
          <a:prstGeom prst="blockArc">
            <a:avLst>
              <a:gd name="adj1" fmla="val 11043132"/>
              <a:gd name="adj2" fmla="val 16048041"/>
              <a:gd name="adj3" fmla="val 14530"/>
            </a:avLst>
          </a:prstGeom>
          <a:solidFill>
            <a:schemeClr val="accent4"/>
          </a:solidFill>
          <a:ln w="38100">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20" name="Block Arc 19"/>
          <p:cNvSpPr/>
          <p:nvPr/>
        </p:nvSpPr>
        <p:spPr>
          <a:xfrm rot="5400000">
            <a:off x="6462999" y="1730102"/>
            <a:ext cx="2333869" cy="2360164"/>
          </a:xfrm>
          <a:prstGeom prst="blockArc">
            <a:avLst>
              <a:gd name="adj1" fmla="val 11043132"/>
              <a:gd name="adj2" fmla="val 16048041"/>
              <a:gd name="adj3" fmla="val 14530"/>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21" name="Oval 20"/>
          <p:cNvSpPr/>
          <p:nvPr/>
        </p:nvSpPr>
        <p:spPr>
          <a:xfrm>
            <a:off x="9719273" y="2176341"/>
            <a:ext cx="1443630" cy="1443630"/>
          </a:xfrm>
          <a:prstGeom prst="ellipse">
            <a:avLst/>
          </a:prstGeom>
          <a:solidFill>
            <a:schemeClr val="accent1">
              <a:lumMod val="75000"/>
            </a:schemeClr>
          </a:solidFill>
          <a:ln w="38100">
            <a:noFill/>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111808" rIns="0" bIns="111808" numCol="1" spcCol="0" rtlCol="0" fromWordArt="0" anchor="ctr" anchorCtr="0" forceAA="0" compatLnSpc="1">
            <a:prstTxWarp prst="textNoShape">
              <a:avLst/>
            </a:prstTxWarp>
            <a:noAutofit/>
          </a:bodyPr>
          <a:lstStyle/>
          <a:p>
            <a:pPr algn="ctr">
              <a:lnSpc>
                <a:spcPct val="90000"/>
              </a:lnSpc>
              <a:spcBef>
                <a:spcPts val="611"/>
              </a:spcBef>
            </a:pPr>
            <a:r>
              <a:rPr lang="en-US" sz="2446" b="1" dirty="0">
                <a:solidFill>
                  <a:schemeClr val="bg1"/>
                </a:solidFill>
                <a:latin typeface="+mj-lt"/>
              </a:rPr>
              <a:t>UWP</a:t>
            </a:r>
          </a:p>
        </p:txBody>
      </p:sp>
      <p:sp>
        <p:nvSpPr>
          <p:cNvPr id="22" name="Block Arc 21"/>
          <p:cNvSpPr/>
          <p:nvPr/>
        </p:nvSpPr>
        <p:spPr>
          <a:xfrm>
            <a:off x="9268140" y="1730105"/>
            <a:ext cx="2333869" cy="2360164"/>
          </a:xfrm>
          <a:prstGeom prst="blockArc">
            <a:avLst>
              <a:gd name="adj1" fmla="val 11043132"/>
              <a:gd name="adj2" fmla="val 16048041"/>
              <a:gd name="adj3" fmla="val 14530"/>
            </a:avLst>
          </a:prstGeom>
          <a:ln w="38100">
            <a:solidFill>
              <a:srgbClr val="00B0F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23" name="Block Arc 22"/>
          <p:cNvSpPr/>
          <p:nvPr/>
        </p:nvSpPr>
        <p:spPr>
          <a:xfrm rot="16200000">
            <a:off x="9268140" y="1730105"/>
            <a:ext cx="2333869" cy="2360164"/>
          </a:xfrm>
          <a:prstGeom prst="blockArc">
            <a:avLst>
              <a:gd name="adj1" fmla="val 11043132"/>
              <a:gd name="adj2" fmla="val 16048041"/>
              <a:gd name="adj3" fmla="val 14530"/>
            </a:avLst>
          </a:prstGeom>
          <a:solidFill>
            <a:schemeClr val="tx1"/>
          </a:solidFill>
          <a:ln w="381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24" name="Block Arc 23"/>
          <p:cNvSpPr/>
          <p:nvPr/>
        </p:nvSpPr>
        <p:spPr>
          <a:xfrm rot="10800000">
            <a:off x="9268138" y="1730103"/>
            <a:ext cx="2333869" cy="2360164"/>
          </a:xfrm>
          <a:prstGeom prst="blockArc">
            <a:avLst>
              <a:gd name="adj1" fmla="val 11043132"/>
              <a:gd name="adj2" fmla="val 16048041"/>
              <a:gd name="adj3" fmla="val 14530"/>
            </a:avLst>
          </a:prstGeom>
          <a:noFill/>
          <a:ln w="38100">
            <a:solidFill>
              <a:srgbClr val="6BB7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25" name="Block Arc 24"/>
          <p:cNvSpPr/>
          <p:nvPr/>
        </p:nvSpPr>
        <p:spPr>
          <a:xfrm rot="5400000">
            <a:off x="9268138" y="1730103"/>
            <a:ext cx="2333869" cy="2360164"/>
          </a:xfrm>
          <a:prstGeom prst="blockArc">
            <a:avLst>
              <a:gd name="adj1" fmla="val 11043132"/>
              <a:gd name="adj2" fmla="val 16048041"/>
              <a:gd name="adj3" fmla="val 14530"/>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1631" dirty="0" err="1">
              <a:solidFill>
                <a:schemeClr val="tx1"/>
              </a:solidFill>
            </a:endParaRPr>
          </a:p>
        </p:txBody>
      </p:sp>
      <p:sp>
        <p:nvSpPr>
          <p:cNvPr id="26" name="Rectangle 25"/>
          <p:cNvSpPr/>
          <p:nvPr/>
        </p:nvSpPr>
        <p:spPr>
          <a:xfrm>
            <a:off x="830194" y="4919841"/>
            <a:ext cx="2418562" cy="981302"/>
          </a:xfrm>
          <a:prstGeom prst="rect">
            <a:avLst/>
          </a:prstGeom>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Desktop</a:t>
            </a:r>
          </a:p>
        </p:txBody>
      </p:sp>
      <p:sp>
        <p:nvSpPr>
          <p:cNvPr id="27" name="Rectangle 26"/>
          <p:cNvSpPr/>
          <p:nvPr/>
        </p:nvSpPr>
        <p:spPr>
          <a:xfrm>
            <a:off x="3625423" y="4919841"/>
            <a:ext cx="2418562" cy="98130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Mobile</a:t>
            </a:r>
          </a:p>
        </p:txBody>
      </p:sp>
      <p:sp>
        <p:nvSpPr>
          <p:cNvPr id="28" name="Rectangle 27"/>
          <p:cNvSpPr/>
          <p:nvPr/>
        </p:nvSpPr>
        <p:spPr>
          <a:xfrm>
            <a:off x="6420652" y="4919841"/>
            <a:ext cx="2418562" cy="9813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Xbox</a:t>
            </a:r>
          </a:p>
        </p:txBody>
      </p:sp>
      <p:sp>
        <p:nvSpPr>
          <p:cNvPr id="29" name="Rectangle 28"/>
          <p:cNvSpPr/>
          <p:nvPr/>
        </p:nvSpPr>
        <p:spPr>
          <a:xfrm>
            <a:off x="9225793" y="4919841"/>
            <a:ext cx="2418562" cy="981302"/>
          </a:xfrm>
          <a:prstGeom prst="rect">
            <a:avLst/>
          </a:prstGeom>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9761" tIns="111808" rIns="139761" bIns="111808" numCol="1" spcCol="0" rtlCol="0" fromWordArt="0" anchor="ctr" anchorCtr="0" forceAA="0" compatLnSpc="1">
            <a:prstTxWarp prst="textNoShape">
              <a:avLst/>
            </a:prstTxWarp>
            <a:noAutofit/>
          </a:bodyPr>
          <a:lstStyle/>
          <a:p>
            <a:pPr algn="ctr">
              <a:lnSpc>
                <a:spcPct val="90000"/>
              </a:lnSpc>
              <a:spcBef>
                <a:spcPts val="611"/>
              </a:spcBef>
            </a:pPr>
            <a:r>
              <a:rPr lang="en-US" sz="2038" dirty="0"/>
              <a:t>More…</a:t>
            </a:r>
          </a:p>
        </p:txBody>
      </p:sp>
      <p:grpSp>
        <p:nvGrpSpPr>
          <p:cNvPr id="30" name="Group 29"/>
          <p:cNvGrpSpPr/>
          <p:nvPr/>
        </p:nvGrpSpPr>
        <p:grpSpPr>
          <a:xfrm>
            <a:off x="1518063" y="3055550"/>
            <a:ext cx="1094239" cy="473169"/>
            <a:chOff x="1511625" y="2842953"/>
            <a:chExt cx="1073875" cy="464362"/>
          </a:xfrm>
        </p:grpSpPr>
        <p:sp>
          <p:nvSpPr>
            <p:cNvPr id="31" name="Oval 30"/>
            <p:cNvSpPr/>
            <p:nvPr/>
          </p:nvSpPr>
          <p:spPr>
            <a:xfrm>
              <a:off x="1511625"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32" name="Oval 31"/>
            <p:cNvSpPr/>
            <p:nvPr/>
          </p:nvSpPr>
          <p:spPr>
            <a:xfrm>
              <a:off x="1765639"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33" name="Oval 32"/>
            <p:cNvSpPr/>
            <p:nvPr/>
          </p:nvSpPr>
          <p:spPr>
            <a:xfrm>
              <a:off x="2070112"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34" name="Oval 33"/>
            <p:cNvSpPr/>
            <p:nvPr/>
          </p:nvSpPr>
          <p:spPr>
            <a:xfrm>
              <a:off x="2327806"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grpSp>
      <p:grpSp>
        <p:nvGrpSpPr>
          <p:cNvPr id="35" name="Group 34"/>
          <p:cNvGrpSpPr/>
          <p:nvPr/>
        </p:nvGrpSpPr>
        <p:grpSpPr>
          <a:xfrm>
            <a:off x="4295791" y="3055550"/>
            <a:ext cx="1094239" cy="473169"/>
            <a:chOff x="1511625" y="2842953"/>
            <a:chExt cx="1073875" cy="464362"/>
          </a:xfrm>
        </p:grpSpPr>
        <p:sp>
          <p:nvSpPr>
            <p:cNvPr id="36" name="Oval 35"/>
            <p:cNvSpPr/>
            <p:nvPr/>
          </p:nvSpPr>
          <p:spPr>
            <a:xfrm>
              <a:off x="1511625"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37" name="Oval 36"/>
            <p:cNvSpPr/>
            <p:nvPr/>
          </p:nvSpPr>
          <p:spPr>
            <a:xfrm>
              <a:off x="1765639"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38" name="Oval 37"/>
            <p:cNvSpPr/>
            <p:nvPr/>
          </p:nvSpPr>
          <p:spPr>
            <a:xfrm>
              <a:off x="2070112"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39" name="Oval 38"/>
            <p:cNvSpPr/>
            <p:nvPr/>
          </p:nvSpPr>
          <p:spPr>
            <a:xfrm>
              <a:off x="2327806"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grpSp>
      <p:grpSp>
        <p:nvGrpSpPr>
          <p:cNvPr id="40" name="Group 39"/>
          <p:cNvGrpSpPr/>
          <p:nvPr/>
        </p:nvGrpSpPr>
        <p:grpSpPr>
          <a:xfrm>
            <a:off x="7111421" y="3055550"/>
            <a:ext cx="1094239" cy="473169"/>
            <a:chOff x="1511625" y="2842953"/>
            <a:chExt cx="1073875" cy="464362"/>
          </a:xfrm>
        </p:grpSpPr>
        <p:sp>
          <p:nvSpPr>
            <p:cNvPr id="41" name="Oval 40"/>
            <p:cNvSpPr/>
            <p:nvPr/>
          </p:nvSpPr>
          <p:spPr>
            <a:xfrm>
              <a:off x="1511625"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42" name="Oval 41"/>
            <p:cNvSpPr/>
            <p:nvPr/>
          </p:nvSpPr>
          <p:spPr>
            <a:xfrm>
              <a:off x="1765639"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43" name="Oval 42"/>
            <p:cNvSpPr/>
            <p:nvPr/>
          </p:nvSpPr>
          <p:spPr>
            <a:xfrm>
              <a:off x="2070112"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44" name="Oval 43"/>
            <p:cNvSpPr/>
            <p:nvPr/>
          </p:nvSpPr>
          <p:spPr>
            <a:xfrm>
              <a:off x="2327806"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grpSp>
      <p:grpSp>
        <p:nvGrpSpPr>
          <p:cNvPr id="45" name="Group 44"/>
          <p:cNvGrpSpPr/>
          <p:nvPr/>
        </p:nvGrpSpPr>
        <p:grpSpPr>
          <a:xfrm>
            <a:off x="9887952" y="3055550"/>
            <a:ext cx="1094239" cy="473169"/>
            <a:chOff x="1511625" y="2842953"/>
            <a:chExt cx="1073875" cy="464362"/>
          </a:xfrm>
        </p:grpSpPr>
        <p:sp>
          <p:nvSpPr>
            <p:cNvPr id="46" name="Oval 45"/>
            <p:cNvSpPr/>
            <p:nvPr/>
          </p:nvSpPr>
          <p:spPr>
            <a:xfrm>
              <a:off x="1511625"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47" name="Oval 46"/>
            <p:cNvSpPr/>
            <p:nvPr/>
          </p:nvSpPr>
          <p:spPr>
            <a:xfrm>
              <a:off x="1765639"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48" name="Oval 47"/>
            <p:cNvSpPr/>
            <p:nvPr/>
          </p:nvSpPr>
          <p:spPr>
            <a:xfrm>
              <a:off x="2070112"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sp>
          <p:nvSpPr>
            <p:cNvPr id="49" name="Oval 48"/>
            <p:cNvSpPr/>
            <p:nvPr/>
          </p:nvSpPr>
          <p:spPr>
            <a:xfrm>
              <a:off x="2327806"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761" tIns="111808" rIns="139761" bIns="111808" numCol="1" spcCol="0" rtlCol="0" fromWordArt="0" anchor="t" anchorCtr="0" forceAA="0" compatLnSpc="1">
              <a:prstTxWarp prst="textNoShape">
                <a:avLst/>
              </a:prstTxWarp>
              <a:noAutofit/>
            </a:bodyPr>
            <a:lstStyle/>
            <a:p>
              <a:pPr algn="ctr">
                <a:lnSpc>
                  <a:spcPct val="90000"/>
                </a:lnSpc>
                <a:spcBef>
                  <a:spcPts val="611"/>
                </a:spcBef>
              </a:pPr>
              <a:endParaRPr lang="en-US" sz="2038" dirty="0" err="1"/>
            </a:p>
          </p:txBody>
        </p:sp>
      </p:grpSp>
      <p:sp>
        <p:nvSpPr>
          <p:cNvPr id="50" name="Title 49"/>
          <p:cNvSpPr>
            <a:spLocks noGrp="1"/>
          </p:cNvSpPr>
          <p:nvPr>
            <p:ph type="title"/>
          </p:nvPr>
        </p:nvSpPr>
        <p:spPr/>
        <p:txBody>
          <a:bodyPr/>
          <a:lstStyle/>
          <a:p>
            <a:endParaRPr lang="en-IN"/>
          </a:p>
        </p:txBody>
      </p:sp>
    </p:spTree>
    <p:extLst>
      <p:ext uri="{BB962C8B-B14F-4D97-AF65-F5344CB8AC3E}">
        <p14:creationId xmlns:p14="http://schemas.microsoft.com/office/powerpoint/2010/main" val="2161054103"/>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bg/>
                                          </p:spTgt>
                                        </p:tgtEl>
                                        <p:attrNameLst>
                                          <p:attrName>style.visibility</p:attrName>
                                        </p:attrNameLst>
                                      </p:cBhvr>
                                      <p:to>
                                        <p:strVal val="visible"/>
                                      </p:to>
                                    </p:set>
                                    <p:animEffect transition="in" filter="wipe(left)">
                                      <p:cBhvr>
                                        <p:cTn id="7" dur="500"/>
                                        <p:tgtEl>
                                          <p:spTgt spid="26">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wipe(left)">
                                      <p:cBhvr>
                                        <p:cTn id="11" dur="500"/>
                                        <p:tgtEl>
                                          <p:spTgt spid="26">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7">
                                            <p:bg/>
                                          </p:spTgt>
                                        </p:tgtEl>
                                        <p:attrNameLst>
                                          <p:attrName>style.visibility</p:attrName>
                                        </p:attrNameLst>
                                      </p:cBhvr>
                                      <p:to>
                                        <p:strVal val="visible"/>
                                      </p:to>
                                    </p:set>
                                    <p:animEffect transition="in" filter="wipe(left)">
                                      <p:cBhvr>
                                        <p:cTn id="14" dur="500"/>
                                        <p:tgtEl>
                                          <p:spTgt spid="27">
                                            <p:bg/>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7">
                                            <p:txEl>
                                              <p:pRg st="0" end="0"/>
                                            </p:txEl>
                                          </p:spTgt>
                                        </p:tgtEl>
                                        <p:attrNameLst>
                                          <p:attrName>style.visibility</p:attrName>
                                        </p:attrNameLst>
                                      </p:cBhvr>
                                      <p:to>
                                        <p:strVal val="visible"/>
                                      </p:to>
                                    </p:set>
                                    <p:animEffect transition="in" filter="wipe(left)">
                                      <p:cBhvr>
                                        <p:cTn id="18" dur="500"/>
                                        <p:tgtEl>
                                          <p:spTgt spid="2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
                                            <p:bg/>
                                          </p:spTgt>
                                        </p:tgtEl>
                                        <p:attrNameLst>
                                          <p:attrName>style.visibility</p:attrName>
                                        </p:attrNameLst>
                                      </p:cBhvr>
                                      <p:to>
                                        <p:strVal val="visible"/>
                                      </p:to>
                                    </p:set>
                                    <p:animEffect transition="in" filter="wipe(left)">
                                      <p:cBhvr>
                                        <p:cTn id="21" dur="500"/>
                                        <p:tgtEl>
                                          <p:spTgt spid="28">
                                            <p:bg/>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Effect transition="in" filter="wipe(left)">
                                      <p:cBhvr>
                                        <p:cTn id="25" dur="500"/>
                                        <p:tgtEl>
                                          <p:spTgt spid="28">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
                                            <p:bg/>
                                          </p:spTgt>
                                        </p:tgtEl>
                                        <p:attrNameLst>
                                          <p:attrName>style.visibility</p:attrName>
                                        </p:attrNameLst>
                                      </p:cBhvr>
                                      <p:to>
                                        <p:strVal val="visible"/>
                                      </p:to>
                                    </p:set>
                                    <p:animEffect transition="in" filter="wipe(left)">
                                      <p:cBhvr>
                                        <p:cTn id="28" dur="500"/>
                                        <p:tgtEl>
                                          <p:spTgt spid="29">
                                            <p:bg/>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left)">
                                      <p:cBhvr>
                                        <p:cTn id="32" dur="500"/>
                                        <p:tgtEl>
                                          <p:spTgt spid="29">
                                            <p:txEl>
                                              <p:pRg st="0" end="0"/>
                                            </p:tx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childTnLst>
                          </p:cTn>
                        </p:par>
                        <p:par>
                          <p:cTn id="57" fill="hold">
                            <p:stCondLst>
                              <p:cond delay="4500"/>
                            </p:stCondLst>
                            <p:childTnLst>
                              <p:par>
                                <p:cTn id="58" presetID="53" presetClass="entr" presetSubtype="16"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animEffect transition="in" filter="fade">
                                      <p:cBhvr>
                                        <p:cTn id="62" dur="500"/>
                                        <p:tgtEl>
                                          <p:spTgt spid="2"/>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childTnLst>
                          </p:cTn>
                        </p:par>
                        <p:par>
                          <p:cTn id="67" fill="hold">
                            <p:stCondLst>
                              <p:cond delay="5500"/>
                            </p:stCondLst>
                            <p:childTnLst>
                              <p:par>
                                <p:cTn id="68" presetID="53" presetClass="entr" presetSubtype="16"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childTnLst>
                          </p:cTn>
                        </p:par>
                        <p:par>
                          <p:cTn id="73" fill="hold">
                            <p:stCondLst>
                              <p:cond delay="6000"/>
                            </p:stCondLst>
                            <p:childTnLst>
                              <p:par>
                                <p:cTn id="74" presetID="10"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par>
                          <p:cTn id="77" fill="hold">
                            <p:stCondLst>
                              <p:cond delay="6500"/>
                            </p:stCondLst>
                            <p:childTnLst>
                              <p:par>
                                <p:cTn id="78" presetID="53" presetClass="entr" presetSubtype="16"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7000"/>
                            </p:stCondLst>
                            <p:childTnLst>
                              <p:par>
                                <p:cTn id="84" presetID="10" presetClass="entr" presetSubtype="0" fill="hold"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500"/>
                                        <p:tgtEl>
                                          <p:spTgt spid="40"/>
                                        </p:tgtEl>
                                      </p:cBhvr>
                                    </p:animEffect>
                                  </p:childTnLst>
                                </p:cTn>
                              </p:par>
                            </p:childTnLst>
                          </p:cTn>
                        </p:par>
                        <p:par>
                          <p:cTn id="87" fill="hold">
                            <p:stCondLst>
                              <p:cond delay="7500"/>
                            </p:stCondLst>
                            <p:childTnLst>
                              <p:par>
                                <p:cTn id="88" presetID="53" presetClass="entr" presetSubtype="16" fill="hold" grpId="0" nodeType="after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500" fill="hold"/>
                                        <p:tgtEl>
                                          <p:spTgt spid="21"/>
                                        </p:tgtEl>
                                        <p:attrNameLst>
                                          <p:attrName>ppt_w</p:attrName>
                                        </p:attrNameLst>
                                      </p:cBhvr>
                                      <p:tavLst>
                                        <p:tav tm="0">
                                          <p:val>
                                            <p:fltVal val="0"/>
                                          </p:val>
                                        </p:tav>
                                        <p:tav tm="100000">
                                          <p:val>
                                            <p:strVal val="#ppt_w"/>
                                          </p:val>
                                        </p:tav>
                                      </p:tavLst>
                                    </p:anim>
                                    <p:anim calcmode="lin" valueType="num">
                                      <p:cBhvr>
                                        <p:cTn id="91" dur="500" fill="hold"/>
                                        <p:tgtEl>
                                          <p:spTgt spid="21"/>
                                        </p:tgtEl>
                                        <p:attrNameLst>
                                          <p:attrName>ppt_h</p:attrName>
                                        </p:attrNameLst>
                                      </p:cBhvr>
                                      <p:tavLst>
                                        <p:tav tm="0">
                                          <p:val>
                                            <p:fltVal val="0"/>
                                          </p:val>
                                        </p:tav>
                                        <p:tav tm="100000">
                                          <p:val>
                                            <p:strVal val="#ppt_h"/>
                                          </p:val>
                                        </p:tav>
                                      </p:tavLst>
                                    </p:anim>
                                    <p:animEffect transition="in" filter="fade">
                                      <p:cBhvr>
                                        <p:cTn id="92" dur="500"/>
                                        <p:tgtEl>
                                          <p:spTgt spid="21"/>
                                        </p:tgtEl>
                                      </p:cBhvr>
                                    </p:animEffect>
                                  </p:childTnLst>
                                </p:cTn>
                              </p:par>
                            </p:childTnLst>
                          </p:cTn>
                        </p:par>
                        <p:par>
                          <p:cTn id="93" fill="hold">
                            <p:stCondLst>
                              <p:cond delay="8000"/>
                            </p:stCondLst>
                            <p:childTnLst>
                              <p:par>
                                <p:cTn id="94" presetID="10" presetClass="entr" presetSubtype="0" fill="hold"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p:cTn id="100" dur="500" fill="hold"/>
                                        <p:tgtEl>
                                          <p:spTgt spid="3"/>
                                        </p:tgtEl>
                                        <p:attrNameLst>
                                          <p:attrName>ppt_w</p:attrName>
                                        </p:attrNameLst>
                                      </p:cBhvr>
                                      <p:tavLst>
                                        <p:tav tm="0">
                                          <p:val>
                                            <p:fltVal val="0"/>
                                          </p:val>
                                        </p:tav>
                                        <p:tav tm="100000">
                                          <p:val>
                                            <p:strVal val="#ppt_w"/>
                                          </p:val>
                                        </p:tav>
                                      </p:tavLst>
                                    </p:anim>
                                    <p:anim calcmode="lin" valueType="num">
                                      <p:cBhvr>
                                        <p:cTn id="101" dur="500" fill="hold"/>
                                        <p:tgtEl>
                                          <p:spTgt spid="3"/>
                                        </p:tgtEl>
                                        <p:attrNameLst>
                                          <p:attrName>ppt_h</p:attrName>
                                        </p:attrNameLst>
                                      </p:cBhvr>
                                      <p:tavLst>
                                        <p:tav tm="0">
                                          <p:val>
                                            <p:fltVal val="0"/>
                                          </p:val>
                                        </p:tav>
                                        <p:tav tm="100000">
                                          <p:val>
                                            <p:strVal val="#ppt_h"/>
                                          </p:val>
                                        </p:tav>
                                      </p:tavLst>
                                    </p:anim>
                                    <p:animEffect transition="in" filter="fade">
                                      <p:cBhvr>
                                        <p:cTn id="102" dur="500"/>
                                        <p:tgtEl>
                                          <p:spTgt spid="3"/>
                                        </p:tgtEl>
                                      </p:cBhvr>
                                    </p:animEffect>
                                  </p:childTnLst>
                                </p:cTn>
                              </p:par>
                            </p:childTnLst>
                          </p:cTn>
                        </p:par>
                        <p:par>
                          <p:cTn id="103" fill="hold">
                            <p:stCondLst>
                              <p:cond delay="9000"/>
                            </p:stCondLst>
                            <p:childTnLst>
                              <p:par>
                                <p:cTn id="104" presetID="53" presetClass="entr" presetSubtype="16" fill="hold" grpId="0" nodeType="afterEffect">
                                  <p:stCondLst>
                                    <p:cond delay="0"/>
                                  </p:stCondLst>
                                  <p:childTnLst>
                                    <p:set>
                                      <p:cBhvr>
                                        <p:cTn id="105" dur="1" fill="hold">
                                          <p:stCondLst>
                                            <p:cond delay="0"/>
                                          </p:stCondLst>
                                        </p:cTn>
                                        <p:tgtEl>
                                          <p:spTgt spid="15"/>
                                        </p:tgtEl>
                                        <p:attrNameLst>
                                          <p:attrName>style.visibility</p:attrName>
                                        </p:attrNameLst>
                                      </p:cBhvr>
                                      <p:to>
                                        <p:strVal val="visible"/>
                                      </p:to>
                                    </p:set>
                                    <p:anim calcmode="lin" valueType="num">
                                      <p:cBhvr>
                                        <p:cTn id="106" dur="500" fill="hold"/>
                                        <p:tgtEl>
                                          <p:spTgt spid="15"/>
                                        </p:tgtEl>
                                        <p:attrNameLst>
                                          <p:attrName>ppt_w</p:attrName>
                                        </p:attrNameLst>
                                      </p:cBhvr>
                                      <p:tavLst>
                                        <p:tav tm="0">
                                          <p:val>
                                            <p:fltVal val="0"/>
                                          </p:val>
                                        </p:tav>
                                        <p:tav tm="100000">
                                          <p:val>
                                            <p:strVal val="#ppt_w"/>
                                          </p:val>
                                        </p:tav>
                                      </p:tavLst>
                                    </p:anim>
                                    <p:anim calcmode="lin" valueType="num">
                                      <p:cBhvr>
                                        <p:cTn id="107" dur="500" fill="hold"/>
                                        <p:tgtEl>
                                          <p:spTgt spid="15"/>
                                        </p:tgtEl>
                                        <p:attrNameLst>
                                          <p:attrName>ppt_h</p:attrName>
                                        </p:attrNameLst>
                                      </p:cBhvr>
                                      <p:tavLst>
                                        <p:tav tm="0">
                                          <p:val>
                                            <p:fltVal val="0"/>
                                          </p:val>
                                        </p:tav>
                                        <p:tav tm="100000">
                                          <p:val>
                                            <p:strVal val="#ppt_h"/>
                                          </p:val>
                                        </p:tav>
                                      </p:tavLst>
                                    </p:anim>
                                    <p:animEffect transition="in" filter="fade">
                                      <p:cBhvr>
                                        <p:cTn id="108" dur="500"/>
                                        <p:tgtEl>
                                          <p:spTgt spid="15"/>
                                        </p:tgtEl>
                                      </p:cBhvr>
                                    </p:animEffect>
                                  </p:childTnLst>
                                </p:cTn>
                              </p:par>
                            </p:childTnLst>
                          </p:cTn>
                        </p:par>
                        <p:par>
                          <p:cTn id="109" fill="hold">
                            <p:stCondLst>
                              <p:cond delay="9500"/>
                            </p:stCondLst>
                            <p:childTnLst>
                              <p:par>
                                <p:cTn id="110" presetID="53" presetClass="entr" presetSubtype="16" fill="hold" grpId="0" nodeType="afterEffect">
                                  <p:stCondLst>
                                    <p:cond delay="0"/>
                                  </p:stCondLst>
                                  <p:childTnLst>
                                    <p:set>
                                      <p:cBhvr>
                                        <p:cTn id="111" dur="1" fill="hold">
                                          <p:stCondLst>
                                            <p:cond delay="0"/>
                                          </p:stCondLst>
                                        </p:cTn>
                                        <p:tgtEl>
                                          <p:spTgt spid="19"/>
                                        </p:tgtEl>
                                        <p:attrNameLst>
                                          <p:attrName>style.visibility</p:attrName>
                                        </p:attrNameLst>
                                      </p:cBhvr>
                                      <p:to>
                                        <p:strVal val="visible"/>
                                      </p:to>
                                    </p:set>
                                    <p:anim calcmode="lin" valueType="num">
                                      <p:cBhvr>
                                        <p:cTn id="112" dur="500" fill="hold"/>
                                        <p:tgtEl>
                                          <p:spTgt spid="19"/>
                                        </p:tgtEl>
                                        <p:attrNameLst>
                                          <p:attrName>ppt_w</p:attrName>
                                        </p:attrNameLst>
                                      </p:cBhvr>
                                      <p:tavLst>
                                        <p:tav tm="0">
                                          <p:val>
                                            <p:fltVal val="0"/>
                                          </p:val>
                                        </p:tav>
                                        <p:tav tm="100000">
                                          <p:val>
                                            <p:strVal val="#ppt_w"/>
                                          </p:val>
                                        </p:tav>
                                      </p:tavLst>
                                    </p:anim>
                                    <p:anim calcmode="lin" valueType="num">
                                      <p:cBhvr>
                                        <p:cTn id="113" dur="500" fill="hold"/>
                                        <p:tgtEl>
                                          <p:spTgt spid="19"/>
                                        </p:tgtEl>
                                        <p:attrNameLst>
                                          <p:attrName>ppt_h</p:attrName>
                                        </p:attrNameLst>
                                      </p:cBhvr>
                                      <p:tavLst>
                                        <p:tav tm="0">
                                          <p:val>
                                            <p:fltVal val="0"/>
                                          </p:val>
                                        </p:tav>
                                        <p:tav tm="100000">
                                          <p:val>
                                            <p:strVal val="#ppt_h"/>
                                          </p:val>
                                        </p:tav>
                                      </p:tavLst>
                                    </p:anim>
                                    <p:animEffect transition="in" filter="fade">
                                      <p:cBhvr>
                                        <p:cTn id="114" dur="500"/>
                                        <p:tgtEl>
                                          <p:spTgt spid="19"/>
                                        </p:tgtEl>
                                      </p:cBhvr>
                                    </p:animEffect>
                                  </p:childTnLst>
                                </p:cTn>
                              </p:par>
                            </p:childTnLst>
                          </p:cTn>
                        </p:par>
                        <p:par>
                          <p:cTn id="115" fill="hold">
                            <p:stCondLst>
                              <p:cond delay="10000"/>
                            </p:stCondLst>
                            <p:childTnLst>
                              <p:par>
                                <p:cTn id="116" presetID="53" presetClass="entr" presetSubtype="16" fill="hold" grpId="0" nodeType="afterEffect">
                                  <p:stCondLst>
                                    <p:cond delay="0"/>
                                  </p:stCondLst>
                                  <p:childTnLst>
                                    <p:set>
                                      <p:cBhvr>
                                        <p:cTn id="117" dur="1" fill="hold">
                                          <p:stCondLst>
                                            <p:cond delay="0"/>
                                          </p:stCondLst>
                                        </p:cTn>
                                        <p:tgtEl>
                                          <p:spTgt spid="23"/>
                                        </p:tgtEl>
                                        <p:attrNameLst>
                                          <p:attrName>style.visibility</p:attrName>
                                        </p:attrNameLst>
                                      </p:cBhvr>
                                      <p:to>
                                        <p:strVal val="visible"/>
                                      </p:to>
                                    </p:set>
                                    <p:anim calcmode="lin" valueType="num">
                                      <p:cBhvr>
                                        <p:cTn id="118" dur="500" fill="hold"/>
                                        <p:tgtEl>
                                          <p:spTgt spid="23"/>
                                        </p:tgtEl>
                                        <p:attrNameLst>
                                          <p:attrName>ppt_w</p:attrName>
                                        </p:attrNameLst>
                                      </p:cBhvr>
                                      <p:tavLst>
                                        <p:tav tm="0">
                                          <p:val>
                                            <p:fltVal val="0"/>
                                          </p:val>
                                        </p:tav>
                                        <p:tav tm="100000">
                                          <p:val>
                                            <p:strVal val="#ppt_w"/>
                                          </p:val>
                                        </p:tav>
                                      </p:tavLst>
                                    </p:anim>
                                    <p:anim calcmode="lin" valueType="num">
                                      <p:cBhvr>
                                        <p:cTn id="119" dur="500" fill="hold"/>
                                        <p:tgtEl>
                                          <p:spTgt spid="23"/>
                                        </p:tgtEl>
                                        <p:attrNameLst>
                                          <p:attrName>ppt_h</p:attrName>
                                        </p:attrNameLst>
                                      </p:cBhvr>
                                      <p:tavLst>
                                        <p:tav tm="0">
                                          <p:val>
                                            <p:fltVal val="0"/>
                                          </p:val>
                                        </p:tav>
                                        <p:tav tm="100000">
                                          <p:val>
                                            <p:strVal val="#ppt_h"/>
                                          </p:val>
                                        </p:tav>
                                      </p:tavLst>
                                    </p:anim>
                                    <p:animEffect transition="in" filter="fade">
                                      <p:cBhvr>
                                        <p:cTn id="120" dur="500"/>
                                        <p:tgtEl>
                                          <p:spTgt spid="23"/>
                                        </p:tgtEl>
                                      </p:cBhvr>
                                    </p:animEffect>
                                  </p:childTnLst>
                                </p:cTn>
                              </p:par>
                            </p:childTnLst>
                          </p:cTn>
                        </p:par>
                        <p:par>
                          <p:cTn id="121" fill="hold">
                            <p:stCondLst>
                              <p:cond delay="10500"/>
                            </p:stCondLst>
                            <p:childTnLst>
                              <p:par>
                                <p:cTn id="122" presetID="53" presetClass="entr" presetSubtype="16" fill="hold" grpId="0" nodeType="afterEffect">
                                  <p:stCondLst>
                                    <p:cond delay="0"/>
                                  </p:stCondLst>
                                  <p:childTnLst>
                                    <p:set>
                                      <p:cBhvr>
                                        <p:cTn id="123" dur="1" fill="hold">
                                          <p:stCondLst>
                                            <p:cond delay="0"/>
                                          </p:stCondLst>
                                        </p:cTn>
                                        <p:tgtEl>
                                          <p:spTgt spid="6"/>
                                        </p:tgtEl>
                                        <p:attrNameLst>
                                          <p:attrName>style.visibility</p:attrName>
                                        </p:attrNameLst>
                                      </p:cBhvr>
                                      <p:to>
                                        <p:strVal val="visible"/>
                                      </p:to>
                                    </p:set>
                                    <p:anim calcmode="lin" valueType="num">
                                      <p:cBhvr>
                                        <p:cTn id="124" dur="300" fill="hold"/>
                                        <p:tgtEl>
                                          <p:spTgt spid="6"/>
                                        </p:tgtEl>
                                        <p:attrNameLst>
                                          <p:attrName>ppt_w</p:attrName>
                                        </p:attrNameLst>
                                      </p:cBhvr>
                                      <p:tavLst>
                                        <p:tav tm="0">
                                          <p:val>
                                            <p:fltVal val="0"/>
                                          </p:val>
                                        </p:tav>
                                        <p:tav tm="100000">
                                          <p:val>
                                            <p:strVal val="#ppt_w"/>
                                          </p:val>
                                        </p:tav>
                                      </p:tavLst>
                                    </p:anim>
                                    <p:anim calcmode="lin" valueType="num">
                                      <p:cBhvr>
                                        <p:cTn id="125" dur="300" fill="hold"/>
                                        <p:tgtEl>
                                          <p:spTgt spid="6"/>
                                        </p:tgtEl>
                                        <p:attrNameLst>
                                          <p:attrName>ppt_h</p:attrName>
                                        </p:attrNameLst>
                                      </p:cBhvr>
                                      <p:tavLst>
                                        <p:tav tm="0">
                                          <p:val>
                                            <p:fltVal val="0"/>
                                          </p:val>
                                        </p:tav>
                                        <p:tav tm="100000">
                                          <p:val>
                                            <p:strVal val="#ppt_h"/>
                                          </p:val>
                                        </p:tav>
                                      </p:tavLst>
                                    </p:anim>
                                    <p:animEffect transition="in" filter="fade">
                                      <p:cBhvr>
                                        <p:cTn id="126" dur="300"/>
                                        <p:tgtEl>
                                          <p:spTgt spid="6"/>
                                        </p:tgtEl>
                                      </p:cBhvr>
                                    </p:animEffect>
                                  </p:childTnLst>
                                </p:cTn>
                              </p:par>
                            </p:childTnLst>
                          </p:cTn>
                        </p:par>
                        <p:par>
                          <p:cTn id="127" fill="hold">
                            <p:stCondLst>
                              <p:cond delay="10800"/>
                            </p:stCondLst>
                            <p:childTnLst>
                              <p:par>
                                <p:cTn id="128" presetID="53" presetClass="entr" presetSubtype="16" fill="hold" grpId="0" nodeType="afterEffect">
                                  <p:stCondLst>
                                    <p:cond delay="0"/>
                                  </p:stCondLst>
                                  <p:childTnLst>
                                    <p:set>
                                      <p:cBhvr>
                                        <p:cTn id="129" dur="1" fill="hold">
                                          <p:stCondLst>
                                            <p:cond delay="0"/>
                                          </p:stCondLst>
                                        </p:cTn>
                                        <p:tgtEl>
                                          <p:spTgt spid="5"/>
                                        </p:tgtEl>
                                        <p:attrNameLst>
                                          <p:attrName>style.visibility</p:attrName>
                                        </p:attrNameLst>
                                      </p:cBhvr>
                                      <p:to>
                                        <p:strVal val="visible"/>
                                      </p:to>
                                    </p:set>
                                    <p:anim calcmode="lin" valueType="num">
                                      <p:cBhvr>
                                        <p:cTn id="130" dur="300" fill="hold"/>
                                        <p:tgtEl>
                                          <p:spTgt spid="5"/>
                                        </p:tgtEl>
                                        <p:attrNameLst>
                                          <p:attrName>ppt_w</p:attrName>
                                        </p:attrNameLst>
                                      </p:cBhvr>
                                      <p:tavLst>
                                        <p:tav tm="0">
                                          <p:val>
                                            <p:fltVal val="0"/>
                                          </p:val>
                                        </p:tav>
                                        <p:tav tm="100000">
                                          <p:val>
                                            <p:strVal val="#ppt_w"/>
                                          </p:val>
                                        </p:tav>
                                      </p:tavLst>
                                    </p:anim>
                                    <p:anim calcmode="lin" valueType="num">
                                      <p:cBhvr>
                                        <p:cTn id="131" dur="300" fill="hold"/>
                                        <p:tgtEl>
                                          <p:spTgt spid="5"/>
                                        </p:tgtEl>
                                        <p:attrNameLst>
                                          <p:attrName>ppt_h</p:attrName>
                                        </p:attrNameLst>
                                      </p:cBhvr>
                                      <p:tavLst>
                                        <p:tav tm="0">
                                          <p:val>
                                            <p:fltVal val="0"/>
                                          </p:val>
                                        </p:tav>
                                        <p:tav tm="100000">
                                          <p:val>
                                            <p:strVal val="#ppt_h"/>
                                          </p:val>
                                        </p:tav>
                                      </p:tavLst>
                                    </p:anim>
                                    <p:animEffect transition="in" filter="fade">
                                      <p:cBhvr>
                                        <p:cTn id="132" dur="300"/>
                                        <p:tgtEl>
                                          <p:spTgt spid="5"/>
                                        </p:tgtEl>
                                      </p:cBhvr>
                                    </p:animEffect>
                                  </p:childTnLst>
                                </p:cTn>
                              </p:par>
                            </p:childTnLst>
                          </p:cTn>
                        </p:par>
                        <p:par>
                          <p:cTn id="133" fill="hold">
                            <p:stCondLst>
                              <p:cond delay="11100"/>
                            </p:stCondLst>
                            <p:childTnLst>
                              <p:par>
                                <p:cTn id="134" presetID="53" presetClass="entr" presetSubtype="16" fill="hold" grpId="0" nodeType="afterEffect">
                                  <p:stCondLst>
                                    <p:cond delay="0"/>
                                  </p:stCondLst>
                                  <p:childTnLst>
                                    <p:set>
                                      <p:cBhvr>
                                        <p:cTn id="135" dur="1" fill="hold">
                                          <p:stCondLst>
                                            <p:cond delay="0"/>
                                          </p:stCondLst>
                                        </p:cTn>
                                        <p:tgtEl>
                                          <p:spTgt spid="4"/>
                                        </p:tgtEl>
                                        <p:attrNameLst>
                                          <p:attrName>style.visibility</p:attrName>
                                        </p:attrNameLst>
                                      </p:cBhvr>
                                      <p:to>
                                        <p:strVal val="visible"/>
                                      </p:to>
                                    </p:set>
                                    <p:anim calcmode="lin" valueType="num">
                                      <p:cBhvr>
                                        <p:cTn id="136" dur="300" fill="hold"/>
                                        <p:tgtEl>
                                          <p:spTgt spid="4"/>
                                        </p:tgtEl>
                                        <p:attrNameLst>
                                          <p:attrName>ppt_w</p:attrName>
                                        </p:attrNameLst>
                                      </p:cBhvr>
                                      <p:tavLst>
                                        <p:tav tm="0">
                                          <p:val>
                                            <p:fltVal val="0"/>
                                          </p:val>
                                        </p:tav>
                                        <p:tav tm="100000">
                                          <p:val>
                                            <p:strVal val="#ppt_w"/>
                                          </p:val>
                                        </p:tav>
                                      </p:tavLst>
                                    </p:anim>
                                    <p:anim calcmode="lin" valueType="num">
                                      <p:cBhvr>
                                        <p:cTn id="137" dur="300" fill="hold"/>
                                        <p:tgtEl>
                                          <p:spTgt spid="4"/>
                                        </p:tgtEl>
                                        <p:attrNameLst>
                                          <p:attrName>ppt_h</p:attrName>
                                        </p:attrNameLst>
                                      </p:cBhvr>
                                      <p:tavLst>
                                        <p:tav tm="0">
                                          <p:val>
                                            <p:fltVal val="0"/>
                                          </p:val>
                                        </p:tav>
                                        <p:tav tm="100000">
                                          <p:val>
                                            <p:strVal val="#ppt_h"/>
                                          </p:val>
                                        </p:tav>
                                      </p:tavLst>
                                    </p:anim>
                                    <p:animEffect transition="in" filter="fade">
                                      <p:cBhvr>
                                        <p:cTn id="138" dur="300"/>
                                        <p:tgtEl>
                                          <p:spTgt spid="4"/>
                                        </p:tgtEl>
                                      </p:cBhvr>
                                    </p:animEffect>
                                  </p:childTnLst>
                                </p:cTn>
                              </p:par>
                            </p:childTnLst>
                          </p:cTn>
                        </p:par>
                        <p:par>
                          <p:cTn id="139" fill="hold">
                            <p:stCondLst>
                              <p:cond delay="11400"/>
                            </p:stCondLst>
                            <p:childTnLst>
                              <p:par>
                                <p:cTn id="140" presetID="53" presetClass="entr" presetSubtype="16"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 calcmode="lin" valueType="num">
                                      <p:cBhvr>
                                        <p:cTn id="142" dur="300" fill="hold"/>
                                        <p:tgtEl>
                                          <p:spTgt spid="14"/>
                                        </p:tgtEl>
                                        <p:attrNameLst>
                                          <p:attrName>ppt_w</p:attrName>
                                        </p:attrNameLst>
                                      </p:cBhvr>
                                      <p:tavLst>
                                        <p:tav tm="0">
                                          <p:val>
                                            <p:fltVal val="0"/>
                                          </p:val>
                                        </p:tav>
                                        <p:tav tm="100000">
                                          <p:val>
                                            <p:strVal val="#ppt_w"/>
                                          </p:val>
                                        </p:tav>
                                      </p:tavLst>
                                    </p:anim>
                                    <p:anim calcmode="lin" valueType="num">
                                      <p:cBhvr>
                                        <p:cTn id="143" dur="300" fill="hold"/>
                                        <p:tgtEl>
                                          <p:spTgt spid="14"/>
                                        </p:tgtEl>
                                        <p:attrNameLst>
                                          <p:attrName>ppt_h</p:attrName>
                                        </p:attrNameLst>
                                      </p:cBhvr>
                                      <p:tavLst>
                                        <p:tav tm="0">
                                          <p:val>
                                            <p:fltVal val="0"/>
                                          </p:val>
                                        </p:tav>
                                        <p:tav tm="100000">
                                          <p:val>
                                            <p:strVal val="#ppt_h"/>
                                          </p:val>
                                        </p:tav>
                                      </p:tavLst>
                                    </p:anim>
                                    <p:animEffect transition="in" filter="fade">
                                      <p:cBhvr>
                                        <p:cTn id="144" dur="300"/>
                                        <p:tgtEl>
                                          <p:spTgt spid="14"/>
                                        </p:tgtEl>
                                      </p:cBhvr>
                                    </p:animEffect>
                                  </p:childTnLst>
                                </p:cTn>
                              </p:par>
                            </p:childTnLst>
                          </p:cTn>
                        </p:par>
                        <p:par>
                          <p:cTn id="145" fill="hold">
                            <p:stCondLst>
                              <p:cond delay="11700"/>
                            </p:stCondLst>
                            <p:childTnLst>
                              <p:par>
                                <p:cTn id="146" presetID="53" presetClass="entr" presetSubtype="16" fill="hold" grpId="0" nodeType="afterEffect">
                                  <p:stCondLst>
                                    <p:cond delay="0"/>
                                  </p:stCondLst>
                                  <p:childTnLst>
                                    <p:set>
                                      <p:cBhvr>
                                        <p:cTn id="147" dur="1" fill="hold">
                                          <p:stCondLst>
                                            <p:cond delay="0"/>
                                          </p:stCondLst>
                                        </p:cTn>
                                        <p:tgtEl>
                                          <p:spTgt spid="13"/>
                                        </p:tgtEl>
                                        <p:attrNameLst>
                                          <p:attrName>style.visibility</p:attrName>
                                        </p:attrNameLst>
                                      </p:cBhvr>
                                      <p:to>
                                        <p:strVal val="visible"/>
                                      </p:to>
                                    </p:set>
                                    <p:anim calcmode="lin" valueType="num">
                                      <p:cBhvr>
                                        <p:cTn id="148" dur="300" fill="hold"/>
                                        <p:tgtEl>
                                          <p:spTgt spid="13"/>
                                        </p:tgtEl>
                                        <p:attrNameLst>
                                          <p:attrName>ppt_w</p:attrName>
                                        </p:attrNameLst>
                                      </p:cBhvr>
                                      <p:tavLst>
                                        <p:tav tm="0">
                                          <p:val>
                                            <p:fltVal val="0"/>
                                          </p:val>
                                        </p:tav>
                                        <p:tav tm="100000">
                                          <p:val>
                                            <p:strVal val="#ppt_w"/>
                                          </p:val>
                                        </p:tav>
                                      </p:tavLst>
                                    </p:anim>
                                    <p:anim calcmode="lin" valueType="num">
                                      <p:cBhvr>
                                        <p:cTn id="149" dur="300" fill="hold"/>
                                        <p:tgtEl>
                                          <p:spTgt spid="13"/>
                                        </p:tgtEl>
                                        <p:attrNameLst>
                                          <p:attrName>ppt_h</p:attrName>
                                        </p:attrNameLst>
                                      </p:cBhvr>
                                      <p:tavLst>
                                        <p:tav tm="0">
                                          <p:val>
                                            <p:fltVal val="0"/>
                                          </p:val>
                                        </p:tav>
                                        <p:tav tm="100000">
                                          <p:val>
                                            <p:strVal val="#ppt_h"/>
                                          </p:val>
                                        </p:tav>
                                      </p:tavLst>
                                    </p:anim>
                                    <p:animEffect transition="in" filter="fade">
                                      <p:cBhvr>
                                        <p:cTn id="150" dur="300"/>
                                        <p:tgtEl>
                                          <p:spTgt spid="13"/>
                                        </p:tgtEl>
                                      </p:cBhvr>
                                    </p:animEffect>
                                  </p:childTnLst>
                                </p:cTn>
                              </p:par>
                            </p:childTnLst>
                          </p:cTn>
                        </p:par>
                        <p:par>
                          <p:cTn id="151" fill="hold">
                            <p:stCondLst>
                              <p:cond delay="12000"/>
                            </p:stCondLst>
                            <p:childTnLst>
                              <p:par>
                                <p:cTn id="152" presetID="53" presetClass="entr" presetSubtype="16" fill="hold" grpId="0" nodeType="afterEffect">
                                  <p:stCondLst>
                                    <p:cond delay="0"/>
                                  </p:stCondLst>
                                  <p:childTnLst>
                                    <p:set>
                                      <p:cBhvr>
                                        <p:cTn id="153" dur="1" fill="hold">
                                          <p:stCondLst>
                                            <p:cond delay="0"/>
                                          </p:stCondLst>
                                        </p:cTn>
                                        <p:tgtEl>
                                          <p:spTgt spid="12"/>
                                        </p:tgtEl>
                                        <p:attrNameLst>
                                          <p:attrName>style.visibility</p:attrName>
                                        </p:attrNameLst>
                                      </p:cBhvr>
                                      <p:to>
                                        <p:strVal val="visible"/>
                                      </p:to>
                                    </p:set>
                                    <p:anim calcmode="lin" valueType="num">
                                      <p:cBhvr>
                                        <p:cTn id="154" dur="300" fill="hold"/>
                                        <p:tgtEl>
                                          <p:spTgt spid="12"/>
                                        </p:tgtEl>
                                        <p:attrNameLst>
                                          <p:attrName>ppt_w</p:attrName>
                                        </p:attrNameLst>
                                      </p:cBhvr>
                                      <p:tavLst>
                                        <p:tav tm="0">
                                          <p:val>
                                            <p:fltVal val="0"/>
                                          </p:val>
                                        </p:tav>
                                        <p:tav tm="100000">
                                          <p:val>
                                            <p:strVal val="#ppt_w"/>
                                          </p:val>
                                        </p:tav>
                                      </p:tavLst>
                                    </p:anim>
                                    <p:anim calcmode="lin" valueType="num">
                                      <p:cBhvr>
                                        <p:cTn id="155" dur="300" fill="hold"/>
                                        <p:tgtEl>
                                          <p:spTgt spid="12"/>
                                        </p:tgtEl>
                                        <p:attrNameLst>
                                          <p:attrName>ppt_h</p:attrName>
                                        </p:attrNameLst>
                                      </p:cBhvr>
                                      <p:tavLst>
                                        <p:tav tm="0">
                                          <p:val>
                                            <p:fltVal val="0"/>
                                          </p:val>
                                        </p:tav>
                                        <p:tav tm="100000">
                                          <p:val>
                                            <p:strVal val="#ppt_h"/>
                                          </p:val>
                                        </p:tav>
                                      </p:tavLst>
                                    </p:anim>
                                    <p:animEffect transition="in" filter="fade">
                                      <p:cBhvr>
                                        <p:cTn id="156" dur="300"/>
                                        <p:tgtEl>
                                          <p:spTgt spid="12"/>
                                        </p:tgtEl>
                                      </p:cBhvr>
                                    </p:animEffect>
                                  </p:childTnLst>
                                </p:cTn>
                              </p:par>
                            </p:childTnLst>
                          </p:cTn>
                        </p:par>
                        <p:par>
                          <p:cTn id="157" fill="hold">
                            <p:stCondLst>
                              <p:cond delay="12300"/>
                            </p:stCondLst>
                            <p:childTnLst>
                              <p:par>
                                <p:cTn id="158" presetID="53" presetClass="entr" presetSubtype="16" fill="hold" grpId="0" nodeType="afterEffect">
                                  <p:stCondLst>
                                    <p:cond delay="0"/>
                                  </p:stCondLst>
                                  <p:childTnLst>
                                    <p:set>
                                      <p:cBhvr>
                                        <p:cTn id="159" dur="1" fill="hold">
                                          <p:stCondLst>
                                            <p:cond delay="0"/>
                                          </p:stCondLst>
                                        </p:cTn>
                                        <p:tgtEl>
                                          <p:spTgt spid="18"/>
                                        </p:tgtEl>
                                        <p:attrNameLst>
                                          <p:attrName>style.visibility</p:attrName>
                                        </p:attrNameLst>
                                      </p:cBhvr>
                                      <p:to>
                                        <p:strVal val="visible"/>
                                      </p:to>
                                    </p:set>
                                    <p:anim calcmode="lin" valueType="num">
                                      <p:cBhvr>
                                        <p:cTn id="160" dur="300" fill="hold"/>
                                        <p:tgtEl>
                                          <p:spTgt spid="18"/>
                                        </p:tgtEl>
                                        <p:attrNameLst>
                                          <p:attrName>ppt_w</p:attrName>
                                        </p:attrNameLst>
                                      </p:cBhvr>
                                      <p:tavLst>
                                        <p:tav tm="0">
                                          <p:val>
                                            <p:fltVal val="0"/>
                                          </p:val>
                                        </p:tav>
                                        <p:tav tm="100000">
                                          <p:val>
                                            <p:strVal val="#ppt_w"/>
                                          </p:val>
                                        </p:tav>
                                      </p:tavLst>
                                    </p:anim>
                                    <p:anim calcmode="lin" valueType="num">
                                      <p:cBhvr>
                                        <p:cTn id="161" dur="300" fill="hold"/>
                                        <p:tgtEl>
                                          <p:spTgt spid="18"/>
                                        </p:tgtEl>
                                        <p:attrNameLst>
                                          <p:attrName>ppt_h</p:attrName>
                                        </p:attrNameLst>
                                      </p:cBhvr>
                                      <p:tavLst>
                                        <p:tav tm="0">
                                          <p:val>
                                            <p:fltVal val="0"/>
                                          </p:val>
                                        </p:tav>
                                        <p:tav tm="100000">
                                          <p:val>
                                            <p:strVal val="#ppt_h"/>
                                          </p:val>
                                        </p:tav>
                                      </p:tavLst>
                                    </p:anim>
                                    <p:animEffect transition="in" filter="fade">
                                      <p:cBhvr>
                                        <p:cTn id="162" dur="300"/>
                                        <p:tgtEl>
                                          <p:spTgt spid="18"/>
                                        </p:tgtEl>
                                      </p:cBhvr>
                                    </p:animEffect>
                                  </p:childTnLst>
                                </p:cTn>
                              </p:par>
                            </p:childTnLst>
                          </p:cTn>
                        </p:par>
                        <p:par>
                          <p:cTn id="163" fill="hold">
                            <p:stCondLst>
                              <p:cond delay="12600"/>
                            </p:stCondLst>
                            <p:childTnLst>
                              <p:par>
                                <p:cTn id="164" presetID="53" presetClass="entr" presetSubtype="16" fill="hold" grpId="0" nodeType="afterEffect">
                                  <p:stCondLst>
                                    <p:cond delay="0"/>
                                  </p:stCondLst>
                                  <p:childTnLst>
                                    <p:set>
                                      <p:cBhvr>
                                        <p:cTn id="165" dur="1" fill="hold">
                                          <p:stCondLst>
                                            <p:cond delay="0"/>
                                          </p:stCondLst>
                                        </p:cTn>
                                        <p:tgtEl>
                                          <p:spTgt spid="17"/>
                                        </p:tgtEl>
                                        <p:attrNameLst>
                                          <p:attrName>style.visibility</p:attrName>
                                        </p:attrNameLst>
                                      </p:cBhvr>
                                      <p:to>
                                        <p:strVal val="visible"/>
                                      </p:to>
                                    </p:set>
                                    <p:anim calcmode="lin" valueType="num">
                                      <p:cBhvr>
                                        <p:cTn id="166" dur="300" fill="hold"/>
                                        <p:tgtEl>
                                          <p:spTgt spid="17"/>
                                        </p:tgtEl>
                                        <p:attrNameLst>
                                          <p:attrName>ppt_w</p:attrName>
                                        </p:attrNameLst>
                                      </p:cBhvr>
                                      <p:tavLst>
                                        <p:tav tm="0">
                                          <p:val>
                                            <p:fltVal val="0"/>
                                          </p:val>
                                        </p:tav>
                                        <p:tav tm="100000">
                                          <p:val>
                                            <p:strVal val="#ppt_w"/>
                                          </p:val>
                                        </p:tav>
                                      </p:tavLst>
                                    </p:anim>
                                    <p:anim calcmode="lin" valueType="num">
                                      <p:cBhvr>
                                        <p:cTn id="167" dur="300" fill="hold"/>
                                        <p:tgtEl>
                                          <p:spTgt spid="17"/>
                                        </p:tgtEl>
                                        <p:attrNameLst>
                                          <p:attrName>ppt_h</p:attrName>
                                        </p:attrNameLst>
                                      </p:cBhvr>
                                      <p:tavLst>
                                        <p:tav tm="0">
                                          <p:val>
                                            <p:fltVal val="0"/>
                                          </p:val>
                                        </p:tav>
                                        <p:tav tm="100000">
                                          <p:val>
                                            <p:strVal val="#ppt_h"/>
                                          </p:val>
                                        </p:tav>
                                      </p:tavLst>
                                    </p:anim>
                                    <p:animEffect transition="in" filter="fade">
                                      <p:cBhvr>
                                        <p:cTn id="168" dur="300"/>
                                        <p:tgtEl>
                                          <p:spTgt spid="17"/>
                                        </p:tgtEl>
                                      </p:cBhvr>
                                    </p:animEffect>
                                  </p:childTnLst>
                                </p:cTn>
                              </p:par>
                            </p:childTnLst>
                          </p:cTn>
                        </p:par>
                        <p:par>
                          <p:cTn id="169" fill="hold">
                            <p:stCondLst>
                              <p:cond delay="12900"/>
                            </p:stCondLst>
                            <p:childTnLst>
                              <p:par>
                                <p:cTn id="170" presetID="53" presetClass="entr" presetSubtype="16" fill="hold" grpId="0" nodeType="afterEffect">
                                  <p:stCondLst>
                                    <p:cond delay="0"/>
                                  </p:stCondLst>
                                  <p:childTnLst>
                                    <p:set>
                                      <p:cBhvr>
                                        <p:cTn id="171" dur="1" fill="hold">
                                          <p:stCondLst>
                                            <p:cond delay="0"/>
                                          </p:stCondLst>
                                        </p:cTn>
                                        <p:tgtEl>
                                          <p:spTgt spid="20"/>
                                        </p:tgtEl>
                                        <p:attrNameLst>
                                          <p:attrName>style.visibility</p:attrName>
                                        </p:attrNameLst>
                                      </p:cBhvr>
                                      <p:to>
                                        <p:strVal val="visible"/>
                                      </p:to>
                                    </p:set>
                                    <p:anim calcmode="lin" valueType="num">
                                      <p:cBhvr>
                                        <p:cTn id="172" dur="300" fill="hold"/>
                                        <p:tgtEl>
                                          <p:spTgt spid="20"/>
                                        </p:tgtEl>
                                        <p:attrNameLst>
                                          <p:attrName>ppt_w</p:attrName>
                                        </p:attrNameLst>
                                      </p:cBhvr>
                                      <p:tavLst>
                                        <p:tav tm="0">
                                          <p:val>
                                            <p:fltVal val="0"/>
                                          </p:val>
                                        </p:tav>
                                        <p:tav tm="100000">
                                          <p:val>
                                            <p:strVal val="#ppt_w"/>
                                          </p:val>
                                        </p:tav>
                                      </p:tavLst>
                                    </p:anim>
                                    <p:anim calcmode="lin" valueType="num">
                                      <p:cBhvr>
                                        <p:cTn id="173" dur="300" fill="hold"/>
                                        <p:tgtEl>
                                          <p:spTgt spid="20"/>
                                        </p:tgtEl>
                                        <p:attrNameLst>
                                          <p:attrName>ppt_h</p:attrName>
                                        </p:attrNameLst>
                                      </p:cBhvr>
                                      <p:tavLst>
                                        <p:tav tm="0">
                                          <p:val>
                                            <p:fltVal val="0"/>
                                          </p:val>
                                        </p:tav>
                                        <p:tav tm="100000">
                                          <p:val>
                                            <p:strVal val="#ppt_h"/>
                                          </p:val>
                                        </p:tav>
                                      </p:tavLst>
                                    </p:anim>
                                    <p:animEffect transition="in" filter="fade">
                                      <p:cBhvr>
                                        <p:cTn id="174" dur="300"/>
                                        <p:tgtEl>
                                          <p:spTgt spid="20"/>
                                        </p:tgtEl>
                                      </p:cBhvr>
                                    </p:animEffect>
                                  </p:childTnLst>
                                </p:cTn>
                              </p:par>
                            </p:childTnLst>
                          </p:cTn>
                        </p:par>
                        <p:par>
                          <p:cTn id="175" fill="hold">
                            <p:stCondLst>
                              <p:cond delay="13200"/>
                            </p:stCondLst>
                            <p:childTnLst>
                              <p:par>
                                <p:cTn id="176" presetID="53" presetClass="entr" presetSubtype="16" fill="hold" grpId="0" nodeType="afterEffect">
                                  <p:stCondLst>
                                    <p:cond delay="0"/>
                                  </p:stCondLst>
                                  <p:childTnLst>
                                    <p:set>
                                      <p:cBhvr>
                                        <p:cTn id="177" dur="1" fill="hold">
                                          <p:stCondLst>
                                            <p:cond delay="0"/>
                                          </p:stCondLst>
                                        </p:cTn>
                                        <p:tgtEl>
                                          <p:spTgt spid="22"/>
                                        </p:tgtEl>
                                        <p:attrNameLst>
                                          <p:attrName>style.visibility</p:attrName>
                                        </p:attrNameLst>
                                      </p:cBhvr>
                                      <p:to>
                                        <p:strVal val="visible"/>
                                      </p:to>
                                    </p:set>
                                    <p:anim calcmode="lin" valueType="num">
                                      <p:cBhvr>
                                        <p:cTn id="178" dur="300" fill="hold"/>
                                        <p:tgtEl>
                                          <p:spTgt spid="22"/>
                                        </p:tgtEl>
                                        <p:attrNameLst>
                                          <p:attrName>ppt_w</p:attrName>
                                        </p:attrNameLst>
                                      </p:cBhvr>
                                      <p:tavLst>
                                        <p:tav tm="0">
                                          <p:val>
                                            <p:fltVal val="0"/>
                                          </p:val>
                                        </p:tav>
                                        <p:tav tm="100000">
                                          <p:val>
                                            <p:strVal val="#ppt_w"/>
                                          </p:val>
                                        </p:tav>
                                      </p:tavLst>
                                    </p:anim>
                                    <p:anim calcmode="lin" valueType="num">
                                      <p:cBhvr>
                                        <p:cTn id="179" dur="300" fill="hold"/>
                                        <p:tgtEl>
                                          <p:spTgt spid="22"/>
                                        </p:tgtEl>
                                        <p:attrNameLst>
                                          <p:attrName>ppt_h</p:attrName>
                                        </p:attrNameLst>
                                      </p:cBhvr>
                                      <p:tavLst>
                                        <p:tav tm="0">
                                          <p:val>
                                            <p:fltVal val="0"/>
                                          </p:val>
                                        </p:tav>
                                        <p:tav tm="100000">
                                          <p:val>
                                            <p:strVal val="#ppt_h"/>
                                          </p:val>
                                        </p:tav>
                                      </p:tavLst>
                                    </p:anim>
                                    <p:animEffect transition="in" filter="fade">
                                      <p:cBhvr>
                                        <p:cTn id="180" dur="300"/>
                                        <p:tgtEl>
                                          <p:spTgt spid="22"/>
                                        </p:tgtEl>
                                      </p:cBhvr>
                                    </p:animEffect>
                                  </p:childTnLst>
                                </p:cTn>
                              </p:par>
                            </p:childTnLst>
                          </p:cTn>
                        </p:par>
                        <p:par>
                          <p:cTn id="181" fill="hold">
                            <p:stCondLst>
                              <p:cond delay="13500"/>
                            </p:stCondLst>
                            <p:childTnLst>
                              <p:par>
                                <p:cTn id="182" presetID="53" presetClass="entr" presetSubtype="16" fill="hold" grpId="0" nodeType="afterEffect">
                                  <p:stCondLst>
                                    <p:cond delay="0"/>
                                  </p:stCondLst>
                                  <p:childTnLst>
                                    <p:set>
                                      <p:cBhvr>
                                        <p:cTn id="183" dur="1" fill="hold">
                                          <p:stCondLst>
                                            <p:cond delay="0"/>
                                          </p:stCondLst>
                                        </p:cTn>
                                        <p:tgtEl>
                                          <p:spTgt spid="25"/>
                                        </p:tgtEl>
                                        <p:attrNameLst>
                                          <p:attrName>style.visibility</p:attrName>
                                        </p:attrNameLst>
                                      </p:cBhvr>
                                      <p:to>
                                        <p:strVal val="visible"/>
                                      </p:to>
                                    </p:set>
                                    <p:anim calcmode="lin" valueType="num">
                                      <p:cBhvr>
                                        <p:cTn id="184" dur="300" fill="hold"/>
                                        <p:tgtEl>
                                          <p:spTgt spid="25"/>
                                        </p:tgtEl>
                                        <p:attrNameLst>
                                          <p:attrName>ppt_w</p:attrName>
                                        </p:attrNameLst>
                                      </p:cBhvr>
                                      <p:tavLst>
                                        <p:tav tm="0">
                                          <p:val>
                                            <p:fltVal val="0"/>
                                          </p:val>
                                        </p:tav>
                                        <p:tav tm="100000">
                                          <p:val>
                                            <p:strVal val="#ppt_w"/>
                                          </p:val>
                                        </p:tav>
                                      </p:tavLst>
                                    </p:anim>
                                    <p:anim calcmode="lin" valueType="num">
                                      <p:cBhvr>
                                        <p:cTn id="185" dur="300" fill="hold"/>
                                        <p:tgtEl>
                                          <p:spTgt spid="25"/>
                                        </p:tgtEl>
                                        <p:attrNameLst>
                                          <p:attrName>ppt_h</p:attrName>
                                        </p:attrNameLst>
                                      </p:cBhvr>
                                      <p:tavLst>
                                        <p:tav tm="0">
                                          <p:val>
                                            <p:fltVal val="0"/>
                                          </p:val>
                                        </p:tav>
                                        <p:tav tm="100000">
                                          <p:val>
                                            <p:strVal val="#ppt_h"/>
                                          </p:val>
                                        </p:tav>
                                      </p:tavLst>
                                    </p:anim>
                                    <p:animEffect transition="in" filter="fade">
                                      <p:cBhvr>
                                        <p:cTn id="186" dur="300"/>
                                        <p:tgtEl>
                                          <p:spTgt spid="25"/>
                                        </p:tgtEl>
                                      </p:cBhvr>
                                    </p:animEffect>
                                  </p:childTnLst>
                                </p:cTn>
                              </p:par>
                            </p:childTnLst>
                          </p:cTn>
                        </p:par>
                        <p:par>
                          <p:cTn id="187" fill="hold">
                            <p:stCondLst>
                              <p:cond delay="13800"/>
                            </p:stCondLst>
                            <p:childTnLst>
                              <p:par>
                                <p:cTn id="188" presetID="53" presetClass="entr" presetSubtype="16" fill="hold" grpId="0" nodeType="afterEffect">
                                  <p:stCondLst>
                                    <p:cond delay="0"/>
                                  </p:stCondLst>
                                  <p:childTnLst>
                                    <p:set>
                                      <p:cBhvr>
                                        <p:cTn id="189" dur="1" fill="hold">
                                          <p:stCondLst>
                                            <p:cond delay="0"/>
                                          </p:stCondLst>
                                        </p:cTn>
                                        <p:tgtEl>
                                          <p:spTgt spid="24"/>
                                        </p:tgtEl>
                                        <p:attrNameLst>
                                          <p:attrName>style.visibility</p:attrName>
                                        </p:attrNameLst>
                                      </p:cBhvr>
                                      <p:to>
                                        <p:strVal val="visible"/>
                                      </p:to>
                                    </p:set>
                                    <p:anim calcmode="lin" valueType="num">
                                      <p:cBhvr>
                                        <p:cTn id="190" dur="300" fill="hold"/>
                                        <p:tgtEl>
                                          <p:spTgt spid="24"/>
                                        </p:tgtEl>
                                        <p:attrNameLst>
                                          <p:attrName>ppt_w</p:attrName>
                                        </p:attrNameLst>
                                      </p:cBhvr>
                                      <p:tavLst>
                                        <p:tav tm="0">
                                          <p:val>
                                            <p:fltVal val="0"/>
                                          </p:val>
                                        </p:tav>
                                        <p:tav tm="100000">
                                          <p:val>
                                            <p:strVal val="#ppt_w"/>
                                          </p:val>
                                        </p:tav>
                                      </p:tavLst>
                                    </p:anim>
                                    <p:anim calcmode="lin" valueType="num">
                                      <p:cBhvr>
                                        <p:cTn id="191" dur="300" fill="hold"/>
                                        <p:tgtEl>
                                          <p:spTgt spid="24"/>
                                        </p:tgtEl>
                                        <p:attrNameLst>
                                          <p:attrName>ppt_h</p:attrName>
                                        </p:attrNameLst>
                                      </p:cBhvr>
                                      <p:tavLst>
                                        <p:tav tm="0">
                                          <p:val>
                                            <p:fltVal val="0"/>
                                          </p:val>
                                        </p:tav>
                                        <p:tav tm="100000">
                                          <p:val>
                                            <p:strVal val="#ppt_h"/>
                                          </p:val>
                                        </p:tav>
                                      </p:tavLst>
                                    </p:anim>
                                    <p:animEffect transition="in" filter="fade">
                                      <p:cBhvr>
                                        <p:cTn id="192" dur="3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uiExpand="1" build="p" animBg="1"/>
      <p:bldP spid="27" grpId="0" uiExpand="1" build="p" animBg="1"/>
      <p:bldP spid="28" grpId="0" uiExpand="1" build="p" animBg="1"/>
      <p:bldP spid="29"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109663" y="2282825"/>
            <a:ext cx="11326812" cy="1019175"/>
          </a:xfrm>
        </p:spPr>
        <p:txBody>
          <a:bodyPr/>
          <a:lstStyle/>
          <a:p>
            <a:r>
              <a:rPr lang="en-GB" dirty="0"/>
              <a:t>Development tools</a:t>
            </a:r>
          </a:p>
        </p:txBody>
      </p:sp>
    </p:spTree>
    <p:extLst>
      <p:ext uri="{BB962C8B-B14F-4D97-AF65-F5344CB8AC3E}">
        <p14:creationId xmlns:p14="http://schemas.microsoft.com/office/powerpoint/2010/main" val="1978586188"/>
      </p:ext>
    </p:extLst>
  </p:cSld>
  <p:clrMapOvr>
    <a:masterClrMapping/>
  </p:clrMapOvr>
  <p:transition spd="slow" advClick="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Visual Studio 2015 Editions</a:t>
            </a:r>
          </a:p>
        </p:txBody>
      </p:sp>
      <p:sp>
        <p:nvSpPr>
          <p:cNvPr id="5" name="Text Placeholder 4"/>
          <p:cNvSpPr>
            <a:spLocks noGrp="1"/>
          </p:cNvSpPr>
          <p:nvPr>
            <p:ph idx="1"/>
          </p:nvPr>
        </p:nvSpPr>
        <p:spPr>
          <a:xfrm>
            <a:off x="572043" y="1657471"/>
            <a:ext cx="11301996" cy="4507719"/>
          </a:xfrm>
        </p:spPr>
        <p:txBody>
          <a:bodyPr>
            <a:normAutofit lnSpcReduction="10000"/>
          </a:bodyPr>
          <a:lstStyle/>
          <a:p>
            <a:r>
              <a:rPr lang="en-GB" dirty="0"/>
              <a:t>Enterprise Edition</a:t>
            </a:r>
          </a:p>
          <a:p>
            <a:pPr lvl="1"/>
            <a:r>
              <a:rPr lang="en-IN" sz="2400" dirty="0">
                <a:gradFill>
                  <a:gsLst>
                    <a:gs pos="1250">
                      <a:schemeClr val="tx1"/>
                    </a:gs>
                    <a:gs pos="100000">
                      <a:schemeClr val="tx1"/>
                    </a:gs>
                  </a:gsLst>
                  <a:lin ang="5400000" scaled="0"/>
                </a:gradFill>
                <a:latin typeface="+mn-lt"/>
              </a:rPr>
              <a:t>an Enterprise grade solution with advanced capabilities for teams of any size or complexity</a:t>
            </a:r>
            <a:br>
              <a:rPr lang="en-IN" dirty="0"/>
            </a:br>
            <a:endParaRPr lang="en-GB" dirty="0"/>
          </a:p>
          <a:p>
            <a:r>
              <a:rPr lang="en-GB" dirty="0"/>
              <a:t>Professional Edition</a:t>
            </a:r>
          </a:p>
          <a:p>
            <a:pPr lvl="1"/>
            <a:r>
              <a:rPr lang="en-IN" sz="2400" dirty="0">
                <a:gradFill>
                  <a:gsLst>
                    <a:gs pos="1250">
                      <a:schemeClr val="tx1"/>
                    </a:gs>
                    <a:gs pos="100000">
                      <a:schemeClr val="tx1"/>
                    </a:gs>
                  </a:gsLst>
                  <a:lin ang="5400000" scaled="0"/>
                </a:gradFill>
                <a:latin typeface="+mn-lt"/>
              </a:rPr>
              <a:t>tools and services for individual developers or small teams</a:t>
            </a:r>
            <a:br>
              <a:rPr lang="en-IN" sz="3200" dirty="0"/>
            </a:br>
            <a:endParaRPr lang="en-GB" sz="3200" dirty="0"/>
          </a:p>
          <a:p>
            <a:r>
              <a:rPr lang="en-GB" dirty="0"/>
              <a:t>Community Edition</a:t>
            </a:r>
          </a:p>
          <a:p>
            <a:pPr lvl="1"/>
            <a:r>
              <a:rPr lang="en-IN" sz="2400" dirty="0">
                <a:gradFill>
                  <a:gsLst>
                    <a:gs pos="1250">
                      <a:schemeClr val="tx1"/>
                    </a:gs>
                    <a:gs pos="100000">
                      <a:schemeClr val="tx1"/>
                    </a:gs>
                  </a:gsLst>
                  <a:lin ang="5400000" scaled="0"/>
                </a:gradFill>
                <a:latin typeface="+mn-lt"/>
              </a:rPr>
              <a:t>a free, full-featured and extensible tool for developers building non-enterprise applications</a:t>
            </a:r>
            <a:endParaRPr lang="en-GB" sz="2400" dirty="0">
              <a:gradFill>
                <a:gsLst>
                  <a:gs pos="1250">
                    <a:schemeClr val="tx1"/>
                  </a:gs>
                  <a:gs pos="100000">
                    <a:schemeClr val="tx1"/>
                  </a:gs>
                </a:gsLst>
                <a:lin ang="5400000" scaled="0"/>
              </a:gradFill>
              <a:latin typeface="+mn-lt"/>
            </a:endParaRPr>
          </a:p>
          <a:p>
            <a:endParaRPr lang="en-GB" dirty="0"/>
          </a:p>
        </p:txBody>
      </p:sp>
    </p:spTree>
    <p:extLst>
      <p:ext uri="{BB962C8B-B14F-4D97-AF65-F5344CB8AC3E}">
        <p14:creationId xmlns:p14="http://schemas.microsoft.com/office/powerpoint/2010/main" val="2325222397"/>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3000"/>
                            </p:stCondLst>
                            <p:childTnLst>
                              <p:par>
                                <p:cTn id="21" presetID="22" presetClass="entr" presetSubtype="8" fill="hold" grpId="0" nodeType="afterEffect">
                                  <p:stCondLst>
                                    <p:cond delay="100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312863" y="3177956"/>
            <a:ext cx="9805080" cy="917575"/>
          </a:xfrm>
        </p:spPr>
        <p:txBody>
          <a:bodyPr/>
          <a:lstStyle/>
          <a:p>
            <a:pPr algn="ctr"/>
            <a:r>
              <a:rPr lang="en-US" sz="4000" b="1" dirty="0">
                <a:solidFill>
                  <a:schemeClr val="bg1"/>
                </a:solidFill>
              </a:rPr>
              <a:t>Universal Windows App Development Tools</a:t>
            </a:r>
          </a:p>
        </p:txBody>
      </p:sp>
      <p:sp>
        <p:nvSpPr>
          <p:cNvPr id="8" name="Title 2"/>
          <p:cNvSpPr txBox="1">
            <a:spLocks/>
          </p:cNvSpPr>
          <p:nvPr/>
        </p:nvSpPr>
        <p:spPr>
          <a:xfrm>
            <a:off x="3812748" y="858582"/>
            <a:ext cx="4952297" cy="917444"/>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r>
              <a:rPr lang="en-US" sz="4799" dirty="0">
                <a:solidFill>
                  <a:schemeClr val="bg1"/>
                </a:solidFill>
              </a:rPr>
              <a:t>Download Now !!!</a:t>
            </a:r>
          </a:p>
        </p:txBody>
      </p:sp>
      <p:sp>
        <p:nvSpPr>
          <p:cNvPr id="9" name="Title 2"/>
          <p:cNvSpPr txBox="1">
            <a:spLocks/>
          </p:cNvSpPr>
          <p:nvPr/>
        </p:nvSpPr>
        <p:spPr>
          <a:xfrm>
            <a:off x="1113563" y="2543023"/>
            <a:ext cx="10131348" cy="917444"/>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en-US" sz="4000" b="1" dirty="0">
                <a:solidFill>
                  <a:schemeClr val="bg1"/>
                </a:solidFill>
              </a:rPr>
              <a:t>Visual Studio 2015 Update 3 with</a:t>
            </a:r>
          </a:p>
        </p:txBody>
      </p:sp>
      <p:sp>
        <p:nvSpPr>
          <p:cNvPr id="12" name="Freeform 11"/>
          <p:cNvSpPr/>
          <p:nvPr/>
        </p:nvSpPr>
        <p:spPr>
          <a:xfrm>
            <a:off x="504047" y="4523441"/>
            <a:ext cx="3995557" cy="1330692"/>
          </a:xfrm>
          <a:custGeom>
            <a:avLst/>
            <a:gdLst>
              <a:gd name="connsiteX0" fmla="*/ 0 w 3767523"/>
              <a:gd name="connsiteY0" fmla="*/ 0 h 1330880"/>
              <a:gd name="connsiteX1" fmla="*/ 3102083 w 3767523"/>
              <a:gd name="connsiteY1" fmla="*/ 0 h 1330880"/>
              <a:gd name="connsiteX2" fmla="*/ 3767523 w 3767523"/>
              <a:gd name="connsiteY2" fmla="*/ 665440 h 1330880"/>
              <a:gd name="connsiteX3" fmla="*/ 3102083 w 3767523"/>
              <a:gd name="connsiteY3" fmla="*/ 1330880 h 1330880"/>
              <a:gd name="connsiteX4" fmla="*/ 0 w 3767523"/>
              <a:gd name="connsiteY4" fmla="*/ 1330880 h 1330880"/>
              <a:gd name="connsiteX5" fmla="*/ 665440 w 3767523"/>
              <a:gd name="connsiteY5" fmla="*/ 665440 h 1330880"/>
              <a:gd name="connsiteX6" fmla="*/ 0 w 3767523"/>
              <a:gd name="connsiteY6" fmla="*/ 0 h 133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7523" h="1330880">
                <a:moveTo>
                  <a:pt x="0" y="0"/>
                </a:moveTo>
                <a:lnTo>
                  <a:pt x="3102083" y="0"/>
                </a:lnTo>
                <a:lnTo>
                  <a:pt x="3767523" y="665440"/>
                </a:lnTo>
                <a:lnTo>
                  <a:pt x="3102083" y="1330880"/>
                </a:lnTo>
                <a:lnTo>
                  <a:pt x="0" y="1330880"/>
                </a:lnTo>
                <a:lnTo>
                  <a:pt x="665440" y="6654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7344" tIns="23999" rIns="689345" bIns="23999" numCol="1" spcCol="1270" anchor="ctr" anchorCtr="0">
            <a:noAutofit/>
          </a:bodyPr>
          <a:lstStyle/>
          <a:p>
            <a:pPr algn="ctr" defTabSz="799946">
              <a:lnSpc>
                <a:spcPct val="90000"/>
              </a:lnSpc>
              <a:spcBef>
                <a:spcPct val="0"/>
              </a:spcBef>
              <a:spcAft>
                <a:spcPct val="35000"/>
              </a:spcAft>
            </a:pPr>
            <a:r>
              <a:rPr lang="en-US" sz="1800" kern="0" dirty="0">
                <a:solidFill>
                  <a:srgbClr val="FFFFFF"/>
                </a:solidFill>
              </a:rPr>
              <a:t>Install latest Windows 10 OS (10.0.14393.x)</a:t>
            </a:r>
          </a:p>
          <a:p>
            <a:pPr algn="ctr" defTabSz="799946">
              <a:lnSpc>
                <a:spcPct val="90000"/>
              </a:lnSpc>
              <a:spcBef>
                <a:spcPct val="0"/>
              </a:spcBef>
              <a:spcAft>
                <a:spcPct val="35000"/>
              </a:spcAft>
            </a:pPr>
            <a:r>
              <a:rPr lang="en-US" sz="1800" kern="0" dirty="0">
                <a:solidFill>
                  <a:schemeClr val="accent1">
                    <a:lumMod val="40000"/>
                    <a:lumOff val="60000"/>
                  </a:schemeClr>
                </a:solidFill>
              </a:rPr>
              <a:t>windows.com</a:t>
            </a:r>
          </a:p>
        </p:txBody>
      </p:sp>
      <p:sp>
        <p:nvSpPr>
          <p:cNvPr id="13" name="Freeform 12"/>
          <p:cNvSpPr/>
          <p:nvPr/>
        </p:nvSpPr>
        <p:spPr>
          <a:xfrm>
            <a:off x="4008752" y="4523441"/>
            <a:ext cx="4571351" cy="1330692"/>
          </a:xfrm>
          <a:custGeom>
            <a:avLst/>
            <a:gdLst>
              <a:gd name="connsiteX0" fmla="*/ 0 w 4092757"/>
              <a:gd name="connsiteY0" fmla="*/ 0 h 1330880"/>
              <a:gd name="connsiteX1" fmla="*/ 3427317 w 4092757"/>
              <a:gd name="connsiteY1" fmla="*/ 0 h 1330880"/>
              <a:gd name="connsiteX2" fmla="*/ 4092757 w 4092757"/>
              <a:gd name="connsiteY2" fmla="*/ 665440 h 1330880"/>
              <a:gd name="connsiteX3" fmla="*/ 3427317 w 4092757"/>
              <a:gd name="connsiteY3" fmla="*/ 1330880 h 1330880"/>
              <a:gd name="connsiteX4" fmla="*/ 0 w 4092757"/>
              <a:gd name="connsiteY4" fmla="*/ 1330880 h 1330880"/>
              <a:gd name="connsiteX5" fmla="*/ 665440 w 4092757"/>
              <a:gd name="connsiteY5" fmla="*/ 665440 h 1330880"/>
              <a:gd name="connsiteX6" fmla="*/ 0 w 4092757"/>
              <a:gd name="connsiteY6" fmla="*/ 0 h 133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2757" h="1330880">
                <a:moveTo>
                  <a:pt x="0" y="0"/>
                </a:moveTo>
                <a:lnTo>
                  <a:pt x="3427317" y="0"/>
                </a:lnTo>
                <a:lnTo>
                  <a:pt x="4092757" y="665440"/>
                </a:lnTo>
                <a:lnTo>
                  <a:pt x="3427317" y="1330880"/>
                </a:lnTo>
                <a:lnTo>
                  <a:pt x="0" y="1330880"/>
                </a:lnTo>
                <a:lnTo>
                  <a:pt x="665440" y="6654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7344" tIns="23999" rIns="689345" bIns="23999" numCol="1" spcCol="1270" anchor="ctr" anchorCtr="0">
            <a:noAutofit/>
          </a:bodyPr>
          <a:lstStyle/>
          <a:p>
            <a:pPr algn="ctr" defTabSz="799946">
              <a:lnSpc>
                <a:spcPct val="90000"/>
              </a:lnSpc>
              <a:spcBef>
                <a:spcPct val="0"/>
              </a:spcBef>
              <a:spcAft>
                <a:spcPct val="35000"/>
              </a:spcAft>
            </a:pPr>
            <a:r>
              <a:rPr lang="en-US" sz="1800" kern="0" dirty="0">
                <a:solidFill>
                  <a:srgbClr val="FFFFFF"/>
                </a:solidFill>
              </a:rPr>
              <a:t>Install VS 2015 Update 3 w/ Universal Windows SDK &amp; Tools</a:t>
            </a:r>
          </a:p>
          <a:p>
            <a:pPr algn="ctr" defTabSz="799946">
              <a:lnSpc>
                <a:spcPct val="90000"/>
              </a:lnSpc>
              <a:spcBef>
                <a:spcPct val="0"/>
              </a:spcBef>
              <a:spcAft>
                <a:spcPct val="35000"/>
              </a:spcAft>
            </a:pPr>
            <a:r>
              <a:rPr lang="en-US" sz="1800" kern="0" dirty="0">
                <a:solidFill>
                  <a:schemeClr val="accent1">
                    <a:lumMod val="40000"/>
                    <a:lumOff val="60000"/>
                  </a:schemeClr>
                </a:solidFill>
              </a:rPr>
              <a:t>www.visualstudio.com</a:t>
            </a:r>
          </a:p>
        </p:txBody>
      </p:sp>
      <p:sp>
        <p:nvSpPr>
          <p:cNvPr id="14" name="Freeform 13"/>
          <p:cNvSpPr/>
          <p:nvPr/>
        </p:nvSpPr>
        <p:spPr>
          <a:xfrm>
            <a:off x="8112257" y="4523441"/>
            <a:ext cx="3770781" cy="1330692"/>
          </a:xfrm>
          <a:custGeom>
            <a:avLst/>
            <a:gdLst>
              <a:gd name="connsiteX0" fmla="*/ 0 w 3771316"/>
              <a:gd name="connsiteY0" fmla="*/ 0 h 1330880"/>
              <a:gd name="connsiteX1" fmla="*/ 3105876 w 3771316"/>
              <a:gd name="connsiteY1" fmla="*/ 0 h 1330880"/>
              <a:gd name="connsiteX2" fmla="*/ 3771316 w 3771316"/>
              <a:gd name="connsiteY2" fmla="*/ 665440 h 1330880"/>
              <a:gd name="connsiteX3" fmla="*/ 3105876 w 3771316"/>
              <a:gd name="connsiteY3" fmla="*/ 1330880 h 1330880"/>
              <a:gd name="connsiteX4" fmla="*/ 0 w 3771316"/>
              <a:gd name="connsiteY4" fmla="*/ 1330880 h 1330880"/>
              <a:gd name="connsiteX5" fmla="*/ 665440 w 3771316"/>
              <a:gd name="connsiteY5" fmla="*/ 665440 h 1330880"/>
              <a:gd name="connsiteX6" fmla="*/ 0 w 3771316"/>
              <a:gd name="connsiteY6" fmla="*/ 0 h 133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316" h="1330880">
                <a:moveTo>
                  <a:pt x="0" y="0"/>
                </a:moveTo>
                <a:lnTo>
                  <a:pt x="3105876" y="0"/>
                </a:lnTo>
                <a:lnTo>
                  <a:pt x="3771316" y="665440"/>
                </a:lnTo>
                <a:lnTo>
                  <a:pt x="3105876" y="1330880"/>
                </a:lnTo>
                <a:lnTo>
                  <a:pt x="0" y="1330880"/>
                </a:lnTo>
                <a:lnTo>
                  <a:pt x="665440" y="6654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7344" tIns="23999" rIns="689345" bIns="23999" numCol="1" spcCol="1270" anchor="ctr" anchorCtr="0">
            <a:noAutofit/>
          </a:bodyPr>
          <a:lstStyle/>
          <a:p>
            <a:pPr algn="ctr" defTabSz="799946">
              <a:lnSpc>
                <a:spcPct val="90000"/>
              </a:lnSpc>
              <a:spcBef>
                <a:spcPct val="0"/>
              </a:spcBef>
              <a:spcAft>
                <a:spcPct val="35000"/>
              </a:spcAft>
            </a:pPr>
            <a:r>
              <a:rPr lang="en-US" sz="1800" kern="0" dirty="0">
                <a:solidFill>
                  <a:srgbClr val="FFFFFF"/>
                </a:solidFill>
              </a:rPr>
              <a:t>Build your first Universal Windows App</a:t>
            </a:r>
          </a:p>
        </p:txBody>
      </p:sp>
      <p:sp>
        <p:nvSpPr>
          <p:cNvPr id="2" name="TextBox 1"/>
          <p:cNvSpPr txBox="1"/>
          <p:nvPr/>
        </p:nvSpPr>
        <p:spPr>
          <a:xfrm>
            <a:off x="1586307" y="5966959"/>
            <a:ext cx="9232773" cy="647165"/>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solidFill>
                  <a:schemeClr val="bg1"/>
                </a:solidFill>
              </a:rPr>
              <a:t>downloads.kunal-chowdhury.com</a:t>
            </a:r>
          </a:p>
        </p:txBody>
      </p:sp>
      <p:sp>
        <p:nvSpPr>
          <p:cNvPr id="4" name="Rectangle 3"/>
          <p:cNvSpPr/>
          <p:nvPr/>
        </p:nvSpPr>
        <p:spPr bwMode="auto">
          <a:xfrm>
            <a:off x="10347500" y="686254"/>
            <a:ext cx="897410" cy="9150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5012691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bg/>
                                          </p:spTgt>
                                        </p:tgtEl>
                                        <p:attrNameLst>
                                          <p:attrName>style.visibility</p:attrName>
                                        </p:attrNameLst>
                                      </p:cBhvr>
                                      <p:to>
                                        <p:strVal val="visible"/>
                                      </p:to>
                                    </p:set>
                                    <p:animEffect transition="in" filter="wipe(left)">
                                      <p:cBhvr>
                                        <p:cTn id="19" dur="500"/>
                                        <p:tgtEl>
                                          <p:spTgt spid="12">
                                            <p:bg/>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wipe(left)">
                                      <p:cBhvr>
                                        <p:cTn id="23" dur="500"/>
                                        <p:tgtEl>
                                          <p:spTgt spid="12">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wipe(left)">
                                      <p:cBhvr>
                                        <p:cTn id="27" dur="500"/>
                                        <p:tgtEl>
                                          <p:spTgt spid="12">
                                            <p:txEl>
                                              <p:pRg st="1" end="1"/>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bg/>
                                          </p:spTgt>
                                        </p:tgtEl>
                                        <p:attrNameLst>
                                          <p:attrName>style.visibility</p:attrName>
                                        </p:attrNameLst>
                                      </p:cBhvr>
                                      <p:to>
                                        <p:strVal val="visible"/>
                                      </p:to>
                                    </p:set>
                                    <p:animEffect transition="in" filter="wipe(left)">
                                      <p:cBhvr>
                                        <p:cTn id="31" dur="500"/>
                                        <p:tgtEl>
                                          <p:spTgt spid="13">
                                            <p:bg/>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wipe(left)">
                                      <p:cBhvr>
                                        <p:cTn id="35" dur="500"/>
                                        <p:tgtEl>
                                          <p:spTgt spid="13">
                                            <p:txEl>
                                              <p:pRg st="0" end="0"/>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animEffect transition="in" filter="wipe(left)">
                                      <p:cBhvr>
                                        <p:cTn id="39" dur="500"/>
                                        <p:tgtEl>
                                          <p:spTgt spid="13">
                                            <p:txEl>
                                              <p:pRg st="1" end="1"/>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4">
                                            <p:bg/>
                                          </p:spTgt>
                                        </p:tgtEl>
                                        <p:attrNameLst>
                                          <p:attrName>style.visibility</p:attrName>
                                        </p:attrNameLst>
                                      </p:cBhvr>
                                      <p:to>
                                        <p:strVal val="visible"/>
                                      </p:to>
                                    </p:set>
                                    <p:animEffect transition="in" filter="wipe(left)">
                                      <p:cBhvr>
                                        <p:cTn id="43" dur="500"/>
                                        <p:tgtEl>
                                          <p:spTgt spid="14">
                                            <p:bg/>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wipe(left)">
                                      <p:cBhvr>
                                        <p:cTn id="47" dur="500"/>
                                        <p:tgtEl>
                                          <p:spTgt spid="14">
                                            <p:txEl>
                                              <p:pRg st="0" end="0"/>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
                                            <p:txEl>
                                              <p:pRg st="0" end="0"/>
                                            </p:txEl>
                                          </p:spTgt>
                                        </p:tgtEl>
                                        <p:attrNameLst>
                                          <p:attrName>style.visibility</p:attrName>
                                        </p:attrNameLst>
                                      </p:cBhvr>
                                      <p:to>
                                        <p:strVal val="visible"/>
                                      </p:to>
                                    </p:set>
                                    <p:animEffect transition="in" filter="wipe(left)">
                                      <p:cBhvr>
                                        <p:cTn id="5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build="p"/>
      <p:bldP spid="12" grpId="0" uiExpand="1" build="p" animBg="1"/>
      <p:bldP spid="13" grpId="0" uiExpand="1" build="p" animBg="1"/>
      <p:bldP spid="14" grpId="0" uiExpand="1" build="p" animBg="1"/>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742" y="495"/>
            <a:ext cx="12437954" cy="6993534"/>
          </a:xfrm>
          <a:prstGeom prst="rect">
            <a:avLst/>
          </a:prstGeom>
        </p:spPr>
      </p:pic>
      <p:sp>
        <p:nvSpPr>
          <p:cNvPr id="22" name="Rectangle 21"/>
          <p:cNvSpPr/>
          <p:nvPr/>
        </p:nvSpPr>
        <p:spPr bwMode="auto">
          <a:xfrm>
            <a:off x="275481" y="295730"/>
            <a:ext cx="6403066" cy="3734857"/>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r>
              <a:rPr lang="en-US" sz="3999" dirty="0">
                <a:gradFill>
                  <a:gsLst>
                    <a:gs pos="0">
                      <a:srgbClr val="FFFFFF"/>
                    </a:gs>
                    <a:gs pos="100000">
                      <a:srgbClr val="FFFFFF"/>
                    </a:gs>
                  </a:gsLst>
                  <a:lin ang="5400000" scaled="0"/>
                </a:gradFill>
                <a:latin typeface="+mj-lt"/>
                <a:ea typeface="Segoe UI" pitchFamily="34" charset="0"/>
                <a:cs typeface="Segoe UI" pitchFamily="34" charset="0"/>
              </a:rPr>
              <a:t>why is mobile </a:t>
            </a:r>
            <a:r>
              <a:rPr lang="en-US" sz="3999" b="1" dirty="0">
                <a:gradFill>
                  <a:gsLst>
                    <a:gs pos="0">
                      <a:srgbClr val="FFFFFF"/>
                    </a:gs>
                    <a:gs pos="100000">
                      <a:srgbClr val="FFFFFF"/>
                    </a:gs>
                  </a:gsLst>
                  <a:lin ang="5400000" scaled="0"/>
                </a:gradFill>
                <a:latin typeface="+mj-lt"/>
                <a:ea typeface="Segoe UI" pitchFamily="34" charset="0"/>
                <a:cs typeface="Segoe UI" pitchFamily="34" charset="0"/>
              </a:rPr>
              <a:t>so</a:t>
            </a:r>
            <a:r>
              <a:rPr lang="en-US" sz="3999" dirty="0">
                <a:gradFill>
                  <a:gsLst>
                    <a:gs pos="0">
                      <a:srgbClr val="FFFFFF"/>
                    </a:gs>
                    <a:gs pos="100000">
                      <a:srgbClr val="FFFFFF"/>
                    </a:gs>
                  </a:gsLst>
                  <a:lin ang="5400000" scaled="0"/>
                </a:gradFill>
                <a:latin typeface="+mj-lt"/>
                <a:ea typeface="Segoe UI" pitchFamily="34" charset="0"/>
                <a:cs typeface="Segoe UI" pitchFamily="34" charset="0"/>
              </a:rPr>
              <a:t> important?</a:t>
            </a:r>
          </a:p>
        </p:txBody>
      </p:sp>
    </p:spTree>
    <p:extLst>
      <p:ext uri="{BB962C8B-B14F-4D97-AF65-F5344CB8AC3E}">
        <p14:creationId xmlns:p14="http://schemas.microsoft.com/office/powerpoint/2010/main" val="3680209269"/>
      </p:ext>
    </p:extLst>
  </p:cSld>
  <p:clrMapOvr>
    <a:masterClrMapping/>
  </p:clrMapOvr>
  <p:transition spd="slow" advClick="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504980"/>
            <a:ext cx="10926761" cy="50264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fontAlgn="ctr">
              <a:lnSpc>
                <a:spcPct val="85000"/>
              </a:lnSpc>
              <a:spcAft>
                <a:spcPts val="3600"/>
              </a:spcAft>
              <a:buSzPct val="90000"/>
            </a:pPr>
            <a:endParaRPr lang="en-US" sz="28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solidFill>
                <a:srgbClr val="404040"/>
              </a:solidFill>
            </a:endParaRPr>
          </a:p>
        </p:txBody>
      </p:sp>
      <p:sp>
        <p:nvSpPr>
          <p:cNvPr id="3" name="TextBox 2"/>
          <p:cNvSpPr txBox="1"/>
          <p:nvPr/>
        </p:nvSpPr>
        <p:spPr>
          <a:xfrm>
            <a:off x="2017487" y="1542213"/>
            <a:ext cx="9839549" cy="4919039"/>
          </a:xfrm>
          <a:prstGeom prst="rect">
            <a:avLst/>
          </a:prstGeom>
          <a:noFill/>
        </p:spPr>
        <p:txBody>
          <a:bodyPr wrap="square" lIns="182880" tIns="146304" rIns="182880" bIns="146304" rtlCol="0">
            <a:spAutoFit/>
          </a:bodyPr>
          <a:lstStyle/>
          <a:p>
            <a:pPr fontAlgn="ctr">
              <a:lnSpc>
                <a:spcPct val="85000"/>
              </a:lnSpc>
              <a:spcAft>
                <a:spcPts val="3600"/>
              </a:spcAft>
              <a:buSzPct val="90000"/>
            </a:pPr>
            <a:r>
              <a:rPr lang="en-US" sz="3200" b="1" dirty="0">
                <a:gradFill>
                  <a:gsLst>
                    <a:gs pos="20354">
                      <a:srgbClr val="FFFFFF"/>
                    </a:gs>
                    <a:gs pos="46000">
                      <a:srgbClr val="FFFFFF"/>
                    </a:gs>
                  </a:gsLst>
                  <a:lin ang="5400000" scaled="0"/>
                </a:gradFill>
                <a:latin typeface="Perpetua Titling MT" panose="02020502060505020804" pitchFamily="18" charset="0"/>
              </a:rPr>
              <a:t>Kunal Chowdhury</a:t>
            </a:r>
          </a:p>
          <a:p>
            <a:pPr fontAlgn="ctr">
              <a:lnSpc>
                <a:spcPct val="85000"/>
              </a:lnSpc>
              <a:spcAft>
                <a:spcPts val="3600"/>
              </a:spcAft>
              <a:buSzPct val="90000"/>
            </a:pPr>
            <a: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Microsoft MVP (Windows Development)</a:t>
            </a:r>
            <a:b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br>
            <a: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Windows 10 Champion, Active Blogger and Speaker</a:t>
            </a:r>
          </a:p>
          <a:p>
            <a:pPr fontAlgn="ctr">
              <a:lnSpc>
                <a:spcPct val="85000"/>
              </a:lnSpc>
              <a:spcAft>
                <a:spcPts val="3600"/>
              </a:spcAft>
              <a:buSzPct val="90000"/>
            </a:pPr>
            <a:endParaRPr lang="en-US" sz="1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endParaRPr>
          </a:p>
          <a:p>
            <a:pPr lvl="6" fontAlgn="ctr">
              <a:lnSpc>
                <a:spcPct val="85000"/>
              </a:lnSpc>
              <a:spcAft>
                <a:spcPts val="3600"/>
              </a:spcAft>
              <a:buSzPct val="90000"/>
            </a:pPr>
            <a:r>
              <a:rPr lang="en-US" sz="2400" b="1" u="sng"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Connect with me:</a:t>
            </a:r>
          </a:p>
          <a:p>
            <a:pPr marL="4073652" lvl="8" indent="-342900" fontAlgn="ctr">
              <a:lnSpc>
                <a:spcPct val="85000"/>
              </a:lnSpc>
              <a:spcAft>
                <a:spcPts val="3600"/>
              </a:spcAft>
              <a:buSzPct val="90000"/>
              <a:buFont typeface="Arial" panose="020B0604020202020204" pitchFamily="34" charset="0"/>
              <a:buChar char="•"/>
            </a:pPr>
            <a:r>
              <a:rPr lang="en-US" sz="2400" b="1"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http://kunal-chowdhury.com</a:t>
            </a:r>
          </a:p>
          <a:p>
            <a:pPr marL="4073652" lvl="8" indent="-342900" fontAlgn="ctr">
              <a:lnSpc>
                <a:spcPct val="85000"/>
              </a:lnSpc>
              <a:spcAft>
                <a:spcPts val="3600"/>
              </a:spcAft>
              <a:buSzPct val="90000"/>
              <a:buFont typeface="Arial" panose="020B0604020202020204" pitchFamily="34" charset="0"/>
              <a:buChar char="•"/>
            </a:pPr>
            <a: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http:// twitter.com/kunal2383</a:t>
            </a:r>
            <a:b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br>
            <a: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http:// facebook.com/</a:t>
            </a:r>
            <a:r>
              <a:rPr lang="en-US" sz="2400" dirty="0" err="1">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blog.kunal</a:t>
            </a:r>
            <a:endPar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950748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300"/>
                            </p:stCondLst>
                            <p:childTnLst>
                              <p:par>
                                <p:cTn id="13" presetID="10" presetClass="entr" presetSubtype="0" fill="hold" grpId="0" nodeType="afterEffect">
                                  <p:stCondLst>
                                    <p:cond delay="7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55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4050"/>
                            </p:stCondLst>
                            <p:childTnLst>
                              <p:par>
                                <p:cTn id="21" presetID="10" presetClass="entr" presetSubtype="0" fill="hold" grpId="0" nodeType="afterEffect">
                                  <p:stCondLst>
                                    <p:cond delay="4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4950"/>
                            </p:stCondLst>
                            <p:childTnLst>
                              <p:par>
                                <p:cTn id="25" presetID="10" presetClass="entr" presetSubtype="0" fill="hold" grpId="0"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sp>
        <p:nvSpPr>
          <p:cNvPr id="2" name="TextBox 1"/>
          <p:cNvSpPr txBox="1"/>
          <p:nvPr/>
        </p:nvSpPr>
        <p:spPr>
          <a:xfrm>
            <a:off x="1175419" y="5282200"/>
            <a:ext cx="914400" cy="914400"/>
          </a:xfrm>
          <a:prstGeom prst="rect">
            <a:avLst/>
          </a:prstGeom>
          <a:noFill/>
        </p:spPr>
        <p:txBody>
          <a:bodyPr wrap="none" lIns="182880" tIns="146304" rIns="182880" bIns="146304" rtlCol="0">
            <a:noAutofit/>
          </a:bodyPr>
          <a:lstStyle/>
          <a:p>
            <a:pPr>
              <a:lnSpc>
                <a:spcPct val="90000"/>
              </a:lnSpc>
              <a:spcAft>
                <a:spcPts val="600"/>
              </a:spcAft>
            </a:pPr>
            <a:endParaRPr lang="en-US" sz="2400" dirty="0">
              <a:gradFill>
                <a:gsLst>
                  <a:gs pos="2917">
                    <a:srgbClr val="FFFFFF"/>
                  </a:gs>
                  <a:gs pos="30000">
                    <a:srgbClr val="FFFFFF"/>
                  </a:gs>
                </a:gsLst>
                <a:lin ang="5400000" scaled="0"/>
              </a:gradFill>
            </a:endParaRPr>
          </a:p>
        </p:txBody>
      </p:sp>
      <p:grpSp>
        <p:nvGrpSpPr>
          <p:cNvPr id="6" name="Group 5"/>
          <p:cNvGrpSpPr/>
          <p:nvPr/>
        </p:nvGrpSpPr>
        <p:grpSpPr>
          <a:xfrm>
            <a:off x="0" y="0"/>
            <a:ext cx="12436476" cy="6994525"/>
            <a:chOff x="-2" y="0"/>
            <a:chExt cx="12436476" cy="6994525"/>
          </a:xfrm>
        </p:grpSpPr>
        <p:sp>
          <p:nvSpPr>
            <p:cNvPr id="9" name="Rectangle 8"/>
            <p:cNvSpPr/>
            <p:nvPr/>
          </p:nvSpPr>
          <p:spPr bwMode="auto">
            <a:xfrm>
              <a:off x="-1" y="0"/>
              <a:ext cx="12436475" cy="6994525"/>
            </a:xfrm>
            <a:prstGeom prst="rect">
              <a:avLst/>
            </a:prstGeom>
            <a:solidFill>
              <a:srgbClr val="00206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 y="2515401"/>
              <a:ext cx="12436475" cy="1209562"/>
            </a:xfrm>
            <a:prstGeom prst="rect">
              <a:avLst/>
            </a:prstGeom>
            <a:noFill/>
          </p:spPr>
          <p:txBody>
            <a:bodyPr wrap="square" lIns="182880" tIns="146304" rIns="182880" bIns="146304" rtlCol="0">
              <a:spAutoFit/>
            </a:bodyPr>
            <a:lstStyle/>
            <a:p>
              <a:pPr algn="ctr">
                <a:lnSpc>
                  <a:spcPct val="90000"/>
                </a:lnSpc>
              </a:pPr>
              <a:r>
                <a:rPr lang="en-US" sz="6600" dirty="0">
                  <a:gradFill>
                    <a:gsLst>
                      <a:gs pos="2917">
                        <a:srgbClr val="FFFFFF"/>
                      </a:gs>
                      <a:gs pos="30000">
                        <a:srgbClr val="FFFFFF"/>
                      </a:gs>
                    </a:gsLst>
                    <a:lin ang="5400000" scaled="0"/>
                  </a:gradFill>
                </a:rPr>
                <a:t>Thank you!</a:t>
              </a:r>
            </a:p>
          </p:txBody>
        </p:sp>
      </p:grpSp>
    </p:spTree>
    <p:extLst>
      <p:ext uri="{BB962C8B-B14F-4D97-AF65-F5344CB8AC3E}">
        <p14:creationId xmlns:p14="http://schemas.microsoft.com/office/powerpoint/2010/main" val="4270524745"/>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MAGNUM\Projects\Microsoft\Cloud Power FY12\Design\ICONS_PNG\Devices.png"/>
          <p:cNvPicPr>
            <a:picLocks noChangeAspect="1" noChangeArrowheads="1"/>
          </p:cNvPicPr>
          <p:nvPr/>
        </p:nvPicPr>
        <p:blipFill>
          <a:blip r:embed="rId3" cstate="print">
            <a:lum bright="100000"/>
          </a:blip>
          <a:srcRect l="56000" t="50000" r="10000" b="4000"/>
          <a:stretch>
            <a:fillRect/>
          </a:stretch>
        </p:blipFill>
        <p:spPr bwMode="auto">
          <a:xfrm>
            <a:off x="8723085" y="3213845"/>
            <a:ext cx="2323969" cy="3143376"/>
          </a:xfrm>
          <a:prstGeom prst="rect">
            <a:avLst/>
          </a:prstGeom>
          <a:noFill/>
          <a:ln>
            <a:noFill/>
          </a:ln>
        </p:spPr>
      </p:pic>
      <p:sp>
        <p:nvSpPr>
          <p:cNvPr id="21" name="Text Placeholder 5"/>
          <p:cNvSpPr txBox="1">
            <a:spLocks/>
          </p:cNvSpPr>
          <p:nvPr/>
        </p:nvSpPr>
        <p:spPr>
          <a:xfrm>
            <a:off x="458397" y="1392676"/>
            <a:ext cx="7016460" cy="4173402"/>
          </a:xfrm>
          <a:prstGeom prst="rect">
            <a:avLst/>
          </a:prstGeom>
        </p:spPr>
        <p:txBody>
          <a:bodyPr vert="horz" wrap="square" lIns="146265" tIns="91416" rIns="146265" bIns="91416" rtlCol="0">
            <a:spAutoFit/>
          </a:bodyPr>
          <a:lstStyle>
            <a:lvl1pPr marL="0"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3900" kern="1200" spc="0" baseline="0">
                <a:solidFill>
                  <a:srgbClr val="00188F"/>
                </a:solidFill>
                <a:latin typeface="+mj-lt"/>
                <a:ea typeface="+mn-ea"/>
                <a:cs typeface="+mn-cs"/>
              </a:defRPr>
            </a:lvl1pPr>
            <a:lvl2pPr marL="0" marR="0" indent="0" algn="l" defTabSz="93262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7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14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712"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Public facing internal mobile apps</a:t>
            </a:r>
          </a:p>
          <a:p>
            <a:pPr marL="342900" indent="-342900">
              <a:buFont typeface="Arial" panose="020B0604020202020204" pitchFamily="34" charset="0"/>
              <a:buChar char="•"/>
            </a:pPr>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Accelerate development time</a:t>
            </a:r>
          </a:p>
          <a:p>
            <a:pPr marL="342900" indent="-342900">
              <a:buFont typeface="Arial" panose="020B0604020202020204" pitchFamily="34" charset="0"/>
              <a:buChar char="•"/>
            </a:pPr>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Decrease development costs</a:t>
            </a:r>
          </a:p>
          <a:p>
            <a:pPr marL="342900" indent="-342900">
              <a:buFont typeface="Arial" panose="020B0604020202020204" pitchFamily="34" charset="0"/>
              <a:buChar char="•"/>
            </a:pPr>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Common backend functionality</a:t>
            </a:r>
          </a:p>
          <a:p>
            <a:pPr marL="342900" indent="-342900">
              <a:buFont typeface="Arial" panose="020B0604020202020204" pitchFamily="34" charset="0"/>
              <a:buChar char="•"/>
            </a:pPr>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Continuous experience across all devices</a:t>
            </a:r>
          </a:p>
        </p:txBody>
      </p:sp>
      <p:sp>
        <p:nvSpPr>
          <p:cNvPr id="3" name="Title 2"/>
          <p:cNvSpPr>
            <a:spLocks noGrp="1"/>
          </p:cNvSpPr>
          <p:nvPr>
            <p:ph type="title"/>
          </p:nvPr>
        </p:nvSpPr>
        <p:spPr>
          <a:xfrm>
            <a:off x="275483" y="281214"/>
            <a:ext cx="11321431" cy="1097643"/>
          </a:xfrm>
        </p:spPr>
        <p:txBody>
          <a:bodyPr/>
          <a:lstStyle/>
          <a:p>
            <a:r>
              <a:rPr lang="en-US" dirty="0">
                <a:solidFill>
                  <a:schemeClr val="bg1"/>
                </a:solidFill>
              </a:rPr>
              <a:t>App Development Challenges</a:t>
            </a:r>
          </a:p>
        </p:txBody>
      </p:sp>
    </p:spTree>
    <p:extLst>
      <p:ext uri="{BB962C8B-B14F-4D97-AF65-F5344CB8AC3E}">
        <p14:creationId xmlns:p14="http://schemas.microsoft.com/office/powerpoint/2010/main" val="3792624654"/>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wipe(left)">
                                      <p:cBhvr>
                                        <p:cTn id="12" dur="500"/>
                                        <p:tgtEl>
                                          <p:spTgt spid="21">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300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wipe(left)">
                                      <p:cBhvr>
                                        <p:cTn id="16" dur="500"/>
                                        <p:tgtEl>
                                          <p:spTgt spid="21">
                                            <p:txEl>
                                              <p:pRg st="3" end="3"/>
                                            </p:txEl>
                                          </p:spTgt>
                                        </p:tgtEl>
                                      </p:cBhvr>
                                    </p:animEffect>
                                  </p:childTnLst>
                                </p:cTn>
                              </p:par>
                            </p:childTnLst>
                          </p:cTn>
                        </p:par>
                        <p:par>
                          <p:cTn id="17" fill="hold">
                            <p:stCondLst>
                              <p:cond delay="4500"/>
                            </p:stCondLst>
                            <p:childTnLst>
                              <p:par>
                                <p:cTn id="18" presetID="22" presetClass="entr" presetSubtype="8" fill="hold" grpId="0" nodeType="afterEffect">
                                  <p:stCondLst>
                                    <p:cond delay="3000"/>
                                  </p:stCondLst>
                                  <p:childTnLst>
                                    <p:set>
                                      <p:cBhvr>
                                        <p:cTn id="19" dur="1" fill="hold">
                                          <p:stCondLst>
                                            <p:cond delay="0"/>
                                          </p:stCondLst>
                                        </p:cTn>
                                        <p:tgtEl>
                                          <p:spTgt spid="21">
                                            <p:txEl>
                                              <p:pRg st="5" end="5"/>
                                            </p:txEl>
                                          </p:spTgt>
                                        </p:tgtEl>
                                        <p:attrNameLst>
                                          <p:attrName>style.visibility</p:attrName>
                                        </p:attrNameLst>
                                      </p:cBhvr>
                                      <p:to>
                                        <p:strVal val="visible"/>
                                      </p:to>
                                    </p:set>
                                    <p:animEffect transition="in" filter="wipe(left)">
                                      <p:cBhvr>
                                        <p:cTn id="20" dur="500"/>
                                        <p:tgtEl>
                                          <p:spTgt spid="21">
                                            <p:txEl>
                                              <p:pRg st="5" end="5"/>
                                            </p:txEl>
                                          </p:spTgt>
                                        </p:tgtEl>
                                      </p:cBhvr>
                                    </p:animEffect>
                                  </p:childTnLst>
                                </p:cTn>
                              </p:par>
                            </p:childTnLst>
                          </p:cTn>
                        </p:par>
                        <p:par>
                          <p:cTn id="21" fill="hold">
                            <p:stCondLst>
                              <p:cond delay="8000"/>
                            </p:stCondLst>
                            <p:childTnLst>
                              <p:par>
                                <p:cTn id="22" presetID="22" presetClass="entr" presetSubtype="8" fill="hold" grpId="0" nodeType="afterEffect">
                                  <p:stCondLst>
                                    <p:cond delay="3000"/>
                                  </p:stCondLst>
                                  <p:childTnLst>
                                    <p:set>
                                      <p:cBhvr>
                                        <p:cTn id="23" dur="1" fill="hold">
                                          <p:stCondLst>
                                            <p:cond delay="0"/>
                                          </p:stCondLst>
                                        </p:cTn>
                                        <p:tgtEl>
                                          <p:spTgt spid="21">
                                            <p:txEl>
                                              <p:pRg st="7" end="7"/>
                                            </p:txEl>
                                          </p:spTgt>
                                        </p:tgtEl>
                                        <p:attrNameLst>
                                          <p:attrName>style.visibility</p:attrName>
                                        </p:attrNameLst>
                                      </p:cBhvr>
                                      <p:to>
                                        <p:strVal val="visible"/>
                                      </p:to>
                                    </p:set>
                                    <p:animEffect transition="in" filter="wipe(left)">
                                      <p:cBhvr>
                                        <p:cTn id="24" dur="500"/>
                                        <p:tgtEl>
                                          <p:spTgt spid="21">
                                            <p:txEl>
                                              <p:pRg st="7" end="7"/>
                                            </p:txEl>
                                          </p:spTgt>
                                        </p:tgtEl>
                                      </p:cBhvr>
                                    </p:animEffect>
                                  </p:childTnLst>
                                </p:cTn>
                              </p:par>
                            </p:childTnLst>
                          </p:cTn>
                        </p:par>
                        <p:par>
                          <p:cTn id="25" fill="hold">
                            <p:stCondLst>
                              <p:cond delay="11500"/>
                            </p:stCondLst>
                            <p:childTnLst>
                              <p:par>
                                <p:cTn id="26" presetID="22" presetClass="entr" presetSubtype="8" fill="hold" grpId="0" nodeType="afterEffect">
                                  <p:stCondLst>
                                    <p:cond delay="3000"/>
                                  </p:stCondLst>
                                  <p:childTnLst>
                                    <p:set>
                                      <p:cBhvr>
                                        <p:cTn id="27" dur="1" fill="hold">
                                          <p:stCondLst>
                                            <p:cond delay="0"/>
                                          </p:stCondLst>
                                        </p:cTn>
                                        <p:tgtEl>
                                          <p:spTgt spid="21">
                                            <p:txEl>
                                              <p:pRg st="9" end="9"/>
                                            </p:txEl>
                                          </p:spTgt>
                                        </p:tgtEl>
                                        <p:attrNameLst>
                                          <p:attrName>style.visibility</p:attrName>
                                        </p:attrNameLst>
                                      </p:cBhvr>
                                      <p:to>
                                        <p:strVal val="visible"/>
                                      </p:to>
                                    </p:set>
                                    <p:animEffect transition="in" filter="wipe(left)">
                                      <p:cBhvr>
                                        <p:cTn id="28" dur="500"/>
                                        <p:tgtEl>
                                          <p:spTgt spid="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grpSp>
        <p:nvGrpSpPr>
          <p:cNvPr id="2" name="Group 1"/>
          <p:cNvGrpSpPr/>
          <p:nvPr/>
        </p:nvGrpSpPr>
        <p:grpSpPr>
          <a:xfrm>
            <a:off x="4745671" y="1377469"/>
            <a:ext cx="2453525" cy="2868367"/>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50608" y="4889797"/>
            <a:ext cx="11704502"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896" dirty="0">
                <a:solidFill>
                  <a:schemeClr val="bg2">
                    <a:lumMod val="40000"/>
                    <a:lumOff val="60000"/>
                  </a:schemeClr>
                </a:solidFill>
              </a:rPr>
              <a:t>Key app services in Azure today</a:t>
            </a:r>
          </a:p>
        </p:txBody>
      </p:sp>
      <p:grpSp>
        <p:nvGrpSpPr>
          <p:cNvPr id="10" name="Group 9"/>
          <p:cNvGrpSpPr/>
          <p:nvPr/>
        </p:nvGrpSpPr>
        <p:grpSpPr>
          <a:xfrm>
            <a:off x="2439650" y="1898457"/>
            <a:ext cx="2286000" cy="2359693"/>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263239" y="1377469"/>
            <a:ext cx="2389482" cy="2879911"/>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352130"/>
      </p:ext>
    </p:extLst>
  </p:cSld>
  <p:clrMapOvr>
    <a:masterClrMapping/>
  </p:clrMapOvr>
  <p:transition spd="slow" advClick="0">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grpSp>
        <p:nvGrpSpPr>
          <p:cNvPr id="2" name="Group 1"/>
          <p:cNvGrpSpPr/>
          <p:nvPr/>
        </p:nvGrpSpPr>
        <p:grpSpPr>
          <a:xfrm>
            <a:off x="4745671" y="1377469"/>
            <a:ext cx="2453525" cy="2868367"/>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50608" y="4889797"/>
            <a:ext cx="11704502"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896" dirty="0">
                <a:solidFill>
                  <a:schemeClr val="tx1"/>
                </a:solidFill>
              </a:rPr>
              <a:t>Key app services in Azure today</a:t>
            </a:r>
          </a:p>
        </p:txBody>
      </p:sp>
      <p:grpSp>
        <p:nvGrpSpPr>
          <p:cNvPr id="10" name="Group 9"/>
          <p:cNvGrpSpPr/>
          <p:nvPr/>
        </p:nvGrpSpPr>
        <p:grpSpPr>
          <a:xfrm>
            <a:off x="2439650" y="1898457"/>
            <a:ext cx="2286000" cy="2359693"/>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263239" y="1377469"/>
            <a:ext cx="2389482" cy="2879911"/>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897366" y="2721157"/>
            <a:ext cx="6648341" cy="1846659"/>
          </a:xfrm>
          <a:prstGeom prst="rect">
            <a:avLst/>
          </a:prstGeom>
        </p:spPr>
        <p:txBody>
          <a:bodyPr wrap="square">
            <a:spAutoFit/>
          </a:bodyPr>
          <a:lstStyle/>
          <a:p>
            <a:pPr marL="457200" indent="-457200">
              <a:spcAft>
                <a:spcPts val="1800"/>
              </a:spcAft>
              <a:buFont typeface="Wingdings" panose="05000000000000000000" pitchFamily="2" charset="2"/>
              <a:buChar char="à"/>
            </a:pPr>
            <a:r>
              <a:rPr lang="en-US" sz="2800" dirty="0">
                <a:solidFill>
                  <a:srgbClr val="FFFFFF"/>
                </a:solidFill>
                <a:latin typeface="Segoe UI Light"/>
                <a:ea typeface="Calibri" panose="020F0502020204030204" pitchFamily="34" charset="0"/>
                <a:cs typeface="Times New Roman" panose="02020603050405020304" pitchFamily="18" charset="0"/>
              </a:rPr>
              <a:t>Unique integrated offering</a:t>
            </a:r>
          </a:p>
          <a:p>
            <a:pPr marL="457200" indent="-457200">
              <a:spcAft>
                <a:spcPts val="1800"/>
              </a:spcAft>
              <a:buFont typeface="Wingdings" panose="05000000000000000000" pitchFamily="2" charset="2"/>
              <a:buChar char="à"/>
            </a:pPr>
            <a:r>
              <a:rPr lang="en-US" sz="2800" dirty="0">
                <a:solidFill>
                  <a:srgbClr val="FFFFFF"/>
                </a:solidFill>
                <a:latin typeface="Segoe UI Light"/>
                <a:ea typeface="Calibri" panose="020F0502020204030204" pitchFamily="34" charset="0"/>
                <a:cs typeface="Times New Roman" panose="02020603050405020304" pitchFamily="18" charset="0"/>
              </a:rPr>
              <a:t>Build rich, engaging &amp; intelligent apps</a:t>
            </a:r>
          </a:p>
          <a:p>
            <a:pPr marL="457200" indent="-457200">
              <a:spcAft>
                <a:spcPts val="1800"/>
              </a:spcAft>
              <a:buFont typeface="Wingdings" panose="05000000000000000000" pitchFamily="2" charset="2"/>
              <a:buChar char="à"/>
            </a:pPr>
            <a:r>
              <a:rPr lang="en-US" sz="2800" dirty="0">
                <a:solidFill>
                  <a:srgbClr val="FFFFFF"/>
                </a:solidFill>
                <a:latin typeface="Segoe UI Light"/>
                <a:ea typeface="Calibri" panose="020F0502020204030204" pitchFamily="34" charset="0"/>
                <a:cs typeface="Times New Roman" panose="02020603050405020304" pitchFamily="18" charset="0"/>
              </a:rPr>
              <a:t>Scale as your business grows</a:t>
            </a:r>
            <a:endParaRPr lang="en-US" sz="1100" dirty="0">
              <a:solidFill>
                <a:srgbClr val="FFFFFF"/>
              </a:solidFill>
              <a:latin typeface="Segoe UI Light"/>
              <a:ea typeface="Calibri" panose="020F0502020204030204" pitchFamily="34" charset="0"/>
              <a:cs typeface="Times New Roman" panose="02020603050405020304" pitchFamily="18" charset="0"/>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7854" y="2568565"/>
            <a:ext cx="2457716" cy="2457714"/>
          </a:xfrm>
          <a:prstGeom prst="rect">
            <a:avLst/>
          </a:prstGeom>
        </p:spPr>
      </p:pic>
      <p:sp>
        <p:nvSpPr>
          <p:cNvPr id="23" name="Title 2"/>
          <p:cNvSpPr txBox="1">
            <a:spLocks/>
          </p:cNvSpPr>
          <p:nvPr/>
        </p:nvSpPr>
        <p:spPr>
          <a:xfrm>
            <a:off x="526739" y="262646"/>
            <a:ext cx="11312335"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600"/>
              </a:spcAft>
            </a:pPr>
            <a:r>
              <a:rPr lang="en-US" sz="4896" dirty="0">
                <a:solidFill>
                  <a:srgbClr val="FFFFFF"/>
                </a:solidFill>
              </a:rPr>
              <a:t>Introducing Azure </a:t>
            </a:r>
            <a:r>
              <a:rPr lang="en-US" sz="4896">
                <a:solidFill>
                  <a:srgbClr val="FFFFFF"/>
                </a:solidFill>
              </a:rPr>
              <a:t>App Service</a:t>
            </a:r>
            <a:endParaRPr lang="en-US" sz="3264" dirty="0">
              <a:solidFill>
                <a:srgbClr val="FFFFFF"/>
              </a:solidFill>
            </a:endParaRPr>
          </a:p>
        </p:txBody>
      </p:sp>
    </p:spTree>
    <p:extLst>
      <p:ext uri="{BB962C8B-B14F-4D97-AF65-F5344CB8AC3E}">
        <p14:creationId xmlns:p14="http://schemas.microsoft.com/office/powerpoint/2010/main" val="1960478417"/>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
                                        </p:tgtEl>
                                      </p:cBhvr>
                                    </p:animEffect>
                                    <p:set>
                                      <p:cBhvr>
                                        <p:cTn id="7" dur="1" fill="hold">
                                          <p:stCondLst>
                                            <p:cond delay="9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250"/>
                                        <p:tgtEl>
                                          <p:spTgt spid="4"/>
                                        </p:tgtEl>
                                      </p:cBhvr>
                                    </p:animEffect>
                                    <p:set>
                                      <p:cBhvr>
                                        <p:cTn id="10" dur="1" fill="hold">
                                          <p:stCondLst>
                                            <p:cond delay="1249"/>
                                          </p:stCondLst>
                                        </p:cTn>
                                        <p:tgtEl>
                                          <p:spTgt spid="4"/>
                                        </p:tgtEl>
                                        <p:attrNameLst>
                                          <p:attrName>style.visibility</p:attrName>
                                        </p:attrNameLst>
                                      </p:cBhvr>
                                      <p:to>
                                        <p:strVal val="hidden"/>
                                      </p:to>
                                    </p:set>
                                  </p:childTnLst>
                                </p:cTn>
                              </p:par>
                              <p:par>
                                <p:cTn id="11" presetID="2" presetClass="exit" presetSubtype="8" fill="hold" nodeType="withEffect">
                                  <p:stCondLst>
                                    <p:cond delay="0"/>
                                  </p:stCondLst>
                                  <p:childTnLst>
                                    <p:anim calcmode="lin" valueType="num">
                                      <p:cBhvr additive="base">
                                        <p:cTn id="12" dur="1250"/>
                                        <p:tgtEl>
                                          <p:spTgt spid="2"/>
                                        </p:tgtEl>
                                        <p:attrNameLst>
                                          <p:attrName>ppt_x</p:attrName>
                                        </p:attrNameLst>
                                      </p:cBhvr>
                                      <p:tavLst>
                                        <p:tav tm="0">
                                          <p:val>
                                            <p:strVal val="ppt_x"/>
                                          </p:val>
                                        </p:tav>
                                        <p:tav tm="100000">
                                          <p:val>
                                            <p:strVal val="0-ppt_w/2"/>
                                          </p:val>
                                        </p:tav>
                                      </p:tavLst>
                                    </p:anim>
                                    <p:anim calcmode="lin" valueType="num">
                                      <p:cBhvr additive="base">
                                        <p:cTn id="13" dur="1250"/>
                                        <p:tgtEl>
                                          <p:spTgt spid="2"/>
                                        </p:tgtEl>
                                        <p:attrNameLst>
                                          <p:attrName>ppt_y</p:attrName>
                                        </p:attrNameLst>
                                      </p:cBhvr>
                                      <p:tavLst>
                                        <p:tav tm="0">
                                          <p:val>
                                            <p:strVal val="ppt_y"/>
                                          </p:val>
                                        </p:tav>
                                        <p:tav tm="100000">
                                          <p:val>
                                            <p:strVal val="ppt_y"/>
                                          </p:val>
                                        </p:tav>
                                      </p:tavLst>
                                    </p:anim>
                                    <p:set>
                                      <p:cBhvr>
                                        <p:cTn id="14" dur="1" fill="hold">
                                          <p:stCondLst>
                                            <p:cond delay="1249"/>
                                          </p:stCondLst>
                                        </p:cTn>
                                        <p:tgtEl>
                                          <p:spTgt spid="2"/>
                                        </p:tgtEl>
                                        <p:attrNameLst>
                                          <p:attrName>style.visibility</p:attrName>
                                        </p:attrNameLst>
                                      </p:cBhvr>
                                      <p:to>
                                        <p:strVal val="hidden"/>
                                      </p:to>
                                    </p:set>
                                  </p:childTnLst>
                                </p:cTn>
                              </p:par>
                              <p:par>
                                <p:cTn id="15" presetID="2" presetClass="exit" presetSubtype="8" fill="hold" nodeType="withEffect">
                                  <p:stCondLst>
                                    <p:cond delay="0"/>
                                  </p:stCondLst>
                                  <p:childTnLst>
                                    <p:anim calcmode="lin" valueType="num">
                                      <p:cBhvr additive="base">
                                        <p:cTn id="16" dur="1250"/>
                                        <p:tgtEl>
                                          <p:spTgt spid="3"/>
                                        </p:tgtEl>
                                        <p:attrNameLst>
                                          <p:attrName>ppt_x</p:attrName>
                                        </p:attrNameLst>
                                      </p:cBhvr>
                                      <p:tavLst>
                                        <p:tav tm="0">
                                          <p:val>
                                            <p:strVal val="ppt_x"/>
                                          </p:val>
                                        </p:tav>
                                        <p:tav tm="100000">
                                          <p:val>
                                            <p:strVal val="0-ppt_w/2"/>
                                          </p:val>
                                        </p:tav>
                                      </p:tavLst>
                                    </p:anim>
                                    <p:anim calcmode="lin" valueType="num">
                                      <p:cBhvr additive="base">
                                        <p:cTn id="17" dur="1250"/>
                                        <p:tgtEl>
                                          <p:spTgt spid="3"/>
                                        </p:tgtEl>
                                        <p:attrNameLst>
                                          <p:attrName>ppt_y</p:attrName>
                                        </p:attrNameLst>
                                      </p:cBhvr>
                                      <p:tavLst>
                                        <p:tav tm="0">
                                          <p:val>
                                            <p:strVal val="ppt_y"/>
                                          </p:val>
                                        </p:tav>
                                        <p:tav tm="100000">
                                          <p:val>
                                            <p:strVal val="ppt_y"/>
                                          </p:val>
                                        </p:tav>
                                      </p:tavLst>
                                    </p:anim>
                                    <p:set>
                                      <p:cBhvr>
                                        <p:cTn id="18" dur="1" fill="hold">
                                          <p:stCondLst>
                                            <p:cond delay="124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par>
                          <p:cTn id="25" fill="hold">
                            <p:stCondLst>
                              <p:cond delay="1250"/>
                            </p:stCondLst>
                            <p:childTnLst>
                              <p:par>
                                <p:cTn id="26" presetID="10"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6" presetClass="emph" presetSubtype="0" fill="hold" nodeType="withEffect">
                                  <p:stCondLst>
                                    <p:cond delay="50"/>
                                  </p:stCondLst>
                                  <p:childTnLst>
                                    <p:animScale>
                                      <p:cBhvr>
                                        <p:cTn id="33" dur="750" fill="hold"/>
                                        <p:tgtEl>
                                          <p:spTgt spid="22"/>
                                        </p:tgtEl>
                                      </p:cBhvr>
                                      <p:by x="126000" y="126000"/>
                                    </p:animScale>
                                  </p:childTnLst>
                                </p:cTn>
                              </p:par>
                            </p:childTnLst>
                          </p:cTn>
                        </p:par>
                        <p:par>
                          <p:cTn id="34" fill="hold">
                            <p:stCondLst>
                              <p:cond delay="205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grpSp>
        <p:nvGrpSpPr>
          <p:cNvPr id="14" name="Group 13"/>
          <p:cNvGrpSpPr/>
          <p:nvPr/>
        </p:nvGrpSpPr>
        <p:grpSpPr>
          <a:xfrm>
            <a:off x="8857427" y="4314470"/>
            <a:ext cx="2635519" cy="1880588"/>
            <a:chOff x="6276897" y="3849484"/>
            <a:chExt cx="2584077" cy="1843881"/>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3339"/>
            </a:xfrm>
            <a:prstGeom prst="flowChartOffpageConnector">
              <a:avLst/>
            </a:prstGeom>
            <a:noFill/>
          </p:spPr>
          <p:txBody>
            <a:bodyPr wrap="square" rtlCol="0">
              <a:spAutoFit/>
            </a:bodyPr>
            <a:lstStyle/>
            <a:p>
              <a:pPr algn="ctr" defTabSz="914400">
                <a:defRPr/>
              </a:pPr>
              <a:r>
                <a:rPr lang="en-US" sz="1873" b="1" kern="0" cap="all" dirty="0" err="1">
                  <a:solidFill>
                    <a:srgbClr val="FFFFFF"/>
                  </a:solidFill>
                </a:rPr>
                <a:t>Api</a:t>
              </a:r>
              <a:r>
                <a:rPr lang="en-US" sz="1873" b="1" kern="0" cap="all" dirty="0">
                  <a:solidFill>
                    <a:srgbClr val="FFFFFF"/>
                  </a:solidFill>
                </a:rPr>
                <a:t> Apps</a:t>
              </a:r>
            </a:p>
          </p:txBody>
        </p:sp>
        <p:sp>
          <p:nvSpPr>
            <p:cNvPr id="16" name="TextBox 15"/>
            <p:cNvSpPr txBox="1"/>
            <p:nvPr/>
          </p:nvSpPr>
          <p:spPr>
            <a:xfrm>
              <a:off x="6276897" y="5112533"/>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563520" y="1657250"/>
            <a:ext cx="3381437" cy="1713289"/>
            <a:chOff x="5563520" y="952400"/>
            <a:chExt cx="3381437" cy="1713289"/>
          </a:xfrm>
        </p:grpSpPr>
        <p:grpSp>
          <p:nvGrpSpPr>
            <p:cNvPr id="22" name="Group 21"/>
            <p:cNvGrpSpPr/>
            <p:nvPr/>
          </p:nvGrpSpPr>
          <p:grpSpPr>
            <a:xfrm>
              <a:off x="5563520" y="1750117"/>
              <a:ext cx="3381437" cy="915572"/>
              <a:chOff x="446273" y="4696209"/>
              <a:chExt cx="2982635" cy="897701"/>
            </a:xfrm>
          </p:grpSpPr>
          <p:sp>
            <p:nvSpPr>
              <p:cNvPr id="23" name="TextBox 22"/>
              <p:cNvSpPr txBox="1"/>
              <p:nvPr/>
            </p:nvSpPr>
            <p:spPr>
              <a:xfrm>
                <a:off x="634689" y="4696209"/>
                <a:ext cx="2584077" cy="459731"/>
              </a:xfrm>
              <a:prstGeom prst="hexagon">
                <a:avLst/>
              </a:prstGeom>
              <a:noFill/>
            </p:spPr>
            <p:txBody>
              <a:bodyPr wrap="square" rtlCol="0">
                <a:spAutoFit/>
              </a:bodyPr>
              <a:lstStyle/>
              <a:p>
                <a:pPr algn="ctr" defTabSz="914400">
                  <a:defRPr/>
                </a:pPr>
                <a:r>
                  <a:rPr lang="en-US" sz="1873" b="1" kern="0" cap="all" dirty="0">
                    <a:solidFill>
                      <a:srgbClr val="FFFFFF"/>
                    </a:solidFill>
                  </a:rPr>
                  <a:t>Web Apps</a:t>
                </a:r>
              </a:p>
            </p:txBody>
          </p:sp>
          <p:sp>
            <p:nvSpPr>
              <p:cNvPr id="24" name="TextBox 23"/>
              <p:cNvSpPr txBox="1"/>
              <p:nvPr/>
            </p:nvSpPr>
            <p:spPr>
              <a:xfrm>
                <a:off x="446273" y="5017601"/>
                <a:ext cx="2982635" cy="576309"/>
              </a:xfrm>
              <a:prstGeom prst="hexagon">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924163" y="4259284"/>
            <a:ext cx="2635519" cy="1829151"/>
            <a:chOff x="8878944" y="3895961"/>
            <a:chExt cx="2635519" cy="1829151"/>
          </a:xfrm>
        </p:grpSpPr>
        <p:grpSp>
          <p:nvGrpSpPr>
            <p:cNvPr id="26" name="Group 25"/>
            <p:cNvGrpSpPr/>
            <p:nvPr/>
          </p:nvGrpSpPr>
          <p:grpSpPr>
            <a:xfrm>
              <a:off x="8878944" y="4823446"/>
              <a:ext cx="2635519" cy="901666"/>
              <a:chOff x="8881767" y="4696209"/>
              <a:chExt cx="2584077" cy="884066"/>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914400">
                  <a:defRPr/>
                </a:pPr>
                <a:r>
                  <a:rPr lang="en-US" sz="1873" b="1" kern="0" cap="all" dirty="0">
                    <a:solidFill>
                      <a:srgbClr val="FFFFFF"/>
                    </a:solidFill>
                  </a:rPr>
                  <a:t>LOGIC Apps</a:t>
                </a:r>
              </a:p>
            </p:txBody>
          </p:sp>
          <p:sp>
            <p:nvSpPr>
              <p:cNvPr id="28" name="TextBox 27"/>
              <p:cNvSpPr txBox="1"/>
              <p:nvPr/>
            </p:nvSpPr>
            <p:spPr>
              <a:xfrm>
                <a:off x="8881767" y="5112533"/>
                <a:ext cx="2584077" cy="467742"/>
              </a:xfrm>
              <a:prstGeom prst="rect">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857427" y="1565932"/>
            <a:ext cx="2635520" cy="1900905"/>
            <a:chOff x="8857427" y="774015"/>
            <a:chExt cx="2635520" cy="1900905"/>
          </a:xfrm>
        </p:grpSpPr>
        <p:grpSp>
          <p:nvGrpSpPr>
            <p:cNvPr id="18" name="Group 17"/>
            <p:cNvGrpSpPr/>
            <p:nvPr/>
          </p:nvGrpSpPr>
          <p:grpSpPr>
            <a:xfrm>
              <a:off x="8857427" y="1701981"/>
              <a:ext cx="2635520" cy="972939"/>
              <a:chOff x="3376682" y="4696209"/>
              <a:chExt cx="2584078" cy="953948"/>
            </a:xfrm>
          </p:grpSpPr>
          <p:sp>
            <p:nvSpPr>
              <p:cNvPr id="19" name="TextBox 18"/>
              <p:cNvSpPr txBox="1"/>
              <p:nvPr/>
            </p:nvSpPr>
            <p:spPr>
              <a:xfrm>
                <a:off x="3376683" y="4696209"/>
                <a:ext cx="2584077" cy="463339"/>
              </a:xfrm>
              <a:prstGeom prst="flowChartOffpageConnector">
                <a:avLst/>
              </a:prstGeom>
              <a:noFill/>
            </p:spPr>
            <p:txBody>
              <a:bodyPr wrap="square" rtlCol="0">
                <a:spAutoFit/>
              </a:bodyPr>
              <a:lstStyle/>
              <a:p>
                <a:pPr algn="ctr" defTabSz="914400">
                  <a:defRPr/>
                </a:pPr>
                <a:r>
                  <a:rPr lang="en-US" sz="1873" b="1" kern="0" cap="all" dirty="0">
                    <a:solidFill>
                      <a:srgbClr val="FFFFFF"/>
                    </a:solidFill>
                  </a:rPr>
                  <a:t>Mobile Apps</a:t>
                </a:r>
              </a:p>
            </p:txBody>
          </p:sp>
          <p:sp>
            <p:nvSpPr>
              <p:cNvPr id="20" name="TextBox 19"/>
              <p:cNvSpPr txBox="1"/>
              <p:nvPr/>
            </p:nvSpPr>
            <p:spPr>
              <a:xfrm>
                <a:off x="3376682" y="5069325"/>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2024" y="2242734"/>
            <a:ext cx="3109375" cy="3109375"/>
          </a:xfrm>
          <a:prstGeom prst="rect">
            <a:avLst/>
          </a:prstGeom>
        </p:spPr>
      </p:pic>
      <p:cxnSp>
        <p:nvCxnSpPr>
          <p:cNvPr id="5" name="Straight Connector 4"/>
          <p:cNvCxnSpPr/>
          <p:nvPr/>
        </p:nvCxnSpPr>
        <p:spPr>
          <a:xfrm flipH="1">
            <a:off x="8624298" y="1200853"/>
            <a:ext cx="18467" cy="547144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70900" y="3795929"/>
            <a:ext cx="5343730" cy="4661"/>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924540" y="3620496"/>
            <a:ext cx="462708" cy="272496"/>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26739" y="262646"/>
            <a:ext cx="11312335"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600"/>
              </a:spcAft>
            </a:pPr>
            <a:r>
              <a:rPr lang="en-US" sz="4896" dirty="0">
                <a:solidFill>
                  <a:srgbClr val="FFFFFF"/>
                </a:solidFill>
              </a:rPr>
              <a:t>One integrated offering</a:t>
            </a:r>
            <a:endParaRPr lang="en-US" sz="3264" dirty="0">
              <a:solidFill>
                <a:srgbClr val="FFFFFF"/>
              </a:solidFill>
            </a:endParaRPr>
          </a:p>
        </p:txBody>
      </p:sp>
    </p:spTree>
    <p:extLst>
      <p:ext uri="{BB962C8B-B14F-4D97-AF65-F5344CB8AC3E}">
        <p14:creationId xmlns:p14="http://schemas.microsoft.com/office/powerpoint/2010/main" val="3198753690"/>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Mobile Apps?</a:t>
            </a:r>
          </a:p>
        </p:txBody>
      </p:sp>
      <p:sp>
        <p:nvSpPr>
          <p:cNvPr id="3" name="Content Placeholder 2"/>
          <p:cNvSpPr>
            <a:spLocks noGrp="1"/>
          </p:cNvSpPr>
          <p:nvPr>
            <p:ph idx="1"/>
          </p:nvPr>
        </p:nvSpPr>
        <p:spPr/>
        <p:txBody>
          <a:bodyPr/>
          <a:lstStyle/>
          <a:p>
            <a:r>
              <a:rPr lang="en-IN" i="1" dirty="0"/>
              <a:t>Azure App Service </a:t>
            </a:r>
            <a:r>
              <a:rPr lang="en-IN" dirty="0"/>
              <a:t>is a fully managed ”Platform as a Service” (PaaS), offering developers a rich set of capabilities to web, mobile.</a:t>
            </a:r>
          </a:p>
          <a:p>
            <a:endParaRPr lang="en-IN" dirty="0"/>
          </a:p>
          <a:p>
            <a:r>
              <a:rPr lang="en-IN" i="1" dirty="0"/>
              <a:t>Mobile Apps</a:t>
            </a:r>
            <a:r>
              <a:rPr lang="en-IN" dirty="0"/>
              <a:t> in </a:t>
            </a:r>
            <a:r>
              <a:rPr lang="en-IN" i="1" dirty="0"/>
              <a:t>Azure App Service</a:t>
            </a:r>
            <a:r>
              <a:rPr lang="en-IN" dirty="0"/>
              <a:t> offer a highly scalable, globally available mobile application development platform for Enterprise Developers.</a:t>
            </a:r>
            <a:endParaRPr lang="en-US" dirty="0"/>
          </a:p>
        </p:txBody>
      </p:sp>
    </p:spTree>
    <p:extLst>
      <p:ext uri="{BB962C8B-B14F-4D97-AF65-F5344CB8AC3E}">
        <p14:creationId xmlns:p14="http://schemas.microsoft.com/office/powerpoint/2010/main" val="3104182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2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3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GXFY15 GS Template - white layout">
  <a:themeElements>
    <a:clrScheme name="Custom 7">
      <a:dk1>
        <a:srgbClr val="505050"/>
      </a:dk1>
      <a:lt1>
        <a:srgbClr val="FFFFFF"/>
      </a:lt1>
      <a:dk2>
        <a:srgbClr val="002050"/>
      </a:dk2>
      <a:lt2>
        <a:srgbClr val="D2D2D2"/>
      </a:lt2>
      <a:accent1>
        <a:srgbClr val="0072C6"/>
      </a:accent1>
      <a:accent2>
        <a:srgbClr val="4668C5"/>
      </a:accent2>
      <a:accent3>
        <a:srgbClr val="00188F"/>
      </a:accent3>
      <a:accent4>
        <a:srgbClr val="008272"/>
      </a:accent4>
      <a:accent5>
        <a:srgbClr val="68217A"/>
      </a:accent5>
      <a:accent6>
        <a:srgbClr val="007233"/>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8DFC0E8C-F612-43D4-B8FC-667019544AE0}" vid="{994DF28D-DE75-4646-8A9A-D8C01370DE62}"/>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100 level introduction to Azure App Service provides an industry overview and customer pain context leading to the development and launch of Azure App Service.  The presentation includes value proposition and customer usage examples.</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presentations</TermName>
          <TermId xmlns="http://schemas.microsoft.com/office/infopath/2007/PartnerControls">317da5a4-398e-4c38-b265-afd519770055</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od9986d31974458fb3007746ec0bce5f>
    <Owner xmlns="230e9df3-be65-4c73-a93b-d1236ebd677e">
      <UserInfo>
        <DisplayName>Dan Kogan</DisplayName>
        <AccountId>6428</AccountId>
        <AccountType/>
      </UserInfo>
    </Owner>
    <k21a64daf20d4502b2796a1c6b8ce6c8 xmlns="230e9df3-be65-4c73-a93b-d1236ebd677e">
      <Terms xmlns="http://schemas.microsoft.com/office/infopath/2007/PartnerControls"/>
    </k21a64daf20d4502b2796a1c6b8ce6c8>
    <Expire_x0020_Review xmlns="230e9df3-be65-4c73-a93b-d1236ebd677e">2016-04-26T00:00:00+00:00</Expire_x0020_Review>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No</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2015-03-23T07:00:00+00:00</PublishDat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PublishingExpirationDate xmlns="http://schemas.microsoft.com/sharepoint/v3" xsi:nil="true"/>
    <RoutingRuleDescription xmlns="http://schemas.microsoft.com/sharepoint/v3" xsi:nil="true"/>
    <DocumentSetKcId xmlns="ad820760-4664-4be3-bee2-f8b9a6708b4c">64879</DocumentSetKcId>
    <CoOwner xmlns="ad820760-4664-4be3-bee2-f8b9a6708b4c">
      <UserInfo>
        <DisplayName>REDMOND\charllee</DisplayName>
        <AccountId>120628</AccountId>
        <AccountType/>
      </UserInfo>
    </CoOwner>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2716</Value>
      <Value>20</Value>
      <Value>217</Value>
      <Value>216</Value>
      <Value>218</Value>
      <Value>2654</Value>
      <Value>42</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_dlc_DocId xmlns="230e9df3-be65-4c73-a93b-d1236ebd677e">KC02-23-64880</_dlc_DocId>
    <AverageRating xmlns="http://schemas.microsoft.com/sharepoint/v3" xsi:nil="true"/>
    <_dlc_DocIdUrl xmlns="230e9df3-be65-4c73-a93b-d1236ebd677e">
      <Url>http://infopedia/kc02/docstore/_layouts/DocIdRedir.aspx?ID=KC02-23-64880</Url>
      <Description>KC02-23-64880</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656808fb4c467d9621b57adf9962b05a">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8EDA5D-F629-4CC5-8344-A715B6C40E4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sharepoint/v4"/>
    <ds:schemaRef ds:uri="ad820760-4664-4be3-bee2-f8b9a6708b4c"/>
    <ds:schemaRef ds:uri="http://www.w3.org/XML/1998/namespace"/>
    <ds:schemaRef ds:uri="http://purl.org/dc/dcmitype/"/>
  </ds:schemaRefs>
</ds:datastoreItem>
</file>

<file path=customXml/itemProps2.xml><?xml version="1.0" encoding="utf-8"?>
<ds:datastoreItem xmlns:ds="http://schemas.openxmlformats.org/officeDocument/2006/customXml" ds:itemID="{950A6537-F7B3-4079-8567-06F0A8EEB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DC19BB-546F-4CFD-843B-C817B5A0848D}">
  <ds:schemaRefs>
    <ds:schemaRef ds:uri="http://schemas.microsoft.com/sharepoint/events"/>
  </ds:schemaRefs>
</ds:datastoreItem>
</file>

<file path=customXml/itemProps4.xml><?xml version="1.0" encoding="utf-8"?>
<ds:datastoreItem xmlns:ds="http://schemas.openxmlformats.org/officeDocument/2006/customXml" ds:itemID="{44A61C09-8F1D-4E2F-8DDE-D787586DCA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33676</TotalTime>
  <Words>2986</Words>
  <Application>Microsoft Office PowerPoint</Application>
  <PresentationFormat>Custom</PresentationFormat>
  <Paragraphs>540</Paragraphs>
  <Slides>41</Slides>
  <Notes>23</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41</vt:i4>
      </vt:variant>
    </vt:vector>
  </HeadingPairs>
  <TitlesOfParts>
    <vt:vector size="60" baseType="lpstr">
      <vt:lpstr>Arial</vt:lpstr>
      <vt:lpstr>Arial Unicode MS</vt:lpstr>
      <vt:lpstr>Calibri</vt:lpstr>
      <vt:lpstr>Consolas</vt:lpstr>
      <vt:lpstr>Perpetua Titling MT</vt:lpstr>
      <vt:lpstr>Segoe Light</vt:lpstr>
      <vt:lpstr>Segoe Pro Light</vt:lpstr>
      <vt:lpstr>Segoe Pro Semibold</vt:lpstr>
      <vt:lpstr>Segoe UI</vt:lpstr>
      <vt:lpstr>Segoe UI Light</vt:lpstr>
      <vt:lpstr>Segoe UI Semibold</vt:lpstr>
      <vt:lpstr>Segoe UI Symbol</vt:lpstr>
      <vt:lpstr>Times New Roman</vt:lpstr>
      <vt:lpstr>Wingdings</vt:lpstr>
      <vt:lpstr>2_MSVID_White_16x9_2012-08-18</vt:lpstr>
      <vt:lpstr>3_MSVID_White_16x9_2012-08-18</vt:lpstr>
      <vt:lpstr>1_Azure Medium</vt:lpstr>
      <vt:lpstr>4_MSVID_White_16x9_2012-08-18</vt:lpstr>
      <vt:lpstr>MGXFY15 GS Template - white layout</vt:lpstr>
      <vt:lpstr>PowerPoint Presentation</vt:lpstr>
      <vt:lpstr>Agenda</vt:lpstr>
      <vt:lpstr>PowerPoint Presentation</vt:lpstr>
      <vt:lpstr>PowerPoint Presentation</vt:lpstr>
      <vt:lpstr>App Development Challenges</vt:lpstr>
      <vt:lpstr>PowerPoint Presentation</vt:lpstr>
      <vt:lpstr>PowerPoint Presentation</vt:lpstr>
      <vt:lpstr>PowerPoint Presentation</vt:lpstr>
      <vt:lpstr>What is Mobile Apps?</vt:lpstr>
      <vt:lpstr>PowerPoint Presentation</vt:lpstr>
      <vt:lpstr>Why Mobile Apps?</vt:lpstr>
      <vt:lpstr>Mobile App Features</vt:lpstr>
      <vt:lpstr>PowerPoint Presentation</vt:lpstr>
      <vt:lpstr>Mobile Apps</vt:lpstr>
      <vt:lpstr>Advantage of App Service over Mobile Service</vt:lpstr>
      <vt:lpstr>Get Started  with App Service!</vt:lpstr>
      <vt:lpstr>Create a new Mobile App</vt:lpstr>
      <vt:lpstr>Download and run the client project</vt:lpstr>
      <vt:lpstr>PowerPoint Presentation</vt:lpstr>
      <vt:lpstr>Offline Data Sync</vt:lpstr>
      <vt:lpstr>Authentication</vt:lpstr>
      <vt:lpstr>Push Notification</vt:lpstr>
      <vt:lpstr>How Push Notifications Work</vt:lpstr>
      <vt:lpstr>PowerPoint Presentation</vt:lpstr>
      <vt:lpstr>The convergence journey</vt:lpstr>
      <vt:lpstr>PowerPoint Presentation</vt:lpstr>
      <vt:lpstr>PowerPoint Presentation</vt:lpstr>
      <vt:lpstr>PowerPoint Presentation</vt:lpstr>
      <vt:lpstr>Universal Windows Platform </vt:lpstr>
      <vt:lpstr>Universal Windows Platform</vt:lpstr>
      <vt:lpstr>Apps don't target Windows 10,  apps target the UWP</vt:lpstr>
      <vt:lpstr>Windows app </vt:lpstr>
      <vt:lpstr>Universal Windows Platform </vt:lpstr>
      <vt:lpstr>Each family offers its own shell and adds features to those it inherits</vt:lpstr>
      <vt:lpstr>Platform extensions </vt:lpstr>
      <vt:lpstr>PowerPoint Presentation</vt:lpstr>
      <vt:lpstr>Development tools</vt:lpstr>
      <vt:lpstr>Visual Studio 2015 Editions</vt:lpstr>
      <vt:lpstr>Universal Windows App Development Tools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 Integration</dc:title>
  <dc:creator>Karandeep Anand</dc:creator>
  <cp:lastModifiedBy>Kunal Chowdhury</cp:lastModifiedBy>
  <cp:revision>693</cp:revision>
  <cp:lastPrinted>2015-01-12T20:22:25Z</cp:lastPrinted>
  <dcterms:created xsi:type="dcterms:W3CDTF">2014-10-09T17:23:02Z</dcterms:created>
  <dcterms:modified xsi:type="dcterms:W3CDTF">2016-11-10T16:16:37Z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1cd454bacc149bfbcfd764edd279de7">
    <vt:lpwstr/>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216;#customer ready|8986c41d-21c5-4f8f-8a12-ea4625b46858</vt:lpwstr>
  </property>
  <property fmtid="{D5CDD505-2E9C-101B-9397-08002B2CF9AE}" pid="8" name="ItemType">
    <vt:lpwstr>20;#presentations|317da5a4-398e-4c38-b265-afd519770055</vt:lpwstr>
  </property>
  <property fmtid="{D5CDD505-2E9C-101B-9397-08002B2CF9AE}" pid="9" name="bc28b5f076654a3b96073bbbebfeb8c9">
    <vt:lpwstr/>
  </property>
  <property fmtid="{D5CDD505-2E9C-101B-9397-08002B2CF9AE}" pid="10" name="Industries">
    <vt:lpwstr/>
  </property>
  <property fmtid="{D5CDD505-2E9C-101B-9397-08002B2CF9AE}" pid="11" name="Roles">
    <vt:lpwstr/>
  </property>
  <property fmtid="{D5CDD505-2E9C-101B-9397-08002B2CF9AE}" pid="12" name="MSProducts">
    <vt:lpwstr/>
  </property>
  <property fmtid="{D5CDD505-2E9C-101B-9397-08002B2CF9AE}" pid="13" name="j4d667fb28274e85b2214f6e751c8d1f">
    <vt:lpwstr/>
  </property>
  <property fmtid="{D5CDD505-2E9C-101B-9397-08002B2CF9AE}" pid="14" name="SMSGDomain">
    <vt:lpwstr>2654;#Cloud and Enterprise|adc2fe87-c79a-4ded-a449-3f86b954069d;#217;#Microsoft Azure Domain|d600a391-d529-4311-892b-2c05c1ab2538</vt:lpwstr>
  </property>
  <property fmtid="{D5CDD505-2E9C-101B-9397-08002B2CF9AE}" pid="15" name="Competitors">
    <vt:lpwstr/>
  </property>
  <property fmtid="{D5CDD505-2E9C-101B-9397-08002B2CF9AE}" pid="16" name="ItemRetentionFormula">
    <vt:lpwstr/>
  </property>
  <property fmtid="{D5CDD505-2E9C-101B-9397-08002B2CF9AE}" pid="17" name="BusinessArchitecture">
    <vt:lpwstr/>
  </property>
  <property fmtid="{D5CDD505-2E9C-101B-9397-08002B2CF9AE}" pid="18" name="SMSGTags">
    <vt:lpwstr/>
  </property>
  <property fmtid="{D5CDD505-2E9C-101B-9397-08002B2CF9AE}" pid="19" name="j031aa32f4154c8c9a646efae715ebde">
    <vt:lpwstr/>
  </property>
  <property fmtid="{D5CDD505-2E9C-101B-9397-08002B2CF9AE}" pid="20" name="Products">
    <vt:lpwstr>218;#Microsoft Azure|669a3112-5edf-444b-a003-630063601f07</vt:lpwstr>
  </property>
  <property fmtid="{D5CDD505-2E9C-101B-9397-08002B2CF9AE}" pid="21" name="_dlc_DocIdItemGuid">
    <vt:lpwstr>93819b04-96d8-4905-a3e6-90812a38a698</vt:lpwstr>
  </property>
  <property fmtid="{D5CDD505-2E9C-101B-9397-08002B2CF9AE}" pid="22" name="EnterpriseDomainTags">
    <vt:lpwstr/>
  </property>
  <property fmtid="{D5CDD505-2E9C-101B-9397-08002B2CF9AE}" pid="23" name="l311460e3fdf46688abc31ddb7bdc05a">
    <vt:lpwstr/>
  </property>
  <property fmtid="{D5CDD505-2E9C-101B-9397-08002B2CF9AE}" pid="24" name="Segments">
    <vt:lpwstr/>
  </property>
  <property fmtid="{D5CDD505-2E9C-101B-9397-08002B2CF9AE}" pid="25" name="ActivitiesAndPrograms">
    <vt:lpwstr/>
  </property>
  <property fmtid="{D5CDD505-2E9C-101B-9397-08002B2CF9AE}" pid="26" name="Partners">
    <vt:lpwstr/>
  </property>
  <property fmtid="{D5CDD505-2E9C-101B-9397-08002B2CF9AE}" pid="27" name="la4444b61d19467597d63190b69ac227">
    <vt:lpwstr/>
  </property>
  <property fmtid="{D5CDD505-2E9C-101B-9397-08002B2CF9AE}" pid="28" name="WorkflowChangePath">
    <vt:lpwstr>e929cdc8-ef5a-4aed-ad88-a2076c847023,8;e929cdc8-ef5a-4aed-ad88-a2076c847023,8;e929cdc8-ef5a-4aed-ad88-a2076c847023,8;e929cdc8-ef5a-4aed-ad88-a2076c847023,12;e929cdc8-ef5a-4aed-ad88-a2076c847023,35;e929cdc8-ef5a-4aed-ad88-a2076c847023,62;</vt:lpwstr>
  </property>
  <property fmtid="{D5CDD505-2E9C-101B-9397-08002B2CF9AE}" pid="29" name="Groups">
    <vt:lpwstr/>
  </property>
  <property fmtid="{D5CDD505-2E9C-101B-9397-08002B2CF9AE}" pid="30" name="Topics">
    <vt:lpwstr>2716;#features|94b87768-f145-4764-adbd-fec700e47348</vt:lpwstr>
  </property>
  <property fmtid="{D5CDD505-2E9C-101B-9397-08002B2CF9AE}" pid="31" name="MSProductsTaxHTField0">
    <vt:lpwstr/>
  </property>
  <property fmtid="{D5CDD505-2E9C-101B-9397-08002B2CF9AE}" pid="32" name="_docset_NoMedatataSyncRequired">
    <vt:lpwstr>False</vt:lpwstr>
  </property>
  <property fmtid="{D5CDD505-2E9C-101B-9397-08002B2CF9AE}" pid="33" name="Languages">
    <vt:lpwstr>42;#English|cb91f272-ce4d-4a7e-9bbf-78b58e3d188d</vt:lpwstr>
  </property>
  <property fmtid="{D5CDD505-2E9C-101B-9397-08002B2CF9AE}" pid="34" name="messageframeworktype">
    <vt:lpwstr/>
  </property>
  <property fmtid="{D5CDD505-2E9C-101B-9397-08002B2CF9AE}" pid="35" name="MSLanguage">
    <vt:lpwstr/>
  </property>
  <property fmtid="{D5CDD505-2E9C-101B-9397-08002B2CF9AE}" pid="36" name="cb7870d3641f4a52807a63577a9c1b08">
    <vt:lpwstr/>
  </property>
  <property fmtid="{D5CDD505-2E9C-101B-9397-08002B2CF9AE}" pid="37" name="TechnicalLevel">
    <vt:lpwstr/>
  </property>
  <property fmtid="{D5CDD505-2E9C-101B-9397-08002B2CF9AE}" pid="38" name="Audiences">
    <vt:lpwstr/>
  </property>
  <property fmtid="{D5CDD505-2E9C-101B-9397-08002B2CF9AE}" pid="39" name="LearningOrganization">
    <vt:lpwstr/>
  </property>
  <property fmtid="{D5CDD505-2E9C-101B-9397-08002B2CF9AE}" pid="40" name="EmployeeRole">
    <vt:lpwstr/>
  </property>
  <property fmtid="{D5CDD505-2E9C-101B-9397-08002B2CF9AE}" pid="41" name="LearningDeliveryMethod">
    <vt:lpwstr/>
  </property>
  <property fmtid="{D5CDD505-2E9C-101B-9397-08002B2CF9AE}" pid="42" name="SalesGeography">
    <vt:lpwstr/>
  </property>
</Properties>
</file>