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27e079b9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7e079b9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27e079a09_1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27e079a09_1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7e079a09_1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7e079a09_1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27e079a09_1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27e079a09_1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27e079b9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7e079b9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27e079a09_1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27e079a09_1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7e079a09_1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7e079a09_1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7e079a09_1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7e079a09_1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7e079a09_1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7e079a09_1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27e079a09_1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7e079a09_1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27e079a09_1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7e079a09_1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7e079a09_1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7e079a09_1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7e079b9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7e079b9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Economic_inequality"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810475"/>
            <a:ext cx="6875700" cy="42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5600">
              <a:latin typeface="Impact"/>
              <a:ea typeface="Impact"/>
              <a:cs typeface="Impact"/>
              <a:sym typeface="Impact"/>
            </a:endParaRPr>
          </a:p>
          <a:p>
            <a:pPr indent="0" lvl="0" marL="0" rtl="0" algn="l">
              <a:spcBef>
                <a:spcPts val="0"/>
              </a:spcBef>
              <a:spcAft>
                <a:spcPts val="0"/>
              </a:spcAft>
              <a:buClr>
                <a:schemeClr val="dk1"/>
              </a:buClr>
              <a:buSzPts val="1100"/>
              <a:buFont typeface="Arial"/>
              <a:buNone/>
            </a:pPr>
            <a:r>
              <a:t/>
            </a:r>
            <a:endParaRPr sz="5600">
              <a:latin typeface="Impact"/>
              <a:ea typeface="Impact"/>
              <a:cs typeface="Impact"/>
              <a:sym typeface="Impact"/>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740050" y="7909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600">
                <a:solidFill>
                  <a:schemeClr val="accent1"/>
                </a:solidFill>
                <a:latin typeface="Impact"/>
                <a:ea typeface="Impact"/>
                <a:cs typeface="Impact"/>
                <a:sym typeface="Impact"/>
              </a:rPr>
              <a:t>EXPLORING GLOBAL INEQUALITY AND GROWTH</a:t>
            </a:r>
            <a:endParaRPr sz="5600">
              <a:solidFill>
                <a:schemeClr val="accent1"/>
              </a:solidFill>
              <a:latin typeface="Impact"/>
              <a:ea typeface="Impact"/>
              <a:cs typeface="Impact"/>
              <a:sym typeface="Impact"/>
            </a:endParaRPr>
          </a:p>
          <a:p>
            <a:pPr indent="0" lvl="0" marL="0" rtl="0" algn="l">
              <a:spcBef>
                <a:spcPts val="0"/>
              </a:spcBef>
              <a:spcAft>
                <a:spcPts val="0"/>
              </a:spcAft>
              <a:buClr>
                <a:schemeClr val="dk1"/>
              </a:buClr>
              <a:buSzPts val="1100"/>
              <a:buFont typeface="Arial"/>
              <a:buNone/>
            </a:pPr>
            <a:r>
              <a:t/>
            </a:r>
            <a:endParaRPr sz="5600">
              <a:solidFill>
                <a:schemeClr val="accent1"/>
              </a:solidFill>
              <a:latin typeface="Impact"/>
              <a:ea typeface="Impact"/>
              <a:cs typeface="Impact"/>
              <a:sym typeface="Impact"/>
            </a:endParaRPr>
          </a:p>
          <a:p>
            <a:pPr indent="0" lvl="0" marL="0" rtl="0" algn="r">
              <a:spcBef>
                <a:spcPts val="0"/>
              </a:spcBef>
              <a:spcAft>
                <a:spcPts val="0"/>
              </a:spcAft>
              <a:buNone/>
            </a:pPr>
            <a:r>
              <a:rPr lang="en"/>
              <a:t>			PREPARED BY:</a:t>
            </a:r>
            <a:endParaRPr/>
          </a:p>
          <a:p>
            <a:pPr indent="-381000" lvl="0" marL="457200" rtl="0" algn="r">
              <a:spcBef>
                <a:spcPts val="0"/>
              </a:spcBef>
              <a:spcAft>
                <a:spcPts val="0"/>
              </a:spcAft>
              <a:buSzPts val="2400"/>
              <a:buChar char="●"/>
            </a:pPr>
            <a:r>
              <a:rPr lang="en"/>
              <a:t>Kunal Gohrani</a:t>
            </a:r>
            <a:endParaRPr/>
          </a:p>
          <a:p>
            <a:pPr indent="-381000" lvl="0" marL="457200" rtl="0" algn="r">
              <a:spcBef>
                <a:spcPts val="0"/>
              </a:spcBef>
              <a:spcAft>
                <a:spcPts val="0"/>
              </a:spcAft>
              <a:buSzPts val="2400"/>
              <a:buChar char="●"/>
            </a:pPr>
            <a:r>
              <a:rPr lang="en"/>
              <a:t>Bhavna Kumari</a:t>
            </a:r>
            <a:endParaRPr/>
          </a:p>
          <a:p>
            <a:pPr indent="-381000" lvl="0" marL="457200" rtl="0" algn="r">
              <a:spcBef>
                <a:spcPts val="0"/>
              </a:spcBef>
              <a:spcAft>
                <a:spcPts val="0"/>
              </a:spcAft>
              <a:buSzPts val="2400"/>
              <a:buChar char="●"/>
            </a:pPr>
            <a:r>
              <a:rPr lang="en"/>
              <a:t>Sharika Anjum Mondal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CONCLUSION ABOUT OUR TABLEAU ANALYSIS</a:t>
            </a:r>
            <a:endParaRPr b="1">
              <a:latin typeface="Comic Sans MS"/>
              <a:ea typeface="Comic Sans MS"/>
              <a:cs typeface="Comic Sans MS"/>
              <a:sym typeface="Comic Sans MS"/>
            </a:endParaRPr>
          </a:p>
        </p:txBody>
      </p:sp>
      <p:sp>
        <p:nvSpPr>
          <p:cNvPr id="120" name="Google Shape;120;p22"/>
          <p:cNvSpPr txBox="1"/>
          <p:nvPr>
            <p:ph idx="1" type="body"/>
          </p:nvPr>
        </p:nvSpPr>
        <p:spPr>
          <a:xfrm>
            <a:off x="311700" y="1609900"/>
            <a:ext cx="8520600" cy="29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FF"/>
                </a:highlight>
                <a:latin typeface="Arial"/>
                <a:ea typeface="Arial"/>
                <a:cs typeface="Arial"/>
                <a:sym typeface="Arial"/>
              </a:rPr>
              <a:t>It can be seen that 4 countries- Burundi, Central African Republic, Malawi, and Togo- have been in the poorest 15 in both the past (1960s) and the present.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BONUS ADDITION ON OUR ANALYSIS</a:t>
            </a:r>
            <a:endParaRPr b="1">
              <a:latin typeface="Comic Sans MS"/>
              <a:ea typeface="Comic Sans MS"/>
              <a:cs typeface="Comic Sans MS"/>
              <a:sym typeface="Comic Sans MS"/>
            </a:endParaRPr>
          </a:p>
        </p:txBody>
      </p:sp>
      <p:sp>
        <p:nvSpPr>
          <p:cNvPr id="126" name="Google Shape;126;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compared the top populated countries according to its PER CAPITA INCOME which is countries annual income divided by its total population.</a:t>
            </a:r>
            <a:endParaRPr/>
          </a:p>
          <a:p>
            <a:pPr indent="-342900" lvl="0" marL="457200" rtl="0" algn="l">
              <a:spcBef>
                <a:spcPts val="160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China. 1,384,688,986.</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India. 1,296,834,042.</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United States. 329,256,465.</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Indonesia. 262,787,403.</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Brazil. 208,846,892.</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Pakistan. 207,862,518.</a:t>
            </a:r>
            <a:endParaRPr>
              <a:solidFill>
                <a:srgbClr val="222222"/>
              </a:solidFill>
              <a:highlight>
                <a:srgbClr val="FFFFFF"/>
              </a:highlight>
              <a:latin typeface="Arial"/>
              <a:ea typeface="Arial"/>
              <a:cs typeface="Arial"/>
              <a:sym typeface="Arial"/>
            </a:endParaRPr>
          </a:p>
          <a:p>
            <a:pPr indent="0" lvl="0" marL="0" rtl="0" algn="l">
              <a:spcBef>
                <a:spcPts val="300"/>
              </a:spcBef>
              <a:spcAft>
                <a:spcPts val="0"/>
              </a:spcAft>
              <a:buNone/>
            </a:pPr>
            <a:r>
              <a:t/>
            </a:r>
            <a:endParaRPr/>
          </a:p>
          <a:p>
            <a:pPr indent="0" lvl="0" marL="0" rtl="0" algn="l">
              <a:spcBef>
                <a:spcPts val="1600"/>
              </a:spcBef>
              <a:spcAft>
                <a:spcPts val="1600"/>
              </a:spcAft>
              <a:buNone/>
            </a:pPr>
            <a:r>
              <a:t/>
            </a:r>
            <a:endParaRPr/>
          </a:p>
        </p:txBody>
      </p:sp>
      <p:pic>
        <p:nvPicPr>
          <p:cNvPr id="127" name="Google Shape;127;p23"/>
          <p:cNvPicPr preferRelativeResize="0"/>
          <p:nvPr/>
        </p:nvPicPr>
        <p:blipFill>
          <a:blip r:embed="rId3">
            <a:alphaModFix/>
          </a:blip>
          <a:stretch>
            <a:fillRect/>
          </a:stretch>
        </p:blipFill>
        <p:spPr>
          <a:xfrm>
            <a:off x="3835225" y="2106525"/>
            <a:ext cx="4685350" cy="2632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083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CONCLUSION</a:t>
            </a:r>
            <a:endParaRPr b="1">
              <a:latin typeface="Comic Sans MS"/>
              <a:ea typeface="Comic Sans MS"/>
              <a:cs typeface="Comic Sans MS"/>
              <a:sym typeface="Comic Sans MS"/>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According to our topic on EXPLORING GLOBAL INEQUALITY AND GROWTH we came to know about the GNI PER CAPITA OF COUNTRIES and how the major countries have grown on the basis of annual income .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nvSpPr>
        <p:spPr>
          <a:xfrm>
            <a:off x="1210225" y="1418225"/>
            <a:ext cx="49734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omic Sans MS"/>
                <a:ea typeface="Comic Sans MS"/>
                <a:cs typeface="Comic Sans MS"/>
                <a:sym typeface="Comic Sans MS"/>
              </a:rPr>
              <a:t>THANK YOU.</a:t>
            </a:r>
            <a:endParaRPr sz="48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02245"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At First, What is Global Inequality?</a:t>
            </a:r>
            <a:endParaRPr>
              <a:latin typeface="Comic Sans MS"/>
              <a:ea typeface="Comic Sans MS"/>
              <a:cs typeface="Comic Sans MS"/>
              <a:sym typeface="Comic Sans MS"/>
            </a:endParaRPr>
          </a:p>
        </p:txBody>
      </p:sp>
      <p:sp>
        <p:nvSpPr>
          <p:cNvPr id="66" name="Google Shape;66;p14"/>
          <p:cNvSpPr txBox="1"/>
          <p:nvPr>
            <p:ph idx="1" type="body"/>
          </p:nvPr>
        </p:nvSpPr>
        <p:spPr>
          <a:xfrm>
            <a:off x="311700" y="1171600"/>
            <a:ext cx="8520600" cy="380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222222"/>
                </a:solidFill>
                <a:highlight>
                  <a:srgbClr val="FFFFFF"/>
                </a:highlight>
                <a:latin typeface="Arial"/>
                <a:ea typeface="Arial"/>
                <a:cs typeface="Arial"/>
                <a:sym typeface="Arial"/>
              </a:rPr>
              <a:t>International</a:t>
            </a:r>
            <a:r>
              <a:rPr b="1" lang="en">
                <a:solidFill>
                  <a:srgbClr val="222222"/>
                </a:solidFill>
                <a:highlight>
                  <a:srgbClr val="FFFFFF"/>
                </a:highlight>
                <a:latin typeface="Arial"/>
                <a:ea typeface="Arial"/>
                <a:cs typeface="Arial"/>
                <a:sym typeface="Arial"/>
              </a:rPr>
              <a:t> Inequality refers to the idea of inequality between countries</a:t>
            </a:r>
            <a:r>
              <a:rPr b="1" i="1" lang="en">
                <a:solidFill>
                  <a:srgbClr val="222222"/>
                </a:solidFill>
                <a:highlight>
                  <a:srgbClr val="FFFFFF"/>
                </a:highlight>
                <a:latin typeface="Arial"/>
                <a:ea typeface="Arial"/>
                <a:cs typeface="Arial"/>
                <a:sym typeface="Arial"/>
              </a:rPr>
              <a:t>.</a:t>
            </a:r>
            <a:r>
              <a:rPr b="1" lang="en">
                <a:solidFill>
                  <a:srgbClr val="222222"/>
                </a:solidFill>
                <a:highlight>
                  <a:srgbClr val="FFFFFF"/>
                </a:highlight>
                <a:latin typeface="Arial"/>
                <a:ea typeface="Arial"/>
                <a:cs typeface="Arial"/>
                <a:sym typeface="Arial"/>
              </a:rPr>
              <a:t> This can be compared to global inequality which is inequality between people across countries.This may refer to </a:t>
            </a:r>
            <a:r>
              <a:rPr b="1" lang="en">
                <a:solidFill>
                  <a:srgbClr val="434343"/>
                </a:solidFill>
                <a:highlight>
                  <a:srgbClr val="FFFFFF"/>
                </a:highlight>
                <a:uFill>
                  <a:noFill/>
                </a:uFill>
                <a:latin typeface="Arial"/>
                <a:ea typeface="Arial"/>
                <a:cs typeface="Arial"/>
                <a:sym typeface="Arial"/>
                <a:hlinkClick r:id="rId3"/>
              </a:rPr>
              <a:t>economic differences</a:t>
            </a:r>
            <a:r>
              <a:rPr b="1" lang="en">
                <a:solidFill>
                  <a:srgbClr val="222222"/>
                </a:solidFill>
                <a:highlight>
                  <a:srgbClr val="FFFFFF"/>
                </a:highlight>
                <a:latin typeface="Arial"/>
                <a:ea typeface="Arial"/>
                <a:cs typeface="Arial"/>
                <a:sym typeface="Arial"/>
              </a:rPr>
              <a:t> between countries</a:t>
            </a:r>
            <a:r>
              <a:rPr lang="en" sz="1800">
                <a:solidFill>
                  <a:srgbClr val="222222"/>
                </a:solidFill>
                <a:highlight>
                  <a:srgbClr val="FFFFFF"/>
                </a:highlight>
                <a:latin typeface="Arial"/>
                <a:ea typeface="Arial"/>
                <a:cs typeface="Arial"/>
                <a:sym typeface="Arial"/>
              </a:rPr>
              <a:t>. </a:t>
            </a:r>
            <a:endParaRPr sz="1800"/>
          </a:p>
        </p:txBody>
      </p:sp>
      <p:pic>
        <p:nvPicPr>
          <p:cNvPr id="67" name="Google Shape;67;p14"/>
          <p:cNvPicPr preferRelativeResize="0"/>
          <p:nvPr/>
        </p:nvPicPr>
        <p:blipFill>
          <a:blip r:embed="rId4">
            <a:alphaModFix/>
          </a:blip>
          <a:stretch>
            <a:fillRect/>
          </a:stretch>
        </p:blipFill>
        <p:spPr>
          <a:xfrm>
            <a:off x="2348313" y="2237975"/>
            <a:ext cx="4447375" cy="259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613950" y="109150"/>
            <a:ext cx="7720200" cy="15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Investigating global inequality based on GNI per capita and wealth distributions over time</a:t>
            </a:r>
            <a:endParaRPr b="1">
              <a:solidFill>
                <a:srgbClr val="000000"/>
              </a:solidFill>
              <a:latin typeface="Comic Sans MS"/>
              <a:ea typeface="Comic Sans MS"/>
              <a:cs typeface="Comic Sans MS"/>
              <a:sym typeface="Comic Sans MS"/>
            </a:endParaRPr>
          </a:p>
        </p:txBody>
      </p:sp>
      <p:sp>
        <p:nvSpPr>
          <p:cNvPr id="73" name="Google Shape;73;p15"/>
          <p:cNvSpPr txBox="1"/>
          <p:nvPr>
            <p:ph idx="1" type="body"/>
          </p:nvPr>
        </p:nvSpPr>
        <p:spPr>
          <a:xfrm>
            <a:off x="613950" y="1617775"/>
            <a:ext cx="7720200" cy="30696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404040"/>
              </a:buClr>
              <a:buSzPts val="1800"/>
              <a:buFont typeface="Arial"/>
              <a:buChar char="●"/>
            </a:pPr>
            <a:r>
              <a:rPr lang="en" sz="1800">
                <a:solidFill>
                  <a:srgbClr val="404040"/>
                </a:solidFill>
                <a:latin typeface="Arial"/>
                <a:ea typeface="Arial"/>
                <a:cs typeface="Arial"/>
                <a:sym typeface="Arial"/>
              </a:rPr>
              <a:t>We are performing the data analysis among all the countries from 1962 to 2014 .</a:t>
            </a:r>
            <a:endParaRPr sz="1800">
              <a:solidFill>
                <a:srgbClr val="404040"/>
              </a:solidFill>
              <a:latin typeface="Arial"/>
              <a:ea typeface="Arial"/>
              <a:cs typeface="Arial"/>
              <a:sym typeface="Arial"/>
            </a:endParaRPr>
          </a:p>
          <a:p>
            <a:pPr indent="-342900" lvl="0" marL="457200" rtl="0" algn="l">
              <a:spcBef>
                <a:spcPts val="0"/>
              </a:spcBef>
              <a:spcAft>
                <a:spcPts val="0"/>
              </a:spcAft>
              <a:buClr>
                <a:srgbClr val="404040"/>
              </a:buClr>
              <a:buSzPts val="1800"/>
              <a:buFont typeface="Arial"/>
              <a:buChar char="●"/>
            </a:pPr>
            <a:r>
              <a:rPr lang="en" sz="1800">
                <a:solidFill>
                  <a:srgbClr val="404040"/>
                </a:solidFill>
                <a:latin typeface="Arial"/>
                <a:ea typeface="Arial"/>
                <a:cs typeface="Arial"/>
                <a:sym typeface="Arial"/>
              </a:rPr>
              <a:t>Our analysis’s aim is to find out the countries which are:</a:t>
            </a:r>
            <a:endParaRPr sz="1800">
              <a:solidFill>
                <a:srgbClr val="404040"/>
              </a:solidFill>
              <a:latin typeface="Arial"/>
              <a:ea typeface="Arial"/>
              <a:cs typeface="Arial"/>
              <a:sym typeface="Arial"/>
            </a:endParaRPr>
          </a:p>
          <a:p>
            <a:pPr indent="0" lvl="0" marL="0" rtl="0" algn="l">
              <a:spcBef>
                <a:spcPts val="1000"/>
              </a:spcBef>
              <a:spcAft>
                <a:spcPts val="0"/>
              </a:spcAft>
              <a:buNone/>
            </a:pPr>
            <a:r>
              <a:rPr lang="en" sz="1400">
                <a:solidFill>
                  <a:srgbClr val="404040"/>
                </a:solidFill>
                <a:latin typeface="Arial"/>
                <a:ea typeface="Arial"/>
                <a:cs typeface="Arial"/>
                <a:sym typeface="Arial"/>
              </a:rPr>
              <a:t>- POOR </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en" sz="1400">
                <a:solidFill>
                  <a:srgbClr val="404040"/>
                </a:solidFill>
                <a:latin typeface="Arial"/>
                <a:ea typeface="Arial"/>
                <a:cs typeface="Arial"/>
                <a:sym typeface="Arial"/>
              </a:rPr>
              <a:t>- CONSISTENTLY POOR</a:t>
            </a:r>
            <a:r>
              <a:rPr b="1" lang="en" sz="1400">
                <a:solidFill>
                  <a:srgbClr val="404040"/>
                </a:solidFill>
                <a:latin typeface="Arial"/>
                <a:ea typeface="Arial"/>
                <a:cs typeface="Arial"/>
                <a:sym typeface="Arial"/>
              </a:rPr>
              <a:t>(THE COUNTRIES WHICH WERE POOR BOTH IN 1962 AND 2014)</a:t>
            </a:r>
            <a:endParaRPr b="1" sz="1400">
              <a:solidFill>
                <a:srgbClr val="404040"/>
              </a:solidFill>
              <a:latin typeface="Arial"/>
              <a:ea typeface="Arial"/>
              <a:cs typeface="Arial"/>
              <a:sym typeface="Arial"/>
            </a:endParaRPr>
          </a:p>
          <a:p>
            <a:pPr indent="0" lvl="0" marL="0" rtl="0" algn="l">
              <a:spcBef>
                <a:spcPts val="1000"/>
              </a:spcBef>
              <a:spcAft>
                <a:spcPts val="0"/>
              </a:spcAft>
              <a:buNone/>
            </a:pPr>
            <a:r>
              <a:rPr lang="en" sz="1400">
                <a:solidFill>
                  <a:srgbClr val="404040"/>
                </a:solidFill>
                <a:latin typeface="Arial"/>
                <a:ea typeface="Arial"/>
                <a:cs typeface="Arial"/>
                <a:sym typeface="Arial"/>
              </a:rPr>
              <a:t>- RICH</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en" sz="1400">
                <a:solidFill>
                  <a:srgbClr val="404040"/>
                </a:solidFill>
                <a:latin typeface="Arial"/>
                <a:ea typeface="Arial"/>
                <a:cs typeface="Arial"/>
                <a:sym typeface="Arial"/>
              </a:rPr>
              <a:t>- CONSISTENTLY RICH</a:t>
            </a:r>
            <a:r>
              <a:rPr b="1" lang="en" sz="1400">
                <a:solidFill>
                  <a:srgbClr val="404040"/>
                </a:solidFill>
                <a:latin typeface="Arial"/>
                <a:ea typeface="Arial"/>
                <a:cs typeface="Arial"/>
                <a:sym typeface="Arial"/>
              </a:rPr>
              <a:t>(THE COUNTRIES WHICH WERE POOR BOTH IN 1962 AND 2014)</a:t>
            </a:r>
            <a:endParaRPr sz="1400">
              <a:solidFill>
                <a:srgbClr val="404040"/>
              </a:solidFill>
              <a:latin typeface="Arial"/>
              <a:ea typeface="Arial"/>
              <a:cs typeface="Arial"/>
              <a:sym typeface="Arial"/>
            </a:endParaRPr>
          </a:p>
          <a:p>
            <a:pPr indent="0" lvl="0" marL="0" rtl="0" algn="l">
              <a:spcBef>
                <a:spcPts val="0"/>
              </a:spcBef>
              <a:spcAft>
                <a:spcPts val="1600"/>
              </a:spcAft>
              <a:buNone/>
            </a:pPr>
            <a:r>
              <a:rPr lang="en"/>
              <a:t>-</a:t>
            </a:r>
            <a:r>
              <a:rPr lang="en" sz="1400">
                <a:latin typeface="Arial"/>
                <a:ea typeface="Arial"/>
                <a:cs typeface="Arial"/>
                <a:sym typeface="Arial"/>
              </a:rPr>
              <a:t>COMPARING TOP POPULATED COUNTRIES ACCORDING TO ITS PER CAPITA INCOME.</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The first 15 poor countries on the basis of GNI per capita from 1962 and  2014</a:t>
            </a:r>
            <a:endParaRPr b="1">
              <a:latin typeface="Comic Sans MS"/>
              <a:ea typeface="Comic Sans MS"/>
              <a:cs typeface="Comic Sans MS"/>
              <a:sym typeface="Comic Sans MS"/>
            </a:endParaRPr>
          </a:p>
        </p:txBody>
      </p:sp>
      <p:sp>
        <p:nvSpPr>
          <p:cNvPr id="79" name="Google Shape;79;p16"/>
          <p:cNvSpPr txBox="1"/>
          <p:nvPr>
            <p:ph idx="1" type="body"/>
          </p:nvPr>
        </p:nvSpPr>
        <p:spPr>
          <a:xfrm>
            <a:off x="504800" y="1645075"/>
            <a:ext cx="3492600" cy="258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586200" y="1702025"/>
            <a:ext cx="3545626" cy="2905075"/>
          </a:xfrm>
          <a:prstGeom prst="rect">
            <a:avLst/>
          </a:prstGeom>
          <a:noFill/>
          <a:ln>
            <a:noFill/>
          </a:ln>
        </p:spPr>
      </p:pic>
      <p:pic>
        <p:nvPicPr>
          <p:cNvPr id="81" name="Google Shape;81;p16"/>
          <p:cNvPicPr preferRelativeResize="0"/>
          <p:nvPr/>
        </p:nvPicPr>
        <p:blipFill>
          <a:blip r:embed="rId4">
            <a:alphaModFix/>
          </a:blip>
          <a:stretch>
            <a:fillRect/>
          </a:stretch>
        </p:blipFill>
        <p:spPr>
          <a:xfrm>
            <a:off x="4963850" y="1702025"/>
            <a:ext cx="3592898" cy="282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The first 15  countries which are having high GNI per capita in 1962 and 2014</a:t>
            </a:r>
            <a:endParaRPr b="1">
              <a:latin typeface="Comic Sans MS"/>
              <a:ea typeface="Comic Sans MS"/>
              <a:cs typeface="Comic Sans MS"/>
              <a:sym typeface="Comic Sans MS"/>
            </a:endParaRPr>
          </a:p>
        </p:txBody>
      </p:sp>
      <p:sp>
        <p:nvSpPr>
          <p:cNvPr id="87" name="Google Shape;87;p17"/>
          <p:cNvSpPr txBox="1"/>
          <p:nvPr>
            <p:ph idx="1" type="body"/>
          </p:nvPr>
        </p:nvSpPr>
        <p:spPr>
          <a:xfrm>
            <a:off x="311700" y="1437150"/>
            <a:ext cx="8520600" cy="313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285750" y="1597900"/>
            <a:ext cx="4328273" cy="2970900"/>
          </a:xfrm>
          <a:prstGeom prst="rect">
            <a:avLst/>
          </a:prstGeom>
          <a:noFill/>
          <a:ln>
            <a:noFill/>
          </a:ln>
        </p:spPr>
      </p:pic>
      <p:pic>
        <p:nvPicPr>
          <p:cNvPr id="89" name="Google Shape;89;p17"/>
          <p:cNvPicPr preferRelativeResize="0"/>
          <p:nvPr/>
        </p:nvPicPr>
        <p:blipFill>
          <a:blip r:embed="rId4">
            <a:alphaModFix/>
          </a:blip>
          <a:stretch>
            <a:fillRect/>
          </a:stretch>
        </p:blipFill>
        <p:spPr>
          <a:xfrm>
            <a:off x="4982775" y="1597900"/>
            <a:ext cx="3772523" cy="297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14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Comic Sans MS"/>
                <a:ea typeface="Comic Sans MS"/>
                <a:cs typeface="Comic Sans MS"/>
                <a:sym typeface="Comic Sans MS"/>
              </a:rPr>
              <a:t>The consistently poor countries on the basis of GNI per capita from 1962 to 2014</a:t>
            </a:r>
            <a:endParaRPr b="1">
              <a:latin typeface="Comic Sans MS"/>
              <a:ea typeface="Comic Sans MS"/>
              <a:cs typeface="Comic Sans MS"/>
              <a:sym typeface="Comic Sans MS"/>
            </a:endParaRPr>
          </a:p>
          <a:p>
            <a:pPr indent="0" lvl="0" marL="0" rtl="0" algn="l">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1087325" y="2108450"/>
            <a:ext cx="6665752" cy="2656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1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Comic Sans MS"/>
                <a:ea typeface="Comic Sans MS"/>
                <a:cs typeface="Comic Sans MS"/>
                <a:sym typeface="Comic Sans MS"/>
              </a:rPr>
              <a:t>The consistently rich countries on the basis of GNI per capita from 1962 to 2014</a:t>
            </a:r>
            <a:r>
              <a:rPr lang="en"/>
              <a:t> </a:t>
            </a:r>
            <a:endParaRPr/>
          </a:p>
        </p:txBody>
      </p:sp>
      <p:pic>
        <p:nvPicPr>
          <p:cNvPr id="101" name="Google Shape;101;p19"/>
          <p:cNvPicPr preferRelativeResize="0"/>
          <p:nvPr/>
        </p:nvPicPr>
        <p:blipFill>
          <a:blip r:embed="rId3">
            <a:alphaModFix/>
          </a:blip>
          <a:stretch>
            <a:fillRect/>
          </a:stretch>
        </p:blipFill>
        <p:spPr>
          <a:xfrm>
            <a:off x="954950" y="1604225"/>
            <a:ext cx="6655252" cy="3110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INTERESTING FACT OF OUR ANALYSIS</a:t>
            </a:r>
            <a:endParaRPr b="1">
              <a:latin typeface="Comic Sans MS"/>
              <a:ea typeface="Comic Sans MS"/>
              <a:cs typeface="Comic Sans MS"/>
              <a:sym typeface="Comic Sans MS"/>
            </a:endParaRPr>
          </a:p>
        </p:txBody>
      </p:sp>
      <p:sp>
        <p:nvSpPr>
          <p:cNvPr id="107" name="Google Shape;107;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highlight>
                  <a:srgbClr val="FFFFFF"/>
                </a:highlight>
                <a:latin typeface="Arial"/>
                <a:ea typeface="Arial"/>
                <a:cs typeface="Arial"/>
                <a:sym typeface="Arial"/>
              </a:rPr>
              <a:t>It is interesting to note the geographic differences of low income countries in 1962 and 2014. In 1962, 5 of the 15 countries (China, India, Korea, Pakistan, Nepal) with lowest average income in the world were located in Asia. Switch to 2014 and it is interesting to note that every single one of the countries with lowest income in the world are all African with the exception of Afghanistan.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ANALYSIS ON TABLEAU</a:t>
            </a:r>
            <a:endParaRPr b="1">
              <a:latin typeface="Comic Sans MS"/>
              <a:ea typeface="Comic Sans MS"/>
              <a:cs typeface="Comic Sans MS"/>
              <a:sym typeface="Comic Sans MS"/>
            </a:endParaRPr>
          </a:p>
        </p:txBody>
      </p:sp>
      <p:sp>
        <p:nvSpPr>
          <p:cNvPr id="113" name="Google Shape;113;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248400" y="1202838"/>
            <a:ext cx="8583901" cy="3334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