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2a258cc5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2a258cc5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2a258cc5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2a258cc5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2a258cc5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2a258cc5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2a258cc5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2a258cc5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2a258cc5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2a258cc5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a258cc5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a258cc5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2a258cc5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2a258cc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2a258cc5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2a258cc5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2a258cc5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2a258cc5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2a258cc5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2a258cc5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0fdb49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0fdb49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0fdb498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0fdb498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0fdb498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0fdb498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0fdb498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0fdb498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Interoperabi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Federated</a:t>
            </a:r>
            <a:r>
              <a:rPr lang="en"/>
              <a:t> Machine learning </a:t>
            </a:r>
            <a:endParaRPr/>
          </a:p>
        </p:txBody>
      </p:sp>
      <p:sp>
        <p:nvSpPr>
          <p:cNvPr id="87" name="Google Shape;87;p13"/>
          <p:cNvSpPr txBox="1"/>
          <p:nvPr>
            <p:ph idx="1" type="subTitle"/>
          </p:nvPr>
        </p:nvSpPr>
        <p:spPr>
          <a:xfrm>
            <a:off x="5415151" y="4238275"/>
            <a:ext cx="3595800" cy="541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64"/>
              <a:t>     </a:t>
            </a:r>
            <a:r>
              <a:rPr lang="en" sz="1964"/>
              <a:t>GROUP 1: Hemang Mishra (21csu131)</a:t>
            </a:r>
            <a:endParaRPr sz="1964"/>
          </a:p>
          <a:p>
            <a:pPr indent="0" lvl="0" marL="0" rtl="0" algn="l">
              <a:spcBef>
                <a:spcPts val="0"/>
              </a:spcBef>
              <a:spcAft>
                <a:spcPts val="0"/>
              </a:spcAft>
              <a:buNone/>
            </a:pPr>
            <a:r>
              <a:rPr lang="en" sz="1964"/>
              <a:t>                      `      Kunal Jangid    ( 21csu</a:t>
            </a:r>
            <a:r>
              <a:rPr lang="en" sz="2028"/>
              <a:t>152</a:t>
            </a:r>
            <a:r>
              <a:rPr lang="en"/>
              <a:t>)</a:t>
            </a:r>
            <a:endParaRPr/>
          </a:p>
        </p:txBody>
      </p:sp>
      <p:pic>
        <p:nvPicPr>
          <p:cNvPr id="88" name="Google Shape;88;p13"/>
          <p:cNvPicPr preferRelativeResize="0"/>
          <p:nvPr/>
        </p:nvPicPr>
        <p:blipFill>
          <a:blip r:embed="rId3">
            <a:alphaModFix/>
          </a:blip>
          <a:stretch>
            <a:fillRect/>
          </a:stretch>
        </p:blipFill>
        <p:spPr>
          <a:xfrm>
            <a:off x="640326" y="2106675"/>
            <a:ext cx="3514677" cy="2449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 of the Code and the Project</a:t>
            </a:r>
            <a:endParaRPr/>
          </a:p>
        </p:txBody>
      </p:sp>
      <p:sp>
        <p:nvSpPr>
          <p:cNvPr id="147" name="Google Shape;147;p22"/>
          <p:cNvSpPr txBox="1"/>
          <p:nvPr>
            <p:ph idx="1" type="body"/>
          </p:nvPr>
        </p:nvSpPr>
        <p:spPr>
          <a:xfrm>
            <a:off x="7929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Our project implements federated learning for user-based collaborative filtering in recommendation systems. The framework consists of several components: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a:t>
            </a:r>
            <a:r>
              <a:rPr lang="en"/>
              <a:t>Data Loading: Loading and preprocessing the dataset containing user ratings.</a:t>
            </a:r>
            <a:endParaRPr/>
          </a:p>
          <a:p>
            <a:pPr indent="0" lvl="0" marL="0" rtl="0" algn="l">
              <a:spcBef>
                <a:spcPts val="1200"/>
              </a:spcBef>
              <a:spcAft>
                <a:spcPts val="0"/>
              </a:spcAft>
              <a:buNone/>
            </a:pPr>
            <a:r>
              <a:rPr lang="en"/>
              <a:t>2.Model Training: Implementing user-based collaborative filtering for generating recommendations.</a:t>
            </a:r>
            <a:endParaRPr/>
          </a:p>
          <a:p>
            <a:pPr indent="0" lvl="0" marL="0" rtl="0" algn="l">
              <a:spcBef>
                <a:spcPts val="1200"/>
              </a:spcBef>
              <a:spcAft>
                <a:spcPts val="0"/>
              </a:spcAft>
              <a:buNone/>
            </a:pPr>
            <a:r>
              <a:rPr lang="en"/>
              <a:t>3.Federated Learning: Simulating federated learning by training user models locally and aggregating them centrally.</a:t>
            </a:r>
            <a:endParaRPr/>
          </a:p>
          <a:p>
            <a:pPr indent="0" lvl="0" marL="0" rtl="0" algn="l">
              <a:spcBef>
                <a:spcPts val="1200"/>
              </a:spcBef>
              <a:spcAft>
                <a:spcPts val="1200"/>
              </a:spcAft>
              <a:buNone/>
            </a:pPr>
            <a:r>
              <a:rPr lang="en"/>
              <a:t>4.Evaluation: Assessing the performance of the recommendation system using appropriate metrics.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 </a:t>
            </a:r>
            <a:endParaRPr/>
          </a:p>
        </p:txBody>
      </p:sp>
      <p:sp>
        <p:nvSpPr>
          <p:cNvPr id="153" name="Google Shape;153;p23"/>
          <p:cNvSpPr txBox="1"/>
          <p:nvPr>
            <p:ph idx="1" type="body"/>
          </p:nvPr>
        </p:nvSpPr>
        <p:spPr>
          <a:xfrm>
            <a:off x="7294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Key Points:</a:t>
            </a:r>
            <a:endParaRPr b="1"/>
          </a:p>
          <a:p>
            <a:pPr indent="0" lvl="0" marL="0" rtl="0" algn="l">
              <a:spcBef>
                <a:spcPts val="1200"/>
              </a:spcBef>
              <a:spcAft>
                <a:spcPts val="0"/>
              </a:spcAft>
              <a:buNone/>
            </a:pPr>
            <a:r>
              <a:rPr b="1" lang="en"/>
              <a:t>1. </a:t>
            </a:r>
            <a:r>
              <a:rPr b="1" lang="en"/>
              <a:t>Metric Selection: Choosing appropriate evaluation metrics based on the characteristics of the recommendation task.</a:t>
            </a:r>
            <a:endParaRPr b="1"/>
          </a:p>
          <a:p>
            <a:pPr indent="0" lvl="0" marL="0" rtl="0" algn="l">
              <a:spcBef>
                <a:spcPts val="1200"/>
              </a:spcBef>
              <a:spcAft>
                <a:spcPts val="0"/>
              </a:spcAft>
              <a:buNone/>
            </a:pPr>
            <a:r>
              <a:rPr b="1" lang="en"/>
              <a:t>2 .Benchmarking: Comparing the performance of our recommendation system against baseline models or industry standards.</a:t>
            </a:r>
            <a:endParaRPr b="1"/>
          </a:p>
          <a:p>
            <a:pPr indent="0" lvl="0" marL="0" rtl="0" algn="l">
              <a:spcBef>
                <a:spcPts val="1200"/>
              </a:spcBef>
              <a:spcAft>
                <a:spcPts val="1200"/>
              </a:spcAft>
              <a:buNone/>
            </a:pPr>
            <a:r>
              <a:rPr b="1" lang="en"/>
              <a:t>3. Interpretation: Understanding the implications of evaluation metrics in the context of user       satisfaction and system effectiveness.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of our code over conventional Models</a:t>
            </a:r>
            <a:endParaRPr/>
          </a:p>
        </p:txBody>
      </p:sp>
      <p:sp>
        <p:nvSpPr>
          <p:cNvPr id="159" name="Google Shape;159;p24"/>
          <p:cNvSpPr txBox="1"/>
          <p:nvPr>
            <p:ph idx="1" type="body"/>
          </p:nvPr>
        </p:nvSpPr>
        <p:spPr>
          <a:xfrm>
            <a:off x="7294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t>Overall, completing multiple epochs in federated learning offers several benefits, including improved model performance, robustness to data heterogeneity, mitigation of communication overhead, enhanced privacy preservation, and adaptation to dynamic environments. These advantages make it a preferred approach for training machine learning models in decentralized settings with distributed data sources.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results slide presents the outcomes of our federated learning-based recommendation system. This includes:</a:t>
            </a:r>
            <a:endParaRPr/>
          </a:p>
          <a:p>
            <a:pPr indent="0" lvl="0" marL="0" rtl="0" algn="l">
              <a:spcBef>
                <a:spcPts val="1200"/>
              </a:spcBef>
              <a:spcAft>
                <a:spcPts val="0"/>
              </a:spcAft>
              <a:buNone/>
            </a:pPr>
            <a:r>
              <a:rPr lang="en"/>
              <a:t>1.Performance Metrics: Displaying the evaluation results, such as precision, recall, and RMSE.</a:t>
            </a:r>
            <a:endParaRPr/>
          </a:p>
          <a:p>
            <a:pPr indent="0" lvl="0" marL="0" rtl="0" algn="l">
              <a:spcBef>
                <a:spcPts val="1200"/>
              </a:spcBef>
              <a:spcAft>
                <a:spcPts val="0"/>
              </a:spcAft>
              <a:buNone/>
            </a:pPr>
            <a:r>
              <a:rPr lang="en"/>
              <a:t>2.Comparison: Contrasting the performance of our system with baseline models or prior approaches.</a:t>
            </a:r>
            <a:endParaRPr/>
          </a:p>
          <a:p>
            <a:pPr indent="0" lvl="0" marL="0" rtl="0" algn="l">
              <a:spcBef>
                <a:spcPts val="1200"/>
              </a:spcBef>
              <a:spcAft>
                <a:spcPts val="1200"/>
              </a:spcAft>
              <a:buNone/>
            </a:pPr>
            <a:r>
              <a:rPr lang="en"/>
              <a:t>3.Insights: Drawing insights from the results to understand the effectiveness and limitations of our recommendation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Points:</a:t>
            </a:r>
            <a:endParaRPr/>
          </a:p>
          <a:p>
            <a:pPr indent="0" lvl="0" marL="0" rtl="0" algn="l">
              <a:spcBef>
                <a:spcPts val="1200"/>
              </a:spcBef>
              <a:spcAft>
                <a:spcPts val="0"/>
              </a:spcAft>
              <a:buNone/>
            </a:pPr>
            <a:r>
              <a:rPr lang="en"/>
              <a:t>1. </a:t>
            </a:r>
            <a:r>
              <a:rPr lang="en"/>
              <a:t>Performance Summary: Summarizing the performance of the recommendation system based on evaluation metrics.</a:t>
            </a:r>
            <a:endParaRPr/>
          </a:p>
          <a:p>
            <a:pPr indent="0" lvl="0" marL="0" rtl="0" algn="l">
              <a:spcBef>
                <a:spcPts val="1200"/>
              </a:spcBef>
              <a:spcAft>
                <a:spcPts val="0"/>
              </a:spcAft>
              <a:buNone/>
            </a:pPr>
            <a:r>
              <a:rPr lang="en"/>
              <a:t>2. Implications: Discussing the implications of the results on user experience, system scalability, and privacy preservation.</a:t>
            </a:r>
            <a:endParaRPr/>
          </a:p>
          <a:p>
            <a:pPr indent="0" lvl="0" marL="0" rtl="0" algn="l">
              <a:spcBef>
                <a:spcPts val="1200"/>
              </a:spcBef>
              <a:spcAft>
                <a:spcPts val="1200"/>
              </a:spcAft>
              <a:buNone/>
            </a:pPr>
            <a:r>
              <a:rPr lang="en"/>
              <a:t>3. Future Directions: Identifying areas for improvement and potential avenues for future research and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pic>
        <p:nvPicPr>
          <p:cNvPr id="177" name="Google Shape;177;p27"/>
          <p:cNvPicPr preferRelativeResize="0"/>
          <p:nvPr/>
        </p:nvPicPr>
        <p:blipFill>
          <a:blip r:embed="rId3">
            <a:alphaModFix/>
          </a:blip>
          <a:stretch>
            <a:fillRect/>
          </a:stretch>
        </p:blipFill>
        <p:spPr>
          <a:xfrm>
            <a:off x="2583250" y="1853850"/>
            <a:ext cx="439709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94" name="Google Shape;94;p14"/>
          <p:cNvSpPr txBox="1"/>
          <p:nvPr>
            <p:ph idx="1" type="body"/>
          </p:nvPr>
        </p:nvSpPr>
        <p:spPr>
          <a:xfrm>
            <a:off x="727650" y="21423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528"/>
              <a:t>In today's interconnected world, data privacy and security are paramount concerns. Traditional machine learning approaches often require centralizing data for model training, which can raise privacy issues, especially when dealing with sensitive user data. Federated Learning addresses this challenge by enabling collaborative model training across decentralized devices while keeping data localized.</a:t>
            </a:r>
            <a:endParaRPr b="1" sz="4528"/>
          </a:p>
          <a:p>
            <a:pPr indent="0" lvl="0" marL="0" rtl="0" algn="l">
              <a:spcBef>
                <a:spcPts val="1200"/>
              </a:spcBef>
              <a:spcAft>
                <a:spcPts val="0"/>
              </a:spcAft>
              <a:buNone/>
            </a:pPr>
            <a:r>
              <a:rPr b="1" lang="en" sz="4528"/>
              <a:t>*Key Points:</a:t>
            </a:r>
            <a:endParaRPr b="1" sz="4528"/>
          </a:p>
          <a:p>
            <a:pPr indent="0" lvl="0" marL="0" rtl="0" algn="l">
              <a:spcBef>
                <a:spcPts val="1200"/>
              </a:spcBef>
              <a:spcAft>
                <a:spcPts val="0"/>
              </a:spcAft>
              <a:buNone/>
            </a:pPr>
            <a:r>
              <a:rPr b="1" lang="en" sz="4528"/>
              <a:t>1 .Privacy Preservation: Federated Learning allows training models on data without centralizing it, preserving user privacy.</a:t>
            </a:r>
            <a:endParaRPr b="1" sz="4528"/>
          </a:p>
          <a:p>
            <a:pPr indent="0" lvl="0" marL="0" rtl="0" algn="l">
              <a:spcBef>
                <a:spcPts val="1200"/>
              </a:spcBef>
              <a:spcAft>
                <a:spcPts val="0"/>
              </a:spcAft>
              <a:buNone/>
            </a:pPr>
            <a:r>
              <a:rPr b="1" lang="en" sz="4528"/>
              <a:t>2. Data Sovereignty: Users retain control over their data, fostering trust and compliance with regulations.</a:t>
            </a:r>
            <a:endParaRPr b="1" sz="4528"/>
          </a:p>
          <a:p>
            <a:pPr indent="0" lvl="0" marL="0" rtl="0" algn="l">
              <a:spcBef>
                <a:spcPts val="1200"/>
              </a:spcBef>
              <a:spcAft>
                <a:spcPts val="1200"/>
              </a:spcAft>
              <a:buNone/>
            </a:pPr>
            <a:r>
              <a:rPr b="1" lang="en" sz="4528"/>
              <a:t>3. Scalability: Federated Learning enables scalable model training on large, diverse datasets distributed across devices</a:t>
            </a:r>
            <a:r>
              <a:rPr b="1" lang="en"/>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0" name="Google Shape;100;p15"/>
          <p:cNvSpPr txBox="1"/>
          <p:nvPr>
            <p:ph idx="1" type="body"/>
          </p:nvPr>
        </p:nvSpPr>
        <p:spPr>
          <a:xfrm>
            <a:off x="729450" y="2078875"/>
            <a:ext cx="7883700" cy="2764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112"/>
              <a:t>Federated Machine Learning extends traditional machine learning paradigms to accommodate distributed data settings, such as edge devices, IoT sensors, and mobile devices. It operates under the premise that data remains on user devices, and only model updates are shared and aggregated centrally. This approach introduces challenges like communication efficiency, model aggregation, and privacy preservation, which are addressed through various techniques and algorithms.</a:t>
            </a:r>
            <a:endParaRPr b="1" sz="1112"/>
          </a:p>
          <a:p>
            <a:pPr indent="0" lvl="0" marL="0" rtl="0" algn="l">
              <a:lnSpc>
                <a:spcPct val="95000"/>
              </a:lnSpc>
              <a:spcBef>
                <a:spcPts val="1200"/>
              </a:spcBef>
              <a:spcAft>
                <a:spcPts val="0"/>
              </a:spcAft>
              <a:buSzPts val="688"/>
              <a:buNone/>
            </a:pPr>
            <a:r>
              <a:rPr b="1" lang="en" sz="1112"/>
              <a:t>*Key Points:</a:t>
            </a:r>
            <a:endParaRPr b="1" sz="1112"/>
          </a:p>
          <a:p>
            <a:pPr indent="0" lvl="0" marL="0" rtl="0" algn="l">
              <a:lnSpc>
                <a:spcPct val="95000"/>
              </a:lnSpc>
              <a:spcBef>
                <a:spcPts val="1200"/>
              </a:spcBef>
              <a:spcAft>
                <a:spcPts val="0"/>
              </a:spcAft>
              <a:buSzPts val="688"/>
              <a:buNone/>
            </a:pPr>
            <a:r>
              <a:rPr b="1" lang="en" sz="1112"/>
              <a:t>1 .Decentralized Learning: Training models across distributed devices without centralizing data.</a:t>
            </a:r>
            <a:endParaRPr b="1" sz="1112"/>
          </a:p>
          <a:p>
            <a:pPr indent="0" lvl="0" marL="0" rtl="0" algn="l">
              <a:lnSpc>
                <a:spcPct val="95000"/>
              </a:lnSpc>
              <a:spcBef>
                <a:spcPts val="1200"/>
              </a:spcBef>
              <a:spcAft>
                <a:spcPts val="0"/>
              </a:spcAft>
              <a:buSzPts val="688"/>
              <a:buNone/>
            </a:pPr>
            <a:r>
              <a:rPr b="1" lang="en" sz="1112"/>
              <a:t>2. Model Aggregation: Techniques for aggregating model updates while preserving privacy and accuracy.</a:t>
            </a:r>
            <a:endParaRPr b="1" sz="1112"/>
          </a:p>
          <a:p>
            <a:pPr indent="0" lvl="0" marL="0" rtl="0" algn="l">
              <a:lnSpc>
                <a:spcPct val="95000"/>
              </a:lnSpc>
              <a:spcBef>
                <a:spcPts val="1200"/>
              </a:spcBef>
              <a:spcAft>
                <a:spcPts val="1200"/>
              </a:spcAft>
              <a:buSzPts val="688"/>
              <a:buNone/>
            </a:pPr>
            <a:r>
              <a:rPr b="1" lang="en" sz="1112"/>
              <a:t>3. Communication Efficiency: Minimizing communication overhead between devices and the central server.</a:t>
            </a:r>
            <a:endParaRPr b="1" sz="11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federated machine learning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258975" y="500050"/>
            <a:ext cx="8629650" cy="414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Limitations </a:t>
            </a:r>
            <a:endParaRPr/>
          </a:p>
        </p:txBody>
      </p:sp>
      <p:sp>
        <p:nvSpPr>
          <p:cNvPr id="113" name="Google Shape;113;p17"/>
          <p:cNvSpPr txBox="1"/>
          <p:nvPr>
            <p:ph idx="1" type="body"/>
          </p:nvPr>
        </p:nvSpPr>
        <p:spPr>
          <a:xfrm>
            <a:off x="729450" y="20915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500"/>
              </a:spcBef>
              <a:spcAft>
                <a:spcPts val="0"/>
              </a:spcAft>
              <a:buNone/>
            </a:pPr>
            <a:r>
              <a:rPr b="1" lang="en" sz="1100">
                <a:solidFill>
                  <a:srgbClr val="202122"/>
                </a:solidFill>
                <a:highlight>
                  <a:srgbClr val="FFFFFF"/>
                </a:highlight>
                <a:latin typeface="Arial"/>
                <a:ea typeface="Arial"/>
                <a:cs typeface="Arial"/>
                <a:sym typeface="Arial"/>
              </a:rPr>
              <a:t>Federated learning raises several statistical challenges:</a:t>
            </a:r>
            <a:endParaRPr b="1" sz="1100">
              <a:solidFill>
                <a:srgbClr val="202122"/>
              </a:solidFill>
              <a:highlight>
                <a:srgbClr val="FFFFFF"/>
              </a:highlight>
              <a:latin typeface="Arial"/>
              <a:ea typeface="Arial"/>
              <a:cs typeface="Arial"/>
              <a:sym typeface="Arial"/>
            </a:endParaRPr>
          </a:p>
          <a:p>
            <a:pPr indent="-298450" lvl="0" marL="685800" rtl="0" algn="l">
              <a:spcBef>
                <a:spcPts val="0"/>
              </a:spcBef>
              <a:spcAft>
                <a:spcPts val="0"/>
              </a:spcAft>
              <a:buClr>
                <a:srgbClr val="202122"/>
              </a:buClr>
              <a:buSzPts val="1100"/>
              <a:buFont typeface="Arial"/>
              <a:buChar char="●"/>
            </a:pPr>
            <a:r>
              <a:rPr b="1" lang="en" sz="1100">
                <a:solidFill>
                  <a:srgbClr val="202122"/>
                </a:solidFill>
                <a:highlight>
                  <a:srgbClr val="FFFFFF"/>
                </a:highlight>
                <a:latin typeface="Arial"/>
                <a:ea typeface="Arial"/>
                <a:cs typeface="Arial"/>
                <a:sym typeface="Arial"/>
              </a:rPr>
              <a:t>Heterogeneity between the different local datasets: each node may have some bias with respect to the general population, and the size of the datasets may vary significantly;</a:t>
            </a:r>
            <a:endParaRPr b="1" baseline="30000" sz="1100">
              <a:solidFill>
                <a:schemeClr val="hlink"/>
              </a:solidFill>
              <a:highlight>
                <a:srgbClr val="FFFFFF"/>
              </a:highlight>
              <a:latin typeface="Arial"/>
              <a:ea typeface="Arial"/>
              <a:cs typeface="Arial"/>
              <a:sym typeface="Arial"/>
            </a:endParaRPr>
          </a:p>
          <a:p>
            <a:pPr indent="-298450" lvl="0" marL="685800" rtl="0" algn="l">
              <a:spcBef>
                <a:spcPts val="0"/>
              </a:spcBef>
              <a:spcAft>
                <a:spcPts val="0"/>
              </a:spcAft>
              <a:buClr>
                <a:srgbClr val="202122"/>
              </a:buClr>
              <a:buSzPts val="1100"/>
              <a:buFont typeface="Arial"/>
              <a:buChar char="●"/>
            </a:pPr>
            <a:r>
              <a:rPr b="1" lang="en" sz="1100">
                <a:solidFill>
                  <a:srgbClr val="202122"/>
                </a:solidFill>
                <a:highlight>
                  <a:srgbClr val="FFFFFF"/>
                </a:highlight>
                <a:latin typeface="Arial"/>
                <a:ea typeface="Arial"/>
                <a:cs typeface="Arial"/>
                <a:sym typeface="Arial"/>
              </a:rPr>
              <a:t>Temporal heterogeneity: each local dataset's distribution may vary with time;</a:t>
            </a:r>
            <a:endParaRPr b="1" sz="1100">
              <a:solidFill>
                <a:srgbClr val="202122"/>
              </a:solidFill>
              <a:highlight>
                <a:srgbClr val="FFFFFF"/>
              </a:highlight>
              <a:latin typeface="Arial"/>
              <a:ea typeface="Arial"/>
              <a:cs typeface="Arial"/>
              <a:sym typeface="Arial"/>
            </a:endParaRPr>
          </a:p>
          <a:p>
            <a:pPr indent="-298450" lvl="0" marL="685800" rtl="0" algn="l">
              <a:spcBef>
                <a:spcPts val="0"/>
              </a:spcBef>
              <a:spcAft>
                <a:spcPts val="0"/>
              </a:spcAft>
              <a:buClr>
                <a:srgbClr val="202122"/>
              </a:buClr>
              <a:buSzPts val="1100"/>
              <a:buFont typeface="Arial"/>
              <a:buChar char="●"/>
            </a:pPr>
            <a:r>
              <a:rPr b="1" lang="en" sz="1100">
                <a:solidFill>
                  <a:schemeClr val="hlink"/>
                </a:solidFill>
                <a:highlight>
                  <a:srgbClr val="FFFFFF"/>
                </a:highlight>
                <a:uFill>
                  <a:noFill/>
                </a:uFill>
                <a:latin typeface="Arial"/>
                <a:ea typeface="Arial"/>
                <a:cs typeface="Arial"/>
                <a:sym typeface="Arial"/>
                <a:hlinkClick r:id="rId3"/>
              </a:rPr>
              <a:t>Interoperability</a:t>
            </a:r>
            <a:r>
              <a:rPr b="1" lang="en" sz="1100">
                <a:solidFill>
                  <a:srgbClr val="202122"/>
                </a:solidFill>
                <a:highlight>
                  <a:srgbClr val="FFFFFF"/>
                </a:highlight>
                <a:latin typeface="Arial"/>
                <a:ea typeface="Arial"/>
                <a:cs typeface="Arial"/>
                <a:sym typeface="Arial"/>
              </a:rPr>
              <a:t> of each node's dataset is a prerequisite;</a:t>
            </a:r>
            <a:endParaRPr b="1" sz="1100">
              <a:solidFill>
                <a:srgbClr val="202122"/>
              </a:solidFill>
              <a:highlight>
                <a:srgbClr val="FFFFFF"/>
              </a:highlight>
              <a:latin typeface="Arial"/>
              <a:ea typeface="Arial"/>
              <a:cs typeface="Arial"/>
              <a:sym typeface="Arial"/>
            </a:endParaRPr>
          </a:p>
          <a:p>
            <a:pPr indent="-298450" lvl="0" marL="685800" rtl="0" algn="l">
              <a:spcBef>
                <a:spcPts val="0"/>
              </a:spcBef>
              <a:spcAft>
                <a:spcPts val="0"/>
              </a:spcAft>
              <a:buClr>
                <a:srgbClr val="202122"/>
              </a:buClr>
              <a:buSzPts val="1100"/>
              <a:buFont typeface="Arial"/>
              <a:buChar char="●"/>
            </a:pPr>
            <a:r>
              <a:rPr b="1" lang="en" sz="1100">
                <a:solidFill>
                  <a:srgbClr val="202122"/>
                </a:solidFill>
                <a:highlight>
                  <a:srgbClr val="FFFFFF"/>
                </a:highlight>
                <a:latin typeface="Arial"/>
                <a:ea typeface="Arial"/>
                <a:cs typeface="Arial"/>
                <a:sym typeface="Arial"/>
              </a:rPr>
              <a:t>Each node's dataset may require regular curations;</a:t>
            </a:r>
            <a:endParaRPr b="1" sz="1100">
              <a:solidFill>
                <a:srgbClr val="202122"/>
              </a:solidFill>
              <a:highlight>
                <a:srgbClr val="FFFFFF"/>
              </a:highlight>
              <a:latin typeface="Arial"/>
              <a:ea typeface="Arial"/>
              <a:cs typeface="Arial"/>
              <a:sym typeface="Arial"/>
            </a:endParaRPr>
          </a:p>
          <a:p>
            <a:pPr indent="-298450" lvl="0" marL="685800" rtl="0" algn="l">
              <a:spcBef>
                <a:spcPts val="0"/>
              </a:spcBef>
              <a:spcAft>
                <a:spcPts val="0"/>
              </a:spcAft>
              <a:buClr>
                <a:srgbClr val="202122"/>
              </a:buClr>
              <a:buSzPts val="1100"/>
              <a:buFont typeface="Arial"/>
              <a:buChar char="●"/>
            </a:pPr>
            <a:r>
              <a:rPr b="1" lang="en" sz="1100">
                <a:solidFill>
                  <a:srgbClr val="202122"/>
                </a:solidFill>
                <a:highlight>
                  <a:srgbClr val="FFFFFF"/>
                </a:highlight>
                <a:latin typeface="Arial"/>
                <a:ea typeface="Arial"/>
                <a:cs typeface="Arial"/>
                <a:sym typeface="Arial"/>
              </a:rPr>
              <a:t>Hiding training data might allow attackers to inject backdoors into the global model;</a:t>
            </a:r>
            <a:endParaRPr b="1" baseline="30000" sz="1100">
              <a:solidFill>
                <a:schemeClr val="hlink"/>
              </a:solidFill>
              <a:highlight>
                <a:srgbClr val="FFFFFF"/>
              </a:highlight>
              <a:latin typeface="Arial"/>
              <a:ea typeface="Arial"/>
              <a:cs typeface="Arial"/>
              <a:sym typeface="Arial"/>
            </a:endParaRPr>
          </a:p>
          <a:p>
            <a:pPr indent="0" lvl="0" marL="0" rtl="0" algn="l">
              <a:spcBef>
                <a:spcPts val="100"/>
              </a:spcBef>
              <a:spcAft>
                <a:spcPts val="12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Initiatlizing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0" y="0"/>
            <a:ext cx="8739250" cy="503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105675" y="3"/>
            <a:ext cx="897376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0" y="-1"/>
            <a:ext cx="9144000" cy="480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1"/>
          <p:cNvPicPr preferRelativeResize="0"/>
          <p:nvPr/>
        </p:nvPicPr>
        <p:blipFill rotWithShape="1">
          <a:blip r:embed="rId3">
            <a:alphaModFix/>
          </a:blip>
          <a:srcRect b="10840" l="0" r="0" t="8617"/>
          <a:stretch/>
        </p:blipFill>
        <p:spPr>
          <a:xfrm>
            <a:off x="0" y="596175"/>
            <a:ext cx="9144000" cy="3378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