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7556500" cy="10693400"/>
  <p:notesSz cx="6858000" cy="9144000"/>
  <p:embeddedFontLst>
    <p:embeddedFont>
      <p:font typeface="Calibri" panose="020F0502020204030204" pitchFamily="34" charset="0"/>
      <p:regular r:id="rId3"/>
      <p:bold r:id="rId4"/>
      <p:italic r:id="rId5"/>
      <p:boldItalic r:id="rId6"/>
    </p:embeddedFont>
    <p:embeddedFont>
      <p:font typeface="Lato" panose="020F0502020204030203" pitchFamily="34" charset="0"/>
      <p:regular r:id="rId7"/>
      <p:bold r:id="rId8"/>
      <p:italic r:id="rId9"/>
      <p:boldItalic r:id="rId10"/>
    </p:embeddedFont>
    <p:embeddedFont>
      <p:font typeface="Lato Bold" panose="020F0502020204030203" charset="0"/>
      <p:regular r:id="rId11"/>
    </p:embeddedFont>
    <p:embeddedFont>
      <p:font typeface="Open Sans" panose="020B0606030504020204" pitchFamily="34" charset="0"/>
      <p:regular r:id="rId12"/>
      <p:bold r:id="rId13"/>
      <p:italic r:id="rId14"/>
      <p:boldItalic r:id="rId15"/>
    </p:embeddedFont>
    <p:embeddedFont>
      <p:font typeface="Public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2C800"/>
    <a:srgbClr val="000000"/>
    <a:srgbClr val="D5D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25" d="100"/>
          <a:sy n="125"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font" Target="fonts/font13.fntdata"/><Relationship Id="rId10" Type="http://schemas.openxmlformats.org/officeDocument/2006/relationships/font" Target="fonts/font8.fntdata"/><Relationship Id="rId19"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codingninjas.com/codestudio/profile/kunal_e9ca" TargetMode="Externa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proofmart.com/product/github-logo-png-hd-images-transparent-background-free-download/" TargetMode="External"/><Relationship Id="rId17" Type="http://schemas.openxmlformats.org/officeDocument/2006/relationships/image" Target="../media/image11.jpeg"/><Relationship Id="rId2" Type="http://schemas.openxmlformats.org/officeDocument/2006/relationships/image" Target="../media/image1.png"/><Relationship Id="rId16" Type="http://schemas.openxmlformats.org/officeDocument/2006/relationships/hyperlink" Target="https://dsd3rmhotmx78.cloudfront.net/vi/m%C3%A1y-t%C3%ADnh-m%C3%A1y-t%C3%ADnh-x%C3%A1ch-tay-2866139/"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svg"/><Relationship Id="rId15" Type="http://schemas.openxmlformats.org/officeDocument/2006/relationships/image" Target="../media/image10.png"/><Relationship Id="rId10" Type="http://schemas.openxmlformats.org/officeDocument/2006/relationships/hyperlink" Target="https://curious-monstera-c582ea.netlify.app/"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hyperlink" Target="https://leetcode.com/kunalkundu4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707" y="2334689"/>
            <a:ext cx="1756411" cy="345959"/>
            <a:chOff x="0" y="0"/>
            <a:chExt cx="730642" cy="123984"/>
          </a:xfrm>
        </p:grpSpPr>
        <p:sp>
          <p:nvSpPr>
            <p:cNvPr id="3" name="Freeform 3"/>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en-US"/>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0996" y="2972891"/>
            <a:ext cx="111585" cy="167377"/>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95046" y="3375598"/>
            <a:ext cx="139105" cy="139105"/>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6706" y="3767067"/>
            <a:ext cx="135786" cy="135786"/>
          </a:xfrm>
          <a:prstGeom prst="rect">
            <a:avLst/>
          </a:prstGeom>
        </p:spPr>
      </p:pic>
      <p:grpSp>
        <p:nvGrpSpPr>
          <p:cNvPr id="8" name="Group 8"/>
          <p:cNvGrpSpPr/>
          <p:nvPr/>
        </p:nvGrpSpPr>
        <p:grpSpPr>
          <a:xfrm>
            <a:off x="2930219" y="4175664"/>
            <a:ext cx="2038750" cy="345959"/>
            <a:chOff x="0" y="0"/>
            <a:chExt cx="730642" cy="123984"/>
          </a:xfrm>
        </p:grpSpPr>
        <p:sp>
          <p:nvSpPr>
            <p:cNvPr id="9" name="Freeform 9"/>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en-US"/>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grpSp>
        <p:nvGrpSpPr>
          <p:cNvPr id="27" name="Group 27"/>
          <p:cNvGrpSpPr/>
          <p:nvPr/>
        </p:nvGrpSpPr>
        <p:grpSpPr>
          <a:xfrm>
            <a:off x="2945099" y="2333400"/>
            <a:ext cx="3652552" cy="345959"/>
            <a:chOff x="0" y="0"/>
            <a:chExt cx="1470937" cy="123984"/>
          </a:xfrm>
        </p:grpSpPr>
        <p:sp>
          <p:nvSpPr>
            <p:cNvPr id="28" name="Freeform 28"/>
            <p:cNvSpPr/>
            <p:nvPr/>
          </p:nvSpPr>
          <p:spPr>
            <a:xfrm>
              <a:off x="0" y="0"/>
              <a:ext cx="1470938" cy="123984"/>
            </a:xfrm>
            <a:custGeom>
              <a:avLst/>
              <a:gdLst/>
              <a:ahLst/>
              <a:cxnLst/>
              <a:rect l="l" t="t" r="r" b="b"/>
              <a:pathLst>
                <a:path w="1470938" h="123984">
                  <a:moveTo>
                    <a:pt x="0" y="0"/>
                  </a:moveTo>
                  <a:lnTo>
                    <a:pt x="1470938" y="0"/>
                  </a:lnTo>
                  <a:lnTo>
                    <a:pt x="1470938" y="123984"/>
                  </a:lnTo>
                  <a:lnTo>
                    <a:pt x="0" y="123984"/>
                  </a:lnTo>
                  <a:close/>
                </a:path>
              </a:pathLst>
            </a:custGeom>
            <a:solidFill>
              <a:srgbClr val="444440"/>
            </a:solidFill>
          </p:spPr>
          <p:txBody>
            <a:bodyPr/>
            <a:lstStyle/>
            <a:p>
              <a:endParaRPr lang="en-US"/>
            </a:p>
          </p:txBody>
        </p:sp>
        <p:sp>
          <p:nvSpPr>
            <p:cNvPr id="29" name="TextBox 29"/>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grpSp>
        <p:nvGrpSpPr>
          <p:cNvPr id="46" name="Group 46"/>
          <p:cNvGrpSpPr/>
          <p:nvPr/>
        </p:nvGrpSpPr>
        <p:grpSpPr>
          <a:xfrm>
            <a:off x="2970361" y="6352423"/>
            <a:ext cx="2038750" cy="345959"/>
            <a:chOff x="0" y="0"/>
            <a:chExt cx="730642" cy="123984"/>
          </a:xfrm>
        </p:grpSpPr>
        <p:sp>
          <p:nvSpPr>
            <p:cNvPr id="47" name="Freeform 47"/>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en-US"/>
            </a:p>
          </p:txBody>
        </p:sp>
        <p:sp>
          <p:nvSpPr>
            <p:cNvPr id="48" name="TextBox 48"/>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pic>
        <p:nvPicPr>
          <p:cNvPr id="49" name="Picture 4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12821" y="4230403"/>
            <a:ext cx="115445" cy="158342"/>
          </a:xfrm>
          <a:prstGeom prst="rect">
            <a:avLst/>
          </a:prstGeom>
        </p:spPr>
      </p:pic>
      <p:sp>
        <p:nvSpPr>
          <p:cNvPr id="51" name="TextBox 51"/>
          <p:cNvSpPr txBox="1"/>
          <p:nvPr/>
        </p:nvSpPr>
        <p:spPr>
          <a:xfrm>
            <a:off x="611181" y="2402893"/>
            <a:ext cx="1666304" cy="209550"/>
          </a:xfrm>
          <a:prstGeom prst="rect">
            <a:avLst/>
          </a:prstGeom>
        </p:spPr>
        <p:txBody>
          <a:bodyPr lIns="0" tIns="0" rIns="0" bIns="0" rtlCol="0" anchor="t">
            <a:spAutoFit/>
          </a:bodyPr>
          <a:lstStyle/>
          <a:p>
            <a:pPr algn="ctr">
              <a:lnSpc>
                <a:spcPts val="1680"/>
              </a:lnSpc>
            </a:pPr>
            <a:r>
              <a:rPr lang="en-US" sz="1400" spc="51" dirty="0">
                <a:solidFill>
                  <a:srgbClr val="FFFFFF"/>
                </a:solidFill>
                <a:latin typeface="Public Sans Bold"/>
              </a:rPr>
              <a:t>CONTACT ME</a:t>
            </a:r>
          </a:p>
        </p:txBody>
      </p:sp>
      <p:sp>
        <p:nvSpPr>
          <p:cNvPr id="52" name="TextBox 52"/>
          <p:cNvSpPr txBox="1"/>
          <p:nvPr/>
        </p:nvSpPr>
        <p:spPr>
          <a:xfrm>
            <a:off x="611181" y="5092639"/>
            <a:ext cx="1666304" cy="204736"/>
          </a:xfrm>
          <a:prstGeom prst="rect">
            <a:avLst/>
          </a:prstGeom>
        </p:spPr>
        <p:txBody>
          <a:bodyPr lIns="0" tIns="0" rIns="0" bIns="0" rtlCol="0" anchor="t">
            <a:spAutoFit/>
          </a:bodyPr>
          <a:lstStyle/>
          <a:p>
            <a:pPr algn="ctr">
              <a:lnSpc>
                <a:spcPts val="1680"/>
              </a:lnSpc>
            </a:pPr>
            <a:r>
              <a:rPr lang="en-US" sz="1400" spc="51" dirty="0">
                <a:solidFill>
                  <a:srgbClr val="FFFFFF"/>
                </a:solidFill>
                <a:latin typeface="Public Sans Bold"/>
              </a:rPr>
              <a:t>.</a:t>
            </a:r>
          </a:p>
        </p:txBody>
      </p:sp>
      <p:sp>
        <p:nvSpPr>
          <p:cNvPr id="53" name="TextBox 53"/>
          <p:cNvSpPr txBox="1"/>
          <p:nvPr/>
        </p:nvSpPr>
        <p:spPr>
          <a:xfrm>
            <a:off x="646022" y="2960240"/>
            <a:ext cx="1946082" cy="149593"/>
          </a:xfrm>
          <a:prstGeom prst="rect">
            <a:avLst/>
          </a:prstGeom>
        </p:spPr>
        <p:txBody>
          <a:bodyPr wrap="square" lIns="0" tIns="0" rIns="0" bIns="0" rtlCol="0" anchor="t">
            <a:spAutoFit/>
          </a:bodyPr>
          <a:lstStyle/>
          <a:p>
            <a:pPr marL="0" lvl="0" indent="0" algn="l">
              <a:lnSpc>
                <a:spcPts val="1260"/>
              </a:lnSpc>
              <a:spcBef>
                <a:spcPct val="0"/>
              </a:spcBef>
            </a:pPr>
            <a:r>
              <a:rPr lang="en-US" sz="900" spc="44" dirty="0">
                <a:solidFill>
                  <a:srgbClr val="000000"/>
                </a:solidFill>
                <a:latin typeface="Lato Bold"/>
              </a:rPr>
              <a:t>West Bengal, Kolkata - 7000145</a:t>
            </a:r>
          </a:p>
        </p:txBody>
      </p:sp>
      <p:sp>
        <p:nvSpPr>
          <p:cNvPr id="54" name="TextBox 54"/>
          <p:cNvSpPr txBox="1"/>
          <p:nvPr/>
        </p:nvSpPr>
        <p:spPr>
          <a:xfrm>
            <a:off x="652198" y="3356588"/>
            <a:ext cx="1563963" cy="158115"/>
          </a:xfrm>
          <a:prstGeom prst="rect">
            <a:avLst/>
          </a:prstGeom>
        </p:spPr>
        <p:txBody>
          <a:bodyPr lIns="0" tIns="0" rIns="0" bIns="0" rtlCol="0" anchor="t">
            <a:spAutoFit/>
          </a:bodyPr>
          <a:lstStyle/>
          <a:p>
            <a:pPr marL="0" lvl="0" indent="0" algn="l">
              <a:lnSpc>
                <a:spcPts val="1260"/>
              </a:lnSpc>
              <a:spcBef>
                <a:spcPct val="0"/>
              </a:spcBef>
            </a:pPr>
            <a:r>
              <a:rPr lang="en-US" sz="900" spc="44" dirty="0">
                <a:solidFill>
                  <a:srgbClr val="000000"/>
                </a:solidFill>
                <a:latin typeface="Lato Bold"/>
              </a:rPr>
              <a:t>kunalkundu427@gmail.com</a:t>
            </a:r>
          </a:p>
        </p:txBody>
      </p:sp>
      <p:sp>
        <p:nvSpPr>
          <p:cNvPr id="55" name="TextBox 55"/>
          <p:cNvSpPr txBox="1"/>
          <p:nvPr/>
        </p:nvSpPr>
        <p:spPr>
          <a:xfrm>
            <a:off x="2937501" y="4257405"/>
            <a:ext cx="1666304" cy="209550"/>
          </a:xfrm>
          <a:prstGeom prst="rect">
            <a:avLst/>
          </a:prstGeom>
        </p:spPr>
        <p:txBody>
          <a:bodyPr lIns="0" tIns="0" rIns="0" bIns="0" rtlCol="0" anchor="t">
            <a:spAutoFit/>
          </a:bodyPr>
          <a:lstStyle/>
          <a:p>
            <a:pPr algn="ctr">
              <a:lnSpc>
                <a:spcPts val="1680"/>
              </a:lnSpc>
            </a:pPr>
            <a:r>
              <a:rPr lang="en-US" sz="1400" spc="51" dirty="0">
                <a:solidFill>
                  <a:srgbClr val="FFFFFF"/>
                </a:solidFill>
                <a:latin typeface="Public Sans Bold"/>
              </a:rPr>
              <a:t>SKILLS</a:t>
            </a:r>
          </a:p>
        </p:txBody>
      </p:sp>
      <p:sp>
        <p:nvSpPr>
          <p:cNvPr id="58" name="TextBox 58"/>
          <p:cNvSpPr txBox="1"/>
          <p:nvPr/>
        </p:nvSpPr>
        <p:spPr>
          <a:xfrm>
            <a:off x="3095452" y="4654208"/>
            <a:ext cx="1994058" cy="1239185"/>
          </a:xfrm>
          <a:prstGeom prst="rect">
            <a:avLst/>
          </a:prstGeom>
        </p:spPr>
        <p:txBody>
          <a:bodyPr wrap="square" lIns="0" tIns="0" rIns="0" bIns="0" rtlCol="0" anchor="t">
            <a:spAutoFit/>
          </a:bodyPr>
          <a:lstStyle/>
          <a:p>
            <a:pPr marL="171450" indent="-171450">
              <a:lnSpc>
                <a:spcPts val="1399"/>
              </a:lnSpc>
              <a:buFont typeface="Wingdings" panose="05000000000000000000" pitchFamily="2" charset="2"/>
              <a:buChar char="v"/>
            </a:pPr>
            <a:r>
              <a:rPr lang="en-US" sz="999" dirty="0">
                <a:solidFill>
                  <a:srgbClr val="000000"/>
                </a:solidFill>
                <a:latin typeface="Lato Bold"/>
              </a:rPr>
              <a:t>HTML</a:t>
            </a:r>
          </a:p>
          <a:p>
            <a:pPr marL="171450" indent="-171450">
              <a:lnSpc>
                <a:spcPts val="1399"/>
              </a:lnSpc>
              <a:buFont typeface="Wingdings" panose="05000000000000000000" pitchFamily="2" charset="2"/>
              <a:buChar char="v"/>
            </a:pPr>
            <a:r>
              <a:rPr lang="en-US" sz="999" dirty="0">
                <a:solidFill>
                  <a:srgbClr val="000000"/>
                </a:solidFill>
                <a:latin typeface="Lato Bold"/>
              </a:rPr>
              <a:t>CSS</a:t>
            </a:r>
          </a:p>
          <a:p>
            <a:pPr marL="171450" indent="-171450">
              <a:lnSpc>
                <a:spcPts val="1399"/>
              </a:lnSpc>
              <a:buFont typeface="Wingdings" panose="05000000000000000000" pitchFamily="2" charset="2"/>
              <a:buChar char="v"/>
            </a:pPr>
            <a:r>
              <a:rPr lang="en-US" sz="999" dirty="0">
                <a:solidFill>
                  <a:srgbClr val="000000"/>
                </a:solidFill>
                <a:latin typeface="Lato Bold"/>
              </a:rPr>
              <a:t>JavaScript</a:t>
            </a:r>
          </a:p>
          <a:p>
            <a:pPr marL="171450" indent="-171450" algn="l">
              <a:lnSpc>
                <a:spcPts val="1399"/>
              </a:lnSpc>
              <a:buFont typeface="Wingdings" panose="05000000000000000000" pitchFamily="2" charset="2"/>
              <a:buChar char="v"/>
            </a:pPr>
            <a:r>
              <a:rPr lang="en-US" sz="999" dirty="0">
                <a:solidFill>
                  <a:srgbClr val="000000"/>
                </a:solidFill>
                <a:latin typeface="Lato Bold"/>
              </a:rPr>
              <a:t>React JS</a:t>
            </a:r>
          </a:p>
          <a:p>
            <a:pPr marL="171450" indent="-171450" algn="l">
              <a:lnSpc>
                <a:spcPts val="1399"/>
              </a:lnSpc>
              <a:buFont typeface="Wingdings" panose="05000000000000000000" pitchFamily="2" charset="2"/>
              <a:buChar char="v"/>
            </a:pPr>
            <a:r>
              <a:rPr lang="en-US" sz="999" dirty="0">
                <a:solidFill>
                  <a:srgbClr val="000000"/>
                </a:solidFill>
                <a:latin typeface="Lato Bold"/>
              </a:rPr>
              <a:t>Bootstrap        </a:t>
            </a:r>
          </a:p>
          <a:p>
            <a:pPr marL="171450" indent="-171450">
              <a:lnSpc>
                <a:spcPts val="1399"/>
              </a:lnSpc>
              <a:buFont typeface="Wingdings" panose="05000000000000000000" pitchFamily="2" charset="2"/>
              <a:buChar char="v"/>
            </a:pPr>
            <a:r>
              <a:rPr lang="en-US" sz="999" dirty="0">
                <a:solidFill>
                  <a:srgbClr val="000000"/>
                </a:solidFill>
                <a:latin typeface="Lato Bold"/>
              </a:rPr>
              <a:t>Node.js</a:t>
            </a:r>
          </a:p>
          <a:p>
            <a:pPr marL="171450" indent="-171450">
              <a:lnSpc>
                <a:spcPts val="1399"/>
              </a:lnSpc>
              <a:buFont typeface="Wingdings" panose="05000000000000000000" pitchFamily="2" charset="2"/>
              <a:buChar char="v"/>
            </a:pPr>
            <a:r>
              <a:rPr lang="en-US" sz="999" dirty="0">
                <a:solidFill>
                  <a:srgbClr val="000000"/>
                </a:solidFill>
                <a:latin typeface="Lato Bold"/>
              </a:rPr>
              <a:t>Express.js                          </a:t>
            </a:r>
          </a:p>
        </p:txBody>
      </p:sp>
      <p:sp>
        <p:nvSpPr>
          <p:cNvPr id="61" name="TextBox 61"/>
          <p:cNvSpPr txBox="1"/>
          <p:nvPr/>
        </p:nvSpPr>
        <p:spPr>
          <a:xfrm>
            <a:off x="3467531" y="2386210"/>
            <a:ext cx="2272548" cy="209550"/>
          </a:xfrm>
          <a:prstGeom prst="rect">
            <a:avLst/>
          </a:prstGeom>
        </p:spPr>
        <p:txBody>
          <a:bodyPr lIns="0" tIns="0" rIns="0" bIns="0" rtlCol="0" anchor="t">
            <a:spAutoFit/>
          </a:bodyPr>
          <a:lstStyle/>
          <a:p>
            <a:pPr>
              <a:lnSpc>
                <a:spcPts val="1680"/>
              </a:lnSpc>
            </a:pPr>
            <a:r>
              <a:rPr lang="en-US" sz="1400" spc="51" dirty="0">
                <a:solidFill>
                  <a:srgbClr val="FFFFFF"/>
                </a:solidFill>
                <a:latin typeface="Public Sans Bold"/>
              </a:rPr>
              <a:t>EDUCATION</a:t>
            </a:r>
          </a:p>
        </p:txBody>
      </p:sp>
      <p:sp>
        <p:nvSpPr>
          <p:cNvPr id="62" name="TextBox 62"/>
          <p:cNvSpPr txBox="1"/>
          <p:nvPr/>
        </p:nvSpPr>
        <p:spPr>
          <a:xfrm>
            <a:off x="3114886" y="235844"/>
            <a:ext cx="3153666" cy="863600"/>
          </a:xfrm>
          <a:prstGeom prst="rect">
            <a:avLst/>
          </a:prstGeom>
        </p:spPr>
        <p:txBody>
          <a:bodyPr lIns="0" tIns="0" rIns="0" bIns="0" rtlCol="0" anchor="t">
            <a:spAutoFit/>
          </a:bodyPr>
          <a:lstStyle/>
          <a:p>
            <a:pPr algn="l">
              <a:lnSpc>
                <a:spcPts val="7000"/>
              </a:lnSpc>
            </a:pPr>
            <a:r>
              <a:rPr lang="en-US" sz="5000" spc="350" dirty="0">
                <a:solidFill>
                  <a:srgbClr val="4D4D4F"/>
                </a:solidFill>
                <a:latin typeface="Open Sans"/>
              </a:rPr>
              <a:t>Kunal</a:t>
            </a:r>
          </a:p>
        </p:txBody>
      </p:sp>
      <p:sp>
        <p:nvSpPr>
          <p:cNvPr id="63" name="TextBox 63"/>
          <p:cNvSpPr txBox="1"/>
          <p:nvPr/>
        </p:nvSpPr>
        <p:spPr>
          <a:xfrm>
            <a:off x="3110238" y="1156478"/>
            <a:ext cx="3718650" cy="438721"/>
          </a:xfrm>
          <a:prstGeom prst="rect">
            <a:avLst/>
          </a:prstGeom>
        </p:spPr>
        <p:txBody>
          <a:bodyPr lIns="0" tIns="0" rIns="0" bIns="0" rtlCol="0" anchor="t">
            <a:spAutoFit/>
          </a:bodyPr>
          <a:lstStyle/>
          <a:p>
            <a:pPr algn="l">
              <a:lnSpc>
                <a:spcPts val="2920"/>
              </a:lnSpc>
            </a:pPr>
            <a:r>
              <a:rPr lang="en-US" sz="4500" spc="1003" dirty="0">
                <a:solidFill>
                  <a:srgbClr val="4D4D4F"/>
                </a:solidFill>
                <a:latin typeface="Open Sans"/>
              </a:rPr>
              <a:t>Kundu</a:t>
            </a:r>
          </a:p>
        </p:txBody>
      </p:sp>
      <p:sp>
        <p:nvSpPr>
          <p:cNvPr id="64" name="TextBox 64"/>
          <p:cNvSpPr txBox="1"/>
          <p:nvPr/>
        </p:nvSpPr>
        <p:spPr>
          <a:xfrm>
            <a:off x="3118533" y="1582060"/>
            <a:ext cx="4104437" cy="520912"/>
          </a:xfrm>
          <a:prstGeom prst="rect">
            <a:avLst/>
          </a:prstGeom>
        </p:spPr>
        <p:txBody>
          <a:bodyPr lIns="0" tIns="0" rIns="0" bIns="0" rtlCol="0" anchor="t">
            <a:spAutoFit/>
          </a:bodyPr>
          <a:lstStyle/>
          <a:p>
            <a:pPr>
              <a:lnSpc>
                <a:spcPts val="2099"/>
              </a:lnSpc>
              <a:spcBef>
                <a:spcPct val="0"/>
              </a:spcBef>
            </a:pPr>
            <a:r>
              <a:rPr lang="en-US" sz="1499" spc="320" dirty="0">
                <a:solidFill>
                  <a:srgbClr val="000000"/>
                </a:solidFill>
                <a:latin typeface="Open Sans"/>
              </a:rPr>
              <a:t>Full Stack Web Developer,(MERN stack), Software Engineer</a:t>
            </a:r>
          </a:p>
        </p:txBody>
      </p:sp>
      <p:sp>
        <p:nvSpPr>
          <p:cNvPr id="65" name="TextBox 65"/>
          <p:cNvSpPr txBox="1"/>
          <p:nvPr/>
        </p:nvSpPr>
        <p:spPr>
          <a:xfrm>
            <a:off x="2937501" y="2720524"/>
            <a:ext cx="4104437" cy="699102"/>
          </a:xfrm>
          <a:prstGeom prst="rect">
            <a:avLst/>
          </a:prstGeom>
        </p:spPr>
        <p:txBody>
          <a:bodyPr lIns="0" tIns="0" rIns="0" bIns="0" rtlCol="0" anchor="t">
            <a:spAutoFit/>
          </a:bodyPr>
          <a:lstStyle/>
          <a:p>
            <a:pPr marL="171450" indent="-171450" algn="just">
              <a:lnSpc>
                <a:spcPts val="1373"/>
              </a:lnSpc>
              <a:buFont typeface="Wingdings" panose="05000000000000000000" pitchFamily="2" charset="2"/>
              <a:buChar char="Ø"/>
            </a:pPr>
            <a:r>
              <a:rPr lang="en-US" sz="947" dirty="0">
                <a:solidFill>
                  <a:srgbClr val="000000"/>
                </a:solidFill>
                <a:latin typeface="Lato Bold"/>
              </a:rPr>
              <a:t>B-tech in Computer Science Engineering (on going) – 9.57 CGPA .</a:t>
            </a:r>
          </a:p>
          <a:p>
            <a:pPr marL="171450" indent="-171450" algn="just">
              <a:lnSpc>
                <a:spcPts val="1373"/>
              </a:lnSpc>
              <a:buFont typeface="Wingdings" panose="05000000000000000000" pitchFamily="2" charset="2"/>
              <a:buChar char="Ø"/>
            </a:pPr>
            <a:r>
              <a:rPr lang="en-US" sz="947" dirty="0">
                <a:solidFill>
                  <a:srgbClr val="000000"/>
                </a:solidFill>
                <a:latin typeface="Lato Bold"/>
              </a:rPr>
              <a:t>Passed X + XI from ISC with 85% aggregate in both. </a:t>
            </a:r>
          </a:p>
          <a:p>
            <a:pPr marL="171450" indent="-171450" algn="just">
              <a:lnSpc>
                <a:spcPts val="1373"/>
              </a:lnSpc>
              <a:buFont typeface="Wingdings" panose="05000000000000000000" pitchFamily="2" charset="2"/>
              <a:buChar char="Ø"/>
            </a:pPr>
            <a:r>
              <a:rPr lang="en-US" sz="947" dirty="0">
                <a:solidFill>
                  <a:srgbClr val="000000"/>
                </a:solidFill>
                <a:latin typeface="Lato Bold"/>
              </a:rPr>
              <a:t>Made 20+ projects on web development, mobile app dev. Available on </a:t>
            </a:r>
            <a:r>
              <a:rPr lang="en-US" sz="947" dirty="0" err="1">
                <a:solidFill>
                  <a:srgbClr val="000000"/>
                </a:solidFill>
                <a:latin typeface="Lato Bold"/>
              </a:rPr>
              <a:t>github</a:t>
            </a:r>
            <a:r>
              <a:rPr lang="en-US" sz="947" dirty="0">
                <a:solidFill>
                  <a:srgbClr val="000000"/>
                </a:solidFill>
                <a:latin typeface="Lato Bold"/>
              </a:rPr>
              <a:t>.</a:t>
            </a:r>
          </a:p>
        </p:txBody>
      </p:sp>
      <p:sp>
        <p:nvSpPr>
          <p:cNvPr id="66" name="TextBox 66"/>
          <p:cNvSpPr txBox="1"/>
          <p:nvPr/>
        </p:nvSpPr>
        <p:spPr>
          <a:xfrm>
            <a:off x="2778524" y="3618311"/>
            <a:ext cx="4271026" cy="340800"/>
          </a:xfrm>
          <a:prstGeom prst="rect">
            <a:avLst/>
          </a:prstGeom>
        </p:spPr>
        <p:txBody>
          <a:bodyPr lIns="0" tIns="0" rIns="0" bIns="0" rtlCol="0" anchor="t">
            <a:spAutoFit/>
          </a:bodyPr>
          <a:lstStyle/>
          <a:p>
            <a:pPr algn="just">
              <a:lnSpc>
                <a:spcPts val="1400"/>
              </a:lnSpc>
            </a:pPr>
            <a:r>
              <a:rPr lang="en-US" sz="966" dirty="0">
                <a:solidFill>
                  <a:srgbClr val="737373"/>
                </a:solidFill>
                <a:latin typeface="Lato"/>
              </a:rPr>
              <a:t>    </a:t>
            </a:r>
            <a:r>
              <a:rPr lang="en-US" sz="966" dirty="0">
                <a:solidFill>
                  <a:srgbClr val="000000"/>
                </a:solidFill>
                <a:latin typeface="Lato Bold"/>
              </a:rPr>
              <a:t> Passed 10 and 12 from Holy Cross High School .</a:t>
            </a:r>
          </a:p>
          <a:p>
            <a:pPr algn="just">
              <a:lnSpc>
                <a:spcPts val="1400"/>
              </a:lnSpc>
            </a:pPr>
            <a:r>
              <a:rPr lang="en-US" sz="966" dirty="0">
                <a:solidFill>
                  <a:srgbClr val="000000"/>
                </a:solidFill>
                <a:latin typeface="Lato Bold"/>
              </a:rPr>
              <a:t>     Currently perusing B-tech in CSE from Netaji Subhash Engineering College.  </a:t>
            </a:r>
          </a:p>
        </p:txBody>
      </p:sp>
      <p:sp>
        <p:nvSpPr>
          <p:cNvPr id="67" name="TextBox 67"/>
          <p:cNvSpPr txBox="1"/>
          <p:nvPr/>
        </p:nvSpPr>
        <p:spPr>
          <a:xfrm>
            <a:off x="3127643" y="6433780"/>
            <a:ext cx="1666304" cy="209550"/>
          </a:xfrm>
          <a:prstGeom prst="rect">
            <a:avLst/>
          </a:prstGeom>
        </p:spPr>
        <p:txBody>
          <a:bodyPr lIns="0" tIns="0" rIns="0" bIns="0" rtlCol="0" anchor="t">
            <a:spAutoFit/>
          </a:bodyPr>
          <a:lstStyle/>
          <a:p>
            <a:pPr algn="ctr">
              <a:lnSpc>
                <a:spcPts val="1680"/>
              </a:lnSpc>
            </a:pPr>
            <a:r>
              <a:rPr lang="en-US" sz="1400" b="1" spc="51" dirty="0">
                <a:solidFill>
                  <a:srgbClr val="FFFFFF"/>
                </a:solidFill>
                <a:latin typeface="Public Sans Bold"/>
              </a:rPr>
              <a:t>PROJECTS</a:t>
            </a:r>
          </a:p>
        </p:txBody>
      </p:sp>
      <p:sp>
        <p:nvSpPr>
          <p:cNvPr id="68" name="TextBox 68"/>
          <p:cNvSpPr txBox="1"/>
          <p:nvPr/>
        </p:nvSpPr>
        <p:spPr>
          <a:xfrm>
            <a:off x="2778524" y="6734289"/>
            <a:ext cx="4369752" cy="3572453"/>
          </a:xfrm>
          <a:prstGeom prst="rect">
            <a:avLst/>
          </a:prstGeom>
        </p:spPr>
        <p:txBody>
          <a:bodyPr wrap="square" lIns="0" tIns="0" rIns="0" bIns="0" rtlCol="0" anchor="t">
            <a:spAutoFit/>
          </a:bodyPr>
          <a:lstStyle/>
          <a:p>
            <a:pPr algn="just">
              <a:lnSpc>
                <a:spcPts val="1414"/>
              </a:lnSpc>
            </a:pPr>
            <a:r>
              <a:rPr lang="en-US" sz="975" dirty="0">
                <a:solidFill>
                  <a:srgbClr val="000000"/>
                </a:solidFill>
                <a:latin typeface="Lato Bold"/>
              </a:rPr>
              <a:t>1. &gt; Made A full stack project using the latest technologies(MERN stack) in web development. </a:t>
            </a:r>
            <a:r>
              <a:rPr lang="en-US" sz="975" dirty="0" err="1">
                <a:solidFill>
                  <a:srgbClr val="000000"/>
                </a:solidFill>
                <a:latin typeface="Lato Bold"/>
              </a:rPr>
              <a:t>NewsMonkey</a:t>
            </a:r>
            <a:r>
              <a:rPr lang="en-US" sz="975" dirty="0">
                <a:solidFill>
                  <a:srgbClr val="000000"/>
                </a:solidFill>
                <a:latin typeface="Lato Bold"/>
              </a:rPr>
              <a:t> where one can read the latest news of any country under 7 different categories. More then 500+ news every day. Please try refreshing or  navigate to other categories like technology </a:t>
            </a:r>
            <a:r>
              <a:rPr lang="en-US" sz="975" dirty="0" err="1">
                <a:solidFill>
                  <a:srgbClr val="000000"/>
                </a:solidFill>
                <a:latin typeface="Lato Bold"/>
              </a:rPr>
              <a:t>etc</a:t>
            </a:r>
            <a:r>
              <a:rPr lang="en-US" sz="975" dirty="0">
                <a:solidFill>
                  <a:srgbClr val="000000"/>
                </a:solidFill>
                <a:latin typeface="Lato Bold"/>
              </a:rPr>
              <a:t>, If it takes much time loading. </a:t>
            </a:r>
            <a:r>
              <a:rPr lang="en-US" sz="1100" b="1" u="sng" dirty="0">
                <a:solidFill>
                  <a:srgbClr val="0000FF"/>
                </a:solidFill>
                <a:latin typeface="Lato Bold"/>
              </a:rPr>
              <a:t>https://voluble-cendol-8256d8.netlify.app</a:t>
            </a:r>
          </a:p>
          <a:p>
            <a:pPr algn="just">
              <a:lnSpc>
                <a:spcPts val="1414"/>
              </a:lnSpc>
            </a:pPr>
            <a:endParaRPr lang="en-US" sz="1100" b="1" u="sng" dirty="0">
              <a:solidFill>
                <a:srgbClr val="0000FF"/>
              </a:solidFill>
              <a:latin typeface="Lato Bold"/>
            </a:endParaRPr>
          </a:p>
          <a:p>
            <a:pPr algn="just">
              <a:lnSpc>
                <a:spcPts val="1414"/>
              </a:lnSpc>
            </a:pPr>
            <a:r>
              <a:rPr lang="en-US" sz="975" dirty="0">
                <a:solidFill>
                  <a:srgbClr val="000000"/>
                </a:solidFill>
                <a:latin typeface="Lato Bold"/>
              </a:rPr>
              <a:t>2. &gt; (MERN stack project) </a:t>
            </a:r>
            <a:r>
              <a:rPr lang="en-US" sz="975" dirty="0" err="1">
                <a:solidFill>
                  <a:srgbClr val="000000"/>
                </a:solidFill>
                <a:latin typeface="Lato Bold"/>
              </a:rPr>
              <a:t>MyNoteBook</a:t>
            </a:r>
            <a:r>
              <a:rPr lang="en-US" sz="975" dirty="0">
                <a:solidFill>
                  <a:srgbClr val="000000"/>
                </a:solidFill>
                <a:latin typeface="Lato Bold"/>
              </a:rPr>
              <a:t> application. Your notes on the cloud. Read and write notes from anywhere anytime and retrieve them from the cloud anytime you need. Don’t worry, your privacy is highly maintained, no one else accept you will be able to read your notes.</a:t>
            </a:r>
          </a:p>
          <a:p>
            <a:pPr algn="just">
              <a:lnSpc>
                <a:spcPts val="1414"/>
              </a:lnSpc>
            </a:pPr>
            <a:r>
              <a:rPr lang="en-US" sz="1100" b="1" dirty="0">
                <a:solidFill>
                  <a:srgbClr val="000000"/>
                </a:solidFill>
                <a:latin typeface="-apple-system"/>
                <a:hlinkClick r:id="rId10"/>
              </a:rPr>
              <a:t>https://curious-monstera-c582ea.netlify.app</a:t>
            </a:r>
            <a:endParaRPr lang="en-US" sz="1100" b="1" dirty="0">
              <a:solidFill>
                <a:srgbClr val="000000"/>
              </a:solidFill>
              <a:latin typeface="-apple-system"/>
            </a:endParaRPr>
          </a:p>
          <a:p>
            <a:pPr algn="just">
              <a:lnSpc>
                <a:spcPts val="1414"/>
              </a:lnSpc>
            </a:pPr>
            <a:endParaRPr lang="en-US" sz="1100" b="1" dirty="0">
              <a:solidFill>
                <a:srgbClr val="000000"/>
              </a:solidFill>
              <a:latin typeface="-apple-system"/>
            </a:endParaRPr>
          </a:p>
          <a:p>
            <a:pPr algn="just">
              <a:lnSpc>
                <a:spcPts val="1414"/>
              </a:lnSpc>
            </a:pPr>
            <a:r>
              <a:rPr lang="en-US" sz="1100" b="1" dirty="0">
                <a:solidFill>
                  <a:srgbClr val="000000"/>
                </a:solidFill>
                <a:latin typeface="-apple-system"/>
              </a:rPr>
              <a:t>3.&gt; Made a chrome extension using JavaScript</a:t>
            </a:r>
            <a:r>
              <a:rPr lang="en-US" sz="1100" dirty="0">
                <a:solidFill>
                  <a:srgbClr val="000000"/>
                </a:solidFill>
                <a:latin typeface="-apple-system"/>
              </a:rPr>
              <a:t>.</a:t>
            </a:r>
            <a:r>
              <a:rPr lang="en-US" sz="1100" b="1" dirty="0">
                <a:solidFill>
                  <a:srgbClr val="000000"/>
                </a:solidFill>
                <a:latin typeface="-apple-system"/>
              </a:rPr>
              <a:t> </a:t>
            </a:r>
            <a:r>
              <a:rPr lang="en-US" sz="1000" dirty="0">
                <a:solidFill>
                  <a:srgbClr val="000000"/>
                </a:solidFill>
                <a:latin typeface="Lato Bold"/>
              </a:rPr>
              <a:t>This Chrome </a:t>
            </a:r>
          </a:p>
          <a:p>
            <a:pPr algn="just">
              <a:lnSpc>
                <a:spcPts val="1414"/>
              </a:lnSpc>
            </a:pPr>
            <a:r>
              <a:rPr lang="en-US" sz="1000" dirty="0">
                <a:solidFill>
                  <a:srgbClr val="000000"/>
                </a:solidFill>
                <a:latin typeface="Lato Bold"/>
              </a:rPr>
              <a:t>extension allows you to save as many tabs as you like. And delete</a:t>
            </a:r>
          </a:p>
          <a:p>
            <a:pPr algn="just">
              <a:lnSpc>
                <a:spcPts val="1414"/>
              </a:lnSpc>
            </a:pPr>
            <a:r>
              <a:rPr lang="en-US" sz="1000" dirty="0">
                <a:solidFill>
                  <a:srgbClr val="000000"/>
                </a:solidFill>
                <a:latin typeface="Lato Bold"/>
              </a:rPr>
              <a:t>it from your local storage as well.</a:t>
            </a:r>
          </a:p>
          <a:p>
            <a:pPr algn="just">
              <a:lnSpc>
                <a:spcPts val="1414"/>
              </a:lnSpc>
            </a:pPr>
            <a:r>
              <a:rPr lang="en-US" sz="1000" b="1" u="sng" dirty="0">
                <a:solidFill>
                  <a:srgbClr val="0000FF"/>
                </a:solidFill>
                <a:latin typeface="Lato Bold"/>
              </a:rPr>
              <a:t>https://github.com/kunal-kundu/Chrome-Extension/tree/9687a2d69c6ec35704e769dc4ddd7480635c46b0?search=1</a:t>
            </a:r>
          </a:p>
          <a:p>
            <a:pPr algn="just">
              <a:lnSpc>
                <a:spcPts val="1414"/>
              </a:lnSpc>
            </a:pPr>
            <a:endParaRPr lang="en-US" sz="975" dirty="0">
              <a:solidFill>
                <a:srgbClr val="000000"/>
              </a:solidFill>
              <a:latin typeface="Lato Bold"/>
            </a:endParaRPr>
          </a:p>
          <a:p>
            <a:pPr algn="just">
              <a:lnSpc>
                <a:spcPts val="1414"/>
              </a:lnSpc>
            </a:pPr>
            <a:r>
              <a:rPr lang="en-US" sz="975" dirty="0">
                <a:solidFill>
                  <a:srgbClr val="000000"/>
                </a:solidFill>
                <a:latin typeface="Lato Bold"/>
              </a:rPr>
              <a:t>4. &gt; Made a famous game Tic-Tac-Toe using HTML, CSS and JAVASCRIPT</a:t>
            </a:r>
          </a:p>
          <a:p>
            <a:pPr algn="just">
              <a:lnSpc>
                <a:spcPts val="1414"/>
              </a:lnSpc>
            </a:pPr>
            <a:r>
              <a:rPr lang="en-US" sz="975" b="1" u="sng" dirty="0">
                <a:solidFill>
                  <a:srgbClr val="0000FF"/>
                </a:solidFill>
                <a:latin typeface="Lato Bold"/>
              </a:rPr>
              <a:t>https://kunal-kundu.github.io/TicTacToe.github.io/</a:t>
            </a:r>
            <a:endParaRPr lang="en-US" sz="975" u="sng" dirty="0">
              <a:solidFill>
                <a:srgbClr val="0000FF"/>
              </a:solidFill>
              <a:latin typeface="Lato Bold"/>
            </a:endParaRPr>
          </a:p>
        </p:txBody>
      </p:sp>
      <p:sp>
        <p:nvSpPr>
          <p:cNvPr id="69" name="TextBox 69"/>
          <p:cNvSpPr txBox="1"/>
          <p:nvPr/>
        </p:nvSpPr>
        <p:spPr>
          <a:xfrm>
            <a:off x="647640" y="4230403"/>
            <a:ext cx="2047760" cy="158115"/>
          </a:xfrm>
          <a:prstGeom prst="rect">
            <a:avLst/>
          </a:prstGeom>
        </p:spPr>
        <p:txBody>
          <a:bodyPr lIns="0" tIns="0" rIns="0" bIns="0" rtlCol="0" anchor="t">
            <a:spAutoFit/>
          </a:bodyPr>
          <a:lstStyle/>
          <a:p>
            <a:pPr marL="0" lvl="0" indent="0" algn="l">
              <a:lnSpc>
                <a:spcPts val="1260"/>
              </a:lnSpc>
              <a:spcBef>
                <a:spcPct val="0"/>
              </a:spcBef>
            </a:pPr>
            <a:r>
              <a:rPr lang="en-US" sz="900" spc="44" dirty="0">
                <a:solidFill>
                  <a:srgbClr val="000000"/>
                </a:solidFill>
                <a:latin typeface="Lato Bold"/>
              </a:rPr>
              <a:t>+91-6291395520</a:t>
            </a:r>
          </a:p>
        </p:txBody>
      </p:sp>
      <p:sp>
        <p:nvSpPr>
          <p:cNvPr id="70" name="TextBox 70"/>
          <p:cNvSpPr txBox="1"/>
          <p:nvPr/>
        </p:nvSpPr>
        <p:spPr>
          <a:xfrm>
            <a:off x="655951" y="3717895"/>
            <a:ext cx="1837626" cy="316305"/>
          </a:xfrm>
          <a:prstGeom prst="rect">
            <a:avLst/>
          </a:prstGeom>
        </p:spPr>
        <p:txBody>
          <a:bodyPr lIns="0" tIns="0" rIns="0" bIns="0" rtlCol="0" anchor="t">
            <a:spAutoFit/>
          </a:bodyPr>
          <a:lstStyle/>
          <a:p>
            <a:pPr marL="0" lvl="0" indent="0" algn="l">
              <a:lnSpc>
                <a:spcPts val="1260"/>
              </a:lnSpc>
              <a:spcBef>
                <a:spcPct val="0"/>
              </a:spcBef>
            </a:pPr>
            <a:r>
              <a:rPr lang="en-US" sz="900" u="sng" spc="44" dirty="0">
                <a:solidFill>
                  <a:srgbClr val="0000FF"/>
                </a:solidFill>
                <a:latin typeface="Lato Bold"/>
              </a:rPr>
              <a:t>https://www.linkedin.com/in/kunal-kundu-2b4086223/</a:t>
            </a:r>
          </a:p>
        </p:txBody>
      </p:sp>
      <p:sp>
        <p:nvSpPr>
          <p:cNvPr id="13" name="TextBox 69">
            <a:extLst>
              <a:ext uri="{FF2B5EF4-FFF2-40B4-BE49-F238E27FC236}">
                <a16:creationId xmlns:a16="http://schemas.microsoft.com/office/drawing/2014/main" id="{7ABC5889-E795-C975-2106-7C1539A10B3A}"/>
              </a:ext>
            </a:extLst>
          </p:cNvPr>
          <p:cNvSpPr txBox="1"/>
          <p:nvPr/>
        </p:nvSpPr>
        <p:spPr>
          <a:xfrm>
            <a:off x="661809" y="4621051"/>
            <a:ext cx="2047760" cy="149593"/>
          </a:xfrm>
          <a:prstGeom prst="rect">
            <a:avLst/>
          </a:prstGeom>
        </p:spPr>
        <p:txBody>
          <a:bodyPr lIns="0" tIns="0" rIns="0" bIns="0" rtlCol="0" anchor="t">
            <a:spAutoFit/>
          </a:bodyPr>
          <a:lstStyle/>
          <a:p>
            <a:pPr marL="0" lvl="0" indent="0" algn="l">
              <a:lnSpc>
                <a:spcPts val="1260"/>
              </a:lnSpc>
              <a:spcBef>
                <a:spcPct val="0"/>
              </a:spcBef>
            </a:pPr>
            <a:r>
              <a:rPr lang="en-US" sz="900" u="sng" spc="44" dirty="0">
                <a:solidFill>
                  <a:srgbClr val="0000FF"/>
                </a:solidFill>
                <a:latin typeface="Lato Bold"/>
              </a:rPr>
              <a:t>https://github.com/kunal-kundu</a:t>
            </a:r>
          </a:p>
        </p:txBody>
      </p:sp>
      <p:pic>
        <p:nvPicPr>
          <p:cNvPr id="15" name="Picture 14">
            <a:extLst>
              <a:ext uri="{FF2B5EF4-FFF2-40B4-BE49-F238E27FC236}">
                <a16:creationId xmlns:a16="http://schemas.microsoft.com/office/drawing/2014/main" id="{7D3E3492-0A2B-2E51-8B90-7CC3AF0E9E9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96706" y="4613340"/>
            <a:ext cx="137786" cy="181769"/>
          </a:xfrm>
          <a:prstGeom prst="rect">
            <a:avLst/>
          </a:prstGeom>
        </p:spPr>
      </p:pic>
      <p:sp>
        <p:nvSpPr>
          <p:cNvPr id="11" name="TextBox 69">
            <a:extLst>
              <a:ext uri="{FF2B5EF4-FFF2-40B4-BE49-F238E27FC236}">
                <a16:creationId xmlns:a16="http://schemas.microsoft.com/office/drawing/2014/main" id="{D909DE02-2D69-CDE2-AB56-D5089C916D1D}"/>
              </a:ext>
            </a:extLst>
          </p:cNvPr>
          <p:cNvSpPr txBox="1"/>
          <p:nvPr/>
        </p:nvSpPr>
        <p:spPr>
          <a:xfrm>
            <a:off x="646521" y="5003177"/>
            <a:ext cx="2047760" cy="1316579"/>
          </a:xfrm>
          <a:prstGeom prst="rect">
            <a:avLst/>
          </a:prstGeom>
        </p:spPr>
        <p:txBody>
          <a:bodyPr lIns="0" tIns="0" rIns="0" bIns="0" rtlCol="0" anchor="t">
            <a:spAutoFit/>
          </a:bodyPr>
          <a:lstStyle/>
          <a:p>
            <a:pPr marL="0" lvl="0" indent="0" algn="l">
              <a:lnSpc>
                <a:spcPts val="1260"/>
              </a:lnSpc>
              <a:spcBef>
                <a:spcPct val="0"/>
              </a:spcBef>
            </a:pPr>
            <a:r>
              <a:rPr lang="en-US" sz="900" spc="44" dirty="0">
                <a:solidFill>
                  <a:srgbClr val="000000"/>
                </a:solidFill>
                <a:latin typeface="Lato Bold"/>
                <a:hlinkClick r:id="rId13"/>
              </a:rPr>
              <a:t>https://www.codingninjas.com/codestudio/profile/kunal_e9ca</a:t>
            </a:r>
            <a:endParaRPr lang="en-US" sz="900" spc="44" dirty="0">
              <a:solidFill>
                <a:srgbClr val="000000"/>
              </a:solidFill>
              <a:latin typeface="Lato Bold"/>
            </a:endParaRPr>
          </a:p>
          <a:p>
            <a:pPr marL="0" lvl="0" indent="0" algn="l">
              <a:lnSpc>
                <a:spcPts val="1260"/>
              </a:lnSpc>
              <a:spcBef>
                <a:spcPct val="0"/>
              </a:spcBef>
            </a:pPr>
            <a:endParaRPr lang="en-US" sz="900" spc="44" dirty="0">
              <a:solidFill>
                <a:srgbClr val="000000"/>
              </a:solidFill>
              <a:latin typeface="Lato Bold"/>
            </a:endParaRPr>
          </a:p>
          <a:p>
            <a:pPr marL="0" lvl="0" indent="0" algn="l">
              <a:lnSpc>
                <a:spcPts val="1260"/>
              </a:lnSpc>
              <a:spcBef>
                <a:spcPct val="0"/>
              </a:spcBef>
            </a:pPr>
            <a:r>
              <a:rPr lang="en-US" sz="900" spc="44" dirty="0">
                <a:solidFill>
                  <a:srgbClr val="000000"/>
                </a:solidFill>
                <a:latin typeface="Lato Bold"/>
                <a:hlinkClick r:id="rId14"/>
              </a:rPr>
              <a:t>https://leetcode.com/kunalkundu427/</a:t>
            </a:r>
            <a:endParaRPr lang="en-US" sz="900" spc="44" dirty="0">
              <a:solidFill>
                <a:srgbClr val="000000"/>
              </a:solidFill>
              <a:latin typeface="Lato Bold"/>
            </a:endParaRPr>
          </a:p>
          <a:p>
            <a:pPr marL="0" lvl="0" indent="0" algn="l">
              <a:lnSpc>
                <a:spcPts val="1260"/>
              </a:lnSpc>
              <a:spcBef>
                <a:spcPct val="0"/>
              </a:spcBef>
            </a:pPr>
            <a:endParaRPr lang="en-US" sz="900" spc="44" dirty="0">
              <a:solidFill>
                <a:srgbClr val="000000"/>
              </a:solidFill>
              <a:latin typeface="Lato Bold"/>
            </a:endParaRPr>
          </a:p>
          <a:p>
            <a:pPr marL="0" lvl="0" indent="0" algn="l">
              <a:lnSpc>
                <a:spcPts val="1260"/>
              </a:lnSpc>
              <a:spcBef>
                <a:spcPct val="0"/>
              </a:spcBef>
            </a:pPr>
            <a:r>
              <a:rPr lang="en-US" sz="900" u="sng" spc="44" dirty="0">
                <a:solidFill>
                  <a:srgbClr val="0000FF"/>
                </a:solidFill>
                <a:latin typeface="Lato Bold"/>
              </a:rPr>
              <a:t>https://www.hackerrank.com/kunalkundu427</a:t>
            </a:r>
          </a:p>
        </p:txBody>
      </p:sp>
      <p:pic>
        <p:nvPicPr>
          <p:cNvPr id="17" name="Picture 16">
            <a:extLst>
              <a:ext uri="{FF2B5EF4-FFF2-40B4-BE49-F238E27FC236}">
                <a16:creationId xmlns:a16="http://schemas.microsoft.com/office/drawing/2014/main" id="{11E6B5CB-07B0-15E3-0135-A74A0027342B}"/>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79884" y="4955261"/>
            <a:ext cx="230806" cy="326457"/>
          </a:xfrm>
          <a:prstGeom prst="rect">
            <a:avLst/>
          </a:prstGeom>
        </p:spPr>
      </p:pic>
      <p:pic>
        <p:nvPicPr>
          <p:cNvPr id="18" name="Picture 17">
            <a:extLst>
              <a:ext uri="{FF2B5EF4-FFF2-40B4-BE49-F238E27FC236}">
                <a16:creationId xmlns:a16="http://schemas.microsoft.com/office/drawing/2014/main" id="{EE79FAAD-40EF-A064-0EF2-8078734E2820}"/>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87026" y="5441870"/>
            <a:ext cx="230806" cy="326457"/>
          </a:xfrm>
          <a:prstGeom prst="rect">
            <a:avLst/>
          </a:prstGeom>
        </p:spPr>
      </p:pic>
      <p:pic>
        <p:nvPicPr>
          <p:cNvPr id="12" name="Picture 11">
            <a:extLst>
              <a:ext uri="{FF2B5EF4-FFF2-40B4-BE49-F238E27FC236}">
                <a16:creationId xmlns:a16="http://schemas.microsoft.com/office/drawing/2014/main" id="{AD7EC998-F07D-97D6-B0C5-F35E616B591E}"/>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96706" y="5954265"/>
            <a:ext cx="238215" cy="336937"/>
          </a:xfrm>
          <a:prstGeom prst="rect">
            <a:avLst/>
          </a:prstGeom>
        </p:spPr>
      </p:pic>
      <p:sp>
        <p:nvSpPr>
          <p:cNvPr id="14" name="TextBox 58">
            <a:extLst>
              <a:ext uri="{FF2B5EF4-FFF2-40B4-BE49-F238E27FC236}">
                <a16:creationId xmlns:a16="http://schemas.microsoft.com/office/drawing/2014/main" id="{33C282CC-07D1-CBF0-1D3A-87CCD13F6F6E}"/>
              </a:ext>
            </a:extLst>
          </p:cNvPr>
          <p:cNvSpPr txBox="1"/>
          <p:nvPr/>
        </p:nvSpPr>
        <p:spPr>
          <a:xfrm>
            <a:off x="5089510" y="4676068"/>
            <a:ext cx="1994058" cy="1418722"/>
          </a:xfrm>
          <a:prstGeom prst="rect">
            <a:avLst/>
          </a:prstGeom>
        </p:spPr>
        <p:txBody>
          <a:bodyPr wrap="square" lIns="0" tIns="0" rIns="0" bIns="0" rtlCol="0" anchor="t">
            <a:spAutoFit/>
          </a:bodyPr>
          <a:lstStyle/>
          <a:p>
            <a:pPr marL="171450" indent="-171450">
              <a:lnSpc>
                <a:spcPts val="1399"/>
              </a:lnSpc>
              <a:buFont typeface="Wingdings" panose="05000000000000000000" pitchFamily="2" charset="2"/>
              <a:buChar char="v"/>
            </a:pPr>
            <a:r>
              <a:rPr lang="en-US" sz="999" dirty="0">
                <a:solidFill>
                  <a:srgbClr val="000000"/>
                </a:solidFill>
                <a:latin typeface="Lato Bold"/>
              </a:rPr>
              <a:t>DBMS – MySQL, MongoDB</a:t>
            </a:r>
          </a:p>
          <a:p>
            <a:pPr marL="171450" indent="-171450">
              <a:lnSpc>
                <a:spcPts val="1399"/>
              </a:lnSpc>
              <a:buFont typeface="Wingdings" panose="05000000000000000000" pitchFamily="2" charset="2"/>
              <a:buChar char="v"/>
            </a:pPr>
            <a:r>
              <a:rPr lang="en-US" sz="999" dirty="0">
                <a:solidFill>
                  <a:srgbClr val="000000"/>
                </a:solidFill>
                <a:latin typeface="Lato Bold"/>
              </a:rPr>
              <a:t>OS </a:t>
            </a:r>
          </a:p>
          <a:p>
            <a:pPr marL="171450" indent="-171450">
              <a:lnSpc>
                <a:spcPts val="1399"/>
              </a:lnSpc>
              <a:buFont typeface="Wingdings" panose="05000000000000000000" pitchFamily="2" charset="2"/>
              <a:buChar char="v"/>
            </a:pPr>
            <a:r>
              <a:rPr lang="en-US" sz="999" dirty="0">
                <a:solidFill>
                  <a:srgbClr val="000000"/>
                </a:solidFill>
                <a:latin typeface="Lato Bold"/>
              </a:rPr>
              <a:t>Computer Networks</a:t>
            </a:r>
          </a:p>
          <a:p>
            <a:pPr marL="171450" indent="-171450">
              <a:lnSpc>
                <a:spcPts val="1399"/>
              </a:lnSpc>
              <a:buFont typeface="Wingdings" panose="05000000000000000000" pitchFamily="2" charset="2"/>
              <a:buChar char="v"/>
            </a:pPr>
            <a:r>
              <a:rPr lang="en-US" sz="999" dirty="0">
                <a:solidFill>
                  <a:srgbClr val="000000"/>
                </a:solidFill>
                <a:latin typeface="Lato Bold"/>
              </a:rPr>
              <a:t>Data Structure and Algorithms</a:t>
            </a:r>
          </a:p>
          <a:p>
            <a:pPr marL="171450" indent="-171450">
              <a:lnSpc>
                <a:spcPts val="1399"/>
              </a:lnSpc>
              <a:buFont typeface="Wingdings" panose="05000000000000000000" pitchFamily="2" charset="2"/>
              <a:buChar char="v"/>
            </a:pPr>
            <a:r>
              <a:rPr lang="en-US" sz="999" dirty="0">
                <a:solidFill>
                  <a:srgbClr val="000000"/>
                </a:solidFill>
                <a:latin typeface="Lato Bold"/>
              </a:rPr>
              <a:t>C</a:t>
            </a:r>
          </a:p>
          <a:p>
            <a:pPr marL="171450" indent="-171450">
              <a:lnSpc>
                <a:spcPts val="1399"/>
              </a:lnSpc>
              <a:buFont typeface="Wingdings" panose="05000000000000000000" pitchFamily="2" charset="2"/>
              <a:buChar char="v"/>
            </a:pPr>
            <a:r>
              <a:rPr lang="en-US" sz="999" dirty="0">
                <a:solidFill>
                  <a:srgbClr val="000000"/>
                </a:solidFill>
                <a:latin typeface="Lato Bold"/>
              </a:rPr>
              <a:t>C++ </a:t>
            </a:r>
          </a:p>
          <a:p>
            <a:pPr marL="171450" indent="-171450">
              <a:lnSpc>
                <a:spcPts val="1399"/>
              </a:lnSpc>
              <a:buFont typeface="Wingdings" panose="05000000000000000000" pitchFamily="2" charset="2"/>
              <a:buChar char="v"/>
            </a:pPr>
            <a:r>
              <a:rPr lang="en-US" sz="999" dirty="0">
                <a:solidFill>
                  <a:srgbClr val="000000"/>
                </a:solidFill>
                <a:latin typeface="Lato Bold"/>
              </a:rPr>
              <a:t>Java </a:t>
            </a:r>
          </a:p>
          <a:p>
            <a:pPr marL="171450" indent="-171450">
              <a:lnSpc>
                <a:spcPts val="1399"/>
              </a:lnSpc>
              <a:buFont typeface="Wingdings" panose="05000000000000000000" pitchFamily="2" charset="2"/>
              <a:buChar char="v"/>
            </a:pPr>
            <a:r>
              <a:rPr lang="en-US" sz="999" dirty="0">
                <a:solidFill>
                  <a:srgbClr val="000000"/>
                </a:solidFill>
                <a:latin typeface="Lato Bold"/>
              </a:rPr>
              <a:t>Python</a:t>
            </a:r>
          </a:p>
        </p:txBody>
      </p:sp>
      <p:grpSp>
        <p:nvGrpSpPr>
          <p:cNvPr id="16" name="Group 46">
            <a:extLst>
              <a:ext uri="{FF2B5EF4-FFF2-40B4-BE49-F238E27FC236}">
                <a16:creationId xmlns:a16="http://schemas.microsoft.com/office/drawing/2014/main" id="{D7A88B31-EA2B-9976-DEA7-E60FB13C1417}"/>
              </a:ext>
            </a:extLst>
          </p:cNvPr>
          <p:cNvGrpSpPr/>
          <p:nvPr/>
        </p:nvGrpSpPr>
        <p:grpSpPr>
          <a:xfrm>
            <a:off x="540252" y="6646286"/>
            <a:ext cx="2038750" cy="345959"/>
            <a:chOff x="0" y="0"/>
            <a:chExt cx="730642" cy="123984"/>
          </a:xfrm>
        </p:grpSpPr>
        <p:sp>
          <p:nvSpPr>
            <p:cNvPr id="19" name="Freeform 47">
              <a:extLst>
                <a:ext uri="{FF2B5EF4-FFF2-40B4-BE49-F238E27FC236}">
                  <a16:creationId xmlns:a16="http://schemas.microsoft.com/office/drawing/2014/main" id="{8E65D0EA-2066-8CFF-474D-9F5E938A3A50}"/>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en-US"/>
            </a:p>
          </p:txBody>
        </p:sp>
        <p:sp>
          <p:nvSpPr>
            <p:cNvPr id="20" name="TextBox 48">
              <a:extLst>
                <a:ext uri="{FF2B5EF4-FFF2-40B4-BE49-F238E27FC236}">
                  <a16:creationId xmlns:a16="http://schemas.microsoft.com/office/drawing/2014/main" id="{1CF97859-1811-6B2A-7351-CE5774995FDA}"/>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sp>
        <p:nvSpPr>
          <p:cNvPr id="22" name="TextBox 21">
            <a:extLst>
              <a:ext uri="{FF2B5EF4-FFF2-40B4-BE49-F238E27FC236}">
                <a16:creationId xmlns:a16="http://schemas.microsoft.com/office/drawing/2014/main" id="{E2C47548-3358-A3C4-8CA0-0E4611A9CF88}"/>
              </a:ext>
            </a:extLst>
          </p:cNvPr>
          <p:cNvSpPr txBox="1"/>
          <p:nvPr/>
        </p:nvSpPr>
        <p:spPr>
          <a:xfrm>
            <a:off x="709727" y="6634600"/>
            <a:ext cx="1656667" cy="369332"/>
          </a:xfrm>
          <a:prstGeom prst="rect">
            <a:avLst/>
          </a:prstGeom>
          <a:noFill/>
        </p:spPr>
        <p:txBody>
          <a:bodyPr wrap="square">
            <a:spAutoFit/>
          </a:bodyPr>
          <a:lstStyle/>
          <a:p>
            <a:pPr algn="l" fontAlgn="ctr"/>
            <a:r>
              <a:rPr lang="en-US" b="1" dirty="0">
                <a:solidFill>
                  <a:schemeClr val="bg1"/>
                </a:solidFill>
                <a:effectLst/>
                <a:latin typeface="SourceCodePro"/>
              </a:rPr>
              <a:t>Achievements</a:t>
            </a:r>
          </a:p>
        </p:txBody>
      </p:sp>
      <p:sp>
        <p:nvSpPr>
          <p:cNvPr id="24" name="TextBox 23">
            <a:extLst>
              <a:ext uri="{FF2B5EF4-FFF2-40B4-BE49-F238E27FC236}">
                <a16:creationId xmlns:a16="http://schemas.microsoft.com/office/drawing/2014/main" id="{9EEDCE5F-E61A-D987-8483-635934A47007}"/>
              </a:ext>
            </a:extLst>
          </p:cNvPr>
          <p:cNvSpPr txBox="1"/>
          <p:nvPr/>
        </p:nvSpPr>
        <p:spPr>
          <a:xfrm>
            <a:off x="320013" y="7082883"/>
            <a:ext cx="2258989" cy="1785104"/>
          </a:xfrm>
          <a:prstGeom prst="rect">
            <a:avLst/>
          </a:prstGeom>
          <a:noFill/>
        </p:spPr>
        <p:txBody>
          <a:bodyPr wrap="square">
            <a:spAutoFit/>
          </a:bodyPr>
          <a:lstStyle/>
          <a:p>
            <a:pPr algn="l" fontAlgn="ctr"/>
            <a:r>
              <a:rPr lang="en-US" sz="1100" b="1" dirty="0">
                <a:latin typeface="Google Sans"/>
              </a:rPr>
              <a:t>1.&gt; Three </a:t>
            </a:r>
            <a:r>
              <a:rPr lang="en-US" sz="1100" b="1" dirty="0">
                <a:solidFill>
                  <a:srgbClr val="D2C800"/>
                </a:solidFill>
                <a:latin typeface="Google Sans"/>
              </a:rPr>
              <a:t>5* Gold </a:t>
            </a:r>
            <a:r>
              <a:rPr lang="en-US" sz="1100" b="1" dirty="0">
                <a:latin typeface="Google Sans"/>
              </a:rPr>
              <a:t>batch in Problem Solving ,Java, C++ in Hacker Rank. </a:t>
            </a:r>
          </a:p>
          <a:p>
            <a:pPr algn="l" fontAlgn="ctr"/>
            <a:endParaRPr lang="en-US" sz="1100" b="1" dirty="0">
              <a:latin typeface="Google Sans"/>
            </a:endParaRPr>
          </a:p>
          <a:p>
            <a:pPr algn="l" fontAlgn="ctr"/>
            <a:r>
              <a:rPr lang="en-US" sz="1100" b="1" dirty="0">
                <a:latin typeface="Google Sans"/>
              </a:rPr>
              <a:t>2.&gt; Solved More then 400+ coding questions in LeetCode, CodingNinjas, InterviewBit, HackerRank.</a:t>
            </a:r>
          </a:p>
          <a:p>
            <a:pPr algn="l" fontAlgn="ctr"/>
            <a:endParaRPr lang="en-US" sz="1100" b="1" dirty="0">
              <a:latin typeface="Google Sans"/>
            </a:endParaRPr>
          </a:p>
          <a:p>
            <a:pPr algn="l" fontAlgn="ctr"/>
            <a:r>
              <a:rPr lang="en-US" sz="1100" b="1" dirty="0">
                <a:latin typeface="Google Sans"/>
              </a:rPr>
              <a:t>3.&gt; 3* rating for competitive coding in CodeShef.</a:t>
            </a:r>
          </a:p>
        </p:txBody>
      </p:sp>
      <p:grpSp>
        <p:nvGrpSpPr>
          <p:cNvPr id="25" name="Group 46">
            <a:extLst>
              <a:ext uri="{FF2B5EF4-FFF2-40B4-BE49-F238E27FC236}">
                <a16:creationId xmlns:a16="http://schemas.microsoft.com/office/drawing/2014/main" id="{BB31446B-A873-2096-6DFE-6ABA0156D622}"/>
              </a:ext>
            </a:extLst>
          </p:cNvPr>
          <p:cNvGrpSpPr/>
          <p:nvPr/>
        </p:nvGrpSpPr>
        <p:grpSpPr>
          <a:xfrm>
            <a:off x="540252" y="8966716"/>
            <a:ext cx="2038750" cy="345959"/>
            <a:chOff x="0" y="0"/>
            <a:chExt cx="730642" cy="123984"/>
          </a:xfrm>
        </p:grpSpPr>
        <p:sp>
          <p:nvSpPr>
            <p:cNvPr id="26" name="Freeform 47">
              <a:extLst>
                <a:ext uri="{FF2B5EF4-FFF2-40B4-BE49-F238E27FC236}">
                  <a16:creationId xmlns:a16="http://schemas.microsoft.com/office/drawing/2014/main" id="{5C39ADF9-0A13-084C-5B54-F26464B518F1}"/>
                </a:ext>
              </a:extLst>
            </p:cNvPr>
            <p:cNvSpPr/>
            <p:nvPr/>
          </p:nvSpPr>
          <p:spPr>
            <a:xfrm>
              <a:off x="0" y="0"/>
              <a:ext cx="730642" cy="123984"/>
            </a:xfrm>
            <a:custGeom>
              <a:avLst/>
              <a:gdLst/>
              <a:ahLst/>
              <a:cxnLst/>
              <a:rect l="l" t="t" r="r" b="b"/>
              <a:pathLst>
                <a:path w="730642" h="123984">
                  <a:moveTo>
                    <a:pt x="0" y="0"/>
                  </a:moveTo>
                  <a:lnTo>
                    <a:pt x="730642" y="0"/>
                  </a:lnTo>
                  <a:lnTo>
                    <a:pt x="730642" y="123984"/>
                  </a:lnTo>
                  <a:lnTo>
                    <a:pt x="0" y="123984"/>
                  </a:lnTo>
                  <a:close/>
                </a:path>
              </a:pathLst>
            </a:custGeom>
            <a:solidFill>
              <a:srgbClr val="444440"/>
            </a:solidFill>
          </p:spPr>
          <p:txBody>
            <a:bodyPr/>
            <a:lstStyle/>
            <a:p>
              <a:endParaRPr lang="en-US"/>
            </a:p>
          </p:txBody>
        </p:sp>
        <p:sp>
          <p:nvSpPr>
            <p:cNvPr id="30" name="TextBox 48">
              <a:extLst>
                <a:ext uri="{FF2B5EF4-FFF2-40B4-BE49-F238E27FC236}">
                  <a16:creationId xmlns:a16="http://schemas.microsoft.com/office/drawing/2014/main" id="{845D8B6A-BB71-0C4B-BE56-F0886AA12844}"/>
                </a:ext>
              </a:extLst>
            </p:cNvPr>
            <p:cNvSpPr txBox="1"/>
            <p:nvPr/>
          </p:nvSpPr>
          <p:spPr>
            <a:xfrm>
              <a:off x="0" y="-9525"/>
              <a:ext cx="812800" cy="822325"/>
            </a:xfrm>
            <a:prstGeom prst="rect">
              <a:avLst/>
            </a:prstGeom>
          </p:spPr>
          <p:txBody>
            <a:bodyPr lIns="50800" tIns="50800" rIns="50800" bIns="50800" rtlCol="0" anchor="ctr"/>
            <a:lstStyle/>
            <a:p>
              <a:pPr algn="ctr">
                <a:lnSpc>
                  <a:spcPts val="1589"/>
                </a:lnSpc>
              </a:pPr>
              <a:endParaRPr/>
            </a:p>
          </p:txBody>
        </p:sp>
      </p:grpSp>
      <p:sp>
        <p:nvSpPr>
          <p:cNvPr id="37" name="TextBox 36">
            <a:extLst>
              <a:ext uri="{FF2B5EF4-FFF2-40B4-BE49-F238E27FC236}">
                <a16:creationId xmlns:a16="http://schemas.microsoft.com/office/drawing/2014/main" id="{0F5FF2BD-BCE4-372C-DC65-71EA85E04782}"/>
              </a:ext>
            </a:extLst>
          </p:cNvPr>
          <p:cNvSpPr txBox="1"/>
          <p:nvPr/>
        </p:nvSpPr>
        <p:spPr>
          <a:xfrm>
            <a:off x="528266" y="8955029"/>
            <a:ext cx="1965311" cy="369332"/>
          </a:xfrm>
          <a:prstGeom prst="rect">
            <a:avLst/>
          </a:prstGeom>
          <a:noFill/>
        </p:spPr>
        <p:txBody>
          <a:bodyPr wrap="square">
            <a:spAutoFit/>
          </a:bodyPr>
          <a:lstStyle/>
          <a:p>
            <a:r>
              <a:rPr lang="en-US" dirty="0">
                <a:solidFill>
                  <a:schemeClr val="bg1"/>
                </a:solidFill>
                <a:latin typeface="SourceCodePro"/>
              </a:rPr>
              <a:t>   </a:t>
            </a:r>
            <a:r>
              <a:rPr lang="en-US" b="1" dirty="0">
                <a:solidFill>
                  <a:schemeClr val="bg1"/>
                </a:solidFill>
                <a:latin typeface="SourceCodePro"/>
              </a:rPr>
              <a:t>Work</a:t>
            </a:r>
            <a:r>
              <a:rPr lang="en-US" dirty="0">
                <a:solidFill>
                  <a:schemeClr val="bg1"/>
                </a:solidFill>
                <a:latin typeface="SourceCodePro"/>
              </a:rPr>
              <a:t> </a:t>
            </a:r>
            <a:r>
              <a:rPr lang="en-US" b="1" dirty="0">
                <a:solidFill>
                  <a:schemeClr val="bg1"/>
                </a:solidFill>
                <a:latin typeface="SourceCodePro"/>
              </a:rPr>
              <a:t>Experience</a:t>
            </a:r>
            <a:endParaRPr lang="en-US" b="1" dirty="0"/>
          </a:p>
        </p:txBody>
      </p:sp>
      <p:sp>
        <p:nvSpPr>
          <p:cNvPr id="39" name="TextBox 38">
            <a:extLst>
              <a:ext uri="{FF2B5EF4-FFF2-40B4-BE49-F238E27FC236}">
                <a16:creationId xmlns:a16="http://schemas.microsoft.com/office/drawing/2014/main" id="{CDDBAAE1-03B3-D64B-B0C2-781EF9CA12FA}"/>
              </a:ext>
            </a:extLst>
          </p:cNvPr>
          <p:cNvSpPr txBox="1"/>
          <p:nvPr/>
        </p:nvSpPr>
        <p:spPr>
          <a:xfrm>
            <a:off x="311002" y="9467176"/>
            <a:ext cx="2268000" cy="600164"/>
          </a:xfrm>
          <a:prstGeom prst="rect">
            <a:avLst/>
          </a:prstGeom>
          <a:noFill/>
        </p:spPr>
        <p:txBody>
          <a:bodyPr wrap="square">
            <a:spAutoFit/>
          </a:bodyPr>
          <a:lstStyle/>
          <a:p>
            <a:r>
              <a:rPr lang="en-US" sz="1100" b="1" dirty="0">
                <a:latin typeface="SourceCodePro"/>
              </a:rPr>
              <a:t>1.&gt; Intern at persistent University.</a:t>
            </a:r>
          </a:p>
          <a:p>
            <a:r>
              <a:rPr lang="en-US" sz="1100" b="1" u="sng" dirty="0">
                <a:solidFill>
                  <a:srgbClr val="0000FF"/>
                </a:solidFill>
              </a:rPr>
              <a:t>https://persistentuniversity.persistent.com/user/profile.php?id=4482</a:t>
            </a:r>
          </a:p>
        </p:txBody>
      </p:sp>
      <p:pic>
        <p:nvPicPr>
          <p:cNvPr id="43" name="Picture 42">
            <a:extLst>
              <a:ext uri="{FF2B5EF4-FFF2-40B4-BE49-F238E27FC236}">
                <a16:creationId xmlns:a16="http://schemas.microsoft.com/office/drawing/2014/main" id="{8D543713-BDBF-4D68-E4BE-EC11A5419FB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5951" y="414767"/>
            <a:ext cx="1718402" cy="17388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463</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Calibri</vt:lpstr>
      <vt:lpstr>Open Sans</vt:lpstr>
      <vt:lpstr>Lato Bold</vt:lpstr>
      <vt:lpstr>-apple-system</vt:lpstr>
      <vt:lpstr>Public Sans Bold</vt:lpstr>
      <vt:lpstr>Wingdings</vt:lpstr>
      <vt:lpstr>SourceCodePro</vt:lpstr>
      <vt:lpstr>Lato</vt:lpstr>
      <vt:lpstr>Google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CV Resume</dc:title>
  <cp:lastModifiedBy>kunal kundu</cp:lastModifiedBy>
  <cp:revision>18</cp:revision>
  <dcterms:created xsi:type="dcterms:W3CDTF">2006-08-16T00:00:00Z</dcterms:created>
  <dcterms:modified xsi:type="dcterms:W3CDTF">2023-08-31T13:37:17Z</dcterms:modified>
  <dc:identifier>DAFIcZfVMxc</dc:identifier>
</cp:coreProperties>
</file>