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Lato Bold" panose="020F0502020204030203" charset="0"/>
      <p:regular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Public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2C800"/>
    <a:srgbClr val="000000"/>
    <a:srgbClr val="D5D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25" d="100"/>
          <a:sy n="125" d="100"/>
        </p:scale>
        <p:origin x="850" y="-28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curious-monstera-c582ea.netlify.app/" TargetMode="External"/><Relationship Id="rId1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s://voluble-cendol-8256d8.netlify.app/" TargetMode="External"/><Relationship Id="rId17" Type="http://schemas.openxmlformats.org/officeDocument/2006/relationships/hyperlink" Target="https://leetcode.com/kunalkundu427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www.codingninjas.com/codestudio/profile/kunal_e9ca" TargetMode="External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s://phenomenal-creponne-f8a542.netlify.app/" TargetMode="External"/><Relationship Id="rId5" Type="http://schemas.openxmlformats.org/officeDocument/2006/relationships/image" Target="../media/image4.svg"/><Relationship Id="rId15" Type="http://schemas.openxmlformats.org/officeDocument/2006/relationships/hyperlink" Target="https://proofmart.com/product/github-logo-png-hd-images-transparent-background-free-download/" TargetMode="External"/><Relationship Id="rId10" Type="http://schemas.openxmlformats.org/officeDocument/2006/relationships/hyperlink" Target="https://verdant-blini-e3187b.netlify.app/" TargetMode="External"/><Relationship Id="rId19" Type="http://schemas.openxmlformats.org/officeDocument/2006/relationships/hyperlink" Target="https://dsd3rmhotmx78.cloudfront.net/vi/m%C3%A1y-t%C3%ADnh-m%C3%A1y-t%C3%ADnh-x%C3%A1ch-tay-2866139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707" y="2334689"/>
            <a:ext cx="1756411" cy="345959"/>
            <a:chOff x="0" y="0"/>
            <a:chExt cx="730642" cy="1239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0642" cy="123984"/>
            </a:xfrm>
            <a:custGeom>
              <a:avLst/>
              <a:gdLst/>
              <a:ahLst/>
              <a:cxnLst/>
              <a:rect l="l" t="t" r="r" b="b"/>
              <a:pathLst>
                <a:path w="730642" h="123984">
                  <a:moveTo>
                    <a:pt x="0" y="0"/>
                  </a:moveTo>
                  <a:lnTo>
                    <a:pt x="730642" y="0"/>
                  </a:lnTo>
                  <a:lnTo>
                    <a:pt x="730642" y="123984"/>
                  </a:lnTo>
                  <a:lnTo>
                    <a:pt x="0" y="123984"/>
                  </a:lnTo>
                  <a:close/>
                </a:path>
              </a:pathLst>
            </a:custGeom>
            <a:solidFill>
              <a:srgbClr val="4444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8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00996" y="2972891"/>
            <a:ext cx="111585" cy="16737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87235" y="3208695"/>
            <a:ext cx="139105" cy="1391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96706" y="3526352"/>
            <a:ext cx="135786" cy="135786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937501" y="3834960"/>
            <a:ext cx="2038750" cy="345959"/>
            <a:chOff x="0" y="0"/>
            <a:chExt cx="730642" cy="12398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0642" cy="123984"/>
            </a:xfrm>
            <a:custGeom>
              <a:avLst/>
              <a:gdLst/>
              <a:ahLst/>
              <a:cxnLst/>
              <a:rect l="l" t="t" r="r" b="b"/>
              <a:pathLst>
                <a:path w="730642" h="123984">
                  <a:moveTo>
                    <a:pt x="0" y="0"/>
                  </a:moveTo>
                  <a:lnTo>
                    <a:pt x="730642" y="0"/>
                  </a:lnTo>
                  <a:lnTo>
                    <a:pt x="730642" y="123984"/>
                  </a:lnTo>
                  <a:lnTo>
                    <a:pt x="0" y="123984"/>
                  </a:lnTo>
                  <a:close/>
                </a:path>
              </a:pathLst>
            </a:custGeom>
            <a:solidFill>
              <a:srgbClr val="4444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8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945099" y="2333400"/>
            <a:ext cx="3652552" cy="345959"/>
            <a:chOff x="0" y="0"/>
            <a:chExt cx="1470937" cy="12398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470938" cy="123984"/>
            </a:xfrm>
            <a:custGeom>
              <a:avLst/>
              <a:gdLst/>
              <a:ahLst/>
              <a:cxnLst/>
              <a:rect l="l" t="t" r="r" b="b"/>
              <a:pathLst>
                <a:path w="1470938" h="123984">
                  <a:moveTo>
                    <a:pt x="0" y="0"/>
                  </a:moveTo>
                  <a:lnTo>
                    <a:pt x="1470938" y="0"/>
                  </a:lnTo>
                  <a:lnTo>
                    <a:pt x="1470938" y="123984"/>
                  </a:lnTo>
                  <a:lnTo>
                    <a:pt x="0" y="123984"/>
                  </a:lnTo>
                  <a:close/>
                </a:path>
              </a:pathLst>
            </a:custGeom>
            <a:solidFill>
              <a:srgbClr val="4444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8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2932248" y="5841556"/>
            <a:ext cx="2038750" cy="345959"/>
            <a:chOff x="0" y="0"/>
            <a:chExt cx="730642" cy="123984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730642" cy="123984"/>
            </a:xfrm>
            <a:custGeom>
              <a:avLst/>
              <a:gdLst/>
              <a:ahLst/>
              <a:cxnLst/>
              <a:rect l="l" t="t" r="r" b="b"/>
              <a:pathLst>
                <a:path w="730642" h="123984">
                  <a:moveTo>
                    <a:pt x="0" y="0"/>
                  </a:moveTo>
                  <a:lnTo>
                    <a:pt x="730642" y="0"/>
                  </a:lnTo>
                  <a:lnTo>
                    <a:pt x="730642" y="123984"/>
                  </a:lnTo>
                  <a:lnTo>
                    <a:pt x="0" y="123984"/>
                  </a:lnTo>
                  <a:close/>
                </a:path>
              </a:pathLst>
            </a:custGeom>
            <a:solidFill>
              <a:srgbClr val="4444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89"/>
                </a:lnSpc>
              </a:pPr>
              <a:endParaRPr/>
            </a:p>
          </p:txBody>
        </p:sp>
      </p:grpSp>
      <p:pic>
        <p:nvPicPr>
          <p:cNvPr id="49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20853" y="3816639"/>
            <a:ext cx="115445" cy="158342"/>
          </a:xfrm>
          <a:prstGeom prst="rect">
            <a:avLst/>
          </a:prstGeom>
        </p:spPr>
      </p:pic>
      <p:sp>
        <p:nvSpPr>
          <p:cNvPr id="51" name="TextBox 51"/>
          <p:cNvSpPr txBox="1"/>
          <p:nvPr/>
        </p:nvSpPr>
        <p:spPr>
          <a:xfrm>
            <a:off x="611181" y="2402893"/>
            <a:ext cx="1666304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spc="51" dirty="0">
                <a:solidFill>
                  <a:srgbClr val="FFFFFF"/>
                </a:solidFill>
                <a:latin typeface="Public Sans Bold"/>
              </a:rPr>
              <a:t>CONTACT ME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11181" y="5092639"/>
            <a:ext cx="1666304" cy="204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spc="51" dirty="0">
                <a:solidFill>
                  <a:srgbClr val="FFFFFF"/>
                </a:solidFill>
                <a:latin typeface="Public Sans Bold"/>
              </a:rPr>
              <a:t>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6022" y="2960240"/>
            <a:ext cx="1946082" cy="149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260"/>
              </a:lnSpc>
              <a:spcBef>
                <a:spcPct val="0"/>
              </a:spcBef>
            </a:pPr>
            <a:r>
              <a:rPr lang="en-US" sz="900" spc="44" dirty="0">
                <a:solidFill>
                  <a:srgbClr val="000000"/>
                </a:solidFill>
                <a:latin typeface="Lato Bold"/>
              </a:rPr>
              <a:t>West Bengal, Kolkata - 7000145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677651" y="3203962"/>
            <a:ext cx="1563963" cy="15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60"/>
              </a:lnSpc>
              <a:spcBef>
                <a:spcPct val="0"/>
              </a:spcBef>
            </a:pPr>
            <a:r>
              <a:rPr lang="en-US" sz="900" spc="44" dirty="0">
                <a:solidFill>
                  <a:srgbClr val="000000"/>
                </a:solidFill>
                <a:latin typeface="Lato Bold"/>
              </a:rPr>
              <a:t>kunalkundu427@gmail.com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3025415" y="3906889"/>
            <a:ext cx="1666304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spc="51" dirty="0">
                <a:solidFill>
                  <a:srgbClr val="FFFFFF"/>
                </a:solidFill>
                <a:latin typeface="Public Sans Bold"/>
              </a:rPr>
              <a:t>SKILLS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3011582" y="4258493"/>
            <a:ext cx="1994058" cy="1239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ts val="1399"/>
              </a:lnSpc>
              <a:buFont typeface="Wingdings" panose="05000000000000000000" pitchFamily="2" charset="2"/>
              <a:buChar char="v"/>
            </a:pPr>
            <a:r>
              <a:rPr lang="en-US" sz="999" dirty="0">
                <a:solidFill>
                  <a:srgbClr val="000000"/>
                </a:solidFill>
                <a:latin typeface="Lato Bold"/>
              </a:rPr>
              <a:t>HTML</a:t>
            </a:r>
          </a:p>
          <a:p>
            <a:pPr marL="171450" indent="-171450">
              <a:lnSpc>
                <a:spcPts val="1399"/>
              </a:lnSpc>
              <a:buFont typeface="Wingdings" panose="05000000000000000000" pitchFamily="2" charset="2"/>
              <a:buChar char="v"/>
            </a:pPr>
            <a:r>
              <a:rPr lang="en-US" sz="999" dirty="0">
                <a:solidFill>
                  <a:srgbClr val="000000"/>
                </a:solidFill>
                <a:latin typeface="Lato Bold"/>
              </a:rPr>
              <a:t>CSS</a:t>
            </a:r>
          </a:p>
          <a:p>
            <a:pPr marL="171450" indent="-171450">
              <a:lnSpc>
                <a:spcPts val="1399"/>
              </a:lnSpc>
              <a:buFont typeface="Wingdings" panose="05000000000000000000" pitchFamily="2" charset="2"/>
              <a:buChar char="v"/>
            </a:pPr>
            <a:r>
              <a:rPr lang="en-US" sz="999" dirty="0">
                <a:solidFill>
                  <a:srgbClr val="000000"/>
                </a:solidFill>
                <a:latin typeface="Lato Bold"/>
              </a:rPr>
              <a:t>JavaScript</a:t>
            </a:r>
          </a:p>
          <a:p>
            <a:pPr marL="171450" indent="-171450" algn="l">
              <a:lnSpc>
                <a:spcPts val="1399"/>
              </a:lnSpc>
              <a:buFont typeface="Wingdings" panose="05000000000000000000" pitchFamily="2" charset="2"/>
              <a:buChar char="v"/>
            </a:pPr>
            <a:r>
              <a:rPr lang="en-US" sz="999" dirty="0">
                <a:solidFill>
                  <a:srgbClr val="000000"/>
                </a:solidFill>
                <a:latin typeface="Lato Bold"/>
              </a:rPr>
              <a:t>React JS        </a:t>
            </a:r>
          </a:p>
          <a:p>
            <a:pPr marL="171450" indent="-171450">
              <a:lnSpc>
                <a:spcPts val="1399"/>
              </a:lnSpc>
              <a:buFont typeface="Wingdings" panose="05000000000000000000" pitchFamily="2" charset="2"/>
              <a:buChar char="v"/>
            </a:pPr>
            <a:r>
              <a:rPr lang="en-US" sz="999" dirty="0">
                <a:solidFill>
                  <a:srgbClr val="000000"/>
                </a:solidFill>
                <a:latin typeface="Lato Bold"/>
              </a:rPr>
              <a:t>Node.js</a:t>
            </a:r>
          </a:p>
          <a:p>
            <a:pPr marL="171450" indent="-171450">
              <a:lnSpc>
                <a:spcPts val="1399"/>
              </a:lnSpc>
              <a:buFont typeface="Wingdings" panose="05000000000000000000" pitchFamily="2" charset="2"/>
              <a:buChar char="v"/>
            </a:pPr>
            <a:r>
              <a:rPr lang="en-US" sz="999" dirty="0">
                <a:solidFill>
                  <a:srgbClr val="000000"/>
                </a:solidFill>
                <a:latin typeface="Lato Bold"/>
              </a:rPr>
              <a:t>Express.js      </a:t>
            </a:r>
          </a:p>
          <a:p>
            <a:pPr marL="171450" indent="-171450">
              <a:lnSpc>
                <a:spcPts val="1399"/>
              </a:lnSpc>
              <a:buFont typeface="Wingdings" panose="05000000000000000000" pitchFamily="2" charset="2"/>
              <a:buChar char="v"/>
            </a:pPr>
            <a:r>
              <a:rPr lang="en-US" sz="999" dirty="0" err="1">
                <a:solidFill>
                  <a:srgbClr val="000000"/>
                </a:solidFill>
                <a:latin typeface="Lato Bold"/>
              </a:rPr>
              <a:t>Bootstarp</a:t>
            </a:r>
            <a:r>
              <a:rPr lang="en-US" sz="999" dirty="0">
                <a:solidFill>
                  <a:srgbClr val="000000"/>
                </a:solidFill>
                <a:latin typeface="Lato Bold"/>
              </a:rPr>
              <a:t>, Tailwind CSS               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3467531" y="2386210"/>
            <a:ext cx="227254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51" dirty="0">
                <a:solidFill>
                  <a:srgbClr val="FFFFFF"/>
                </a:solidFill>
                <a:latin typeface="Public Sans Bold"/>
              </a:rPr>
              <a:t>EDUCATION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3114886" y="235844"/>
            <a:ext cx="315366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spc="350" dirty="0">
                <a:solidFill>
                  <a:srgbClr val="4D4D4F"/>
                </a:solidFill>
                <a:latin typeface="Open Sans"/>
              </a:rPr>
              <a:t>Kunal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3110238" y="1156478"/>
            <a:ext cx="3718650" cy="43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0"/>
              </a:lnSpc>
            </a:pPr>
            <a:r>
              <a:rPr lang="en-US" sz="4500" spc="1003" dirty="0">
                <a:solidFill>
                  <a:srgbClr val="4D4D4F"/>
                </a:solidFill>
                <a:latin typeface="Open Sans"/>
              </a:rPr>
              <a:t>Kundu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3118533" y="1582060"/>
            <a:ext cx="4104437" cy="520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99"/>
              </a:lnSpc>
              <a:spcBef>
                <a:spcPct val="0"/>
              </a:spcBef>
            </a:pPr>
            <a:r>
              <a:rPr lang="en-US" sz="1499" spc="320" dirty="0">
                <a:solidFill>
                  <a:srgbClr val="000000"/>
                </a:solidFill>
                <a:latin typeface="Open Sans"/>
              </a:rPr>
              <a:t>Full Stack Web Developer,(MERN stack), Software Engineer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2937501" y="2720524"/>
            <a:ext cx="4104437" cy="519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1450" indent="-171450" algn="just">
              <a:lnSpc>
                <a:spcPts val="1373"/>
              </a:lnSpc>
              <a:buFont typeface="Wingdings" panose="05000000000000000000" pitchFamily="2" charset="2"/>
              <a:buChar char="Ø"/>
            </a:pPr>
            <a:r>
              <a:rPr lang="en-US" sz="947" dirty="0">
                <a:solidFill>
                  <a:srgbClr val="000000"/>
                </a:solidFill>
                <a:latin typeface="Lato Bold"/>
              </a:rPr>
              <a:t>B-tech in Computer Science Engineering (on going) – 9.57 CGPA .</a:t>
            </a:r>
          </a:p>
          <a:p>
            <a:pPr marL="171450" indent="-171450" algn="just">
              <a:lnSpc>
                <a:spcPts val="1373"/>
              </a:lnSpc>
              <a:buFont typeface="Wingdings" panose="05000000000000000000" pitchFamily="2" charset="2"/>
              <a:buChar char="Ø"/>
            </a:pPr>
            <a:r>
              <a:rPr lang="en-US" sz="947" dirty="0">
                <a:solidFill>
                  <a:srgbClr val="000000"/>
                </a:solidFill>
                <a:latin typeface="Lato Bold"/>
              </a:rPr>
              <a:t>Passed X </a:t>
            </a:r>
            <a:r>
              <a:rPr lang="en-US" sz="947">
                <a:solidFill>
                  <a:srgbClr val="000000"/>
                </a:solidFill>
                <a:latin typeface="Lato Bold"/>
              </a:rPr>
              <a:t>+ XII </a:t>
            </a:r>
            <a:r>
              <a:rPr lang="en-US" sz="947" dirty="0">
                <a:solidFill>
                  <a:srgbClr val="000000"/>
                </a:solidFill>
                <a:latin typeface="Lato Bold"/>
              </a:rPr>
              <a:t>from ISC with 85% aggregate in both. </a:t>
            </a:r>
          </a:p>
          <a:p>
            <a:pPr marL="171450" indent="-171450" algn="just">
              <a:lnSpc>
                <a:spcPts val="1373"/>
              </a:lnSpc>
              <a:buFont typeface="Wingdings" panose="05000000000000000000" pitchFamily="2" charset="2"/>
              <a:buChar char="Ø"/>
            </a:pPr>
            <a:r>
              <a:rPr lang="en-US" sz="947" dirty="0">
                <a:solidFill>
                  <a:srgbClr val="000000"/>
                </a:solidFill>
                <a:latin typeface="Lato Bold"/>
              </a:rPr>
              <a:t>Made 20+ projects on web development. Available on GitHub.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2801599" y="3352119"/>
            <a:ext cx="4271026" cy="34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sz="966" dirty="0">
                <a:solidFill>
                  <a:srgbClr val="737373"/>
                </a:solidFill>
                <a:latin typeface="Lato"/>
              </a:rPr>
              <a:t>    </a:t>
            </a:r>
            <a:r>
              <a:rPr lang="en-US" sz="966" dirty="0">
                <a:solidFill>
                  <a:srgbClr val="000000"/>
                </a:solidFill>
                <a:latin typeface="Lato Bold"/>
              </a:rPr>
              <a:t> Passed 10 and 12 from Holy Cross High School .</a:t>
            </a:r>
          </a:p>
          <a:p>
            <a:pPr algn="just">
              <a:lnSpc>
                <a:spcPts val="1400"/>
              </a:lnSpc>
            </a:pPr>
            <a:r>
              <a:rPr lang="en-US" sz="966" dirty="0">
                <a:solidFill>
                  <a:srgbClr val="000000"/>
                </a:solidFill>
                <a:latin typeface="Lato Bold"/>
              </a:rPr>
              <a:t>     Currently perusing B-tech in CSE from Netaji Subhash Engineering College.  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3118533" y="5898892"/>
            <a:ext cx="1666304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spc="51" dirty="0">
                <a:solidFill>
                  <a:srgbClr val="FFFFFF"/>
                </a:solidFill>
                <a:latin typeface="Public Sans Bold"/>
              </a:rPr>
              <a:t>PROJECTS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2630544" y="6241279"/>
            <a:ext cx="4561000" cy="4290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</a:rPr>
              <a:t>1.&gt; Made an Ecommerce Website(</a:t>
            </a:r>
            <a:r>
              <a:rPr lang="en-US" sz="975" dirty="0" err="1">
                <a:solidFill>
                  <a:srgbClr val="000000"/>
                </a:solidFill>
                <a:latin typeface="Lato Bold"/>
              </a:rPr>
              <a:t>LordsOfSpice</a:t>
            </a:r>
            <a:r>
              <a:rPr lang="en-US" sz="975" dirty="0">
                <a:solidFill>
                  <a:srgbClr val="000000"/>
                </a:solidFill>
                <a:latin typeface="Lato Bold"/>
              </a:rPr>
              <a:t>). Which delivers food at your</a:t>
            </a: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</a:rPr>
              <a:t>convenience. Tech. Used– MERN stack, context Api, JWT </a:t>
            </a:r>
            <a:r>
              <a:rPr lang="en-US" sz="975" dirty="0" err="1">
                <a:solidFill>
                  <a:srgbClr val="000000"/>
                </a:solidFill>
                <a:latin typeface="Lato Bold"/>
              </a:rPr>
              <a:t>token,Bcrypt</a:t>
            </a:r>
            <a:r>
              <a:rPr lang="en-US" sz="975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975" dirty="0" err="1">
                <a:solidFill>
                  <a:srgbClr val="000000"/>
                </a:solidFill>
                <a:latin typeface="Lato Bold"/>
              </a:rPr>
              <a:t>Js</a:t>
            </a:r>
            <a:r>
              <a:rPr lang="en-US" sz="975" dirty="0">
                <a:solidFill>
                  <a:srgbClr val="000000"/>
                </a:solidFill>
                <a:latin typeface="Lato Bold"/>
              </a:rPr>
              <a:t>. (Please wait for 2-3mins for the application to be fully loaded.)</a:t>
            </a: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  <a:hlinkClick r:id="rId10"/>
              </a:rPr>
              <a:t>https://verdant-blini-e3187b.netlify.app</a:t>
            </a:r>
            <a:endParaRPr lang="en-US" sz="975" dirty="0">
              <a:solidFill>
                <a:srgbClr val="000000"/>
              </a:solidFill>
              <a:latin typeface="Lato Bold"/>
            </a:endParaRPr>
          </a:p>
          <a:p>
            <a:pPr algn="just">
              <a:lnSpc>
                <a:spcPts val="1414"/>
              </a:lnSpc>
            </a:pPr>
            <a:endParaRPr lang="en-US" sz="975" dirty="0">
              <a:solidFill>
                <a:srgbClr val="000000"/>
              </a:solidFill>
              <a:latin typeface="Lato Bold"/>
            </a:endParaRP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</a:rPr>
              <a:t>2.&gt; I created a Visualizer which depicts Dijkstra Algorithm, which is used to find</a:t>
            </a: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</a:rPr>
              <a:t>the shortest path between source point and destination. Tech. Used – React </a:t>
            </a:r>
            <a:r>
              <a:rPr lang="en-US" sz="975" dirty="0" err="1">
                <a:solidFill>
                  <a:srgbClr val="000000"/>
                </a:solidFill>
                <a:latin typeface="Lato Bold"/>
              </a:rPr>
              <a:t>Js</a:t>
            </a:r>
            <a:r>
              <a:rPr lang="en-US" sz="975" dirty="0">
                <a:solidFill>
                  <a:srgbClr val="000000"/>
                </a:solidFill>
                <a:latin typeface="Lato Bold"/>
              </a:rPr>
              <a:t>,</a:t>
            </a: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</a:rPr>
              <a:t>JavaScript, DSA.</a:t>
            </a: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  <a:hlinkClick r:id="rId11"/>
              </a:rPr>
              <a:t>https://phenomenal-creponne-f8a542.netlify.app</a:t>
            </a:r>
            <a:endParaRPr lang="en-US" sz="975" dirty="0">
              <a:solidFill>
                <a:srgbClr val="000000"/>
              </a:solidFill>
              <a:latin typeface="Lato Bold"/>
            </a:endParaRPr>
          </a:p>
          <a:p>
            <a:pPr algn="just">
              <a:lnSpc>
                <a:spcPts val="1414"/>
              </a:lnSpc>
            </a:pPr>
            <a:endParaRPr lang="en-US" sz="975" dirty="0">
              <a:solidFill>
                <a:srgbClr val="000000"/>
              </a:solidFill>
              <a:latin typeface="Lato Bold"/>
            </a:endParaRP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</a:rPr>
              <a:t>3.&gt; </a:t>
            </a:r>
            <a:r>
              <a:rPr lang="en-US" sz="975" dirty="0" err="1">
                <a:solidFill>
                  <a:srgbClr val="000000"/>
                </a:solidFill>
                <a:latin typeface="Lato Bold"/>
              </a:rPr>
              <a:t>NewsMonkey</a:t>
            </a:r>
            <a:r>
              <a:rPr lang="en-US" sz="975" dirty="0">
                <a:solidFill>
                  <a:srgbClr val="000000"/>
                </a:solidFill>
                <a:latin typeface="Lato Bold"/>
              </a:rPr>
              <a:t> is a web application, where one can read latest news of any</a:t>
            </a: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</a:rPr>
              <a:t>countries. More then 500+ daily news under 7 different categories. Tech. Used –</a:t>
            </a: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</a:rPr>
              <a:t>MERN stack, bootstrap.</a:t>
            </a: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  <a:hlinkClick r:id="rId12"/>
              </a:rPr>
              <a:t>https://voluble-cendol-8256d8.netlify.app</a:t>
            </a:r>
            <a:endParaRPr lang="en-US" sz="975" dirty="0">
              <a:solidFill>
                <a:srgbClr val="000000"/>
              </a:solidFill>
              <a:latin typeface="Lato Bold"/>
            </a:endParaRPr>
          </a:p>
          <a:p>
            <a:pPr algn="just">
              <a:lnSpc>
                <a:spcPts val="1414"/>
              </a:lnSpc>
            </a:pPr>
            <a:endParaRPr lang="en-US" sz="975" dirty="0">
              <a:solidFill>
                <a:srgbClr val="000000"/>
              </a:solidFill>
              <a:latin typeface="Lato Bold"/>
            </a:endParaRP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</a:rPr>
              <a:t>4.&gt; </a:t>
            </a:r>
            <a:r>
              <a:rPr lang="en-US" sz="975" dirty="0" err="1">
                <a:solidFill>
                  <a:srgbClr val="000000"/>
                </a:solidFill>
                <a:latin typeface="Lato Bold"/>
              </a:rPr>
              <a:t>MyNoteBook</a:t>
            </a:r>
            <a:r>
              <a:rPr lang="en-US" sz="975" dirty="0">
                <a:solidFill>
                  <a:srgbClr val="000000"/>
                </a:solidFill>
                <a:latin typeface="Lato Bold"/>
              </a:rPr>
              <a:t> is a web application, where you can read and write notes from</a:t>
            </a: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</a:rPr>
              <a:t>anywhere, anytime and save them on the cloud. Your privacy is highly maintained.</a:t>
            </a: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</a:rPr>
              <a:t>Tech. Used– MERN </a:t>
            </a:r>
            <a:r>
              <a:rPr lang="en-US" sz="975" dirty="0" err="1">
                <a:solidFill>
                  <a:srgbClr val="000000"/>
                </a:solidFill>
                <a:latin typeface="Lato Bold"/>
              </a:rPr>
              <a:t>stack,Bcrypt</a:t>
            </a:r>
            <a:r>
              <a:rPr lang="en-US" sz="975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975" dirty="0" err="1">
                <a:solidFill>
                  <a:srgbClr val="000000"/>
                </a:solidFill>
                <a:latin typeface="Lato Bold"/>
              </a:rPr>
              <a:t>Js</a:t>
            </a:r>
            <a:r>
              <a:rPr lang="en-US" sz="975" dirty="0">
                <a:solidFill>
                  <a:srgbClr val="000000"/>
                </a:solidFill>
                <a:latin typeface="Lato Bold"/>
              </a:rPr>
              <a:t>, bootstrap.</a:t>
            </a: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  <a:hlinkClick r:id="rId13"/>
              </a:rPr>
              <a:t>https://curious-monstera-c582ea.netlify.app</a:t>
            </a:r>
            <a:endParaRPr lang="en-US" sz="975" dirty="0">
              <a:solidFill>
                <a:srgbClr val="000000"/>
              </a:solidFill>
              <a:latin typeface="Lato Bold"/>
            </a:endParaRPr>
          </a:p>
          <a:p>
            <a:pPr algn="just">
              <a:lnSpc>
                <a:spcPts val="1414"/>
              </a:lnSpc>
            </a:pPr>
            <a:endParaRPr lang="en-US" sz="975" dirty="0">
              <a:solidFill>
                <a:srgbClr val="000000"/>
              </a:solidFill>
              <a:latin typeface="Lato Bold"/>
            </a:endParaRP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</a:rPr>
              <a:t>5.&gt; Made a chrome extension using JavaScript. This extension allows you to save</a:t>
            </a:r>
          </a:p>
          <a:p>
            <a:pPr algn="just">
              <a:lnSpc>
                <a:spcPts val="1414"/>
              </a:lnSpc>
            </a:pPr>
            <a:r>
              <a:rPr lang="en-US" sz="975" dirty="0">
                <a:solidFill>
                  <a:srgbClr val="000000"/>
                </a:solidFill>
                <a:latin typeface="Lato Bold"/>
              </a:rPr>
              <a:t>as many tabs as you like. Tech. Used – JavaScript and local Storage.</a:t>
            </a:r>
          </a:p>
          <a:p>
            <a:pPr algn="just">
              <a:lnSpc>
                <a:spcPts val="1414"/>
              </a:lnSpc>
            </a:pPr>
            <a:r>
              <a:rPr lang="en-US" sz="975" u="sng" dirty="0">
                <a:solidFill>
                  <a:srgbClr val="0000FF"/>
                </a:solidFill>
                <a:latin typeface="Lato Bold"/>
              </a:rPr>
              <a:t>https://github.com/</a:t>
            </a:r>
            <a:r>
              <a:rPr lang="en-US" sz="975" u="sng" dirty="0" err="1">
                <a:solidFill>
                  <a:srgbClr val="0000FF"/>
                </a:solidFill>
                <a:latin typeface="Lato Bold"/>
              </a:rPr>
              <a:t>kunalkundu</a:t>
            </a:r>
            <a:r>
              <a:rPr lang="en-US" sz="975" u="sng" dirty="0">
                <a:solidFill>
                  <a:srgbClr val="0000FF"/>
                </a:solidFill>
                <a:latin typeface="Lato Bold"/>
              </a:rPr>
              <a:t>/</a:t>
            </a:r>
            <a:r>
              <a:rPr lang="en-US" sz="975" u="sng" dirty="0" err="1">
                <a:solidFill>
                  <a:srgbClr val="0000FF"/>
                </a:solidFill>
                <a:latin typeface="Lato Bold"/>
              </a:rPr>
              <a:t>ChromeExtension</a:t>
            </a:r>
            <a:r>
              <a:rPr lang="en-US" sz="975" u="sng" dirty="0">
                <a:solidFill>
                  <a:srgbClr val="0000FF"/>
                </a:solidFill>
                <a:latin typeface="Lato Bold"/>
              </a:rPr>
              <a:t>/tree/9687a2d69c6ec35704e769dc4ddd7480635c46b0?search=1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6521" y="3811964"/>
            <a:ext cx="2047760" cy="15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60"/>
              </a:lnSpc>
              <a:spcBef>
                <a:spcPct val="0"/>
              </a:spcBef>
            </a:pPr>
            <a:r>
              <a:rPr lang="en-US" sz="900" spc="44" dirty="0">
                <a:solidFill>
                  <a:srgbClr val="000000"/>
                </a:solidFill>
                <a:latin typeface="Lato Bold"/>
              </a:rPr>
              <a:t>+91-6291395520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655951" y="3416708"/>
            <a:ext cx="1837626" cy="3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60"/>
              </a:lnSpc>
              <a:spcBef>
                <a:spcPct val="0"/>
              </a:spcBef>
            </a:pPr>
            <a:r>
              <a:rPr lang="en-US" sz="900" u="sng" spc="44" dirty="0">
                <a:solidFill>
                  <a:srgbClr val="0000FF"/>
                </a:solidFill>
                <a:latin typeface="Lato Bold"/>
              </a:rPr>
              <a:t>https://www.linkedin.com/in/kunal-kundu-2b4086223/</a:t>
            </a:r>
          </a:p>
        </p:txBody>
      </p:sp>
      <p:sp>
        <p:nvSpPr>
          <p:cNvPr id="13" name="TextBox 69">
            <a:extLst>
              <a:ext uri="{FF2B5EF4-FFF2-40B4-BE49-F238E27FC236}">
                <a16:creationId xmlns:a16="http://schemas.microsoft.com/office/drawing/2014/main" id="{7ABC5889-E795-C975-2106-7C1539A10B3A}"/>
              </a:ext>
            </a:extLst>
          </p:cNvPr>
          <p:cNvSpPr txBox="1"/>
          <p:nvPr/>
        </p:nvSpPr>
        <p:spPr>
          <a:xfrm>
            <a:off x="655951" y="4018806"/>
            <a:ext cx="2047760" cy="149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60"/>
              </a:lnSpc>
              <a:spcBef>
                <a:spcPct val="0"/>
              </a:spcBef>
            </a:pPr>
            <a:r>
              <a:rPr lang="en-US" sz="900" u="sng" spc="44" dirty="0">
                <a:solidFill>
                  <a:srgbClr val="0000FF"/>
                </a:solidFill>
                <a:latin typeface="Lato Bold"/>
              </a:rPr>
              <a:t>https://github.com/kunal-kundu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3E3492-0A2B-2E51-8B90-7CC3AF0E9E9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19988" y="4036139"/>
            <a:ext cx="137786" cy="181769"/>
          </a:xfrm>
          <a:prstGeom prst="rect">
            <a:avLst/>
          </a:prstGeom>
        </p:spPr>
      </p:pic>
      <p:sp>
        <p:nvSpPr>
          <p:cNvPr id="11" name="TextBox 69">
            <a:extLst>
              <a:ext uri="{FF2B5EF4-FFF2-40B4-BE49-F238E27FC236}">
                <a16:creationId xmlns:a16="http://schemas.microsoft.com/office/drawing/2014/main" id="{D909DE02-2D69-CDE2-AB56-D5089C916D1D}"/>
              </a:ext>
            </a:extLst>
          </p:cNvPr>
          <p:cNvSpPr txBox="1"/>
          <p:nvPr/>
        </p:nvSpPr>
        <p:spPr>
          <a:xfrm>
            <a:off x="646521" y="4263891"/>
            <a:ext cx="2047760" cy="983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60"/>
              </a:lnSpc>
              <a:spcBef>
                <a:spcPct val="0"/>
              </a:spcBef>
            </a:pPr>
            <a:r>
              <a:rPr lang="en-US" sz="900" spc="44" dirty="0">
                <a:solidFill>
                  <a:srgbClr val="000000"/>
                </a:solidFill>
                <a:latin typeface="Lato Bold"/>
                <a:hlinkClick r:id="rId16"/>
              </a:rPr>
              <a:t>https://www.codingninjas.com/codestudio/profile/kunal_e9ca</a:t>
            </a:r>
            <a:endParaRPr lang="en-US" sz="900" spc="44" dirty="0">
              <a:solidFill>
                <a:srgbClr val="000000"/>
              </a:solidFill>
              <a:latin typeface="Lato Bold"/>
            </a:endParaRPr>
          </a:p>
          <a:p>
            <a:pPr marL="0" lvl="0" indent="0" algn="l">
              <a:lnSpc>
                <a:spcPts val="1260"/>
              </a:lnSpc>
              <a:spcBef>
                <a:spcPct val="0"/>
              </a:spcBef>
            </a:pPr>
            <a:r>
              <a:rPr lang="en-US" sz="900" spc="44" dirty="0">
                <a:solidFill>
                  <a:srgbClr val="000000"/>
                </a:solidFill>
                <a:latin typeface="Lato Bold"/>
                <a:hlinkClick r:id="rId17"/>
              </a:rPr>
              <a:t>https://leetcode.com/kunalkundu427/</a:t>
            </a:r>
            <a:endParaRPr lang="en-US" sz="900" spc="44" dirty="0">
              <a:solidFill>
                <a:srgbClr val="000000"/>
              </a:solidFill>
              <a:latin typeface="Lato Bold"/>
            </a:endParaRPr>
          </a:p>
          <a:p>
            <a:pPr marL="0" lvl="0" indent="0" algn="l">
              <a:lnSpc>
                <a:spcPts val="1260"/>
              </a:lnSpc>
              <a:spcBef>
                <a:spcPct val="0"/>
              </a:spcBef>
            </a:pPr>
            <a:r>
              <a:rPr lang="en-US" sz="900" u="sng" spc="44" dirty="0">
                <a:solidFill>
                  <a:srgbClr val="0000FF"/>
                </a:solidFill>
                <a:latin typeface="Lato Bold"/>
              </a:rPr>
              <a:t>https://www.hackerrank.com/kunalkundu427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E6B5CB-07B0-15E3-0135-A74A0027342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87026" y="4229594"/>
            <a:ext cx="230806" cy="3264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79FAAD-40EF-A064-0EF2-8078734E282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96706" y="4574170"/>
            <a:ext cx="230806" cy="326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EC998-F07D-97D6-B0C5-F35E616B591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89297" y="4901366"/>
            <a:ext cx="238215" cy="336937"/>
          </a:xfrm>
          <a:prstGeom prst="rect">
            <a:avLst/>
          </a:prstGeom>
        </p:spPr>
      </p:pic>
      <p:sp>
        <p:nvSpPr>
          <p:cNvPr id="14" name="TextBox 58">
            <a:extLst>
              <a:ext uri="{FF2B5EF4-FFF2-40B4-BE49-F238E27FC236}">
                <a16:creationId xmlns:a16="http://schemas.microsoft.com/office/drawing/2014/main" id="{33C282CC-07D1-CBF0-1D3A-87CCD13F6F6E}"/>
              </a:ext>
            </a:extLst>
          </p:cNvPr>
          <p:cNvSpPr txBox="1"/>
          <p:nvPr/>
        </p:nvSpPr>
        <p:spPr>
          <a:xfrm>
            <a:off x="4970998" y="4202098"/>
            <a:ext cx="1994058" cy="1239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ts val="1399"/>
              </a:lnSpc>
              <a:buFont typeface="Wingdings" panose="05000000000000000000" pitchFamily="2" charset="2"/>
              <a:buChar char="v"/>
            </a:pPr>
            <a:r>
              <a:rPr lang="en-US" sz="999" dirty="0">
                <a:solidFill>
                  <a:srgbClr val="000000"/>
                </a:solidFill>
                <a:latin typeface="Lato Bold"/>
              </a:rPr>
              <a:t>C++</a:t>
            </a:r>
          </a:p>
          <a:p>
            <a:pPr marL="171450" indent="-171450">
              <a:lnSpc>
                <a:spcPts val="1399"/>
              </a:lnSpc>
              <a:buFont typeface="Wingdings" panose="05000000000000000000" pitchFamily="2" charset="2"/>
              <a:buChar char="v"/>
            </a:pPr>
            <a:r>
              <a:rPr lang="en-US" sz="999">
                <a:solidFill>
                  <a:srgbClr val="000000"/>
                </a:solidFill>
                <a:latin typeface="Lato Bold"/>
              </a:rPr>
              <a:t>Java </a:t>
            </a:r>
            <a:endParaRPr lang="en-US" sz="999" dirty="0">
              <a:solidFill>
                <a:srgbClr val="000000"/>
              </a:solidFill>
              <a:latin typeface="Lato Bold"/>
            </a:endParaRPr>
          </a:p>
          <a:p>
            <a:pPr marL="171450" indent="-171450">
              <a:lnSpc>
                <a:spcPts val="1399"/>
              </a:lnSpc>
              <a:buFont typeface="Wingdings" panose="05000000000000000000" pitchFamily="2" charset="2"/>
              <a:buChar char="v"/>
            </a:pPr>
            <a:r>
              <a:rPr lang="en-US" sz="999" dirty="0">
                <a:solidFill>
                  <a:srgbClr val="000000"/>
                </a:solidFill>
                <a:latin typeface="Lato Bold"/>
              </a:rPr>
              <a:t>DBMS – MySQL, MongoDB</a:t>
            </a:r>
          </a:p>
          <a:p>
            <a:pPr marL="171450" indent="-171450">
              <a:lnSpc>
                <a:spcPts val="1399"/>
              </a:lnSpc>
              <a:buFont typeface="Wingdings" panose="05000000000000000000" pitchFamily="2" charset="2"/>
              <a:buChar char="v"/>
            </a:pPr>
            <a:r>
              <a:rPr lang="en-US" sz="999" dirty="0">
                <a:solidFill>
                  <a:srgbClr val="000000"/>
                </a:solidFill>
                <a:latin typeface="Lato Bold"/>
              </a:rPr>
              <a:t>Data Structure and Algorithms</a:t>
            </a:r>
          </a:p>
          <a:p>
            <a:pPr marL="171450" indent="-171450">
              <a:lnSpc>
                <a:spcPts val="1399"/>
              </a:lnSpc>
              <a:buFont typeface="Wingdings" panose="05000000000000000000" pitchFamily="2" charset="2"/>
              <a:buChar char="v"/>
            </a:pPr>
            <a:r>
              <a:rPr lang="en-US" sz="999" dirty="0">
                <a:solidFill>
                  <a:srgbClr val="000000"/>
                </a:solidFill>
                <a:latin typeface="Lato Bold"/>
              </a:rPr>
              <a:t>Object Oriented Programming</a:t>
            </a:r>
          </a:p>
          <a:p>
            <a:pPr marL="171450" indent="-171450">
              <a:lnSpc>
                <a:spcPts val="1399"/>
              </a:lnSpc>
              <a:buFont typeface="Wingdings" panose="05000000000000000000" pitchFamily="2" charset="2"/>
              <a:buChar char="v"/>
            </a:pPr>
            <a:r>
              <a:rPr lang="en-US" sz="999" dirty="0">
                <a:solidFill>
                  <a:srgbClr val="000000"/>
                </a:solidFill>
                <a:latin typeface="Lato Bold"/>
              </a:rPr>
              <a:t>Operating System - Basics</a:t>
            </a:r>
          </a:p>
          <a:p>
            <a:pPr marL="171450" indent="-171450">
              <a:lnSpc>
                <a:spcPts val="1399"/>
              </a:lnSpc>
              <a:buFont typeface="Wingdings" panose="05000000000000000000" pitchFamily="2" charset="2"/>
              <a:buChar char="v"/>
            </a:pPr>
            <a:r>
              <a:rPr lang="en-US" sz="999" dirty="0">
                <a:solidFill>
                  <a:srgbClr val="000000"/>
                </a:solidFill>
                <a:latin typeface="Lato Bold"/>
              </a:rPr>
              <a:t>Computer Networks - Basics</a:t>
            </a:r>
          </a:p>
        </p:txBody>
      </p:sp>
      <p:grpSp>
        <p:nvGrpSpPr>
          <p:cNvPr id="16" name="Group 46">
            <a:extLst>
              <a:ext uri="{FF2B5EF4-FFF2-40B4-BE49-F238E27FC236}">
                <a16:creationId xmlns:a16="http://schemas.microsoft.com/office/drawing/2014/main" id="{D7A88B31-EA2B-9976-DEA7-E60FB13C1417}"/>
              </a:ext>
            </a:extLst>
          </p:cNvPr>
          <p:cNvGrpSpPr/>
          <p:nvPr/>
        </p:nvGrpSpPr>
        <p:grpSpPr>
          <a:xfrm>
            <a:off x="393107" y="5461617"/>
            <a:ext cx="2421227" cy="3433467"/>
            <a:chOff x="-54913" y="-417678"/>
            <a:chExt cx="867713" cy="1230478"/>
          </a:xfrm>
        </p:grpSpPr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8E65D0EA-2066-8CFF-474D-9F5E938A3A50}"/>
                </a:ext>
              </a:extLst>
            </p:cNvPr>
            <p:cNvSpPr/>
            <p:nvPr/>
          </p:nvSpPr>
          <p:spPr>
            <a:xfrm>
              <a:off x="-54913" y="-417678"/>
              <a:ext cx="730642" cy="123984"/>
            </a:xfrm>
            <a:custGeom>
              <a:avLst/>
              <a:gdLst/>
              <a:ahLst/>
              <a:cxnLst/>
              <a:rect l="l" t="t" r="r" b="b"/>
              <a:pathLst>
                <a:path w="730642" h="123984">
                  <a:moveTo>
                    <a:pt x="0" y="0"/>
                  </a:moveTo>
                  <a:lnTo>
                    <a:pt x="730642" y="0"/>
                  </a:lnTo>
                  <a:lnTo>
                    <a:pt x="730642" y="123984"/>
                  </a:lnTo>
                  <a:lnTo>
                    <a:pt x="0" y="123984"/>
                  </a:lnTo>
                  <a:close/>
                </a:path>
              </a:pathLst>
            </a:custGeom>
            <a:solidFill>
              <a:srgbClr val="44444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1CF97859-1811-6B2A-7351-CE5774995FDA}"/>
                </a:ext>
              </a:extLst>
            </p:cNvPr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89"/>
                </a:lnSpc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2C47548-3358-A3C4-8CA0-0E4611A9CF88}"/>
              </a:ext>
            </a:extLst>
          </p:cNvPr>
          <p:cNvSpPr txBox="1"/>
          <p:nvPr/>
        </p:nvSpPr>
        <p:spPr>
          <a:xfrm>
            <a:off x="519277" y="5438244"/>
            <a:ext cx="1656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b="1" dirty="0">
                <a:solidFill>
                  <a:schemeClr val="bg1"/>
                </a:solidFill>
                <a:effectLst/>
                <a:latin typeface="SourceCodePro"/>
              </a:rPr>
              <a:t>Achievements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EDCE5F-E61A-D987-8483-635934A47007}"/>
              </a:ext>
            </a:extLst>
          </p:cNvPr>
          <p:cNvSpPr txBox="1"/>
          <p:nvPr/>
        </p:nvSpPr>
        <p:spPr>
          <a:xfrm>
            <a:off x="320013" y="5864458"/>
            <a:ext cx="2258989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050" b="1" dirty="0">
                <a:latin typeface="Google Sans"/>
              </a:rPr>
              <a:t>1.&gt; Three </a:t>
            </a:r>
            <a:r>
              <a:rPr lang="en-US" sz="1050" b="1" dirty="0">
                <a:solidFill>
                  <a:srgbClr val="D2C800"/>
                </a:solidFill>
                <a:latin typeface="Google Sans"/>
              </a:rPr>
              <a:t>5* Gold </a:t>
            </a:r>
            <a:r>
              <a:rPr lang="en-US" sz="1050" b="1" dirty="0">
                <a:latin typeface="Google Sans"/>
              </a:rPr>
              <a:t>batch in Problem Solving, C++ in Hacker Rank. </a:t>
            </a:r>
          </a:p>
          <a:p>
            <a:pPr algn="l" fontAlgn="ctr"/>
            <a:endParaRPr lang="en-US" sz="1050" b="1" dirty="0">
              <a:latin typeface="Google Sans"/>
            </a:endParaRPr>
          </a:p>
          <a:p>
            <a:pPr algn="l" fontAlgn="ctr"/>
            <a:r>
              <a:rPr lang="en-US" sz="1050" b="1" dirty="0">
                <a:latin typeface="Google Sans"/>
              </a:rPr>
              <a:t>2.&gt; Solved More then 400+ coding questions. </a:t>
            </a:r>
          </a:p>
          <a:p>
            <a:pPr algn="l" fontAlgn="ctr"/>
            <a:endParaRPr lang="en-US" sz="1050" b="1" dirty="0">
              <a:latin typeface="Google Sans"/>
            </a:endParaRPr>
          </a:p>
          <a:p>
            <a:pPr algn="l" fontAlgn="ctr"/>
            <a:r>
              <a:rPr lang="en-US" sz="1050" b="1" dirty="0">
                <a:latin typeface="Google Sans"/>
              </a:rPr>
              <a:t>3.&gt; 3* rating for competitive coding in </a:t>
            </a:r>
            <a:r>
              <a:rPr lang="en-US" sz="1050" b="1" dirty="0" err="1">
                <a:latin typeface="Google Sans"/>
              </a:rPr>
              <a:t>CodeShef</a:t>
            </a:r>
            <a:r>
              <a:rPr lang="en-US" sz="1050" b="1" dirty="0">
                <a:latin typeface="Google Sans"/>
              </a:rPr>
              <a:t>.</a:t>
            </a:r>
          </a:p>
          <a:p>
            <a:pPr algn="l" fontAlgn="ctr"/>
            <a:endParaRPr lang="en-US" sz="1050" b="1" dirty="0">
              <a:latin typeface="Google Sans"/>
            </a:endParaRPr>
          </a:p>
          <a:p>
            <a:pPr algn="l" fontAlgn="ctr"/>
            <a:r>
              <a:rPr lang="en-US" sz="1050" b="1" dirty="0">
                <a:latin typeface="Google Sans"/>
              </a:rPr>
              <a:t>4.&gt;  React Certificate from </a:t>
            </a:r>
          </a:p>
          <a:p>
            <a:pPr algn="l" fontAlgn="ctr"/>
            <a:r>
              <a:rPr lang="en-US" sz="1050" b="1" dirty="0" err="1">
                <a:latin typeface="Google Sans"/>
              </a:rPr>
              <a:t>hackerrank</a:t>
            </a:r>
            <a:r>
              <a:rPr lang="en-US" sz="1050" b="1" dirty="0">
                <a:latin typeface="Google Sans"/>
              </a:rPr>
              <a:t>. </a:t>
            </a:r>
            <a:r>
              <a:rPr lang="en-US" sz="1050" b="1" dirty="0">
                <a:solidFill>
                  <a:srgbClr val="0000FF"/>
                </a:solidFill>
                <a:latin typeface="Google Sans"/>
              </a:rPr>
              <a:t>https://www.hackerrank.</a:t>
            </a:r>
          </a:p>
          <a:p>
            <a:pPr algn="l" fontAlgn="ctr"/>
            <a:r>
              <a:rPr lang="en-US" sz="1050" b="1" dirty="0">
                <a:solidFill>
                  <a:srgbClr val="0000FF"/>
                </a:solidFill>
                <a:latin typeface="Google Sans"/>
              </a:rPr>
              <a:t>com/certificates/603d676aec40</a:t>
            </a:r>
          </a:p>
        </p:txBody>
      </p:sp>
      <p:grpSp>
        <p:nvGrpSpPr>
          <p:cNvPr id="25" name="Group 46">
            <a:extLst>
              <a:ext uri="{FF2B5EF4-FFF2-40B4-BE49-F238E27FC236}">
                <a16:creationId xmlns:a16="http://schemas.microsoft.com/office/drawing/2014/main" id="{BB31446B-A873-2096-6DFE-6ABA0156D622}"/>
              </a:ext>
            </a:extLst>
          </p:cNvPr>
          <p:cNvGrpSpPr/>
          <p:nvPr/>
        </p:nvGrpSpPr>
        <p:grpSpPr>
          <a:xfrm>
            <a:off x="377718" y="7860394"/>
            <a:ext cx="2268000" cy="2294576"/>
            <a:chOff x="0" y="-9525"/>
            <a:chExt cx="812800" cy="822325"/>
          </a:xfrm>
        </p:grpSpPr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5C39ADF9-0A13-084C-5B54-F26464B518F1}"/>
                </a:ext>
              </a:extLst>
            </p:cNvPr>
            <p:cNvSpPr/>
            <p:nvPr/>
          </p:nvSpPr>
          <p:spPr>
            <a:xfrm>
              <a:off x="6880" y="174880"/>
              <a:ext cx="730642" cy="123984"/>
            </a:xfrm>
            <a:custGeom>
              <a:avLst/>
              <a:gdLst/>
              <a:ahLst/>
              <a:cxnLst/>
              <a:rect l="l" t="t" r="r" b="b"/>
              <a:pathLst>
                <a:path w="730642" h="123984">
                  <a:moveTo>
                    <a:pt x="0" y="0"/>
                  </a:moveTo>
                  <a:lnTo>
                    <a:pt x="730642" y="0"/>
                  </a:lnTo>
                  <a:lnTo>
                    <a:pt x="730642" y="123984"/>
                  </a:lnTo>
                  <a:lnTo>
                    <a:pt x="0" y="123984"/>
                  </a:lnTo>
                  <a:close/>
                </a:path>
              </a:pathLst>
            </a:custGeom>
            <a:solidFill>
              <a:srgbClr val="44444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845D8B6A-BB71-0C4B-BE56-F0886AA12844}"/>
                </a:ext>
              </a:extLst>
            </p:cNvPr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89"/>
                </a:lnSpc>
              </a:pPr>
              <a:endParaRPr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F5FF2BD-BCE4-372C-DC65-71EA85E04782}"/>
              </a:ext>
            </a:extLst>
          </p:cNvPr>
          <p:cNvSpPr txBox="1"/>
          <p:nvPr/>
        </p:nvSpPr>
        <p:spPr>
          <a:xfrm>
            <a:off x="359876" y="8356566"/>
            <a:ext cx="1965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CodePro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SourceCodePro"/>
              </a:rPr>
              <a:t>Work</a:t>
            </a:r>
            <a:r>
              <a:rPr lang="en-US" dirty="0">
                <a:solidFill>
                  <a:schemeClr val="bg1"/>
                </a:solidFill>
                <a:latin typeface="SourceCodePro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SourceCodePro"/>
              </a:rPr>
              <a:t>Experience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DBAAE1-03B3-D64B-B0C2-781EF9CA12FA}"/>
              </a:ext>
            </a:extLst>
          </p:cNvPr>
          <p:cNvSpPr txBox="1"/>
          <p:nvPr/>
        </p:nvSpPr>
        <p:spPr>
          <a:xfrm>
            <a:off x="359876" y="8759969"/>
            <a:ext cx="2268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SourceCodePro"/>
              </a:rPr>
              <a:t>1.&gt; Completed Internship on Full Stack Web development  from The Digital Adda. </a:t>
            </a:r>
            <a:r>
              <a:rPr lang="en-US" sz="1100" b="1" u="sng" dirty="0">
                <a:solidFill>
                  <a:srgbClr val="0000FF"/>
                </a:solidFill>
                <a:latin typeface="SourceCodePro"/>
              </a:rPr>
              <a:t>https://docs.google.com/document/d/1SM2FUWBm5kX_o8jFBEtgJvEJn1y7hkZENx2LK8cgjeA/edit?usp=sharing</a:t>
            </a:r>
          </a:p>
          <a:p>
            <a:r>
              <a:rPr lang="en-US" sz="1100" b="1" dirty="0">
                <a:latin typeface="SourceCodePro"/>
              </a:rPr>
              <a:t>2.&gt; Intern at persistent University.</a:t>
            </a:r>
          </a:p>
          <a:p>
            <a:r>
              <a:rPr lang="en-US" sz="1100" b="1" u="sng" dirty="0">
                <a:solidFill>
                  <a:srgbClr val="0000FF"/>
                </a:solidFill>
              </a:rPr>
              <a:t>https://persistentuniversity.persistent.com/user/profile.php?id=4482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D543713-BDBF-4D68-E4BE-EC11A5419FB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51" y="414767"/>
            <a:ext cx="1718402" cy="17388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539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Lato Bold</vt:lpstr>
      <vt:lpstr>Lato</vt:lpstr>
      <vt:lpstr>Public Sans Bold</vt:lpstr>
      <vt:lpstr>Google Sans</vt:lpstr>
      <vt:lpstr>Calibri</vt:lpstr>
      <vt:lpstr>Arial</vt:lpstr>
      <vt:lpstr>Wingdings</vt:lpstr>
      <vt:lpstr>Open Sans</vt:lpstr>
      <vt:lpstr>SourceCodePro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CV Resume</dc:title>
  <cp:lastModifiedBy>kunal kundu</cp:lastModifiedBy>
  <cp:revision>26</cp:revision>
  <dcterms:created xsi:type="dcterms:W3CDTF">2006-08-16T00:00:00Z</dcterms:created>
  <dcterms:modified xsi:type="dcterms:W3CDTF">2023-10-21T18:41:57Z</dcterms:modified>
  <dc:identifier>DAFIcZfVMxc</dc:identifier>
</cp:coreProperties>
</file>