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-149225" y="459105"/>
            <a:ext cx="12490450" cy="2634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7200">
                <a:latin typeface="Ethnocentric Rg" panose="02000600000000000000" charset="0"/>
                <a:cs typeface="Ethnocentric Rg" panose="02000600000000000000" charset="0"/>
              </a:rPr>
              <a:t>Anime</a:t>
            </a:r>
            <a:r>
              <a:rPr lang="en-IN" altLang="en-US" sz="7200">
                <a:latin typeface="Ethnocentric Rg" panose="02000600000000000000" charset="0"/>
                <a:cs typeface="Ethnocentric Rg" panose="02000600000000000000" charset="0"/>
              </a:rPr>
              <a:t> </a:t>
            </a:r>
            <a:r>
              <a:rPr lang="en-US" altLang="en-US" sz="7200">
                <a:latin typeface="Ethnocentric Rg" panose="02000600000000000000" charset="0"/>
                <a:cs typeface="Ethnocentric Rg" panose="02000600000000000000" charset="0"/>
              </a:rPr>
              <a:t>RecommendationSystem</a:t>
            </a:r>
            <a:endParaRPr lang="en-US" altLang="en-US" sz="7200">
              <a:latin typeface="Ethnocentric Rg" panose="02000600000000000000" charset="0"/>
              <a:cs typeface="Ethnocentric Rg" panose="020006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13430" y="4007485"/>
            <a:ext cx="5564505" cy="682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fontAlgn="ctr"/>
            <a:r>
              <a:rPr lang="en-US" altLang="en-US" sz="3200">
                <a:latin typeface="Roboto" charset="0"/>
                <a:cs typeface="Roboto" charset="0"/>
              </a:rPr>
              <a:t>M</a:t>
            </a:r>
            <a:r>
              <a:rPr lang="en-IN" altLang="en-US" sz="3200">
                <a:latin typeface="Roboto" charset="0"/>
                <a:cs typeface="Roboto" charset="0"/>
              </a:rPr>
              <a:t>EMBERS</a:t>
            </a:r>
            <a:r>
              <a:rPr lang="en-US" altLang="en-US" sz="3200">
                <a:latin typeface="Roboto" charset="0"/>
                <a:cs typeface="Roboto" charset="0"/>
              </a:rPr>
              <a:t> </a:t>
            </a:r>
            <a:r>
              <a:rPr lang="en-IN" altLang="en-US" sz="3200">
                <a:latin typeface="Roboto" charset="0"/>
                <a:cs typeface="Roboto" charset="0"/>
              </a:rPr>
              <a:t>OF</a:t>
            </a:r>
            <a:r>
              <a:rPr lang="en-US" altLang="en-US" sz="3200">
                <a:latin typeface="Roboto" charset="0"/>
                <a:cs typeface="Roboto" charset="0"/>
              </a:rPr>
              <a:t> </a:t>
            </a:r>
            <a:r>
              <a:rPr lang="en-IN" altLang="en-US" sz="3200">
                <a:latin typeface="Roboto" charset="0"/>
                <a:cs typeface="Roboto" charset="0"/>
              </a:rPr>
              <a:t>THE</a:t>
            </a:r>
            <a:r>
              <a:rPr lang="en-US" altLang="en-US" sz="3200">
                <a:latin typeface="Roboto" charset="0"/>
                <a:cs typeface="Roboto" charset="0"/>
              </a:rPr>
              <a:t> </a:t>
            </a:r>
            <a:r>
              <a:rPr lang="en-IN" altLang="en-US" sz="3200">
                <a:latin typeface="Roboto" charset="0"/>
                <a:cs typeface="Roboto" charset="0"/>
              </a:rPr>
              <a:t>TEAM</a:t>
            </a:r>
            <a:endParaRPr lang="en-US" altLang="en-US" sz="3200">
              <a:latin typeface="Roboto" charset="0"/>
              <a:cs typeface="Roboto" charset="0"/>
            </a:endParaRPr>
          </a:p>
          <a:p>
            <a:pPr algn="ctr"/>
            <a:endParaRPr lang="en-US" altLang="en-US" sz="3200">
              <a:latin typeface="Roboto" charset="0"/>
              <a:cs typeface="Roboto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371090" y="4684395"/>
            <a:ext cx="3086735" cy="774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2200">
                <a:latin typeface="Roboto" charset="0"/>
                <a:cs typeface="Roboto" charset="0"/>
              </a:rPr>
              <a:t>KUNAL MALLICK</a:t>
            </a:r>
            <a:endParaRPr lang="en-IN" altLang="en-US" sz="2200">
              <a:latin typeface="Roboto" charset="0"/>
              <a:cs typeface="Roboto" charset="0"/>
            </a:endParaRPr>
          </a:p>
          <a:p>
            <a:pPr algn="ctr"/>
            <a:r>
              <a:rPr lang="en-IN" altLang="en-US" sz="2200">
                <a:latin typeface="Roboto" charset="0"/>
                <a:cs typeface="Roboto" charset="0"/>
              </a:rPr>
              <a:t>24167002</a:t>
            </a:r>
            <a:endParaRPr lang="en-IN" altLang="en-US" sz="2200">
              <a:latin typeface="Roboto" charset="0"/>
              <a:cs typeface="Roboto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371090" y="5810250"/>
            <a:ext cx="3086735" cy="1115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200">
                <a:latin typeface="Roboto" charset="0"/>
                <a:cs typeface="Roboto" charset="0"/>
              </a:rPr>
              <a:t>S</a:t>
            </a:r>
            <a:r>
              <a:rPr lang="en-IN" altLang="en-US" sz="2200">
                <a:latin typeface="Roboto" charset="0"/>
                <a:cs typeface="Roboto" charset="0"/>
              </a:rPr>
              <a:t>OHAM</a:t>
            </a:r>
            <a:r>
              <a:rPr lang="en-US" altLang="en-US" sz="2200">
                <a:latin typeface="Roboto" charset="0"/>
                <a:cs typeface="Roboto" charset="0"/>
              </a:rPr>
              <a:t> A</a:t>
            </a:r>
            <a:r>
              <a:rPr lang="en-IN" altLang="en-US" sz="2200">
                <a:latin typeface="Roboto" charset="0"/>
                <a:cs typeface="Roboto" charset="0"/>
              </a:rPr>
              <a:t>DHIKARI</a:t>
            </a:r>
            <a:endParaRPr lang="en-US" altLang="en-US" sz="2200">
              <a:latin typeface="Roboto" charset="0"/>
              <a:cs typeface="Roboto" charset="0"/>
            </a:endParaRPr>
          </a:p>
          <a:p>
            <a:pPr algn="ctr"/>
            <a:r>
              <a:rPr lang="en-US" altLang="en-US" sz="2200">
                <a:latin typeface="Roboto" charset="0"/>
                <a:cs typeface="Roboto" charset="0"/>
              </a:rPr>
              <a:t>24167029</a:t>
            </a:r>
            <a:endParaRPr lang="en-US" altLang="en-US" sz="2200">
              <a:latin typeface="Roboto" charset="0"/>
              <a:cs typeface="Roboto" charset="0"/>
            </a:endParaRPr>
          </a:p>
          <a:p>
            <a:pPr algn="ctr"/>
            <a:endParaRPr lang="en-IN" altLang="en-US" sz="2200">
              <a:latin typeface="Roboto" charset="0"/>
              <a:cs typeface="Roboto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485890" y="4684395"/>
            <a:ext cx="3086735" cy="1115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200">
                <a:latin typeface="Roboto" charset="0"/>
                <a:cs typeface="Roboto" charset="0"/>
              </a:rPr>
              <a:t>A</a:t>
            </a:r>
            <a:r>
              <a:rPr lang="en-IN" altLang="en-US" sz="2200">
                <a:latin typeface="Roboto" charset="0"/>
                <a:cs typeface="Roboto" charset="0"/>
              </a:rPr>
              <a:t>NUSHKA</a:t>
            </a:r>
            <a:r>
              <a:rPr lang="en-US" altLang="en-US" sz="2200">
                <a:latin typeface="Roboto" charset="0"/>
                <a:cs typeface="Roboto" charset="0"/>
              </a:rPr>
              <a:t> K</a:t>
            </a:r>
            <a:r>
              <a:rPr lang="en-IN" altLang="en-US" sz="2200">
                <a:latin typeface="Roboto" charset="0"/>
                <a:cs typeface="Roboto" charset="0"/>
              </a:rPr>
              <a:t>HATUA</a:t>
            </a:r>
            <a:endParaRPr lang="en-US" altLang="en-US" sz="2200">
              <a:latin typeface="Roboto" charset="0"/>
              <a:cs typeface="Roboto" charset="0"/>
            </a:endParaRPr>
          </a:p>
          <a:p>
            <a:pPr algn="ctr"/>
            <a:r>
              <a:rPr lang="en-US" altLang="en-US" sz="2200">
                <a:latin typeface="Roboto" charset="0"/>
                <a:cs typeface="Roboto" charset="0"/>
              </a:rPr>
              <a:t>24167030</a:t>
            </a:r>
            <a:endParaRPr lang="en-US" altLang="en-US" sz="2200">
              <a:latin typeface="Roboto" charset="0"/>
              <a:cs typeface="Roboto" charset="0"/>
            </a:endParaRPr>
          </a:p>
          <a:p>
            <a:pPr algn="ctr"/>
            <a:endParaRPr lang="en-IN" altLang="en-US" sz="2200">
              <a:latin typeface="Roboto" charset="0"/>
              <a:cs typeface="Roboto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485890" y="5810250"/>
            <a:ext cx="3086735" cy="1115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2200"/>
              <a:t>KUNAL MALLICK</a:t>
            </a:r>
            <a:endParaRPr lang="en-IN" altLang="en-US" sz="2200"/>
          </a:p>
          <a:p>
            <a:pPr algn="ctr"/>
            <a:r>
              <a:rPr lang="en-IN" altLang="en-US" sz="2200">
                <a:sym typeface="+mn-ea"/>
              </a:rPr>
              <a:t>24167002</a:t>
            </a:r>
            <a:endParaRPr lang="en-IN" altLang="en-US" sz="2200"/>
          </a:p>
          <a:p>
            <a:pPr algn="ctr"/>
            <a:endParaRPr lang="en-IN" altLang="en-US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type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     :   object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:   </a:t>
            </a:r>
            <a:r>
              <a:rPr lang="en-IN" altLang="en-US" sz="2800">
                <a:latin typeface="Roboto" charset="0"/>
                <a:cs typeface="Roboto" charset="0"/>
              </a:rPr>
              <a:t>6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:   25(0.2%)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  <p:pic>
        <p:nvPicPr>
          <p:cNvPr id="5" name="Picture 4" descr="typ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354330"/>
            <a:ext cx="5937885" cy="6149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episodes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     :   </a:t>
            </a:r>
            <a:r>
              <a:rPr lang="en-US" altLang="en-US" sz="2800">
                <a:latin typeface="Roboto" charset="0"/>
                <a:cs typeface="Roboto" charset="0"/>
                <a:sym typeface="+mn-ea"/>
              </a:rPr>
              <a:t>int64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:   187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:   0(0.0%)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6705" y="1856740"/>
            <a:ext cx="7992110" cy="4094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rating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 :   float64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mean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 :   6.47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median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 :   6.57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std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 :   1.03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599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min    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1.67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max    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10.0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25%    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5.88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75%    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7.18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230(1.87%)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Outlier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1.86%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7605" y="1989455"/>
            <a:ext cx="6946265" cy="35991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members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int64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mean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18071.34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median   </a:t>
            </a:r>
            <a:r>
              <a:rPr lang="en-IN" altLang="en-US" sz="2800">
                <a:latin typeface="Roboto" charset="0"/>
                <a:cs typeface="Roboto" charset="0"/>
              </a:rPr>
              <a:t> </a:t>
            </a:r>
            <a:r>
              <a:rPr lang="en-US" altLang="en-US" sz="2800">
                <a:latin typeface="Roboto" charset="0"/>
                <a:cs typeface="Roboto" charset="0"/>
              </a:rPr>
              <a:t>:   1550.0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std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54820.68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6706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min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5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max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1013917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25%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225.0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75%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9437.0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</a:t>
            </a:r>
            <a:r>
              <a:rPr lang="en-IN" altLang="en-US" sz="2800">
                <a:latin typeface="Roboto" charset="0"/>
                <a:cs typeface="Roboto" charset="0"/>
              </a:rPr>
              <a:t> </a:t>
            </a:r>
            <a:r>
              <a:rPr lang="en-US" altLang="en-US" sz="2800">
                <a:latin typeface="Roboto" charset="0"/>
                <a:cs typeface="Roboto" charset="0"/>
              </a:rPr>
              <a:t>:   0(0.0%)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0915" y="1935480"/>
            <a:ext cx="6936740" cy="36709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87295" y="55245"/>
            <a:ext cx="7218045" cy="1130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6600">
                <a:latin typeface="Good Times Rg" panose="020B0605020000020001" charset="0"/>
                <a:cs typeface="Good Times Rg" panose="020B0605020000020001" charset="0"/>
              </a:rPr>
              <a:t>Overview</a:t>
            </a:r>
            <a:r>
              <a:rPr lang="en-US" altLang="en-US" sz="6600"/>
              <a:t> </a:t>
            </a:r>
            <a:endParaRPr lang="en-US" altLang="en-US" sz="6600"/>
          </a:p>
        </p:txBody>
      </p:sp>
      <p:sp>
        <p:nvSpPr>
          <p:cNvPr id="3" name="Text Box 2"/>
          <p:cNvSpPr txBox="1"/>
          <p:nvPr/>
        </p:nvSpPr>
        <p:spPr>
          <a:xfrm>
            <a:off x="849630" y="1524000"/>
            <a:ext cx="10494010" cy="4831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en-US" sz="3600">
                <a:latin typeface="Roboto" charset="0"/>
                <a:cs typeface="Roboto" charset="0"/>
              </a:rPr>
              <a:t>Develop an anime recommendation system using a deep learning model to provide personalized recommendations.</a:t>
            </a:r>
            <a:endParaRPr lang="en-US" altLang="en-US" sz="3600">
              <a:latin typeface="Roboto" charset="0"/>
              <a:cs typeface="Roboto" charset="0"/>
            </a:endParaRPr>
          </a:p>
          <a:p>
            <a:pPr algn="just"/>
            <a:endParaRPr lang="en-US" altLang="en-US" sz="3600">
              <a:latin typeface="Roboto" charset="0"/>
              <a:cs typeface="Roboto" charset="0"/>
            </a:endParaRPr>
          </a:p>
          <a:p>
            <a:pPr algn="just"/>
            <a:r>
              <a:rPr lang="en-US" altLang="en-US" sz="3600">
                <a:latin typeface="Roboto" charset="0"/>
                <a:cs typeface="Roboto" charset="0"/>
              </a:rPr>
              <a:t>Key Features:</a:t>
            </a:r>
            <a:endParaRPr lang="en-US" altLang="en-US" sz="3600">
              <a:latin typeface="Roboto" charset="0"/>
              <a:cs typeface="Roboto" charset="0"/>
            </a:endParaRPr>
          </a:p>
          <a:p>
            <a:pPr marL="1028700" lvl="1" indent="-571500" algn="just">
              <a:buFont typeface="Wingdings" panose="05000000000000000000" charset="0"/>
              <a:buChar char="v"/>
            </a:pPr>
            <a:r>
              <a:rPr lang="en-US" altLang="en-US" sz="3600">
                <a:latin typeface="Roboto" charset="0"/>
                <a:cs typeface="Roboto" charset="0"/>
              </a:rPr>
              <a:t>Utilizes advanced DL techniques.</a:t>
            </a:r>
            <a:endParaRPr lang="en-US" altLang="en-US" sz="3600">
              <a:latin typeface="Roboto" charset="0"/>
              <a:cs typeface="Roboto" charset="0"/>
            </a:endParaRPr>
          </a:p>
          <a:p>
            <a:pPr marL="1028700" lvl="1" indent="-571500" algn="just">
              <a:buFont typeface="Wingdings" panose="05000000000000000000" charset="0"/>
              <a:buChar char="v"/>
            </a:pPr>
            <a:r>
              <a:rPr lang="en-US" altLang="en-US" sz="3600">
                <a:latin typeface="Roboto" charset="0"/>
                <a:cs typeface="Roboto" charset="0"/>
              </a:rPr>
              <a:t>Works with real-world anime datasets.</a:t>
            </a:r>
            <a:endParaRPr lang="en-US" altLang="en-US" sz="3600">
              <a:latin typeface="Roboto" charset="0"/>
              <a:cs typeface="Roboto" charset="0"/>
            </a:endParaRPr>
          </a:p>
          <a:p>
            <a:pPr marL="1028700" lvl="1" indent="-571500" algn="just">
              <a:buFont typeface="Wingdings" panose="05000000000000000000" charset="0"/>
              <a:buChar char="v"/>
            </a:pPr>
            <a:r>
              <a:rPr lang="en-US" altLang="en-US" sz="3600">
                <a:latin typeface="Roboto" charset="0"/>
                <a:cs typeface="Roboto" charset="0"/>
              </a:rPr>
              <a:t>Enhances user engagement and satisfaction.</a:t>
            </a:r>
            <a:endParaRPr lang="en-US" altLang="en-US" sz="3600">
              <a:latin typeface="Roboto" charset="0"/>
              <a:cs typeface="Roboto" charset="0"/>
            </a:endParaRPr>
          </a:p>
          <a:p>
            <a:pPr algn="just"/>
            <a:endParaRPr lang="en-US" altLang="en-US" sz="3600">
              <a:latin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87295" y="55245"/>
            <a:ext cx="7218045" cy="1130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6600">
                <a:latin typeface="Good Times Rg" panose="020B0605020000020001" charset="0"/>
                <a:cs typeface="Good Times Rg" panose="020B0605020000020001" charset="0"/>
              </a:rPr>
              <a:t>Motivation</a:t>
            </a:r>
            <a:endParaRPr lang="en-US" altLang="en-US" sz="6600">
              <a:latin typeface="Good Times Rg" panose="020B0605020000020001" charset="0"/>
              <a:cs typeface="Good Times Rg" panose="020B0605020000020001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98220" y="1523365"/>
            <a:ext cx="10194925" cy="4914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600">
                <a:latin typeface="Roboto" charset="0"/>
                <a:cs typeface="Roboto" charset="0"/>
              </a:rPr>
              <a:t>Why build an anime recommendation system?</a:t>
            </a:r>
            <a:endParaRPr lang="en-US" altLang="en-US" sz="36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 sz="2400">
                <a:latin typeface="Roboto" charset="0"/>
                <a:cs typeface="Roboto" charset="0"/>
              </a:rPr>
              <a:t>The growing popularity of anime worldwide.</a:t>
            </a:r>
            <a:endParaRPr lang="en-US" altLang="en-US" sz="24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 sz="2400">
                <a:latin typeface="Roboto" charset="0"/>
                <a:cs typeface="Roboto" charset="0"/>
              </a:rPr>
              <a:t>Challenge of navigating massive anime libraries.</a:t>
            </a:r>
            <a:endParaRPr lang="en-US" altLang="en-US" sz="24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 sz="2400">
                <a:latin typeface="Roboto" charset="0"/>
                <a:cs typeface="Roboto" charset="0"/>
              </a:rPr>
              <a:t>Lack of personalized recommendations in existing platforms.</a:t>
            </a:r>
            <a:endParaRPr lang="en-US" altLang="en-US" sz="24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 sz="2400">
                <a:latin typeface="Roboto" charset="0"/>
                <a:cs typeface="Roboto" charset="0"/>
              </a:rPr>
              <a:t>Improve user experience and retention.</a:t>
            </a:r>
            <a:endParaRPr lang="en-US" altLang="en-US" sz="2400">
              <a:latin typeface="Roboto" charset="0"/>
              <a:cs typeface="Roboto" charset="0"/>
            </a:endParaRPr>
          </a:p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3600">
              <a:latin typeface="Roboto" charset="0"/>
              <a:cs typeface="Roboto" charset="0"/>
            </a:endParaRPr>
          </a:p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600">
                <a:latin typeface="Roboto" charset="0"/>
                <a:cs typeface="Roboto" charset="0"/>
              </a:rPr>
              <a:t>Significance:</a:t>
            </a:r>
            <a:endParaRPr lang="en-US" altLang="en-US" sz="36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 sz="2400">
                <a:latin typeface="Roboto" charset="0"/>
                <a:cs typeface="Roboto" charset="0"/>
              </a:rPr>
              <a:t>Bridges the gap between users and their preferred anime genres.</a:t>
            </a:r>
            <a:endParaRPr lang="en-US" altLang="en-US" sz="24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 sz="2400">
                <a:latin typeface="Roboto" charset="0"/>
                <a:cs typeface="Roboto" charset="0"/>
              </a:rPr>
              <a:t>Promotes lesser-known, high-quality anime.</a:t>
            </a:r>
            <a:endParaRPr lang="en-US" altLang="en-US" sz="2400">
              <a:latin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43380" y="124460"/>
            <a:ext cx="8905240" cy="2047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6600">
                <a:latin typeface="Good Times Rg" panose="020B0605020000020001" charset="0"/>
                <a:cs typeface="Good Times Rg" panose="020B0605020000020001" charset="0"/>
              </a:rPr>
              <a:t> problem formulation</a:t>
            </a:r>
            <a:endParaRPr lang="en-US" altLang="en-US" sz="6600">
              <a:latin typeface="Good Times Rg" panose="020B0605020000020001" charset="0"/>
              <a:cs typeface="Good Times Rg" panose="020B0605020000020001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30910" y="2230120"/>
            <a:ext cx="10330180" cy="445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90000"/>
              </a:lnSpc>
            </a:pPr>
            <a:r>
              <a:rPr lang="en-US" altLang="en-US" sz="2800">
                <a:latin typeface="Roboto" charset="0"/>
                <a:cs typeface="Roboto" charset="0"/>
              </a:rPr>
              <a:t>Predict anime preferences for users based on historical data and content features.</a:t>
            </a:r>
            <a:endParaRPr lang="en-US" altLang="en-US" sz="28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endParaRPr lang="en-US" altLang="en-US" sz="28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Roboto" charset="0"/>
                <a:cs typeface="Roboto" charset="0"/>
              </a:rPr>
              <a:t>Key Challenges:</a:t>
            </a:r>
            <a:endParaRPr lang="en-US" altLang="en-US" sz="28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endParaRPr lang="en-US" altLang="en-US" sz="2000">
              <a:latin typeface="Roboto" charset="0"/>
              <a:cs typeface="Roboto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altLang="en-US" sz="2000">
                <a:latin typeface="Roboto" charset="0"/>
                <a:cs typeface="Roboto" charset="0"/>
              </a:rPr>
              <a:t>High dimensionality of user-anime interaction data.</a:t>
            </a:r>
            <a:endParaRPr lang="en-US" altLang="en-US" sz="2000">
              <a:latin typeface="Roboto" charset="0"/>
              <a:cs typeface="Roboto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altLang="en-US" sz="2000">
                <a:latin typeface="Roboto" charset="0"/>
                <a:cs typeface="Roboto" charset="0"/>
              </a:rPr>
              <a:t>Sparse user preference matrices.</a:t>
            </a:r>
            <a:endParaRPr lang="en-US" altLang="en-US" sz="2000">
              <a:latin typeface="Roboto" charset="0"/>
              <a:cs typeface="Roboto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altLang="en-US" sz="2000">
                <a:latin typeface="Roboto" charset="0"/>
                <a:cs typeface="Roboto" charset="0"/>
              </a:rPr>
              <a:t>Diverse anime genres and user profiles.</a:t>
            </a:r>
            <a:endParaRPr lang="en-US" altLang="en-US" sz="20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endParaRPr lang="en-US" altLang="en-US" sz="20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Roboto" charset="0"/>
                <a:cs typeface="Roboto" charset="0"/>
              </a:rPr>
              <a:t>Problem Statement:</a:t>
            </a:r>
            <a:endParaRPr lang="en-US" altLang="en-US" sz="28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endParaRPr lang="en-US" altLang="en-US" sz="20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Roboto" charset="0"/>
                <a:cs typeface="Roboto" charset="0"/>
              </a:rPr>
              <a:t>"Given a dataset of users, anime items, and interactions, build a model to recommend the top </a:t>
            </a:r>
            <a:r>
              <a:rPr lang="en-IN" altLang="en-US" sz="2000">
                <a:latin typeface="Roboto" charset="0"/>
                <a:cs typeface="Roboto" charset="0"/>
              </a:rPr>
              <a:t>10</a:t>
            </a:r>
            <a:r>
              <a:rPr lang="en-US" altLang="en-US" sz="2000">
                <a:latin typeface="Roboto" charset="0"/>
                <a:cs typeface="Roboto" charset="0"/>
              </a:rPr>
              <a:t> anime for each user."</a:t>
            </a:r>
            <a:endParaRPr lang="en-US" altLang="en-US" sz="2000">
              <a:latin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03680" y="85090"/>
            <a:ext cx="9185275" cy="2317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6600">
                <a:latin typeface="Good Times Rg" panose="020B0605020000020001" charset="0"/>
                <a:cs typeface="Good Times Rg" panose="020B0605020000020001" charset="0"/>
              </a:rPr>
              <a:t>Proposed Model Details</a:t>
            </a:r>
            <a:endParaRPr lang="en-US" altLang="en-US" sz="6600">
              <a:latin typeface="Good Times Rg" panose="020B0605020000020001" charset="0"/>
              <a:cs typeface="Good Times Rg" panose="020B0605020000020001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98220" y="2005965"/>
            <a:ext cx="10194925" cy="4914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Roboto" charset="0"/>
                <a:cs typeface="Roboto" charset="0"/>
              </a:rPr>
              <a:t>Model Architecture</a:t>
            </a:r>
            <a:endParaRPr lang="en-US" altLang="en-US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[Specify the DL model type: Neural Collaborative Filtering (NCF), Autoencoders, Transformer, etc.]</a:t>
            </a:r>
            <a:endParaRPr lang="en-US" altLang="en-US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Layers, activation functions, and optimizers used.</a:t>
            </a:r>
            <a:endParaRPr lang="en-US" altLang="en-US">
              <a:latin typeface="Roboto" charset="0"/>
              <a:cs typeface="Roboto" charset="0"/>
            </a:endParaRPr>
          </a:p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2400">
              <a:latin typeface="Roboto" charset="0"/>
              <a:cs typeface="Roboto" charset="0"/>
            </a:endParaRPr>
          </a:p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Roboto" charset="0"/>
                <a:cs typeface="Roboto" charset="0"/>
              </a:rPr>
              <a:t>Mathematics:</a:t>
            </a:r>
            <a:endParaRPr lang="en-US" altLang="en-US">
              <a:latin typeface="Roboto" charset="0"/>
              <a:cs typeface="Roboto" charset="0"/>
            </a:endParaRPr>
          </a:p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Objective Function</a:t>
            </a:r>
            <a:r>
              <a:rPr lang="en-IN" altLang="en-US">
                <a:latin typeface="Roboto" charset="0"/>
                <a:cs typeface="Roboto" charset="0"/>
              </a:rPr>
              <a:t> :</a:t>
            </a:r>
            <a:endParaRPr lang="en-IN" altLang="en-US">
              <a:latin typeface="Roboto" charset="0"/>
              <a:cs typeface="Roboto" charset="0"/>
            </a:endParaRPr>
          </a:p>
          <a:p>
            <a:pPr marL="742950" lvl="1" indent="-285750" algn="just">
              <a:lnSpc>
                <a:spcPct val="120000"/>
              </a:lnSpc>
              <a:buFont typeface="Wingdings" panose="05000000000000000000" charset="0"/>
              <a:buChar char="v"/>
            </a:pPr>
            <a:endParaRPr lang="en-IN" altLang="en-US">
              <a:latin typeface="Roboto" charset="0"/>
              <a:cs typeface="Roboto" charset="0"/>
            </a:endParaRPr>
          </a:p>
          <a:p>
            <a:pPr marL="742950" lvl="1" indent="-285750" algn="just">
              <a:lnSpc>
                <a:spcPct val="120000"/>
              </a:lnSpc>
              <a:buFont typeface="Wingdings" panose="05000000000000000000" charset="0"/>
              <a:buChar char="v"/>
            </a:pPr>
            <a:endParaRPr lang="en-IN" altLang="en-US">
              <a:latin typeface="Roboto" charset="0"/>
              <a:cs typeface="Roboto" charset="0"/>
            </a:endParaRPr>
          </a:p>
          <a:p>
            <a:pPr marL="742950" lvl="1" indent="-285750" algn="just">
              <a:lnSpc>
                <a:spcPct val="120000"/>
              </a:lnSpc>
              <a:buFont typeface="Wingdings" panose="05000000000000000000" charset="0"/>
              <a:buChar char="v"/>
            </a:pP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Model components: Embeddings, dense layers, etc.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Optimization technique (e.g., Adam optimizer).</a:t>
            </a:r>
            <a:endParaRPr lang="en-US" altLang="en-US">
              <a:latin typeface="Roboto" charset="0"/>
              <a:cs typeface="Roboto" charset="0"/>
            </a:endParaRPr>
          </a:p>
          <a:p>
            <a:pPr lvl="1" indent="0" algn="just">
              <a:lnSpc>
                <a:spcPct val="120000"/>
              </a:lnSpc>
              <a:buFont typeface="Wingdings" panose="05000000000000000000" charset="0"/>
              <a:buNone/>
            </a:pPr>
            <a:endParaRPr lang="en-US" altLang="en-US">
              <a:latin typeface="Roboto" charset="0"/>
              <a:cs typeface="Roboto" charset="0"/>
            </a:endParaRPr>
          </a:p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>
              <a:latin typeface="Roboto" charset="0"/>
              <a:cs typeface="Roboto" charset="0"/>
            </a:endParaRPr>
          </a:p>
        </p:txBody>
      </p:sp>
      <p:pic>
        <p:nvPicPr>
          <p:cNvPr id="4" name="Picture 3" descr="Screenshot 2024-11-19 0032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2645" y="4832985"/>
            <a:ext cx="2590800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87295" y="55245"/>
            <a:ext cx="7218045" cy="2134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6600">
                <a:latin typeface="Good Times Rg" panose="020B0605020000020001" charset="0"/>
                <a:cs typeface="Good Times Rg" panose="020B0605020000020001" charset="0"/>
              </a:rPr>
              <a:t>dataset description</a:t>
            </a:r>
            <a:endParaRPr lang="en-US" altLang="en-US" sz="6600">
              <a:latin typeface="Good Times Rg" panose="020B0605020000020001" charset="0"/>
              <a:cs typeface="Good Times Rg" panose="020B0605020000020001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98855" y="2275840"/>
            <a:ext cx="10194925" cy="1510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Roboto" charset="0"/>
                <a:cs typeface="Roboto" charset="0"/>
              </a:rPr>
              <a:t>This data set contains information on user preference data from 73,516 users on 12,294 anime. Each user is able to add anime to their completed list and give it a rating and this data set is a compilation of those ratings.</a:t>
            </a:r>
            <a:endParaRPr lang="en-US" altLang="en-US" sz="2000">
              <a:latin typeface="Roboto" charset="0"/>
              <a:cs typeface="Roboto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61035" y="3621405"/>
            <a:ext cx="68179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latin typeface="Roboto" charset="0"/>
                <a:cs typeface="Roboto" charset="0"/>
              </a:rPr>
              <a:t>Anime.csv</a:t>
            </a:r>
            <a:r>
              <a:rPr lang="en-IN" altLang="en-US">
                <a:latin typeface="Roboto" charset="0"/>
                <a:cs typeface="Roboto" charset="0"/>
              </a:rPr>
              <a:t> (</a:t>
            </a:r>
            <a:r>
              <a:rPr lang="en-US" altLang="en-US">
                <a:latin typeface="Roboto" charset="0"/>
                <a:cs typeface="Roboto" charset="0"/>
              </a:rPr>
              <a:t>12294 rows × 7 columns</a:t>
            </a:r>
            <a:r>
              <a:rPr lang="en-IN" altLang="en-US">
                <a:latin typeface="Roboto" charset="0"/>
                <a:cs typeface="Roboto" charset="0"/>
              </a:rPr>
              <a:t>)</a:t>
            </a:r>
            <a:endParaRPr lang="en-US" altLang="en-US">
              <a:latin typeface="Roboto" charset="0"/>
              <a:cs typeface="Roboto" charset="0"/>
            </a:endParaRPr>
          </a:p>
          <a:p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anime_id - myanimelist.net's unique id identifying an anime.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name - full name of anime.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genre - comma separated list of genres for this anime.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type - movie, TV, OVA, etc.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episodes - how many episodes in this show.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rating - average rating out of 10 for this anime.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members - number of community members that are in this anime's</a:t>
            </a:r>
            <a:r>
              <a:rPr lang="en-IN" altLang="en-US">
                <a:latin typeface="Roboto" charset="0"/>
                <a:cs typeface="Roboto" charset="0"/>
              </a:rPr>
              <a:t> </a:t>
            </a:r>
            <a:r>
              <a:rPr lang="en-US" altLang="en-US">
                <a:latin typeface="Roboto" charset="0"/>
                <a:cs typeface="Roboto" charset="0"/>
              </a:rPr>
              <a:t>"group".</a:t>
            </a:r>
            <a:endParaRPr lang="en-US">
              <a:latin typeface="Roboto" charset="0"/>
              <a:cs typeface="Roboto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700645" y="3621405"/>
            <a:ext cx="4404995" cy="3013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>
                <a:latin typeface="Roboto" charset="0"/>
                <a:cs typeface="Roboto" charset="0"/>
              </a:rPr>
              <a:t>Rating.csv</a:t>
            </a:r>
            <a:r>
              <a:rPr lang="en-IN" altLang="en-US">
                <a:latin typeface="Roboto" charset="0"/>
                <a:cs typeface="Roboto" charset="0"/>
              </a:rPr>
              <a:t> (</a:t>
            </a:r>
            <a:r>
              <a:rPr lang="en-US" altLang="en-US">
                <a:latin typeface="Roboto" charset="0"/>
                <a:cs typeface="Roboto" charset="0"/>
              </a:rPr>
              <a:t>7813737 rows × 3 columns</a:t>
            </a:r>
            <a:r>
              <a:rPr lang="en-IN" altLang="en-US">
                <a:latin typeface="Roboto" charset="0"/>
                <a:cs typeface="Roboto" charset="0"/>
              </a:rPr>
              <a:t>)</a:t>
            </a:r>
            <a:endParaRPr lang="en-US" altLang="en-US">
              <a:latin typeface="Roboto" charset="0"/>
              <a:cs typeface="Roboto" charset="0"/>
            </a:endParaRPr>
          </a:p>
          <a:p>
            <a:pPr algn="l"/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user_id - non identifiable randomly generated user id.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anime_id - the anime that this user has rated.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rating - rating out of 10 this user has assigned </a:t>
            </a:r>
            <a:endParaRPr lang="en-US" altLang="en-US">
              <a:latin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anime_id 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int64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12294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min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1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max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34527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0(0.0%)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6335" y="2159000"/>
            <a:ext cx="7187565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name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     :   object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:   12292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:   0(0.0%)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genre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     :   object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:   3265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:   62(0.5%)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  <p:pic>
        <p:nvPicPr>
          <p:cNvPr id="5" name="Picture 4" descr="Gen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3970" y="418465"/>
            <a:ext cx="6113145" cy="60217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2962</Words>
  <Application>WPS Presentation</Application>
  <PresentationFormat>Widescreen</PresentationFormat>
  <Paragraphs>152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Good Times Rg</vt:lpstr>
      <vt:lpstr>Ethnocentric Rg</vt:lpstr>
      <vt:lpstr>Ravie</vt:lpstr>
      <vt:lpstr>Roboto</vt:lpstr>
      <vt:lpstr>Wingdings</vt:lpstr>
      <vt:lpstr>BatangChe</vt:lpstr>
      <vt:lpstr>Inter</vt:lpstr>
      <vt:lpstr>Bauhaus 93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cp:lastModifiedBy>KUNAL MALLICK</cp:lastModifiedBy>
  <cp:revision>1</cp:revision>
  <dcterms:created xsi:type="dcterms:W3CDTF">2024-11-18T21:35:47Z</dcterms:created>
  <dcterms:modified xsi:type="dcterms:W3CDTF">2024-11-18T21:35:47Z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491B853396FB4DAEA79D4DD346B0A971_11</vt:lpwstr>
  </property>
  <property fmtid="{D5CDD505-2E9C-101B-9397-08002B2CF9AE}" pid="3" name="KSOProductBuildVer">
    <vt:lpwstr>1033-12.2.0.18911</vt:lpwstr>
  </property>
</Properties>
</file>