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1" r:id="rId18"/>
    <p:sldId id="280" r:id="rId19"/>
    <p:sldId id="274" r:id="rId20"/>
    <p:sldId id="276" r:id="rId21"/>
    <p:sldId id="275" r:id="rId22"/>
    <p:sldId id="281" r:id="rId23"/>
    <p:sldId id="278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-149225" y="459105"/>
            <a:ext cx="12490450" cy="2634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7200">
                <a:latin typeface="Ethnocentric Rg" panose="02000600000000000000" charset="0"/>
                <a:cs typeface="Ethnocentric Rg" panose="02000600000000000000" charset="0"/>
              </a:rPr>
              <a:t>Anime</a:t>
            </a:r>
            <a:r>
              <a:rPr lang="en-IN" altLang="en-US" sz="7200">
                <a:latin typeface="Ethnocentric Rg" panose="02000600000000000000" charset="0"/>
                <a:cs typeface="Ethnocentric Rg" panose="02000600000000000000" charset="0"/>
              </a:rPr>
              <a:t> </a:t>
            </a:r>
            <a:r>
              <a:rPr lang="en-US" altLang="en-US" sz="7200">
                <a:latin typeface="Ethnocentric Rg" panose="02000600000000000000" charset="0"/>
                <a:cs typeface="Ethnocentric Rg" panose="02000600000000000000" charset="0"/>
              </a:rPr>
              <a:t>RecommendationSystem</a:t>
            </a:r>
            <a:endParaRPr lang="en-US" altLang="en-US" sz="7200">
              <a:latin typeface="Ethnocentric Rg" panose="02000600000000000000" charset="0"/>
              <a:cs typeface="Ethnocentric Rg" panose="020006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13430" y="4007485"/>
            <a:ext cx="5564505" cy="682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 fontAlgn="ctr"/>
            <a:r>
              <a:rPr lang="en-US" altLang="en-US" sz="3200">
                <a:latin typeface="Roboto" charset="0"/>
                <a:cs typeface="Roboto" charset="0"/>
              </a:rPr>
              <a:t>M</a:t>
            </a:r>
            <a:r>
              <a:rPr lang="en-IN" altLang="en-US" sz="3200">
                <a:latin typeface="Roboto" charset="0"/>
                <a:cs typeface="Roboto" charset="0"/>
              </a:rPr>
              <a:t>EMBERS</a:t>
            </a:r>
            <a:r>
              <a:rPr lang="en-US" altLang="en-US" sz="3200">
                <a:latin typeface="Roboto" charset="0"/>
                <a:cs typeface="Roboto" charset="0"/>
              </a:rPr>
              <a:t> </a:t>
            </a:r>
            <a:r>
              <a:rPr lang="en-IN" altLang="en-US" sz="3200">
                <a:latin typeface="Roboto" charset="0"/>
                <a:cs typeface="Roboto" charset="0"/>
              </a:rPr>
              <a:t>OF</a:t>
            </a:r>
            <a:r>
              <a:rPr lang="en-US" altLang="en-US" sz="3200">
                <a:latin typeface="Roboto" charset="0"/>
                <a:cs typeface="Roboto" charset="0"/>
              </a:rPr>
              <a:t> </a:t>
            </a:r>
            <a:r>
              <a:rPr lang="en-IN" altLang="en-US" sz="3200">
                <a:latin typeface="Roboto" charset="0"/>
                <a:cs typeface="Roboto" charset="0"/>
              </a:rPr>
              <a:t>THE</a:t>
            </a:r>
            <a:r>
              <a:rPr lang="en-US" altLang="en-US" sz="3200">
                <a:latin typeface="Roboto" charset="0"/>
                <a:cs typeface="Roboto" charset="0"/>
              </a:rPr>
              <a:t> </a:t>
            </a:r>
            <a:r>
              <a:rPr lang="en-IN" altLang="en-US" sz="3200">
                <a:latin typeface="Roboto" charset="0"/>
                <a:cs typeface="Roboto" charset="0"/>
              </a:rPr>
              <a:t>TEAM</a:t>
            </a:r>
            <a:endParaRPr lang="en-US" altLang="en-US" sz="3200">
              <a:latin typeface="Roboto" charset="0"/>
              <a:cs typeface="Roboto" charset="0"/>
            </a:endParaRPr>
          </a:p>
          <a:p>
            <a:pPr algn="ctr"/>
            <a:endParaRPr lang="en-US" altLang="en-US" sz="3200">
              <a:latin typeface="Roboto" charset="0"/>
              <a:cs typeface="Roboto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371090" y="4684395"/>
            <a:ext cx="3086735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200">
                <a:latin typeface="Roboto" charset="0"/>
                <a:cs typeface="Roboto" charset="0"/>
              </a:rPr>
              <a:t>KUNAL MALLICK</a:t>
            </a:r>
            <a:endParaRPr lang="en-IN" altLang="en-US" sz="2200">
              <a:latin typeface="Roboto" charset="0"/>
              <a:cs typeface="Roboto" charset="0"/>
            </a:endParaRPr>
          </a:p>
          <a:p>
            <a:pPr algn="ctr"/>
            <a:r>
              <a:rPr lang="en-IN" altLang="en-US" sz="2200">
                <a:latin typeface="Roboto" charset="0"/>
                <a:cs typeface="Roboto" charset="0"/>
              </a:rPr>
              <a:t>24167002</a:t>
            </a:r>
            <a:endParaRPr lang="en-IN" altLang="en-US" sz="2200">
              <a:latin typeface="Roboto" charset="0"/>
              <a:cs typeface="Roboto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71090" y="5810250"/>
            <a:ext cx="3086735" cy="1115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200">
                <a:latin typeface="Roboto" charset="0"/>
                <a:cs typeface="Roboto" charset="0"/>
              </a:rPr>
              <a:t>S</a:t>
            </a:r>
            <a:r>
              <a:rPr lang="en-IN" altLang="en-US" sz="2200">
                <a:latin typeface="Roboto" charset="0"/>
                <a:cs typeface="Roboto" charset="0"/>
              </a:rPr>
              <a:t>OHAM</a:t>
            </a:r>
            <a:r>
              <a:rPr lang="en-US" altLang="en-US" sz="2200">
                <a:latin typeface="Roboto" charset="0"/>
                <a:cs typeface="Roboto" charset="0"/>
              </a:rPr>
              <a:t> A</a:t>
            </a:r>
            <a:r>
              <a:rPr lang="en-IN" altLang="en-US" sz="2200">
                <a:latin typeface="Roboto" charset="0"/>
                <a:cs typeface="Roboto" charset="0"/>
              </a:rPr>
              <a:t>DHIKARI</a:t>
            </a:r>
            <a:endParaRPr lang="en-US" altLang="en-US" sz="2200">
              <a:latin typeface="Roboto" charset="0"/>
              <a:cs typeface="Roboto" charset="0"/>
            </a:endParaRPr>
          </a:p>
          <a:p>
            <a:pPr algn="ctr"/>
            <a:r>
              <a:rPr lang="en-US" altLang="en-US" sz="2200">
                <a:latin typeface="Roboto" charset="0"/>
                <a:cs typeface="Roboto" charset="0"/>
              </a:rPr>
              <a:t>24167029</a:t>
            </a:r>
            <a:endParaRPr lang="en-US" altLang="en-US" sz="2200">
              <a:latin typeface="Roboto" charset="0"/>
              <a:cs typeface="Roboto" charset="0"/>
            </a:endParaRPr>
          </a:p>
          <a:p>
            <a:pPr algn="ctr"/>
            <a:endParaRPr lang="en-IN" altLang="en-US" sz="2200">
              <a:latin typeface="Roboto" charset="0"/>
              <a:cs typeface="Roboto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485890" y="4684395"/>
            <a:ext cx="3086735" cy="1115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200">
                <a:latin typeface="Roboto" charset="0"/>
                <a:cs typeface="Roboto" charset="0"/>
              </a:rPr>
              <a:t>A</a:t>
            </a:r>
            <a:r>
              <a:rPr lang="en-IN" altLang="en-US" sz="2200">
                <a:latin typeface="Roboto" charset="0"/>
                <a:cs typeface="Roboto" charset="0"/>
              </a:rPr>
              <a:t>NUSHKA</a:t>
            </a:r>
            <a:r>
              <a:rPr lang="en-US" altLang="en-US" sz="2200">
                <a:latin typeface="Roboto" charset="0"/>
                <a:cs typeface="Roboto" charset="0"/>
              </a:rPr>
              <a:t> K</a:t>
            </a:r>
            <a:r>
              <a:rPr lang="en-IN" altLang="en-US" sz="2200">
                <a:latin typeface="Roboto" charset="0"/>
                <a:cs typeface="Roboto" charset="0"/>
              </a:rPr>
              <a:t>HATUA</a:t>
            </a:r>
            <a:endParaRPr lang="en-US" altLang="en-US" sz="2200">
              <a:latin typeface="Roboto" charset="0"/>
              <a:cs typeface="Roboto" charset="0"/>
            </a:endParaRPr>
          </a:p>
          <a:p>
            <a:pPr algn="ctr"/>
            <a:r>
              <a:rPr lang="en-US" altLang="en-US" sz="2200">
                <a:latin typeface="Roboto" charset="0"/>
                <a:cs typeface="Roboto" charset="0"/>
              </a:rPr>
              <a:t>24167030</a:t>
            </a:r>
            <a:endParaRPr lang="en-US" altLang="en-US" sz="2200">
              <a:latin typeface="Roboto" charset="0"/>
              <a:cs typeface="Roboto" charset="0"/>
            </a:endParaRPr>
          </a:p>
          <a:p>
            <a:pPr algn="ctr"/>
            <a:endParaRPr lang="en-IN" altLang="en-US" sz="2200">
              <a:latin typeface="Roboto" charset="0"/>
              <a:cs typeface="Roboto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485890" y="5665470"/>
            <a:ext cx="3086735" cy="1115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2200"/>
              <a:t>AKANKHYA ABHISIKTA LENKA</a:t>
            </a:r>
            <a:endParaRPr lang="en-IN" altLang="en-US" sz="2200"/>
          </a:p>
          <a:p>
            <a:pPr algn="ctr"/>
            <a:r>
              <a:rPr lang="en-IN" altLang="en-US" sz="2200">
                <a:sym typeface="+mn-ea"/>
              </a:rPr>
              <a:t>24167008</a:t>
            </a:r>
            <a:endParaRPr lang="en-IN" altLang="en-US" sz="2200"/>
          </a:p>
          <a:p>
            <a:pPr algn="ctr"/>
            <a:endParaRPr lang="en-IN" alt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episodes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:   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int64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:   187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:   0(0.0%)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6705" y="1856740"/>
            <a:ext cx="7992110" cy="4094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rating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 :   float64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mean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 :   6.47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median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 :   6.57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std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 :   1.03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599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min   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1.67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max   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10.0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25%   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5.88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75%    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7.18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230(1.87%)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Outlier  </a:t>
            </a:r>
            <a:r>
              <a:rPr lang="en-IN" altLang="en-US" sz="2800">
                <a:latin typeface="Roboto" charset="0"/>
                <a:cs typeface="Roboto" charset="0"/>
              </a:rPr>
              <a:t>	 </a:t>
            </a:r>
            <a:r>
              <a:rPr lang="en-US" altLang="en-US" sz="2800">
                <a:latin typeface="Roboto" charset="0"/>
                <a:cs typeface="Roboto" charset="0"/>
              </a:rPr>
              <a:t>:   1.86%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7605" y="1989455"/>
            <a:ext cx="6946265" cy="3599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members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int64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mean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18071.34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median   </a:t>
            </a:r>
            <a:r>
              <a:rPr lang="en-IN" altLang="en-US" sz="2800">
                <a:latin typeface="Roboto" charset="0"/>
                <a:cs typeface="Roboto" charset="0"/>
              </a:rPr>
              <a:t> </a:t>
            </a:r>
            <a:r>
              <a:rPr lang="en-US" altLang="en-US" sz="2800">
                <a:latin typeface="Roboto" charset="0"/>
                <a:cs typeface="Roboto" charset="0"/>
              </a:rPr>
              <a:t>:   1550.0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std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54820.68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6706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min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5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max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1013917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25%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225.0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75%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9437.0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</a:t>
            </a:r>
            <a:r>
              <a:rPr lang="en-IN" altLang="en-US" sz="2800">
                <a:latin typeface="Roboto" charset="0"/>
                <a:cs typeface="Roboto" charset="0"/>
              </a:rPr>
              <a:t> </a:t>
            </a:r>
            <a:r>
              <a:rPr lang="en-US" altLang="en-US" sz="2800">
                <a:latin typeface="Roboto" charset="0"/>
                <a:cs typeface="Roboto" charset="0"/>
              </a:rPr>
              <a:t>:   0(0.0%)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915" y="1935480"/>
            <a:ext cx="6936740" cy="3670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420" y="648335"/>
            <a:ext cx="10551160" cy="62096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32480" y="67310"/>
            <a:ext cx="5526405" cy="581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>
                <a:latin typeface="Ethnocentric Rg" panose="02000600000000000000" charset="0"/>
                <a:cs typeface="Ethnocentric Rg" panose="02000600000000000000" charset="0"/>
                <a:sym typeface="+mn-ea"/>
              </a:rPr>
              <a:t>Analysing Anime</a:t>
            </a:r>
            <a:endParaRPr lang="en-IN" altLang="en-US" sz="32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b="2391"/>
          <a:stretch>
            <a:fillRect/>
          </a:stretch>
        </p:blipFill>
        <p:spPr>
          <a:xfrm>
            <a:off x="1677035" y="921385"/>
            <a:ext cx="8837295" cy="59366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33115" y="340360"/>
            <a:ext cx="5526405" cy="581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>
                <a:latin typeface="Ethnocentric Rg" panose="02000600000000000000" charset="0"/>
                <a:cs typeface="Ethnocentric Rg" panose="02000600000000000000" charset="0"/>
                <a:sym typeface="+mn-ea"/>
              </a:rPr>
              <a:t>Analysing Type</a:t>
            </a:r>
            <a:endParaRPr lang="en-IN" altLang="en-US" sz="32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333115" y="340360"/>
            <a:ext cx="5526405" cy="581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>
                <a:latin typeface="Ethnocentric Rg" panose="02000600000000000000" charset="0"/>
                <a:cs typeface="Ethnocentric Rg" panose="02000600000000000000" charset="0"/>
                <a:sym typeface="+mn-ea"/>
              </a:rPr>
              <a:t>Analysing genre</a:t>
            </a:r>
            <a:endParaRPr lang="en-IN" altLang="en-US" sz="32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pic>
        <p:nvPicPr>
          <p:cNvPr id="2" name="Picture 1" descr="genr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1282700"/>
            <a:ext cx="9992360" cy="54190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3920" y="85090"/>
            <a:ext cx="10422890" cy="2317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Ethnocentric Rg" panose="02000600000000000000" charset="0"/>
                <a:cs typeface="Ethnocentric Rg" panose="02000600000000000000" charset="0"/>
              </a:rPr>
              <a:t>Proposed Model Details</a:t>
            </a:r>
            <a:endParaRPr lang="en-US" altLang="en-US" sz="6600">
              <a:latin typeface="Ethnocentric Rg" panose="02000600000000000000" charset="0"/>
              <a:cs typeface="Ethnocentric Rg" panose="020006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8220" y="2291715"/>
            <a:ext cx="10194925" cy="427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4000">
                <a:latin typeface="Roboto" charset="0"/>
                <a:cs typeface="Roboto" charset="0"/>
              </a:rPr>
              <a:t>Model Architecture</a:t>
            </a:r>
            <a:endParaRPr lang="en-US" altLang="en-US" sz="40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800">
                <a:latin typeface="Roboto" charset="0"/>
                <a:cs typeface="Roboto" charset="0"/>
              </a:rPr>
              <a:t>In our model, we have applied Neural Collaborative Filtering (NCF). 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IN" altLang="en-US" sz="2800">
                <a:latin typeface="Roboto" charset="0"/>
                <a:cs typeface="Roboto" charset="0"/>
              </a:rPr>
              <a:t>2 </a:t>
            </a:r>
            <a:r>
              <a:rPr lang="en-US" altLang="en-US" sz="2800">
                <a:latin typeface="Roboto" charset="0"/>
                <a:cs typeface="Roboto" charset="0"/>
              </a:rPr>
              <a:t>Layers</a:t>
            </a:r>
            <a:r>
              <a:rPr lang="en-IN" altLang="en-US" sz="2800">
                <a:latin typeface="Roboto" charset="0"/>
                <a:cs typeface="Roboto" charset="0"/>
              </a:rPr>
              <a:t>:</a:t>
            </a:r>
            <a:endParaRPr lang="en-IN" altLang="en-US" sz="2800">
              <a:latin typeface="Roboto" charset="0"/>
              <a:cs typeface="Roboto" charset="0"/>
            </a:endParaRPr>
          </a:p>
          <a:p>
            <a:pPr marL="1257300" lvl="2" indent="-34290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Roboto" charset="0"/>
                <a:cs typeface="Roboto" charset="0"/>
              </a:rPr>
              <a:t>2 hidden l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ayers</a:t>
            </a:r>
            <a:r>
              <a:rPr lang="en-IN" altLang="en-US" sz="2800">
                <a:latin typeface="Roboto" charset="0"/>
                <a:cs typeface="Roboto" charset="0"/>
                <a:sym typeface="+mn-ea"/>
              </a:rPr>
              <a:t> one with 150 neurons and other with 50 </a:t>
            </a:r>
            <a:r>
              <a:rPr lang="en-IN" altLang="en-US" sz="2800">
                <a:latin typeface="Roboto" charset="0"/>
                <a:cs typeface="Roboto" charset="0"/>
                <a:sym typeface="+mn-ea"/>
              </a:rPr>
              <a:t>neurons with relu as</a:t>
            </a:r>
            <a:r>
              <a:rPr lang="en-IN" altLang="en-US" sz="2800">
                <a:latin typeface="Roboto" charset="0"/>
                <a:cs typeface="Roboto" charset="0"/>
              </a:rPr>
              <a:t> </a:t>
            </a:r>
            <a:r>
              <a:rPr lang="en-US" altLang="en-US" sz="2800">
                <a:latin typeface="Roboto" charset="0"/>
                <a:cs typeface="Roboto" charset="0"/>
              </a:rPr>
              <a:t>activation function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1257300" lvl="2" indent="-34290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Roboto" charset="0"/>
                <a:cs typeface="Roboto" charset="0"/>
              </a:rPr>
              <a:t>1 output layer with sigmoid 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activation function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742950" lvl="1" indent="-28575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IN" altLang="en-US" sz="2800">
                <a:latin typeface="Roboto" charset="0"/>
                <a:cs typeface="Roboto" charset="0"/>
              </a:rPr>
              <a:t>we have used Adam optimizer </a:t>
            </a:r>
            <a:endParaRPr lang="en-IN" altLang="en-US" sz="28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613785" y="340360"/>
            <a:ext cx="4964430" cy="1266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6600">
                <a:latin typeface="Ethnocentric Rg" panose="02000600000000000000" charset="0"/>
                <a:cs typeface="Ethnocentric Rg" panose="02000600000000000000" charset="0"/>
                <a:sym typeface="+mn-ea"/>
              </a:rPr>
              <a:t>Result</a:t>
            </a:r>
            <a:endParaRPr lang="en-US" altLang="en-US" sz="66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pic>
        <p:nvPicPr>
          <p:cNvPr id="6" name="Picture 5" descr="Screenshot 2024-11-19 2302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155" y="1606550"/>
            <a:ext cx="7933690" cy="51422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72590" y="55245"/>
            <a:ext cx="8847455" cy="2134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Ethnocentric Rg" panose="02000600000000000000" charset="0"/>
                <a:cs typeface="Ethnocentric Rg" panose="02000600000000000000" charset="0"/>
              </a:rPr>
              <a:t>alternate model</a:t>
            </a:r>
            <a:endParaRPr lang="en-US" altLang="en-US" sz="6600">
              <a:latin typeface="Ethnocentric Rg" panose="02000600000000000000" charset="0"/>
              <a:cs typeface="Ethnocentric Rg" panose="020006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280" y="2189480"/>
            <a:ext cx="11028680" cy="425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en-US" sz="2400">
                <a:latin typeface="Roboto" charset="0"/>
                <a:cs typeface="Roboto" charset="0"/>
              </a:rPr>
              <a:t>An alternative model has been constructed using user-user collaborative filtering. This model includes a pivot table and user-user matrix with cosine similarity. </a:t>
            </a:r>
            <a:endParaRPr lang="en-US" altLang="en-US" sz="2400">
              <a:latin typeface="Roboto" charset="0"/>
              <a:cs typeface="Roboto" charset="0"/>
            </a:endParaRPr>
          </a:p>
          <a:p>
            <a:pPr algn="just"/>
            <a:endParaRPr lang="en-US" altLang="en-US" sz="2400">
              <a:latin typeface="Roboto" charset="0"/>
              <a:cs typeface="Roboto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pivot</a:t>
            </a:r>
            <a:r>
              <a:rPr lang="en-IN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 </a:t>
            </a:r>
            <a:r>
              <a:rPr lang="en-US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table</a:t>
            </a:r>
            <a:r>
              <a:rPr lang="en-IN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 :</a:t>
            </a:r>
            <a:endParaRPr lang="en-IN" altLang="en-US" sz="2400">
              <a:latin typeface="Good Times Rg" panose="020B0605020000020001" charset="0"/>
              <a:cs typeface="Good Times Rg" panose="020B0605020000020001" charset="0"/>
              <a:sym typeface="+mn-ea"/>
            </a:endParaRPr>
          </a:p>
          <a:p>
            <a:pPr marL="457200" lvl="1" indent="457200" algn="just">
              <a:lnSpc>
                <a:spcPct val="110000"/>
              </a:lnSpc>
            </a:pPr>
            <a:r>
              <a:rPr lang="en-US" altLang="en-US" sz="2000" b="0" i="0">
                <a:solidFill>
                  <a:schemeClr val="tx1"/>
                </a:solidFill>
                <a:latin typeface="Roboto" charset="0"/>
                <a:ea typeface="Segoe WPC"/>
                <a:cs typeface="Roboto" charset="0"/>
              </a:rPr>
              <a:t>We have constructed a pivot table with a column labeled "anime id," an index labeled </a:t>
            </a:r>
            <a:r>
              <a:rPr lang="en-IN" altLang="en-US" sz="2000" b="0" i="0">
                <a:solidFill>
                  <a:schemeClr val="tx1"/>
                </a:solidFill>
                <a:latin typeface="Roboto" charset="0"/>
                <a:ea typeface="Segoe WPC"/>
                <a:cs typeface="Roboto" charset="0"/>
              </a:rPr>
              <a:t>                	</a:t>
            </a:r>
            <a:r>
              <a:rPr lang="en-US" altLang="en-US" sz="2000" b="0" i="0">
                <a:solidFill>
                  <a:schemeClr val="tx1"/>
                </a:solidFill>
                <a:latin typeface="Roboto" charset="0"/>
                <a:ea typeface="Segoe WPC"/>
                <a:cs typeface="Roboto" charset="0"/>
              </a:rPr>
              <a:t>"user</a:t>
            </a:r>
            <a:r>
              <a:rPr lang="en-IN" altLang="en-US" sz="2000" b="0" i="0">
                <a:solidFill>
                  <a:schemeClr val="tx1"/>
                </a:solidFill>
                <a:latin typeface="Roboto" charset="0"/>
                <a:ea typeface="Segoe WPC"/>
                <a:cs typeface="Roboto" charset="0"/>
              </a:rPr>
              <a:t>_</a:t>
            </a:r>
            <a:r>
              <a:rPr lang="en-US" altLang="en-US" sz="2000" b="0" i="0">
                <a:solidFill>
                  <a:schemeClr val="tx1"/>
                </a:solidFill>
                <a:latin typeface="Roboto" charset="0"/>
                <a:ea typeface="Segoe WPC"/>
                <a:cs typeface="Roboto" charset="0"/>
              </a:rPr>
              <a:t>id," and a value of "rating</a:t>
            </a:r>
            <a:r>
              <a:rPr lang="en-IN" altLang="en-US" sz="2000" b="0" i="0">
                <a:solidFill>
                  <a:schemeClr val="tx1"/>
                </a:solidFill>
                <a:latin typeface="Roboto" charset="0"/>
                <a:ea typeface="Segoe WPC"/>
                <a:cs typeface="Roboto" charset="0"/>
              </a:rPr>
              <a:t>”</a:t>
            </a:r>
            <a:endParaRPr lang="en-US" altLang="en-US" sz="2000" b="0" i="0">
              <a:solidFill>
                <a:schemeClr val="tx1"/>
              </a:solidFill>
              <a:latin typeface="Roboto" charset="0"/>
              <a:ea typeface="Segoe WPC"/>
              <a:cs typeface="Roboto" charset="0"/>
            </a:endParaRPr>
          </a:p>
          <a:p>
            <a:pPr marL="457200" lvl="1" indent="457200" algn="just"/>
            <a:endParaRPr lang="en-US" altLang="en-US" sz="2000" b="0" i="0">
              <a:solidFill>
                <a:schemeClr val="tx1"/>
              </a:solidFill>
              <a:latin typeface="Roboto" charset="0"/>
              <a:ea typeface="Segoe WPC"/>
              <a:cs typeface="Roboto" charset="0"/>
            </a:endParaRPr>
          </a:p>
          <a:p>
            <a:pPr indent="0" algn="just">
              <a:buFont typeface="Wingdings" panose="05000000000000000000" charset="0"/>
              <a:buNone/>
            </a:pPr>
            <a:r>
              <a:rPr lang="en-US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user</a:t>
            </a:r>
            <a:r>
              <a:rPr lang="en-IN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 - </a:t>
            </a:r>
            <a:r>
              <a:rPr lang="en-US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user</a:t>
            </a:r>
            <a:r>
              <a:rPr lang="en-IN" altLang="en-US" sz="2400">
                <a:latin typeface="Good Times Rg" panose="020B0605020000020001" charset="0"/>
                <a:cs typeface="Good Times Rg" panose="020B0605020000020001" charset="0"/>
                <a:sym typeface="+mn-ea"/>
              </a:rPr>
              <a:t> :</a:t>
            </a:r>
            <a:endParaRPr lang="en-IN" altLang="en-US" sz="2400">
              <a:latin typeface="Good Times Rg" panose="020B0605020000020001" charset="0"/>
              <a:cs typeface="Good Times Rg" panose="020B0605020000020001" charset="0"/>
              <a:sym typeface="+mn-ea"/>
            </a:endParaRPr>
          </a:p>
          <a:p>
            <a:pPr marL="457200" lvl="1" indent="457200" algn="just">
              <a:buFont typeface="Wingdings" panose="05000000000000000000" charset="0"/>
              <a:buNone/>
            </a:pP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We have constructed a </a:t>
            </a:r>
            <a:r>
              <a:rPr lang="en-IN" altLang="en-US" sz="2000">
                <a:latin typeface="Roboto" charset="0"/>
                <a:ea typeface="Segoe WPC"/>
                <a:cs typeface="Roboto" charset="0"/>
                <a:sym typeface="+mn-ea"/>
              </a:rPr>
              <a:t>user-user matrix</a:t>
            </a: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 with a column labeled "</a:t>
            </a: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user</a:t>
            </a:r>
            <a:r>
              <a:rPr lang="en-IN" altLang="en-US" sz="2000">
                <a:latin typeface="Roboto" charset="0"/>
                <a:ea typeface="Segoe WPC"/>
                <a:cs typeface="Roboto" charset="0"/>
                <a:sym typeface="+mn-ea"/>
              </a:rPr>
              <a:t>_</a:t>
            </a: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id</a:t>
            </a: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," an index </a:t>
            </a:r>
            <a:r>
              <a:rPr lang="en-IN" altLang="en-US" sz="2000">
                <a:latin typeface="Roboto" charset="0"/>
                <a:ea typeface="Segoe WPC"/>
                <a:cs typeface="Roboto" charset="0"/>
                <a:sym typeface="+mn-ea"/>
              </a:rPr>
              <a:t>	</a:t>
            </a: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labeled"user</a:t>
            </a:r>
            <a:r>
              <a:rPr lang="en-IN" altLang="en-US" sz="2000">
                <a:latin typeface="Roboto" charset="0"/>
                <a:ea typeface="Segoe WPC"/>
                <a:cs typeface="Roboto" charset="0"/>
                <a:sym typeface="+mn-ea"/>
              </a:rPr>
              <a:t>_</a:t>
            </a:r>
            <a:r>
              <a:rPr lang="en-US" altLang="en-US" sz="2000">
                <a:latin typeface="Roboto" charset="0"/>
                <a:ea typeface="Segoe WPC"/>
                <a:cs typeface="Roboto" charset="0"/>
                <a:sym typeface="+mn-ea"/>
              </a:rPr>
              <a:t>id," and a value of </a:t>
            </a:r>
            <a:r>
              <a:rPr lang="en-IN" altLang="en-US" sz="2000">
                <a:latin typeface="Roboto" charset="0"/>
                <a:ea typeface="Segoe WPC"/>
                <a:cs typeface="Roboto" charset="0"/>
                <a:sym typeface="+mn-ea"/>
              </a:rPr>
              <a:t>cosine similarity value</a:t>
            </a:r>
            <a:endParaRPr sz="2000" b="0" i="0">
              <a:solidFill>
                <a:schemeClr val="tx1"/>
              </a:solidFill>
              <a:latin typeface="Roboto" charset="0"/>
              <a:ea typeface="Segoe WPC"/>
              <a:cs typeface="Roboto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IN" altLang="en-US" sz="2400">
              <a:latin typeface="Good Times Rg" panose="020B0605020000020001" charset="0"/>
              <a:cs typeface="Good Times Rg" panose="020B0605020000020001" charset="0"/>
              <a:sym typeface="+mn-ea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altLang="en-US" sz="2400">
              <a:latin typeface="Good Times Rg" panose="020B0605020000020001" charset="0"/>
              <a:cs typeface="Good Times Rg" panose="020B0605020000020001" charset="0"/>
              <a:sym typeface="+mn-ea"/>
            </a:endParaRPr>
          </a:p>
          <a:p>
            <a:pPr indent="0" algn="just">
              <a:buFont typeface="Wingdings" panose="05000000000000000000" charset="0"/>
              <a:buNone/>
            </a:pPr>
            <a:endParaRPr lang="en-IN" altLang="en-US" sz="2400">
              <a:latin typeface="Good Times Rg" panose="020B0605020000020001" charset="0"/>
              <a:cs typeface="Good Times Rg" panose="020B0605020000020001" charset="0"/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altLang="en-US" sz="2400">
              <a:latin typeface="Good Times Rg" panose="020B0605020000020001" charset="0"/>
              <a:cs typeface="Good Times Rg" panose="020B0605020000020001" charset="0"/>
              <a:sym typeface="+mn-ea"/>
            </a:endParaRPr>
          </a:p>
          <a:p>
            <a:pPr algn="just"/>
            <a:endParaRPr lang="en-US" altLang="en-US" sz="2400">
              <a:latin typeface="Good Times Rg" panose="020B0605020000020001" charset="0"/>
              <a:cs typeface="Good Times Rg" panose="020B0605020000020001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361055" y="340360"/>
            <a:ext cx="5470525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pivot</a:t>
            </a:r>
            <a:r>
              <a:rPr lang="en-IN" altLang="en-US" sz="4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 </a:t>
            </a:r>
            <a:r>
              <a:rPr lang="en-US" altLang="en-US" sz="4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table</a:t>
            </a:r>
            <a:endParaRPr lang="en-US" altLang="en-US" sz="4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240665" y="1547495"/>
          <a:ext cx="11767820" cy="5104130"/>
        </p:xfrm>
        <a:graphic>
          <a:graphicData uri="http://schemas.openxmlformats.org/drawingml/2006/table">
            <a:tbl>
              <a:tblPr/>
              <a:tblGrid>
                <a:gridCol w="929640"/>
                <a:gridCol w="497840"/>
                <a:gridCol w="476250"/>
                <a:gridCol w="466725"/>
                <a:gridCol w="593090"/>
                <a:gridCol w="497205"/>
                <a:gridCol w="554355"/>
                <a:gridCol w="553085"/>
                <a:gridCol w="418465"/>
                <a:gridCol w="478155"/>
                <a:gridCol w="515620"/>
                <a:gridCol w="438150"/>
                <a:gridCol w="535940"/>
                <a:gridCol w="534035"/>
                <a:gridCol w="534670"/>
                <a:gridCol w="534670"/>
                <a:gridCol w="535940"/>
                <a:gridCol w="534670"/>
                <a:gridCol w="534670"/>
                <a:gridCol w="534035"/>
                <a:gridCol w="535940"/>
                <a:gridCol w="534670"/>
              </a:tblGrid>
              <a:tr h="553720">
                <a:tc>
                  <a:txBody>
                    <a:bodyPr/>
                    <a:p>
                      <a:pPr algn="r" fontAlgn="ctr"/>
                      <a:r>
                        <a:rPr sz="9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anime_id</a:t>
                      </a:r>
                      <a:endParaRPr sz="9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5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6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7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8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15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16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17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18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19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34238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34239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34240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34252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34283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34324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34325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34349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34367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34475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user_id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2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4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5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8.0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6.0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6.0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6.0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33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799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36787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7355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36788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9.0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92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36789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8625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36791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0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10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87295" y="55245"/>
            <a:ext cx="7218045" cy="1130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Good Times Rg" panose="020B0605020000020001" charset="0"/>
                <a:cs typeface="Good Times Rg" panose="020B0605020000020001" charset="0"/>
              </a:rPr>
              <a:t>Overview</a:t>
            </a:r>
            <a:r>
              <a:rPr lang="en-US" altLang="en-US" sz="6600"/>
              <a:t> </a:t>
            </a:r>
            <a:endParaRPr lang="en-US" altLang="en-US" sz="6600"/>
          </a:p>
        </p:txBody>
      </p:sp>
      <p:sp>
        <p:nvSpPr>
          <p:cNvPr id="3" name="Text Box 2"/>
          <p:cNvSpPr txBox="1"/>
          <p:nvPr/>
        </p:nvSpPr>
        <p:spPr>
          <a:xfrm>
            <a:off x="849630" y="1524000"/>
            <a:ext cx="10494010" cy="4831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en-US" sz="3600">
                <a:latin typeface="Roboto" charset="0"/>
                <a:cs typeface="Roboto" charset="0"/>
              </a:rPr>
              <a:t>Develop an anime recommendation system using a deep learning model to provide personalized recommendations.</a:t>
            </a:r>
            <a:endParaRPr lang="en-US" altLang="en-US" sz="3600">
              <a:latin typeface="Roboto" charset="0"/>
              <a:cs typeface="Roboto" charset="0"/>
            </a:endParaRPr>
          </a:p>
          <a:p>
            <a:pPr algn="just"/>
            <a:endParaRPr lang="en-US" altLang="en-US" sz="3600">
              <a:latin typeface="Roboto" charset="0"/>
              <a:cs typeface="Roboto" charset="0"/>
            </a:endParaRPr>
          </a:p>
          <a:p>
            <a:pPr algn="just"/>
            <a:r>
              <a:rPr lang="en-US" altLang="en-US" sz="3600">
                <a:latin typeface="Roboto" charset="0"/>
                <a:cs typeface="Roboto" charset="0"/>
              </a:rPr>
              <a:t>Key Features: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1028700" lvl="1" indent="-571500" algn="just">
              <a:buFont typeface="Wingdings" panose="05000000000000000000" charset="0"/>
              <a:buChar char="v"/>
            </a:pPr>
            <a:r>
              <a:rPr lang="en-US" altLang="en-US" sz="3600">
                <a:latin typeface="Roboto" charset="0"/>
                <a:cs typeface="Roboto" charset="0"/>
              </a:rPr>
              <a:t>Utilizes advanced DL techniques.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1028700" lvl="1" indent="-571500" algn="just">
              <a:buFont typeface="Wingdings" panose="05000000000000000000" charset="0"/>
              <a:buChar char="v"/>
            </a:pPr>
            <a:r>
              <a:rPr lang="en-US" altLang="en-US" sz="3600">
                <a:latin typeface="Roboto" charset="0"/>
                <a:cs typeface="Roboto" charset="0"/>
              </a:rPr>
              <a:t>Works with real-world anime datasets.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1028700" lvl="1" indent="-571500" algn="just">
              <a:buFont typeface="Wingdings" panose="05000000000000000000" charset="0"/>
              <a:buChar char="v"/>
            </a:pPr>
            <a:r>
              <a:rPr lang="en-US" altLang="en-US" sz="3600">
                <a:latin typeface="Roboto" charset="0"/>
                <a:cs typeface="Roboto" charset="0"/>
              </a:rPr>
              <a:t>Enhances user engagement and satisfaction.</a:t>
            </a:r>
            <a:endParaRPr lang="en-US" altLang="en-US" sz="3600">
              <a:latin typeface="Roboto" charset="0"/>
              <a:cs typeface="Roboto" charset="0"/>
            </a:endParaRPr>
          </a:p>
          <a:p>
            <a:pPr algn="just"/>
            <a:endParaRPr lang="en-US" altLang="en-US" sz="36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8378190" y="1351915"/>
          <a:ext cx="3022600" cy="5438775"/>
        </p:xfrm>
        <a:graphic>
          <a:graphicData uri="http://schemas.openxmlformats.org/drawingml/2006/table">
            <a:tbl>
              <a:tblPr/>
              <a:tblGrid>
                <a:gridCol w="981710"/>
                <a:gridCol w="981710"/>
                <a:gridCol w="1059180"/>
              </a:tblGrid>
              <a:tr h="92202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user-</a:t>
                      </a:r>
                      <a:r>
                        <a:rPr lang="en-IN"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lang="en-IN"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260000"/>
                        </a:lnSpc>
                        <a:buNone/>
                      </a:pPr>
                      <a:r>
                        <a:rPr sz="1100" b="0">
                          <a:solidFill>
                            <a:schemeClr val="tx1"/>
                          </a:solidFill>
                          <a:latin typeface="Segoe WPC"/>
                          <a:ea typeface="Segoe WPC"/>
                          <a:sym typeface="+mn-ea"/>
                        </a:rPr>
                        <a:t>user</a:t>
                      </a:r>
                      <a:r>
                        <a:rPr sz="1100">
                          <a:solidFill>
                            <a:schemeClr val="tx1"/>
                          </a:solidFill>
                          <a:latin typeface="Segoe WPC"/>
                          <a:ea typeface="Segoe WPC"/>
                          <a:sym typeface="+mn-ea"/>
                        </a:rPr>
                        <a:t>-</a:t>
                      </a:r>
                      <a:r>
                        <a:rPr lang="en-IN" sz="1100">
                          <a:solidFill>
                            <a:schemeClr val="tx1"/>
                          </a:solidFill>
                          <a:latin typeface="Segoe WPC"/>
                          <a:ea typeface="Segoe WPC"/>
                          <a:sym typeface="+mn-ea"/>
                        </a:rPr>
                        <a:t>2</a:t>
                      </a:r>
                      <a:endParaRPr lang="en-IN" sz="1100">
                        <a:solidFill>
                          <a:schemeClr val="tx1"/>
                        </a:solidFill>
                        <a:latin typeface="Segoe WPC"/>
                        <a:ea typeface="Segoe WPC"/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0845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1776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2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671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148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13920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4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845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5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27040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845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36787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19002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36788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4427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845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36789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9065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36790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1227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0845">
                <a:tc>
                  <a:txBody>
                    <a:bodyPr/>
                    <a:p>
                      <a:pPr algn="r" fontAlgn="ctr"/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36791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11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10833</a:t>
                      </a:r>
                      <a:endParaRPr sz="11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361055" y="340360"/>
            <a:ext cx="5470525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user</a:t>
            </a:r>
            <a:r>
              <a:rPr lang="en-IN" altLang="en-US" sz="4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 - </a:t>
            </a:r>
            <a:r>
              <a:rPr lang="en-US" altLang="en-US" sz="4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user</a:t>
            </a:r>
            <a:endParaRPr lang="en-US" altLang="en-US" sz="4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2"/>
            </p:custDataLst>
          </p:nvPr>
        </p:nvGraphicFramePr>
        <p:xfrm>
          <a:off x="81915" y="1351915"/>
          <a:ext cx="8563610" cy="5438775"/>
        </p:xfrm>
        <a:graphic>
          <a:graphicData uri="http://schemas.openxmlformats.org/drawingml/2006/table">
            <a:tbl>
              <a:tblPr/>
              <a:tblGrid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  <a:gridCol w="389255"/>
              </a:tblGrid>
              <a:tr h="309245">
                <a:tc>
                  <a:txBody>
                    <a:bodyPr/>
                    <a:p>
                      <a:pPr algn="r" fontAlgn="ctr"/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5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36785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6885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0.101277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0.028218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0.079514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0.153449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0.278011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0.120550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0.032543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0.140359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0.050656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0.083858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7510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0.135037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61340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0.101277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0.135037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0.204494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0.153641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0.074136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0.203559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0.038336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0.097274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0.100114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0.121223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0.039111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0.060651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0.234722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0.245566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0.013002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6875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61340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5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0.028218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0.204494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0.243342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0.046187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0.028218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0.005230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0.074472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0.115497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0.063214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0.075550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0.112185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0.008977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0.207466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0.084961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0.018812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0.031586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81610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61975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0.140359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0.060651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0.008977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0.028409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0.086151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0.312170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0.067681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0.018271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0.048754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0.114339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0.030408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60070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0.050656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0.234722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0.207466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0.090391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0.031092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0.096568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0.041088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0.133358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0.123003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0.076685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0.134469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0.048754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0.168181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0.048078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8155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36789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0.083858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0.245566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0.084961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0.056461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0.125002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0.093254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0.112723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0.195682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0.242577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0.021442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0.114339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0.168181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0.023070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0.018812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0.057828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6885"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36791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0.013002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0.031586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0.053246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0.025857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...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0.015038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0.088507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0.061742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0.015863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0.030408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0.048078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0.023070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sz="600" b="0" i="0">
                          <a:solidFill>
                            <a:schemeClr val="tx1"/>
                          </a:solidFill>
                          <a:latin typeface="Segoe WPC"/>
                          <a:ea typeface="Segoe WPC"/>
                        </a:rPr>
                        <a:t>0.000000</a:t>
                      </a:r>
                      <a:endParaRPr sz="600" b="0" i="0">
                        <a:solidFill>
                          <a:schemeClr val="tx1"/>
                        </a:solidFill>
                        <a:latin typeface="Segoe WPC"/>
                        <a:ea typeface="Segoe WPC"/>
                      </a:endParaRPr>
                    </a:p>
                  </a:txBody>
                  <a:tcPr marL="61277" marR="61277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613785" y="340360"/>
            <a:ext cx="4964430" cy="1266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6600">
                <a:latin typeface="Ethnocentric Rg" panose="02000600000000000000" charset="0"/>
                <a:cs typeface="Ethnocentric Rg" panose="02000600000000000000" charset="0"/>
                <a:sym typeface="+mn-ea"/>
              </a:rPr>
              <a:t>Result</a:t>
            </a:r>
            <a:endParaRPr lang="en-US" altLang="en-US" sz="66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pic>
        <p:nvPicPr>
          <p:cNvPr id="2" name="Picture 1" descr="Screenshot 2024-11-19 230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1739900"/>
            <a:ext cx="1032446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099310" y="340360"/>
            <a:ext cx="7992745" cy="1266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6600">
                <a:latin typeface="Ethnocentric Rg" panose="02000600000000000000" charset="0"/>
                <a:cs typeface="Ethnocentric Rg" panose="02000600000000000000" charset="0"/>
                <a:sym typeface="+mn-ea"/>
              </a:rPr>
              <a:t>conclusion</a:t>
            </a:r>
            <a:endParaRPr lang="en-IN" altLang="en-US" sz="66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4900" y="1529715"/>
            <a:ext cx="9883775" cy="5243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800">
                <a:latin typeface="Roboto" charset="0"/>
                <a:cs typeface="Roboto" charset="0"/>
                <a:sym typeface="+mn-ea"/>
              </a:rPr>
              <a:t>T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raditional collaborative filtering</a:t>
            </a:r>
            <a:r>
              <a:rPr lang="en-IN" altLang="en-US" sz="2800">
                <a:latin typeface="Roboto" charset="0"/>
                <a:cs typeface="Roboto" charset="0"/>
                <a:sym typeface="+mn-ea"/>
              </a:rPr>
              <a:t> struggles with cold-start problem</a:t>
            </a:r>
            <a:endParaRPr lang="en-IN" altLang="en-US" sz="2800">
              <a:latin typeface="Roboto" charset="0"/>
              <a:cs typeface="Roboto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sz="2800">
              <a:latin typeface="Roboto" charset="0"/>
              <a:cs typeface="Roboto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800">
                <a:latin typeface="Roboto" charset="0"/>
                <a:cs typeface="Roboto" charset="0"/>
                <a:sym typeface="+mn-ea"/>
              </a:rPr>
              <a:t> </a:t>
            </a:r>
            <a:r>
              <a:rPr lang="en-IN" altLang="en-US" sz="2800">
                <a:latin typeface="Roboto" charset="0"/>
                <a:cs typeface="Roboto" charset="0"/>
                <a:sym typeface="+mn-ea"/>
              </a:rPr>
              <a:t>NCF has the 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ability to learn from raw data and capture complex user-item interactions</a:t>
            </a:r>
            <a:endParaRPr lang="en-US" altLang="en-US" sz="2800">
              <a:latin typeface="Roboto" charset="0"/>
              <a:cs typeface="Roboto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800">
              <a:latin typeface="Roboto" charset="0"/>
              <a:cs typeface="Roboto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800">
                <a:latin typeface="Roboto" charset="0"/>
                <a:cs typeface="Roboto" charset="0"/>
                <a:sym typeface="+mn-ea"/>
              </a:rPr>
              <a:t>NCF also 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capture</a:t>
            </a:r>
            <a:r>
              <a:rPr lang="en-IN" altLang="en-US" sz="2800">
                <a:latin typeface="Roboto" charset="0"/>
                <a:cs typeface="Roboto" charset="0"/>
                <a:sym typeface="+mn-ea"/>
              </a:rPr>
              <a:t>s</a:t>
            </a:r>
            <a:r>
              <a:rPr lang="en-US" altLang="en-US" sz="2800">
                <a:latin typeface="Roboto" charset="0"/>
                <a:cs typeface="Roboto" charset="0"/>
                <a:sym typeface="+mn-ea"/>
              </a:rPr>
              <a:t> non-linear relationships between users and items</a:t>
            </a:r>
            <a:endParaRPr lang="en-US" altLang="en-US" sz="2800">
              <a:latin typeface="Roboto" charset="0"/>
              <a:cs typeface="Roboto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800">
              <a:latin typeface="Roboto" charset="0"/>
              <a:cs typeface="Roboto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800">
                <a:latin typeface="Roboto" charset="0"/>
                <a:cs typeface="Roboto" charset="0"/>
                <a:sym typeface="+mn-ea"/>
              </a:rPr>
              <a:t>NCFs offer flexibility in modeling various types of data and interactions</a:t>
            </a:r>
            <a:r>
              <a:rPr lang="en-IN" altLang="en-US" sz="2800">
                <a:latin typeface="Roboto" charset="0"/>
                <a:cs typeface="Roboto" charset="0"/>
                <a:sym typeface="+mn-ea"/>
              </a:rPr>
              <a:t>, are highly scalable and can handle large-scale datasets efficiently</a:t>
            </a:r>
            <a:endParaRPr lang="en-IN" altLang="en-US" sz="2800">
              <a:latin typeface="Roboto" charset="0"/>
              <a:cs typeface="Roboto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06500" y="1692275"/>
            <a:ext cx="7606665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/>
              <a:t>https://github.com/kunal-mallick/Anime_Recommendations_System</a:t>
            </a:r>
            <a:endParaRPr lang="en-US" alt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13460" y="843280"/>
            <a:ext cx="7992745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IN" altLang="en-US" sz="4000">
                <a:latin typeface="Ethnocentric Rg" panose="02000600000000000000" charset="0"/>
                <a:cs typeface="Ethnocentric Rg" panose="02000600000000000000" charset="0"/>
                <a:sym typeface="+mn-ea"/>
              </a:rPr>
              <a:t>Repository link</a:t>
            </a:r>
            <a:endParaRPr lang="en-IN" altLang="en-US" sz="40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3460" y="2340610"/>
            <a:ext cx="7992745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IN" altLang="en-US" sz="4000">
                <a:latin typeface="Ethnocentric Rg" panose="02000600000000000000" charset="0"/>
                <a:cs typeface="Ethnocentric Rg" panose="02000600000000000000" charset="0"/>
                <a:sym typeface="+mn-ea"/>
              </a:rPr>
              <a:t>bibilography</a:t>
            </a:r>
            <a:endParaRPr lang="en-IN" altLang="en-US" sz="40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73150" y="3216275"/>
            <a:ext cx="9319895" cy="2456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>
                <a:sym typeface="+mn-ea"/>
              </a:rPr>
              <a:t>https://arxiv.org/pdf/1708.05031v2</a:t>
            </a:r>
            <a:endParaRPr lang="en-US" altLang="en-US" sz="2000">
              <a:sym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/>
              <a:t>https://medium.com/@omar.tafsi_46401/5-mins-recommender-systems-neural-collaborative-filtering-094f6a25f0af</a:t>
            </a:r>
            <a:endParaRPr lang="en-US" altLang="en-US" sz="20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/>
              <a:t>https://towardsdatascience.com/neural-collaborative-filtering-96cef1009401</a:t>
            </a:r>
            <a:endParaRPr lang="en-US" altLang="en-US" sz="20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/>
              <a:t>https://medium.com/data-science-in-your-pocket/recommendation-systems-using-neural-collaborative-filtering-ncf-explained-with-codes-21a97e48a2f7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4915" y="2795905"/>
            <a:ext cx="9741535" cy="1266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8800">
                <a:latin typeface="Ethnocentric Rg" panose="02000600000000000000" charset="0"/>
                <a:cs typeface="Ethnocentric Rg" panose="02000600000000000000" charset="0"/>
                <a:sym typeface="+mn-ea"/>
              </a:rPr>
              <a:t>Thank you</a:t>
            </a:r>
            <a:endParaRPr lang="en-IN" altLang="en-US" sz="88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87295" y="55245"/>
            <a:ext cx="7218045" cy="1130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Good Times Rg" panose="020B0605020000020001" charset="0"/>
                <a:cs typeface="Good Times Rg" panose="020B0605020000020001" charset="0"/>
              </a:rPr>
              <a:t>Motivation</a:t>
            </a:r>
            <a:endParaRPr lang="en-US" altLang="en-US" sz="6600">
              <a:latin typeface="Good Times Rg" panose="020B0605020000020001" charset="0"/>
              <a:cs typeface="Good Times Rg" panose="020B0605020000020001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8220" y="1523365"/>
            <a:ext cx="10194925" cy="4914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600">
                <a:latin typeface="Roboto" charset="0"/>
                <a:cs typeface="Roboto" charset="0"/>
              </a:rPr>
              <a:t>Why build an anime recommendation system?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The growing popularity of anime worldwide.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Challenge of navigating massive anime libraries.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Lack of personalized recommendations in existing platforms.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Improve user experience and retention.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600">
              <a:latin typeface="Roboto" charset="0"/>
              <a:cs typeface="Roboto" charset="0"/>
            </a:endParaRPr>
          </a:p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600">
                <a:latin typeface="Roboto" charset="0"/>
                <a:cs typeface="Roboto" charset="0"/>
              </a:rPr>
              <a:t>Significance:</a:t>
            </a:r>
            <a:endParaRPr lang="en-US" altLang="en-US" sz="36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Bridges the gap between users and their preferred anime genres.</a:t>
            </a:r>
            <a:endParaRPr lang="en-US" altLang="en-US" sz="2400">
              <a:latin typeface="Roboto" charset="0"/>
              <a:cs typeface="Roboto" charset="0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US" altLang="en-US" sz="2400">
                <a:latin typeface="Roboto" charset="0"/>
                <a:cs typeface="Roboto" charset="0"/>
              </a:rPr>
              <a:t>Promotes lesser-known, high-quality anime.</a:t>
            </a:r>
            <a:endParaRPr lang="en-US" altLang="en-US" sz="24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43380" y="124460"/>
            <a:ext cx="8905240" cy="2047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Good Times Rg" panose="020B0605020000020001" charset="0"/>
                <a:cs typeface="Good Times Rg" panose="020B0605020000020001" charset="0"/>
              </a:rPr>
              <a:t> problem formulation</a:t>
            </a:r>
            <a:endParaRPr lang="en-US" altLang="en-US" sz="6600">
              <a:latin typeface="Good Times Rg" panose="020B0605020000020001" charset="0"/>
              <a:cs typeface="Good Times Rg" panose="020B0605020000020001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30910" y="2230120"/>
            <a:ext cx="10330180" cy="445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90000"/>
              </a:lnSpc>
            </a:pPr>
            <a:r>
              <a:rPr lang="en-US" altLang="en-US" sz="2800">
                <a:latin typeface="Roboto" charset="0"/>
                <a:cs typeface="Roboto" charset="0"/>
              </a:rPr>
              <a:t>Predict anime preferences for users based on historical data and content features.</a:t>
            </a:r>
            <a:endParaRPr lang="en-US" altLang="en-US" sz="28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endParaRPr lang="en-US" altLang="en-US" sz="28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Roboto" charset="0"/>
                <a:cs typeface="Roboto" charset="0"/>
              </a:rPr>
              <a:t>Key Challenges:</a:t>
            </a:r>
            <a:endParaRPr lang="en-US" altLang="en-US" sz="28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endParaRPr lang="en-US" altLang="en-US" sz="2000">
              <a:latin typeface="Roboto" charset="0"/>
              <a:cs typeface="Roboto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altLang="en-US" sz="2000">
                <a:latin typeface="Roboto" charset="0"/>
                <a:cs typeface="Roboto" charset="0"/>
              </a:rPr>
              <a:t>High dimensionality of user-anime interaction data.</a:t>
            </a:r>
            <a:endParaRPr lang="en-US" altLang="en-US" sz="2000">
              <a:latin typeface="Roboto" charset="0"/>
              <a:cs typeface="Roboto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altLang="en-US" sz="2000">
                <a:latin typeface="Roboto" charset="0"/>
                <a:cs typeface="Roboto" charset="0"/>
              </a:rPr>
              <a:t>Sparse user preference matrices.</a:t>
            </a:r>
            <a:endParaRPr lang="en-US" altLang="en-US" sz="2000">
              <a:latin typeface="Roboto" charset="0"/>
              <a:cs typeface="Roboto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US" altLang="en-US" sz="2000">
                <a:latin typeface="Roboto" charset="0"/>
                <a:cs typeface="Roboto" charset="0"/>
              </a:rPr>
              <a:t>Diverse anime genres and user profiles.</a:t>
            </a:r>
            <a:endParaRPr lang="en-US" altLang="en-US" sz="20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endParaRPr lang="en-US" altLang="en-US" sz="20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Roboto" charset="0"/>
                <a:cs typeface="Roboto" charset="0"/>
              </a:rPr>
              <a:t>Problem Statement:</a:t>
            </a:r>
            <a:endParaRPr lang="en-US" altLang="en-US" sz="28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endParaRPr lang="en-US" altLang="en-US" sz="2000">
              <a:latin typeface="Roboto" charset="0"/>
              <a:cs typeface="Roboto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Roboto" charset="0"/>
                <a:cs typeface="Roboto" charset="0"/>
              </a:rPr>
              <a:t>"Given a dataset of users, anime items, and interactions, build a model to recommend the top </a:t>
            </a:r>
            <a:r>
              <a:rPr lang="en-IN" altLang="en-US" sz="2000">
                <a:latin typeface="Roboto" charset="0"/>
                <a:cs typeface="Roboto" charset="0"/>
              </a:rPr>
              <a:t>10</a:t>
            </a:r>
            <a:r>
              <a:rPr lang="en-US" altLang="en-US" sz="2000">
                <a:latin typeface="Roboto" charset="0"/>
                <a:cs typeface="Roboto" charset="0"/>
              </a:rPr>
              <a:t> anime for each user."</a:t>
            </a:r>
            <a:endParaRPr lang="en-US" altLang="en-US" sz="20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87295" y="55245"/>
            <a:ext cx="7218045" cy="2134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6600">
                <a:latin typeface="Good Times Rg" panose="020B0605020000020001" charset="0"/>
                <a:cs typeface="Good Times Rg" panose="020B0605020000020001" charset="0"/>
              </a:rPr>
              <a:t>dataset description</a:t>
            </a:r>
            <a:endParaRPr lang="en-US" altLang="en-US" sz="6600">
              <a:latin typeface="Good Times Rg" panose="020B0605020000020001" charset="0"/>
              <a:cs typeface="Good Times Rg" panose="020B0605020000020001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8855" y="2275840"/>
            <a:ext cx="10194925" cy="1510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Roboto" charset="0"/>
                <a:cs typeface="Roboto" charset="0"/>
              </a:rPr>
              <a:t>This data set contains information on user preference data from 73,516 users on 12,294 anime. Each user is able to add anime to their completed list and give it a rating and this data set is a compilation of those ratings.</a:t>
            </a:r>
            <a:endParaRPr lang="en-US" altLang="en-US" sz="2000">
              <a:latin typeface="Roboto" charset="0"/>
              <a:cs typeface="Roboto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61035" y="3621405"/>
            <a:ext cx="68179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Roboto" charset="0"/>
                <a:cs typeface="Roboto" charset="0"/>
              </a:rPr>
              <a:t>Anime.csv</a:t>
            </a:r>
            <a:r>
              <a:rPr lang="en-IN" altLang="en-US">
                <a:latin typeface="Roboto" charset="0"/>
                <a:cs typeface="Roboto" charset="0"/>
              </a:rPr>
              <a:t> (</a:t>
            </a:r>
            <a:r>
              <a:rPr lang="en-US" altLang="en-US">
                <a:latin typeface="Roboto" charset="0"/>
                <a:cs typeface="Roboto" charset="0"/>
              </a:rPr>
              <a:t>12294 rows × 7 columns</a:t>
            </a:r>
            <a:r>
              <a:rPr lang="en-IN" altLang="en-US">
                <a:latin typeface="Roboto" charset="0"/>
                <a:cs typeface="Roboto" charset="0"/>
              </a:rPr>
              <a:t>)</a:t>
            </a:r>
            <a:endParaRPr lang="en-US" altLang="en-US">
              <a:latin typeface="Roboto" charset="0"/>
              <a:cs typeface="Roboto" charset="0"/>
            </a:endParaRPr>
          </a:p>
          <a:p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anime_id - myanimelist.net's unique id identifying an anime.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name - full name of anime.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genre - comma separated list of genres for this anime.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type - movie, TV, OVA, etc.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episodes - how many episodes in this show.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rating - average rating out of 10 for this anime.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members - number of community members that are in this anime's</a:t>
            </a:r>
            <a:r>
              <a:rPr lang="en-IN" altLang="en-US">
                <a:latin typeface="Roboto" charset="0"/>
                <a:cs typeface="Roboto" charset="0"/>
              </a:rPr>
              <a:t> </a:t>
            </a:r>
            <a:r>
              <a:rPr lang="en-US" altLang="en-US">
                <a:latin typeface="Roboto" charset="0"/>
                <a:cs typeface="Roboto" charset="0"/>
              </a:rPr>
              <a:t>"group".</a:t>
            </a:r>
            <a:endParaRPr lang="en-US">
              <a:latin typeface="Roboto" charset="0"/>
              <a:cs typeface="Roboto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700645" y="3621405"/>
            <a:ext cx="4404995" cy="3013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>
                <a:latin typeface="Roboto" charset="0"/>
                <a:cs typeface="Roboto" charset="0"/>
              </a:rPr>
              <a:t>Rating.csv</a:t>
            </a:r>
            <a:r>
              <a:rPr lang="en-IN" altLang="en-US">
                <a:latin typeface="Roboto" charset="0"/>
                <a:cs typeface="Roboto" charset="0"/>
              </a:rPr>
              <a:t> (</a:t>
            </a:r>
            <a:r>
              <a:rPr lang="en-US" altLang="en-US">
                <a:latin typeface="Roboto" charset="0"/>
                <a:cs typeface="Roboto" charset="0"/>
              </a:rPr>
              <a:t>7813737 rows × 3 columns</a:t>
            </a:r>
            <a:r>
              <a:rPr lang="en-IN" altLang="en-US">
                <a:latin typeface="Roboto" charset="0"/>
                <a:cs typeface="Roboto" charset="0"/>
              </a:rPr>
              <a:t>)</a:t>
            </a:r>
            <a:endParaRPr lang="en-US" altLang="en-US">
              <a:latin typeface="Roboto" charset="0"/>
              <a:cs typeface="Roboto" charset="0"/>
            </a:endParaRPr>
          </a:p>
          <a:p>
            <a:pPr algn="l"/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user_id - non identifiable randomly generated user id.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anime_id - the anime that this user has rated.</a:t>
            </a:r>
            <a:endParaRPr lang="en-US" altLang="en-US">
              <a:latin typeface="Roboto" charset="0"/>
              <a:cs typeface="Roboto" charset="0"/>
            </a:endParaRPr>
          </a:p>
          <a:p>
            <a:pPr marL="742950" lvl="1" indent="-285750" algn="l">
              <a:buFont typeface="Wingdings" panose="05000000000000000000" charset="0"/>
              <a:buChar char="v"/>
            </a:pPr>
            <a:r>
              <a:rPr lang="en-US" altLang="en-US">
                <a:latin typeface="Roboto" charset="0"/>
                <a:cs typeface="Roboto" charset="0"/>
              </a:rPr>
              <a:t>rating - rating out of 10 this user has assigned </a:t>
            </a:r>
            <a:endParaRPr lang="en-US" altLang="en-US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anime_id 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int64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12294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min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1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max    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34527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</a:t>
            </a:r>
            <a:r>
              <a:rPr lang="en-IN" altLang="en-US" sz="2800">
                <a:latin typeface="Roboto" charset="0"/>
                <a:cs typeface="Roboto" charset="0"/>
              </a:rPr>
              <a:t>	</a:t>
            </a:r>
            <a:r>
              <a:rPr lang="en-US" altLang="en-US" sz="2800">
                <a:latin typeface="Roboto" charset="0"/>
                <a:cs typeface="Roboto" charset="0"/>
              </a:rPr>
              <a:t>:   0(0.0%)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6335" y="2159000"/>
            <a:ext cx="718756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name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:   object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:   12292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:   0(0.0%)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genre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:   object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:   3265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:   62(0.5%)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5" name="Picture 4" descr="Gen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970" y="418465"/>
            <a:ext cx="6113145" cy="6021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4810" y="288925"/>
            <a:ext cx="5198110" cy="1110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latin typeface="Ethnocentric Rg" panose="02000600000000000000" charset="0"/>
                <a:cs typeface="Ethnocentric Rg" panose="02000600000000000000" charset="0"/>
                <a:sym typeface="+mn-ea"/>
              </a:rPr>
              <a:t>type</a:t>
            </a:r>
            <a:endParaRPr lang="en-US" altLang="en-US" sz="5400">
              <a:latin typeface="Ethnocentric Rg" panose="02000600000000000000" charset="0"/>
              <a:cs typeface="Ethnocentric Rg" panose="02000600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9935" y="1570990"/>
            <a:ext cx="50761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Type     :   object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unique   :   </a:t>
            </a:r>
            <a:r>
              <a:rPr lang="en-IN" altLang="en-US" sz="2800">
                <a:latin typeface="Roboto" charset="0"/>
                <a:cs typeface="Roboto" charset="0"/>
              </a:rPr>
              <a:t>6</a:t>
            </a:r>
            <a:endParaRPr lang="en-US" altLang="en-US" sz="2800">
              <a:latin typeface="Roboto" charset="0"/>
              <a:cs typeface="Roboto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800">
                <a:latin typeface="Roboto" charset="0"/>
                <a:cs typeface="Roboto" charset="0"/>
              </a:rPr>
              <a:t>missing  :   25(0.2%)</a:t>
            </a:r>
            <a:endParaRPr lang="en-US" altLang="en-US" sz="2800">
              <a:latin typeface="Roboto" charset="0"/>
              <a:cs typeface="Roboto" charset="0"/>
            </a:endParaRPr>
          </a:p>
        </p:txBody>
      </p:sp>
      <p:pic>
        <p:nvPicPr>
          <p:cNvPr id="5" name="Picture 4" descr="ty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354330"/>
            <a:ext cx="5937885" cy="61499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26*397"/>
  <p:tag name="TABLE_ENDDRAG_RECT" val="18*126*926*397"/>
</p:tagLst>
</file>

<file path=ppt/tags/tag2.xml><?xml version="1.0" encoding="utf-8"?>
<p:tagLst xmlns:p="http://schemas.openxmlformats.org/presentationml/2006/main">
  <p:tag name="TABLE_ENDDRAG_ORIGIN_RECT" val="238*428"/>
  <p:tag name="TABLE_ENDDRAG_RECT" val="695*106*238*428"/>
</p:tagLst>
</file>

<file path=ppt/tags/tag3.xml><?xml version="1.0" encoding="utf-8"?>
<p:tagLst xmlns:p="http://schemas.openxmlformats.org/presentationml/2006/main">
  <p:tag name="TABLE_ENDDRAG_ORIGIN_RECT" val="673*428"/>
  <p:tag name="TABLE_ENDDRAG_RECT" val="6*106*673*4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6917</Words>
  <Application>WPS Presentation</Application>
  <PresentationFormat>Widescreen</PresentationFormat>
  <Paragraphs>1304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Ethnocentric Rg</vt:lpstr>
      <vt:lpstr>Roboto</vt:lpstr>
      <vt:lpstr>Good Times Rg</vt:lpstr>
      <vt:lpstr>Wingdings</vt:lpstr>
      <vt:lpstr>Segoe WPC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KUNAL MALLICK</cp:lastModifiedBy>
  <cp:revision>9</cp:revision>
  <dcterms:created xsi:type="dcterms:W3CDTF">2024-11-18T21:35:00Z</dcterms:created>
  <dcterms:modified xsi:type="dcterms:W3CDTF">2024-11-19T18:11:54Z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491B853396FB4DAEA79D4DD346B0A971_11</vt:lpwstr>
  </property>
  <property fmtid="{D5CDD505-2E9C-101B-9397-08002B2CF9AE}" pid="3" name="KSOProductBuildVer">
    <vt:lpwstr>1033-12.2.0.18911</vt:lpwstr>
  </property>
</Properties>
</file>