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642E"/>
    <a:srgbClr val="FFB469"/>
    <a:srgbClr val="F47800"/>
    <a:srgbClr val="AACBE4"/>
    <a:srgbClr val="F3F0A1"/>
    <a:srgbClr val="CFC8B7"/>
    <a:srgbClr val="5D9A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4EFA-A4CC-488D-8637-9636E44E65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E00DC8-B2AA-4041-8AE7-7A11457066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58E2A0-C0FE-4C1E-B9DF-814F6F32BC0C}"/>
              </a:ext>
            </a:extLst>
          </p:cNvPr>
          <p:cNvSpPr>
            <a:spLocks noGrp="1"/>
          </p:cNvSpPr>
          <p:nvPr>
            <p:ph type="dt" sz="half" idx="10"/>
          </p:nvPr>
        </p:nvSpPr>
        <p:spPr/>
        <p:txBody>
          <a:bodyPr/>
          <a:lstStyle/>
          <a:p>
            <a:fld id="{661319FC-93A1-4768-82EB-803101FF3A2A}" type="datetimeFigureOut">
              <a:rPr lang="en-US" smtClean="0"/>
              <a:t>01-Aug-23</a:t>
            </a:fld>
            <a:endParaRPr lang="en-US"/>
          </a:p>
        </p:txBody>
      </p:sp>
      <p:sp>
        <p:nvSpPr>
          <p:cNvPr id="5" name="Footer Placeholder 4">
            <a:extLst>
              <a:ext uri="{FF2B5EF4-FFF2-40B4-BE49-F238E27FC236}">
                <a16:creationId xmlns:a16="http://schemas.microsoft.com/office/drawing/2014/main" id="{ADC2A531-00BC-4660-8B03-F1750834D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7678A-3D5D-45F3-A166-B1B1A3F89EB5}"/>
              </a:ext>
            </a:extLst>
          </p:cNvPr>
          <p:cNvSpPr>
            <a:spLocks noGrp="1"/>
          </p:cNvSpPr>
          <p:nvPr>
            <p:ph type="sldNum" sz="quarter" idx="12"/>
          </p:nvPr>
        </p:nvSpPr>
        <p:spPr/>
        <p:txBody>
          <a:bodyPr/>
          <a:lstStyle/>
          <a:p>
            <a:fld id="{3A072D3B-2841-4ED8-B195-FB6BF79F35DB}" type="slidenum">
              <a:rPr lang="en-US" smtClean="0"/>
              <a:t>‹#›</a:t>
            </a:fld>
            <a:endParaRPr lang="en-US"/>
          </a:p>
        </p:txBody>
      </p:sp>
    </p:spTree>
    <p:extLst>
      <p:ext uri="{BB962C8B-B14F-4D97-AF65-F5344CB8AC3E}">
        <p14:creationId xmlns:p14="http://schemas.microsoft.com/office/powerpoint/2010/main" val="395604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D3E8-A303-42EF-A6EC-EEEFE24EF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6250DD-F781-459D-A465-501A00AC58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7A075-BABA-4046-BCC7-BB25427BF1E5}"/>
              </a:ext>
            </a:extLst>
          </p:cNvPr>
          <p:cNvSpPr>
            <a:spLocks noGrp="1"/>
          </p:cNvSpPr>
          <p:nvPr>
            <p:ph type="dt" sz="half" idx="10"/>
          </p:nvPr>
        </p:nvSpPr>
        <p:spPr/>
        <p:txBody>
          <a:bodyPr/>
          <a:lstStyle/>
          <a:p>
            <a:fld id="{661319FC-93A1-4768-82EB-803101FF3A2A}" type="datetimeFigureOut">
              <a:rPr lang="en-US" smtClean="0"/>
              <a:t>01-Aug-23</a:t>
            </a:fld>
            <a:endParaRPr lang="en-US"/>
          </a:p>
        </p:txBody>
      </p:sp>
      <p:sp>
        <p:nvSpPr>
          <p:cNvPr id="5" name="Footer Placeholder 4">
            <a:extLst>
              <a:ext uri="{FF2B5EF4-FFF2-40B4-BE49-F238E27FC236}">
                <a16:creationId xmlns:a16="http://schemas.microsoft.com/office/drawing/2014/main" id="{5C829A96-7FF4-4A5B-A936-C81475C9E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770BB-CFA1-4ECD-B48F-6C2687A2E732}"/>
              </a:ext>
            </a:extLst>
          </p:cNvPr>
          <p:cNvSpPr>
            <a:spLocks noGrp="1"/>
          </p:cNvSpPr>
          <p:nvPr>
            <p:ph type="sldNum" sz="quarter" idx="12"/>
          </p:nvPr>
        </p:nvSpPr>
        <p:spPr/>
        <p:txBody>
          <a:bodyPr/>
          <a:lstStyle/>
          <a:p>
            <a:fld id="{3A072D3B-2841-4ED8-B195-FB6BF79F35DB}" type="slidenum">
              <a:rPr lang="en-US" smtClean="0"/>
              <a:t>‹#›</a:t>
            </a:fld>
            <a:endParaRPr lang="en-US"/>
          </a:p>
        </p:txBody>
      </p:sp>
    </p:spTree>
    <p:extLst>
      <p:ext uri="{BB962C8B-B14F-4D97-AF65-F5344CB8AC3E}">
        <p14:creationId xmlns:p14="http://schemas.microsoft.com/office/powerpoint/2010/main" val="121962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28232C-BFCC-463F-A4F5-E68C190F44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D91FC8-BCA7-4438-8773-8113170D84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E32D9-DAEA-4A80-941B-A95ABAA89556}"/>
              </a:ext>
            </a:extLst>
          </p:cNvPr>
          <p:cNvSpPr>
            <a:spLocks noGrp="1"/>
          </p:cNvSpPr>
          <p:nvPr>
            <p:ph type="dt" sz="half" idx="10"/>
          </p:nvPr>
        </p:nvSpPr>
        <p:spPr/>
        <p:txBody>
          <a:bodyPr/>
          <a:lstStyle/>
          <a:p>
            <a:fld id="{661319FC-93A1-4768-82EB-803101FF3A2A}" type="datetimeFigureOut">
              <a:rPr lang="en-US" smtClean="0"/>
              <a:t>01-Aug-23</a:t>
            </a:fld>
            <a:endParaRPr lang="en-US"/>
          </a:p>
        </p:txBody>
      </p:sp>
      <p:sp>
        <p:nvSpPr>
          <p:cNvPr id="5" name="Footer Placeholder 4">
            <a:extLst>
              <a:ext uri="{FF2B5EF4-FFF2-40B4-BE49-F238E27FC236}">
                <a16:creationId xmlns:a16="http://schemas.microsoft.com/office/drawing/2014/main" id="{F34A505F-452F-4CA0-9B49-9978E72F8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72911-2CFB-426A-9AC3-5DB959FA7178}"/>
              </a:ext>
            </a:extLst>
          </p:cNvPr>
          <p:cNvSpPr>
            <a:spLocks noGrp="1"/>
          </p:cNvSpPr>
          <p:nvPr>
            <p:ph type="sldNum" sz="quarter" idx="12"/>
          </p:nvPr>
        </p:nvSpPr>
        <p:spPr/>
        <p:txBody>
          <a:bodyPr/>
          <a:lstStyle/>
          <a:p>
            <a:fld id="{3A072D3B-2841-4ED8-B195-FB6BF79F35DB}" type="slidenum">
              <a:rPr lang="en-US" smtClean="0"/>
              <a:t>‹#›</a:t>
            </a:fld>
            <a:endParaRPr lang="en-US"/>
          </a:p>
        </p:txBody>
      </p:sp>
    </p:spTree>
    <p:extLst>
      <p:ext uri="{BB962C8B-B14F-4D97-AF65-F5344CB8AC3E}">
        <p14:creationId xmlns:p14="http://schemas.microsoft.com/office/powerpoint/2010/main" val="3671771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13D8-2E93-4AE6-9A71-D336060732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45A53E-25FB-4BC3-B3F4-74FE4B0865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5F348-C78D-474D-A871-8F7460712E69}"/>
              </a:ext>
            </a:extLst>
          </p:cNvPr>
          <p:cNvSpPr>
            <a:spLocks noGrp="1"/>
          </p:cNvSpPr>
          <p:nvPr>
            <p:ph type="dt" sz="half" idx="10"/>
          </p:nvPr>
        </p:nvSpPr>
        <p:spPr/>
        <p:txBody>
          <a:bodyPr/>
          <a:lstStyle/>
          <a:p>
            <a:fld id="{661319FC-93A1-4768-82EB-803101FF3A2A}" type="datetimeFigureOut">
              <a:rPr lang="en-US" smtClean="0"/>
              <a:t>01-Aug-23</a:t>
            </a:fld>
            <a:endParaRPr lang="en-US"/>
          </a:p>
        </p:txBody>
      </p:sp>
      <p:sp>
        <p:nvSpPr>
          <p:cNvPr id="5" name="Footer Placeholder 4">
            <a:extLst>
              <a:ext uri="{FF2B5EF4-FFF2-40B4-BE49-F238E27FC236}">
                <a16:creationId xmlns:a16="http://schemas.microsoft.com/office/drawing/2014/main" id="{D9D8B07D-0B2D-44E2-9984-A754626E5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EAB0A-AB8B-4F88-B716-843821F30C39}"/>
              </a:ext>
            </a:extLst>
          </p:cNvPr>
          <p:cNvSpPr>
            <a:spLocks noGrp="1"/>
          </p:cNvSpPr>
          <p:nvPr>
            <p:ph type="sldNum" sz="quarter" idx="12"/>
          </p:nvPr>
        </p:nvSpPr>
        <p:spPr/>
        <p:txBody>
          <a:bodyPr/>
          <a:lstStyle/>
          <a:p>
            <a:fld id="{3A072D3B-2841-4ED8-B195-FB6BF79F35DB}" type="slidenum">
              <a:rPr lang="en-US" smtClean="0"/>
              <a:t>‹#›</a:t>
            </a:fld>
            <a:endParaRPr lang="en-US"/>
          </a:p>
        </p:txBody>
      </p:sp>
    </p:spTree>
    <p:extLst>
      <p:ext uri="{BB962C8B-B14F-4D97-AF65-F5344CB8AC3E}">
        <p14:creationId xmlns:p14="http://schemas.microsoft.com/office/powerpoint/2010/main" val="232989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287C-0908-411B-942E-7B3053EB10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0FD9C3-C28C-4C19-9F9C-F471FD042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2A65DA-CFD3-480C-B71C-19A98CB19EDE}"/>
              </a:ext>
            </a:extLst>
          </p:cNvPr>
          <p:cNvSpPr>
            <a:spLocks noGrp="1"/>
          </p:cNvSpPr>
          <p:nvPr>
            <p:ph type="dt" sz="half" idx="10"/>
          </p:nvPr>
        </p:nvSpPr>
        <p:spPr/>
        <p:txBody>
          <a:bodyPr/>
          <a:lstStyle/>
          <a:p>
            <a:fld id="{661319FC-93A1-4768-82EB-803101FF3A2A}" type="datetimeFigureOut">
              <a:rPr lang="en-US" smtClean="0"/>
              <a:t>01-Aug-23</a:t>
            </a:fld>
            <a:endParaRPr lang="en-US"/>
          </a:p>
        </p:txBody>
      </p:sp>
      <p:sp>
        <p:nvSpPr>
          <p:cNvPr id="5" name="Footer Placeholder 4">
            <a:extLst>
              <a:ext uri="{FF2B5EF4-FFF2-40B4-BE49-F238E27FC236}">
                <a16:creationId xmlns:a16="http://schemas.microsoft.com/office/drawing/2014/main" id="{17C2FD35-6355-46FE-A22B-3B3F7834B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C63EB-7CB4-4AB9-81D0-A7812B7B44BC}"/>
              </a:ext>
            </a:extLst>
          </p:cNvPr>
          <p:cNvSpPr>
            <a:spLocks noGrp="1"/>
          </p:cNvSpPr>
          <p:nvPr>
            <p:ph type="sldNum" sz="quarter" idx="12"/>
          </p:nvPr>
        </p:nvSpPr>
        <p:spPr/>
        <p:txBody>
          <a:bodyPr/>
          <a:lstStyle/>
          <a:p>
            <a:fld id="{3A072D3B-2841-4ED8-B195-FB6BF79F35DB}" type="slidenum">
              <a:rPr lang="en-US" smtClean="0"/>
              <a:t>‹#›</a:t>
            </a:fld>
            <a:endParaRPr lang="en-US"/>
          </a:p>
        </p:txBody>
      </p:sp>
    </p:spTree>
    <p:extLst>
      <p:ext uri="{BB962C8B-B14F-4D97-AF65-F5344CB8AC3E}">
        <p14:creationId xmlns:p14="http://schemas.microsoft.com/office/powerpoint/2010/main" val="74231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8AC7-1181-4B35-946A-6BF2C797D5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842841-7D41-4845-98AB-072FAA6E6F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9C735C-FB44-4225-8DBD-FC9EC7ED5F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C79EE5-B52E-4CA5-B41C-F9C5D1121C86}"/>
              </a:ext>
            </a:extLst>
          </p:cNvPr>
          <p:cNvSpPr>
            <a:spLocks noGrp="1"/>
          </p:cNvSpPr>
          <p:nvPr>
            <p:ph type="dt" sz="half" idx="10"/>
          </p:nvPr>
        </p:nvSpPr>
        <p:spPr/>
        <p:txBody>
          <a:bodyPr/>
          <a:lstStyle/>
          <a:p>
            <a:fld id="{661319FC-93A1-4768-82EB-803101FF3A2A}" type="datetimeFigureOut">
              <a:rPr lang="en-US" smtClean="0"/>
              <a:t>01-Aug-23</a:t>
            </a:fld>
            <a:endParaRPr lang="en-US"/>
          </a:p>
        </p:txBody>
      </p:sp>
      <p:sp>
        <p:nvSpPr>
          <p:cNvPr id="6" name="Footer Placeholder 5">
            <a:extLst>
              <a:ext uri="{FF2B5EF4-FFF2-40B4-BE49-F238E27FC236}">
                <a16:creationId xmlns:a16="http://schemas.microsoft.com/office/drawing/2014/main" id="{73BE1B90-BFF6-4895-A527-1B8A499F7E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40CC6B-D80F-4D8C-BAD8-7034D0611ECA}"/>
              </a:ext>
            </a:extLst>
          </p:cNvPr>
          <p:cNvSpPr>
            <a:spLocks noGrp="1"/>
          </p:cNvSpPr>
          <p:nvPr>
            <p:ph type="sldNum" sz="quarter" idx="12"/>
          </p:nvPr>
        </p:nvSpPr>
        <p:spPr/>
        <p:txBody>
          <a:bodyPr/>
          <a:lstStyle/>
          <a:p>
            <a:fld id="{3A072D3B-2841-4ED8-B195-FB6BF79F35DB}" type="slidenum">
              <a:rPr lang="en-US" smtClean="0"/>
              <a:t>‹#›</a:t>
            </a:fld>
            <a:endParaRPr lang="en-US"/>
          </a:p>
        </p:txBody>
      </p:sp>
    </p:spTree>
    <p:extLst>
      <p:ext uri="{BB962C8B-B14F-4D97-AF65-F5344CB8AC3E}">
        <p14:creationId xmlns:p14="http://schemas.microsoft.com/office/powerpoint/2010/main" val="346220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099E-A1CC-4BB6-9E50-ECE5E56750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9B39B6-A60A-477F-9C80-0DA3FEB011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1DCEF-42C1-46AE-92C0-A962E45AB3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96ABFD-450C-4829-86FE-377FAD851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7DE987-6183-4758-8576-D7B8833488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AFC4E8-B7DF-4FFA-9132-832E2C488407}"/>
              </a:ext>
            </a:extLst>
          </p:cNvPr>
          <p:cNvSpPr>
            <a:spLocks noGrp="1"/>
          </p:cNvSpPr>
          <p:nvPr>
            <p:ph type="dt" sz="half" idx="10"/>
          </p:nvPr>
        </p:nvSpPr>
        <p:spPr/>
        <p:txBody>
          <a:bodyPr/>
          <a:lstStyle/>
          <a:p>
            <a:fld id="{661319FC-93A1-4768-82EB-803101FF3A2A}" type="datetimeFigureOut">
              <a:rPr lang="en-US" smtClean="0"/>
              <a:t>01-Aug-23</a:t>
            </a:fld>
            <a:endParaRPr lang="en-US"/>
          </a:p>
        </p:txBody>
      </p:sp>
      <p:sp>
        <p:nvSpPr>
          <p:cNvPr id="8" name="Footer Placeholder 7">
            <a:extLst>
              <a:ext uri="{FF2B5EF4-FFF2-40B4-BE49-F238E27FC236}">
                <a16:creationId xmlns:a16="http://schemas.microsoft.com/office/drawing/2014/main" id="{5F493FDF-56F0-4428-B4C5-FD3BABB809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F5FBE2-4905-427C-85A7-4E298D950F7E}"/>
              </a:ext>
            </a:extLst>
          </p:cNvPr>
          <p:cNvSpPr>
            <a:spLocks noGrp="1"/>
          </p:cNvSpPr>
          <p:nvPr>
            <p:ph type="sldNum" sz="quarter" idx="12"/>
          </p:nvPr>
        </p:nvSpPr>
        <p:spPr/>
        <p:txBody>
          <a:bodyPr/>
          <a:lstStyle/>
          <a:p>
            <a:fld id="{3A072D3B-2841-4ED8-B195-FB6BF79F35DB}" type="slidenum">
              <a:rPr lang="en-US" smtClean="0"/>
              <a:t>‹#›</a:t>
            </a:fld>
            <a:endParaRPr lang="en-US"/>
          </a:p>
        </p:txBody>
      </p:sp>
    </p:spTree>
    <p:extLst>
      <p:ext uri="{BB962C8B-B14F-4D97-AF65-F5344CB8AC3E}">
        <p14:creationId xmlns:p14="http://schemas.microsoft.com/office/powerpoint/2010/main" val="294089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EEE8-8BBB-425F-B916-E00F99A56F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0C35AA-D2D0-49C8-B3F1-3D02DD645845}"/>
              </a:ext>
            </a:extLst>
          </p:cNvPr>
          <p:cNvSpPr>
            <a:spLocks noGrp="1"/>
          </p:cNvSpPr>
          <p:nvPr>
            <p:ph type="dt" sz="half" idx="10"/>
          </p:nvPr>
        </p:nvSpPr>
        <p:spPr/>
        <p:txBody>
          <a:bodyPr/>
          <a:lstStyle/>
          <a:p>
            <a:fld id="{661319FC-93A1-4768-82EB-803101FF3A2A}" type="datetimeFigureOut">
              <a:rPr lang="en-US" smtClean="0"/>
              <a:t>01-Aug-23</a:t>
            </a:fld>
            <a:endParaRPr lang="en-US"/>
          </a:p>
        </p:txBody>
      </p:sp>
      <p:sp>
        <p:nvSpPr>
          <p:cNvPr id="4" name="Footer Placeholder 3">
            <a:extLst>
              <a:ext uri="{FF2B5EF4-FFF2-40B4-BE49-F238E27FC236}">
                <a16:creationId xmlns:a16="http://schemas.microsoft.com/office/drawing/2014/main" id="{84E50475-9717-4841-B787-3E1D016C8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AD6639-AC47-4ADE-8848-D9364B536A5E}"/>
              </a:ext>
            </a:extLst>
          </p:cNvPr>
          <p:cNvSpPr>
            <a:spLocks noGrp="1"/>
          </p:cNvSpPr>
          <p:nvPr>
            <p:ph type="sldNum" sz="quarter" idx="12"/>
          </p:nvPr>
        </p:nvSpPr>
        <p:spPr/>
        <p:txBody>
          <a:bodyPr/>
          <a:lstStyle/>
          <a:p>
            <a:fld id="{3A072D3B-2841-4ED8-B195-FB6BF79F35DB}" type="slidenum">
              <a:rPr lang="en-US" smtClean="0"/>
              <a:t>‹#›</a:t>
            </a:fld>
            <a:endParaRPr lang="en-US"/>
          </a:p>
        </p:txBody>
      </p:sp>
    </p:spTree>
    <p:extLst>
      <p:ext uri="{BB962C8B-B14F-4D97-AF65-F5344CB8AC3E}">
        <p14:creationId xmlns:p14="http://schemas.microsoft.com/office/powerpoint/2010/main" val="55377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6E2551-CB4E-4030-AA56-8E5826479CAF}"/>
              </a:ext>
            </a:extLst>
          </p:cNvPr>
          <p:cNvSpPr>
            <a:spLocks noGrp="1"/>
          </p:cNvSpPr>
          <p:nvPr>
            <p:ph type="dt" sz="half" idx="10"/>
          </p:nvPr>
        </p:nvSpPr>
        <p:spPr/>
        <p:txBody>
          <a:bodyPr/>
          <a:lstStyle/>
          <a:p>
            <a:fld id="{661319FC-93A1-4768-82EB-803101FF3A2A}" type="datetimeFigureOut">
              <a:rPr lang="en-US" smtClean="0"/>
              <a:t>01-Aug-23</a:t>
            </a:fld>
            <a:endParaRPr lang="en-US"/>
          </a:p>
        </p:txBody>
      </p:sp>
      <p:sp>
        <p:nvSpPr>
          <p:cNvPr id="3" name="Footer Placeholder 2">
            <a:extLst>
              <a:ext uri="{FF2B5EF4-FFF2-40B4-BE49-F238E27FC236}">
                <a16:creationId xmlns:a16="http://schemas.microsoft.com/office/drawing/2014/main" id="{C68203BD-8FE1-4BA3-A05A-1E19E66F64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ACCCD2-D2BD-4CF4-8C2B-E73BF47DF8D2}"/>
              </a:ext>
            </a:extLst>
          </p:cNvPr>
          <p:cNvSpPr>
            <a:spLocks noGrp="1"/>
          </p:cNvSpPr>
          <p:nvPr>
            <p:ph type="sldNum" sz="quarter" idx="12"/>
          </p:nvPr>
        </p:nvSpPr>
        <p:spPr/>
        <p:txBody>
          <a:bodyPr/>
          <a:lstStyle/>
          <a:p>
            <a:fld id="{3A072D3B-2841-4ED8-B195-FB6BF79F35DB}" type="slidenum">
              <a:rPr lang="en-US" smtClean="0"/>
              <a:t>‹#›</a:t>
            </a:fld>
            <a:endParaRPr lang="en-US"/>
          </a:p>
        </p:txBody>
      </p:sp>
    </p:spTree>
    <p:extLst>
      <p:ext uri="{BB962C8B-B14F-4D97-AF65-F5344CB8AC3E}">
        <p14:creationId xmlns:p14="http://schemas.microsoft.com/office/powerpoint/2010/main" val="276763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8463-1CB0-4C1C-9647-474841329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8F955D-8717-4FA1-921F-0BC4DFF570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70229D-DDB8-4442-A2E0-42140CB55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6E1988-1A6F-4509-8AB2-4DC81DBE1348}"/>
              </a:ext>
            </a:extLst>
          </p:cNvPr>
          <p:cNvSpPr>
            <a:spLocks noGrp="1"/>
          </p:cNvSpPr>
          <p:nvPr>
            <p:ph type="dt" sz="half" idx="10"/>
          </p:nvPr>
        </p:nvSpPr>
        <p:spPr/>
        <p:txBody>
          <a:bodyPr/>
          <a:lstStyle/>
          <a:p>
            <a:fld id="{661319FC-93A1-4768-82EB-803101FF3A2A}" type="datetimeFigureOut">
              <a:rPr lang="en-US" smtClean="0"/>
              <a:t>01-Aug-23</a:t>
            </a:fld>
            <a:endParaRPr lang="en-US"/>
          </a:p>
        </p:txBody>
      </p:sp>
      <p:sp>
        <p:nvSpPr>
          <p:cNvPr id="6" name="Footer Placeholder 5">
            <a:extLst>
              <a:ext uri="{FF2B5EF4-FFF2-40B4-BE49-F238E27FC236}">
                <a16:creationId xmlns:a16="http://schemas.microsoft.com/office/drawing/2014/main" id="{31FB4618-622E-445E-A5FD-82D9DB007A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3D23A-C5B8-4B8F-9A6E-FB90A505C178}"/>
              </a:ext>
            </a:extLst>
          </p:cNvPr>
          <p:cNvSpPr>
            <a:spLocks noGrp="1"/>
          </p:cNvSpPr>
          <p:nvPr>
            <p:ph type="sldNum" sz="quarter" idx="12"/>
          </p:nvPr>
        </p:nvSpPr>
        <p:spPr/>
        <p:txBody>
          <a:bodyPr/>
          <a:lstStyle/>
          <a:p>
            <a:fld id="{3A072D3B-2841-4ED8-B195-FB6BF79F35DB}" type="slidenum">
              <a:rPr lang="en-US" smtClean="0"/>
              <a:t>‹#›</a:t>
            </a:fld>
            <a:endParaRPr lang="en-US"/>
          </a:p>
        </p:txBody>
      </p:sp>
    </p:spTree>
    <p:extLst>
      <p:ext uri="{BB962C8B-B14F-4D97-AF65-F5344CB8AC3E}">
        <p14:creationId xmlns:p14="http://schemas.microsoft.com/office/powerpoint/2010/main" val="240814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06DE-8673-4944-BBCD-5199AE670F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979760-3AD8-47CA-B3F4-24A4B3D19A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C51B9D-A0D3-48FD-B803-1EA7FBB5D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57D878-C161-489C-BD85-D53B3C9BADE1}"/>
              </a:ext>
            </a:extLst>
          </p:cNvPr>
          <p:cNvSpPr>
            <a:spLocks noGrp="1"/>
          </p:cNvSpPr>
          <p:nvPr>
            <p:ph type="dt" sz="half" idx="10"/>
          </p:nvPr>
        </p:nvSpPr>
        <p:spPr/>
        <p:txBody>
          <a:bodyPr/>
          <a:lstStyle/>
          <a:p>
            <a:fld id="{661319FC-93A1-4768-82EB-803101FF3A2A}" type="datetimeFigureOut">
              <a:rPr lang="en-US" smtClean="0"/>
              <a:t>01-Aug-23</a:t>
            </a:fld>
            <a:endParaRPr lang="en-US"/>
          </a:p>
        </p:txBody>
      </p:sp>
      <p:sp>
        <p:nvSpPr>
          <p:cNvPr id="6" name="Footer Placeholder 5">
            <a:extLst>
              <a:ext uri="{FF2B5EF4-FFF2-40B4-BE49-F238E27FC236}">
                <a16:creationId xmlns:a16="http://schemas.microsoft.com/office/drawing/2014/main" id="{9E367CD5-8398-4854-A2EB-1EE5E614BC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C7A2D-E9BB-4E11-ACE2-3EA27B5D7A44}"/>
              </a:ext>
            </a:extLst>
          </p:cNvPr>
          <p:cNvSpPr>
            <a:spLocks noGrp="1"/>
          </p:cNvSpPr>
          <p:nvPr>
            <p:ph type="sldNum" sz="quarter" idx="12"/>
          </p:nvPr>
        </p:nvSpPr>
        <p:spPr/>
        <p:txBody>
          <a:bodyPr/>
          <a:lstStyle/>
          <a:p>
            <a:fld id="{3A072D3B-2841-4ED8-B195-FB6BF79F35DB}" type="slidenum">
              <a:rPr lang="en-US" smtClean="0"/>
              <a:t>‹#›</a:t>
            </a:fld>
            <a:endParaRPr lang="en-US"/>
          </a:p>
        </p:txBody>
      </p:sp>
    </p:spTree>
    <p:extLst>
      <p:ext uri="{BB962C8B-B14F-4D97-AF65-F5344CB8AC3E}">
        <p14:creationId xmlns:p14="http://schemas.microsoft.com/office/powerpoint/2010/main" val="40459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5206A-0025-459F-A36B-BBF887838C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B9CD6E-DB11-4C2F-A148-65E3760A5D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9BA3C-2605-401F-A4D4-CF750A24B5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319FC-93A1-4768-82EB-803101FF3A2A}" type="datetimeFigureOut">
              <a:rPr lang="en-US" smtClean="0"/>
              <a:t>01-Aug-23</a:t>
            </a:fld>
            <a:endParaRPr lang="en-US"/>
          </a:p>
        </p:txBody>
      </p:sp>
      <p:sp>
        <p:nvSpPr>
          <p:cNvPr id="5" name="Footer Placeholder 4">
            <a:extLst>
              <a:ext uri="{FF2B5EF4-FFF2-40B4-BE49-F238E27FC236}">
                <a16:creationId xmlns:a16="http://schemas.microsoft.com/office/drawing/2014/main" id="{12549D1B-1AD5-4E56-92CD-1F62EC386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E2631A-44A9-4EE2-AE54-35DA4DDFCE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72D3B-2841-4ED8-B195-FB6BF79F35DB}" type="slidenum">
              <a:rPr lang="en-US" smtClean="0"/>
              <a:t>‹#›</a:t>
            </a:fld>
            <a:endParaRPr lang="en-US"/>
          </a:p>
        </p:txBody>
      </p:sp>
    </p:spTree>
    <p:extLst>
      <p:ext uri="{BB962C8B-B14F-4D97-AF65-F5344CB8AC3E}">
        <p14:creationId xmlns:p14="http://schemas.microsoft.com/office/powerpoint/2010/main" val="1859050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DE02F21A-9C6F-4E0A-897E-51664E5283BB}"/>
              </a:ext>
            </a:extLst>
          </p:cNvPr>
          <p:cNvSpPr/>
          <p:nvPr/>
        </p:nvSpPr>
        <p:spPr>
          <a:xfrm rot="10800000">
            <a:off x="7678366" y="0"/>
            <a:ext cx="4513634" cy="6858000"/>
          </a:xfrm>
          <a:custGeom>
            <a:avLst/>
            <a:gdLst>
              <a:gd name="connsiteX0" fmla="*/ 0 w 5262664"/>
              <a:gd name="connsiteY0" fmla="*/ 6858000 h 6858000"/>
              <a:gd name="connsiteX1" fmla="*/ 1315666 w 5262664"/>
              <a:gd name="connsiteY1" fmla="*/ 0 h 6858000"/>
              <a:gd name="connsiteX2" fmla="*/ 5262664 w 5262664"/>
              <a:gd name="connsiteY2" fmla="*/ 0 h 6858000"/>
              <a:gd name="connsiteX3" fmla="*/ 3946998 w 5262664"/>
              <a:gd name="connsiteY3" fmla="*/ 6858000 h 6858000"/>
              <a:gd name="connsiteX4" fmla="*/ 0 w 5262664"/>
              <a:gd name="connsiteY4" fmla="*/ 6858000 h 6858000"/>
              <a:gd name="connsiteX0" fmla="*/ 7295 w 5269959"/>
              <a:gd name="connsiteY0" fmla="*/ 6867727 h 6867727"/>
              <a:gd name="connsiteX1" fmla="*/ 0 w 5269959"/>
              <a:gd name="connsiteY1" fmla="*/ 0 h 6867727"/>
              <a:gd name="connsiteX2" fmla="*/ 5269959 w 5269959"/>
              <a:gd name="connsiteY2" fmla="*/ 9727 h 6867727"/>
              <a:gd name="connsiteX3" fmla="*/ 3954293 w 5269959"/>
              <a:gd name="connsiteY3" fmla="*/ 6867727 h 6867727"/>
              <a:gd name="connsiteX4" fmla="*/ 7295 w 5269959"/>
              <a:gd name="connsiteY4" fmla="*/ 6867727 h 6867727"/>
              <a:gd name="connsiteX0" fmla="*/ 7295 w 5247342"/>
              <a:gd name="connsiteY0" fmla="*/ 6877456 h 6877456"/>
              <a:gd name="connsiteX1" fmla="*/ 0 w 5247342"/>
              <a:gd name="connsiteY1" fmla="*/ 9729 h 6877456"/>
              <a:gd name="connsiteX2" fmla="*/ 5247342 w 5247342"/>
              <a:gd name="connsiteY2" fmla="*/ 0 h 6877456"/>
              <a:gd name="connsiteX3" fmla="*/ 3954293 w 5247342"/>
              <a:gd name="connsiteY3" fmla="*/ 6877456 h 6877456"/>
              <a:gd name="connsiteX4" fmla="*/ 7295 w 5247342"/>
              <a:gd name="connsiteY4" fmla="*/ 6877456 h 6877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7342" h="6877456">
                <a:moveTo>
                  <a:pt x="7295" y="6877456"/>
                </a:moveTo>
                <a:cubicBezTo>
                  <a:pt x="4863" y="4588214"/>
                  <a:pt x="2432" y="2298971"/>
                  <a:pt x="0" y="9729"/>
                </a:cubicBezTo>
                <a:lnTo>
                  <a:pt x="5247342" y="0"/>
                </a:lnTo>
                <a:lnTo>
                  <a:pt x="3954293" y="6877456"/>
                </a:lnTo>
                <a:lnTo>
                  <a:pt x="7295" y="6877456"/>
                </a:lnTo>
                <a:close/>
              </a:path>
            </a:pathLst>
          </a:custGeom>
          <a:solidFill>
            <a:srgbClr val="E064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21CF44B-96A0-483A-9CEB-C4A83BE56CCF}"/>
              </a:ext>
            </a:extLst>
          </p:cNvPr>
          <p:cNvSpPr/>
          <p:nvPr/>
        </p:nvSpPr>
        <p:spPr>
          <a:xfrm>
            <a:off x="8564106" y="2136337"/>
            <a:ext cx="3351751" cy="2585323"/>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Energy</a:t>
            </a:r>
          </a:p>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Production</a:t>
            </a:r>
          </a:p>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Prediction</a:t>
            </a:r>
          </a:p>
        </p:txBody>
      </p:sp>
    </p:spTree>
    <p:extLst>
      <p:ext uri="{BB962C8B-B14F-4D97-AF65-F5344CB8AC3E}">
        <p14:creationId xmlns:p14="http://schemas.microsoft.com/office/powerpoint/2010/main" val="3411899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50000"/>
                    </a14:imgEffect>
                  </a14:imgLayer>
                </a14:imgProps>
              </a:ext>
            </a:extLst>
          </a:blip>
          <a:srcRect/>
          <a:stretch>
            <a:fillRect l="-13000" r="-13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3C4F4B-41B8-46DA-8CEA-F812596DE155}"/>
              </a:ext>
            </a:extLst>
          </p:cNvPr>
          <p:cNvSpPr/>
          <p:nvPr/>
        </p:nvSpPr>
        <p:spPr>
          <a:xfrm>
            <a:off x="364775" y="273295"/>
            <a:ext cx="9030036" cy="2062103"/>
          </a:xfrm>
          <a:prstGeom prst="rect">
            <a:avLst/>
          </a:prstGeom>
          <a:noFill/>
        </p:spPr>
        <p:txBody>
          <a:bodyPr wrap="none" lIns="91440" tIns="45720" rIns="91440" bIns="45720">
            <a:spAutoFit/>
          </a:bodyPr>
          <a:lstStyle/>
          <a:p>
            <a:pPr marL="685800" indent="-685800">
              <a:buFont typeface="Wingdings" panose="05000000000000000000" pitchFamily="2" charset="2"/>
              <a:buChar char="v"/>
            </a:pPr>
            <a:r>
              <a:rPr lang="en-US" sz="3200" b="1" cap="none" spc="0" dirty="0" err="1">
                <a:ln w="6600">
                  <a:solidFill>
                    <a:schemeClr val="accent2"/>
                  </a:solidFill>
                  <a:prstDash val="solid"/>
                </a:ln>
                <a:solidFill>
                  <a:srgbClr val="FFFFFF"/>
                </a:solidFill>
                <a:effectLst>
                  <a:outerShdw dist="38100" dir="2700000" algn="tl" rotWithShape="0">
                    <a:schemeClr val="accent2"/>
                  </a:outerShdw>
                </a:effectLst>
              </a:rPr>
              <a:t>Amb</a:t>
            </a:r>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 pressure</a:t>
            </a:r>
          </a:p>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All Unique Value in </a:t>
            </a:r>
            <a:r>
              <a:rPr lang="en-US" sz="3200" b="1" cap="none" spc="0" dirty="0" err="1">
                <a:ln w="6600">
                  <a:solidFill>
                    <a:schemeClr val="accent2"/>
                  </a:solidFill>
                  <a:prstDash val="solid"/>
                </a:ln>
                <a:solidFill>
                  <a:srgbClr val="FFFFFF"/>
                </a:solidFill>
                <a:effectLst>
                  <a:outerShdw dist="38100" dir="2700000" algn="tl" rotWithShape="0">
                    <a:schemeClr val="accent2"/>
                  </a:outerShdw>
                </a:effectLst>
              </a:rPr>
              <a:t>amb_pressure</a:t>
            </a:r>
            <a:endParaRPr lang="en-US" sz="3200" b="1" cap="none" spc="0" dirty="0">
              <a:ln w="6600">
                <a:solidFill>
                  <a:schemeClr val="accent2"/>
                </a:solidFill>
                <a:prstDash val="solid"/>
              </a:ln>
              <a:solidFill>
                <a:srgbClr val="FFFFFF"/>
              </a:solidFill>
              <a:effectLst>
                <a:outerShdw dist="38100" dir="2700000" algn="tl" rotWithShape="0">
                  <a:schemeClr val="accent2"/>
                </a:outerShdw>
              </a:effectLst>
            </a:endParaRPr>
          </a:p>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[ 992.89  993.11  993.31 ... 1033.25 1033.29 1033.3 ]</a:t>
            </a:r>
          </a:p>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Total no of unique values 2517</a:t>
            </a:r>
          </a:p>
        </p:txBody>
      </p:sp>
      <p:sp>
        <p:nvSpPr>
          <p:cNvPr id="3" name="Rectangle 2">
            <a:extLst>
              <a:ext uri="{FF2B5EF4-FFF2-40B4-BE49-F238E27FC236}">
                <a16:creationId xmlns:a16="http://schemas.microsoft.com/office/drawing/2014/main" id="{DE74805A-981A-4E35-899F-E8418B80D568}"/>
              </a:ext>
            </a:extLst>
          </p:cNvPr>
          <p:cNvSpPr/>
          <p:nvPr/>
        </p:nvSpPr>
        <p:spPr>
          <a:xfrm>
            <a:off x="364775" y="2534596"/>
            <a:ext cx="7779694" cy="2062103"/>
          </a:xfrm>
          <a:prstGeom prst="rect">
            <a:avLst/>
          </a:prstGeom>
          <a:noFill/>
        </p:spPr>
        <p:txBody>
          <a:bodyPr wrap="none" lIns="91440" tIns="45720" rIns="91440" bIns="45720">
            <a:spAutoFit/>
          </a:bodyPr>
          <a:lstStyle/>
          <a:p>
            <a:pPr marL="685800" indent="-685800">
              <a:buFont typeface="Wingdings" panose="05000000000000000000" pitchFamily="2" charset="2"/>
              <a:buChar char="v"/>
            </a:pPr>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R humidity</a:t>
            </a:r>
          </a:p>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 All Unique Value in </a:t>
            </a:r>
            <a:r>
              <a:rPr lang="en-US" sz="3200" b="1" cap="none" spc="0" dirty="0" err="1">
                <a:ln w="6600">
                  <a:solidFill>
                    <a:schemeClr val="accent2"/>
                  </a:solidFill>
                  <a:prstDash val="solid"/>
                </a:ln>
                <a:solidFill>
                  <a:srgbClr val="FFFFFF"/>
                </a:solidFill>
                <a:effectLst>
                  <a:outerShdw dist="38100" dir="2700000" algn="tl" rotWithShape="0">
                    <a:schemeClr val="accent2"/>
                  </a:outerShdw>
                </a:effectLst>
              </a:rPr>
              <a:t>r_humidity</a:t>
            </a:r>
            <a:endParaRPr lang="en-US" sz="3200" b="1" cap="none" spc="0" dirty="0">
              <a:ln w="6600">
                <a:solidFill>
                  <a:schemeClr val="accent2"/>
                </a:solidFill>
                <a:prstDash val="solid"/>
              </a:ln>
              <a:solidFill>
                <a:srgbClr val="FFFFFF"/>
              </a:solidFill>
              <a:effectLst>
                <a:outerShdw dist="38100" dir="2700000" algn="tl" rotWithShape="0">
                  <a:schemeClr val="accent2"/>
                </a:outerShdw>
              </a:effectLst>
            </a:endParaRPr>
          </a:p>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[ 25.56  25.89  26.3  ... 100.14 100.15 100.16]</a:t>
            </a:r>
          </a:p>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Total no of unique values 4546</a:t>
            </a:r>
          </a:p>
        </p:txBody>
      </p:sp>
      <p:sp>
        <p:nvSpPr>
          <p:cNvPr id="4" name="Rectangle 3">
            <a:extLst>
              <a:ext uri="{FF2B5EF4-FFF2-40B4-BE49-F238E27FC236}">
                <a16:creationId xmlns:a16="http://schemas.microsoft.com/office/drawing/2014/main" id="{740CC95D-C472-4B21-96F8-3ACB8DD16EEC}"/>
              </a:ext>
            </a:extLst>
          </p:cNvPr>
          <p:cNvSpPr/>
          <p:nvPr/>
        </p:nvSpPr>
        <p:spPr>
          <a:xfrm>
            <a:off x="364775" y="4795897"/>
            <a:ext cx="8241359" cy="2062103"/>
          </a:xfrm>
          <a:prstGeom prst="rect">
            <a:avLst/>
          </a:prstGeom>
          <a:noFill/>
        </p:spPr>
        <p:txBody>
          <a:bodyPr wrap="none" lIns="91440" tIns="45720" rIns="91440" bIns="45720">
            <a:spAutoFit/>
          </a:bodyPr>
          <a:lstStyle/>
          <a:p>
            <a:pPr marL="685800" indent="-685800">
              <a:buFont typeface="Wingdings" panose="05000000000000000000" pitchFamily="2" charset="2"/>
              <a:buChar char="v"/>
            </a:pPr>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Energy production</a:t>
            </a:r>
          </a:p>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All Unique Value in </a:t>
            </a:r>
            <a:r>
              <a:rPr lang="en-US" sz="3200" b="1" cap="none" spc="0" dirty="0" err="1">
                <a:ln w="6600">
                  <a:solidFill>
                    <a:schemeClr val="accent2"/>
                  </a:solidFill>
                  <a:prstDash val="solid"/>
                </a:ln>
                <a:solidFill>
                  <a:srgbClr val="FFFFFF"/>
                </a:solidFill>
                <a:effectLst>
                  <a:outerShdw dist="38100" dir="2700000" algn="tl" rotWithShape="0">
                    <a:schemeClr val="accent2"/>
                  </a:outerShdw>
                </a:effectLst>
              </a:rPr>
              <a:t>energy_production</a:t>
            </a:r>
            <a:endParaRPr lang="en-US" sz="3200" b="1" cap="none" spc="0" dirty="0">
              <a:ln w="6600">
                <a:solidFill>
                  <a:schemeClr val="accent2"/>
                </a:solidFill>
                <a:prstDash val="solid"/>
              </a:ln>
              <a:solidFill>
                <a:srgbClr val="FFFFFF"/>
              </a:solidFill>
              <a:effectLst>
                <a:outerShdw dist="38100" dir="2700000" algn="tl" rotWithShape="0">
                  <a:schemeClr val="accent2"/>
                </a:outerShdw>
              </a:effectLst>
            </a:endParaRPr>
          </a:p>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[420.26 421.57 425.11 ... 495.24 495.35 495.76]</a:t>
            </a:r>
          </a:p>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Total no of unique values 4836</a:t>
            </a:r>
          </a:p>
        </p:txBody>
      </p:sp>
    </p:spTree>
    <p:extLst>
      <p:ext uri="{BB962C8B-B14F-4D97-AF65-F5344CB8AC3E}">
        <p14:creationId xmlns:p14="http://schemas.microsoft.com/office/powerpoint/2010/main" val="187587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50000"/>
                    </a14:imgEffect>
                  </a14:imgLayer>
                </a14:imgProps>
              </a:ext>
            </a:extLst>
          </a:blip>
          <a:srcRect/>
          <a:stretch>
            <a:fillRect l="-13000" r="-13000"/>
          </a:stretch>
        </a:blip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08A5E110-9147-4C8A-8442-A025DFA93C87}"/>
              </a:ext>
            </a:extLst>
          </p:cNvPr>
          <p:cNvSpPr/>
          <p:nvPr/>
        </p:nvSpPr>
        <p:spPr>
          <a:xfrm>
            <a:off x="0" y="0"/>
            <a:ext cx="7511970" cy="1423687"/>
          </a:xfrm>
          <a:custGeom>
            <a:avLst/>
            <a:gdLst>
              <a:gd name="connsiteX0" fmla="*/ 0 w 4120587"/>
              <a:gd name="connsiteY0" fmla="*/ 1388962 h 1388962"/>
              <a:gd name="connsiteX1" fmla="*/ 1493134 w 4120587"/>
              <a:gd name="connsiteY1" fmla="*/ 0 h 1388962"/>
              <a:gd name="connsiteX2" fmla="*/ 4120587 w 4120587"/>
              <a:gd name="connsiteY2" fmla="*/ 0 h 1388962"/>
              <a:gd name="connsiteX3" fmla="*/ 2627453 w 4120587"/>
              <a:gd name="connsiteY3" fmla="*/ 1388962 h 1388962"/>
              <a:gd name="connsiteX4" fmla="*/ 0 w 4120587"/>
              <a:gd name="connsiteY4" fmla="*/ 1388962 h 1388962"/>
              <a:gd name="connsiteX0" fmla="*/ 23150 w 4143737"/>
              <a:gd name="connsiteY0" fmla="*/ 1435260 h 1435260"/>
              <a:gd name="connsiteX1" fmla="*/ 0 w 4143737"/>
              <a:gd name="connsiteY1" fmla="*/ 0 h 1435260"/>
              <a:gd name="connsiteX2" fmla="*/ 4143737 w 4143737"/>
              <a:gd name="connsiteY2" fmla="*/ 46298 h 1435260"/>
              <a:gd name="connsiteX3" fmla="*/ 2650603 w 4143737"/>
              <a:gd name="connsiteY3" fmla="*/ 1435260 h 1435260"/>
              <a:gd name="connsiteX4" fmla="*/ 23150 w 4143737"/>
              <a:gd name="connsiteY4" fmla="*/ 1435260 h 1435260"/>
              <a:gd name="connsiteX0" fmla="*/ 23150 w 4143737"/>
              <a:gd name="connsiteY0" fmla="*/ 1423686 h 1423686"/>
              <a:gd name="connsiteX1" fmla="*/ 0 w 4143737"/>
              <a:gd name="connsiteY1" fmla="*/ 0 h 1423686"/>
              <a:gd name="connsiteX2" fmla="*/ 4143737 w 4143737"/>
              <a:gd name="connsiteY2" fmla="*/ 34724 h 1423686"/>
              <a:gd name="connsiteX3" fmla="*/ 2650603 w 4143737"/>
              <a:gd name="connsiteY3" fmla="*/ 1423686 h 1423686"/>
              <a:gd name="connsiteX4" fmla="*/ 23150 w 4143737"/>
              <a:gd name="connsiteY4" fmla="*/ 1423686 h 1423686"/>
              <a:gd name="connsiteX0" fmla="*/ 1 w 4120588"/>
              <a:gd name="connsiteY0" fmla="*/ 1423686 h 1423686"/>
              <a:gd name="connsiteX1" fmla="*/ 0 w 4120588"/>
              <a:gd name="connsiteY1" fmla="*/ 0 h 1423686"/>
              <a:gd name="connsiteX2" fmla="*/ 4120588 w 4120588"/>
              <a:gd name="connsiteY2" fmla="*/ 34724 h 1423686"/>
              <a:gd name="connsiteX3" fmla="*/ 2627454 w 4120588"/>
              <a:gd name="connsiteY3" fmla="*/ 1423686 h 1423686"/>
              <a:gd name="connsiteX4" fmla="*/ 1 w 4120588"/>
              <a:gd name="connsiteY4" fmla="*/ 1423686 h 1423686"/>
              <a:gd name="connsiteX0" fmla="*/ 11576 w 4132163"/>
              <a:gd name="connsiteY0" fmla="*/ 1388962 h 1388962"/>
              <a:gd name="connsiteX1" fmla="*/ 0 w 4132163"/>
              <a:gd name="connsiteY1" fmla="*/ 46299 h 1388962"/>
              <a:gd name="connsiteX2" fmla="*/ 4132163 w 4132163"/>
              <a:gd name="connsiteY2" fmla="*/ 0 h 1388962"/>
              <a:gd name="connsiteX3" fmla="*/ 2639029 w 4132163"/>
              <a:gd name="connsiteY3" fmla="*/ 1388962 h 1388962"/>
              <a:gd name="connsiteX4" fmla="*/ 11576 w 4132163"/>
              <a:gd name="connsiteY4" fmla="*/ 1388962 h 1388962"/>
              <a:gd name="connsiteX0" fmla="*/ 11576 w 4132163"/>
              <a:gd name="connsiteY0" fmla="*/ 1388962 h 1388962"/>
              <a:gd name="connsiteX1" fmla="*/ 0 w 4132163"/>
              <a:gd name="connsiteY1" fmla="*/ 12422 h 1388962"/>
              <a:gd name="connsiteX2" fmla="*/ 4132163 w 4132163"/>
              <a:gd name="connsiteY2" fmla="*/ 0 h 1388962"/>
              <a:gd name="connsiteX3" fmla="*/ 2639029 w 4132163"/>
              <a:gd name="connsiteY3" fmla="*/ 1388962 h 1388962"/>
              <a:gd name="connsiteX4" fmla="*/ 11576 w 4132163"/>
              <a:gd name="connsiteY4" fmla="*/ 1388962 h 1388962"/>
              <a:gd name="connsiteX0" fmla="*/ 23184 w 4143771"/>
              <a:gd name="connsiteY0" fmla="*/ 1388962 h 1388962"/>
              <a:gd name="connsiteX1" fmla="*/ 0 w 4143771"/>
              <a:gd name="connsiteY1" fmla="*/ 1130 h 1388962"/>
              <a:gd name="connsiteX2" fmla="*/ 4143771 w 4143771"/>
              <a:gd name="connsiteY2" fmla="*/ 0 h 1388962"/>
              <a:gd name="connsiteX3" fmla="*/ 2650637 w 4143771"/>
              <a:gd name="connsiteY3" fmla="*/ 1388962 h 1388962"/>
              <a:gd name="connsiteX4" fmla="*/ 23184 w 4143771"/>
              <a:gd name="connsiteY4" fmla="*/ 1388962 h 1388962"/>
              <a:gd name="connsiteX0" fmla="*/ 11576 w 4132163"/>
              <a:gd name="connsiteY0" fmla="*/ 1388962 h 1388962"/>
              <a:gd name="connsiteX1" fmla="*/ 0 w 4132163"/>
              <a:gd name="connsiteY1" fmla="*/ 1130 h 1388962"/>
              <a:gd name="connsiteX2" fmla="*/ 4132163 w 4132163"/>
              <a:gd name="connsiteY2" fmla="*/ 0 h 1388962"/>
              <a:gd name="connsiteX3" fmla="*/ 2639029 w 4132163"/>
              <a:gd name="connsiteY3" fmla="*/ 1388962 h 1388962"/>
              <a:gd name="connsiteX4" fmla="*/ 11576 w 4132163"/>
              <a:gd name="connsiteY4" fmla="*/ 1388962 h 1388962"/>
              <a:gd name="connsiteX0" fmla="*/ 5209 w 4132163"/>
              <a:gd name="connsiteY0" fmla="*/ 1388962 h 1388962"/>
              <a:gd name="connsiteX1" fmla="*/ 0 w 4132163"/>
              <a:gd name="connsiteY1" fmla="*/ 1130 h 1388962"/>
              <a:gd name="connsiteX2" fmla="*/ 4132163 w 4132163"/>
              <a:gd name="connsiteY2" fmla="*/ 0 h 1388962"/>
              <a:gd name="connsiteX3" fmla="*/ 2639029 w 4132163"/>
              <a:gd name="connsiteY3" fmla="*/ 1388962 h 1388962"/>
              <a:gd name="connsiteX4" fmla="*/ 5209 w 4132163"/>
              <a:gd name="connsiteY4" fmla="*/ 1388962 h 1388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2163" h="1388962">
                <a:moveTo>
                  <a:pt x="5209" y="1388962"/>
                </a:moveTo>
                <a:cubicBezTo>
                  <a:pt x="5209" y="914400"/>
                  <a:pt x="0" y="475692"/>
                  <a:pt x="0" y="1130"/>
                </a:cubicBezTo>
                <a:lnTo>
                  <a:pt x="4132163" y="0"/>
                </a:lnTo>
                <a:lnTo>
                  <a:pt x="2639029" y="1388962"/>
                </a:lnTo>
                <a:lnTo>
                  <a:pt x="5209" y="1388962"/>
                </a:lnTo>
                <a:close/>
              </a:path>
            </a:pathLst>
          </a:custGeom>
          <a:solidFill>
            <a:srgbClr val="E064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E5E2C4C-7A63-4E21-AC7F-9E8C62439622}"/>
              </a:ext>
            </a:extLst>
          </p:cNvPr>
          <p:cNvSpPr/>
          <p:nvPr/>
        </p:nvSpPr>
        <p:spPr>
          <a:xfrm>
            <a:off x="449468" y="111678"/>
            <a:ext cx="4490332" cy="1200329"/>
          </a:xfrm>
          <a:prstGeom prst="rect">
            <a:avLst/>
          </a:prstGeom>
          <a:noFill/>
        </p:spPr>
        <p:txBody>
          <a:bodyPr wrap="none" lIns="91440" tIns="45720" rIns="91440" bIns="45720">
            <a:spAutoFit/>
          </a:bodyPr>
          <a:lstStyle/>
          <a:p>
            <a:pPr algn="ctr"/>
            <a:r>
              <a:rPr lang="en-US" sz="3600" b="1" dirty="0">
                <a:ln>
                  <a:solidFill>
                    <a:srgbClr val="E0642E"/>
                  </a:solidFill>
                </a:ln>
                <a:solidFill>
                  <a:schemeClr val="bg1"/>
                </a:solidFill>
                <a:effectLst/>
                <a:latin typeface="Consolas" panose="020B0609020204030204" pitchFamily="49" charset="0"/>
              </a:rPr>
              <a:t>Checking for</a:t>
            </a:r>
          </a:p>
          <a:p>
            <a:pPr algn="ctr"/>
            <a:r>
              <a:rPr lang="en-US" sz="3600" b="1" dirty="0">
                <a:ln>
                  <a:solidFill>
                    <a:srgbClr val="E0642E"/>
                  </a:solidFill>
                </a:ln>
                <a:solidFill>
                  <a:schemeClr val="bg1"/>
                </a:solidFill>
                <a:effectLst/>
                <a:latin typeface="Consolas" panose="020B0609020204030204" pitchFamily="49" charset="0"/>
              </a:rPr>
              <a:t>Duplicated Values</a:t>
            </a:r>
            <a:endParaRPr lang="en-US" sz="3600" b="0" dirty="0">
              <a:ln>
                <a:solidFill>
                  <a:srgbClr val="E0642E"/>
                </a:solidFill>
              </a:ln>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9512EAE1-97B7-4933-BCF1-2DB4E6BFACF2}"/>
              </a:ext>
            </a:extLst>
          </p:cNvPr>
          <p:cNvSpPr txBox="1"/>
          <p:nvPr/>
        </p:nvSpPr>
        <p:spPr>
          <a:xfrm>
            <a:off x="807396" y="2237362"/>
            <a:ext cx="10223770" cy="3416320"/>
          </a:xfrm>
          <a:prstGeom prst="rect">
            <a:avLst/>
          </a:prstGeom>
          <a:noFill/>
        </p:spPr>
        <p:txBody>
          <a:bodyPr wrap="square" rtlCol="0">
            <a:spAutoFit/>
          </a:bodyPr>
          <a:lstStyle/>
          <a:p>
            <a:pPr marL="571500" indent="-571500">
              <a:buFont typeface="Wingdings" panose="05000000000000000000" pitchFamily="2" charset="2"/>
              <a:buChar char="v"/>
            </a:pPr>
            <a:r>
              <a:rPr lang="en-US" sz="3600" b="1" dirty="0">
                <a:ln w="6600">
                  <a:solidFill>
                    <a:srgbClr val="E0642E"/>
                  </a:solidFill>
                  <a:prstDash val="solid"/>
                </a:ln>
                <a:solidFill>
                  <a:schemeClr val="bg1"/>
                </a:solidFill>
              </a:rPr>
              <a:t>There are 41 </a:t>
            </a:r>
            <a:r>
              <a:rPr lang="en-US" sz="3600" b="1" dirty="0">
                <a:ln>
                  <a:solidFill>
                    <a:srgbClr val="E0642E"/>
                  </a:solidFill>
                </a:ln>
                <a:solidFill>
                  <a:schemeClr val="bg1"/>
                </a:solidFill>
                <a:effectLst/>
              </a:rPr>
              <a:t>Duplicate Value’s.</a:t>
            </a:r>
          </a:p>
          <a:p>
            <a:pPr marL="571500" indent="-571500">
              <a:buFont typeface="Wingdings" panose="05000000000000000000" pitchFamily="2" charset="2"/>
              <a:buChar char="v"/>
            </a:pPr>
            <a:endParaRPr lang="en-US" sz="3600" b="1" dirty="0">
              <a:ln>
                <a:solidFill>
                  <a:srgbClr val="E0642E"/>
                </a:solidFill>
              </a:ln>
              <a:solidFill>
                <a:schemeClr val="bg1"/>
              </a:solidFill>
            </a:endParaRPr>
          </a:p>
          <a:p>
            <a:pPr marL="571500" indent="-571500">
              <a:buFont typeface="Wingdings" panose="05000000000000000000" pitchFamily="2" charset="2"/>
              <a:buChar char="v"/>
            </a:pPr>
            <a:r>
              <a:rPr lang="en-US" sz="3600" b="1" dirty="0">
                <a:ln>
                  <a:solidFill>
                    <a:srgbClr val="E0642E"/>
                  </a:solidFill>
                </a:ln>
                <a:solidFill>
                  <a:schemeClr val="bg1"/>
                </a:solidFill>
              </a:rPr>
              <a:t>Dropping </a:t>
            </a:r>
            <a:r>
              <a:rPr lang="en-US" sz="3600" b="1" dirty="0">
                <a:ln>
                  <a:solidFill>
                    <a:srgbClr val="E0642E"/>
                  </a:solidFill>
                </a:ln>
                <a:solidFill>
                  <a:schemeClr val="bg1"/>
                </a:solidFill>
                <a:effectLst/>
              </a:rPr>
              <a:t>Duplicated</a:t>
            </a:r>
            <a:r>
              <a:rPr lang="en-US" sz="3600" b="1" dirty="0">
                <a:ln w="6600">
                  <a:solidFill>
                    <a:srgbClr val="E0642E"/>
                  </a:solidFill>
                  <a:prstDash val="solid"/>
                </a:ln>
                <a:solidFill>
                  <a:schemeClr val="bg1"/>
                </a:solidFill>
                <a:effectLst/>
              </a:rPr>
              <a:t> Value’s We Lost 0.43% Data.</a:t>
            </a:r>
          </a:p>
          <a:p>
            <a:pPr marL="571500" indent="-571500">
              <a:buFont typeface="Wingdings" panose="05000000000000000000" pitchFamily="2" charset="2"/>
              <a:buChar char="v"/>
            </a:pPr>
            <a:endParaRPr lang="en-US" sz="3600" b="1" dirty="0">
              <a:ln w="6600">
                <a:solidFill>
                  <a:srgbClr val="E0642E"/>
                </a:solidFill>
                <a:prstDash val="solid"/>
              </a:ln>
              <a:solidFill>
                <a:schemeClr val="bg1"/>
              </a:solidFill>
            </a:endParaRPr>
          </a:p>
          <a:p>
            <a:pPr marL="571500" indent="-571500">
              <a:buFont typeface="Wingdings" panose="05000000000000000000" pitchFamily="2" charset="2"/>
              <a:buChar char="v"/>
            </a:pPr>
            <a:r>
              <a:rPr lang="en-US" sz="3600" b="1" dirty="0">
                <a:ln w="6600">
                  <a:solidFill>
                    <a:srgbClr val="E0642E"/>
                  </a:solidFill>
                  <a:prstDash val="solid"/>
                </a:ln>
                <a:solidFill>
                  <a:schemeClr val="bg1"/>
                </a:solidFill>
              </a:rPr>
              <a:t>After  Dropping And Re-</a:t>
            </a:r>
            <a:r>
              <a:rPr lang="en-US" sz="3600" b="1" dirty="0">
                <a:ln>
                  <a:solidFill>
                    <a:srgbClr val="E0642E"/>
                  </a:solidFill>
                </a:ln>
                <a:solidFill>
                  <a:schemeClr val="bg1"/>
                </a:solidFill>
                <a:effectLst/>
              </a:rPr>
              <a:t>index Are Dataset Shape is </a:t>
            </a:r>
            <a:r>
              <a:rPr lang="en-US" sz="3600" b="1" i="0" dirty="0">
                <a:ln>
                  <a:solidFill>
                    <a:srgbClr val="E0642E"/>
                  </a:solidFill>
                </a:ln>
                <a:solidFill>
                  <a:schemeClr val="bg1"/>
                </a:solidFill>
                <a:effectLst/>
              </a:rPr>
              <a:t>9527 rows × 5 columns</a:t>
            </a:r>
            <a:endParaRPr lang="en-US" sz="3600" b="1" dirty="0">
              <a:ln>
                <a:solidFill>
                  <a:srgbClr val="E0642E"/>
                </a:solidFill>
              </a:ln>
              <a:solidFill>
                <a:schemeClr val="bg1"/>
              </a:solidFill>
              <a:effectLst/>
            </a:endParaRPr>
          </a:p>
        </p:txBody>
      </p:sp>
    </p:spTree>
    <p:extLst>
      <p:ext uri="{BB962C8B-B14F-4D97-AF65-F5344CB8AC3E}">
        <p14:creationId xmlns:p14="http://schemas.microsoft.com/office/powerpoint/2010/main" val="421554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50000"/>
                    </a14:imgEffect>
                  </a14:imgLayer>
                </a14:imgProps>
              </a:ext>
            </a:extLst>
          </a:blip>
          <a:srcRect/>
          <a:stretch>
            <a:fillRect l="-13000" r="-13000"/>
          </a:stretch>
        </a:blipFill>
        <a:effectLst/>
      </p:bgPr>
    </p:bg>
    <p:spTree>
      <p:nvGrpSpPr>
        <p:cNvPr id="1" name=""/>
        <p:cNvGrpSpPr/>
        <p:nvPr/>
      </p:nvGrpSpPr>
      <p:grpSpPr>
        <a:xfrm>
          <a:off x="0" y="0"/>
          <a:ext cx="0" cy="0"/>
          <a:chOff x="0" y="0"/>
          <a:chExt cx="0" cy="0"/>
        </a:xfrm>
      </p:grpSpPr>
      <p:sp>
        <p:nvSpPr>
          <p:cNvPr id="2" name="Rectangle: Top Corners Snipped 1">
            <a:extLst>
              <a:ext uri="{FF2B5EF4-FFF2-40B4-BE49-F238E27FC236}">
                <a16:creationId xmlns:a16="http://schemas.microsoft.com/office/drawing/2014/main" id="{91A7CD8C-0798-42DF-892D-A99A22CE544F}"/>
              </a:ext>
            </a:extLst>
          </p:cNvPr>
          <p:cNvSpPr/>
          <p:nvPr/>
        </p:nvSpPr>
        <p:spPr>
          <a:xfrm rot="10800000">
            <a:off x="4092130" y="0"/>
            <a:ext cx="4442244" cy="1102284"/>
          </a:xfrm>
          <a:prstGeom prst="snip2SameRect">
            <a:avLst>
              <a:gd name="adj1" fmla="val 50000"/>
              <a:gd name="adj2" fmla="val 0"/>
            </a:avLst>
          </a:prstGeom>
          <a:solidFill>
            <a:srgbClr val="E064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Rectangle 2">
            <a:extLst>
              <a:ext uri="{FF2B5EF4-FFF2-40B4-BE49-F238E27FC236}">
                <a16:creationId xmlns:a16="http://schemas.microsoft.com/office/drawing/2014/main" id="{9EC8CA49-6272-4855-A583-13CBA97BB835}"/>
              </a:ext>
            </a:extLst>
          </p:cNvPr>
          <p:cNvSpPr/>
          <p:nvPr/>
        </p:nvSpPr>
        <p:spPr>
          <a:xfrm>
            <a:off x="4092131" y="107004"/>
            <a:ext cx="4442243" cy="646331"/>
          </a:xfrm>
          <a:prstGeom prst="rect">
            <a:avLst/>
          </a:prstGeom>
          <a:noFill/>
        </p:spPr>
        <p:txBody>
          <a:bodyPr wrap="none" lIns="91440" tIns="45720" rIns="91440" bIns="45720">
            <a:spAutoFit/>
          </a:bodyPr>
          <a:lstStyle/>
          <a:p>
            <a:pPr algn="ctr"/>
            <a:r>
              <a:rPr lang="en-US" sz="3600" b="1"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Arial" panose="020B0604020202020204" pitchFamily="34" charset="0"/>
              </a:rPr>
              <a:t>Business Objective</a:t>
            </a:r>
            <a:endParaRPr lang="en-US" sz="36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TextBox 3">
            <a:extLst>
              <a:ext uri="{FF2B5EF4-FFF2-40B4-BE49-F238E27FC236}">
                <a16:creationId xmlns:a16="http://schemas.microsoft.com/office/drawing/2014/main" id="{C78E792E-DE97-46F5-ADA3-92FEE45A87C3}"/>
              </a:ext>
            </a:extLst>
          </p:cNvPr>
          <p:cNvSpPr txBox="1"/>
          <p:nvPr/>
        </p:nvSpPr>
        <p:spPr>
          <a:xfrm>
            <a:off x="671210" y="1857984"/>
            <a:ext cx="11089532" cy="4462760"/>
          </a:xfrm>
          <a:prstGeom prst="rect">
            <a:avLst/>
          </a:prstGeom>
          <a:noFill/>
        </p:spPr>
        <p:txBody>
          <a:bodyPr wrap="square" rtlCol="0">
            <a:spAutoFit/>
          </a:bodyPr>
          <a:lstStyle/>
          <a:p>
            <a:pPr algn="just"/>
            <a:r>
              <a:rPr lang="en-US" sz="3200" b="1" dirty="0">
                <a:ln w="6600">
                  <a:solidFill>
                    <a:srgbClr val="E0642E"/>
                  </a:solidFill>
                  <a:prstDash val="solid"/>
                </a:ln>
                <a:solidFill>
                  <a:schemeClr val="bg1"/>
                </a:solidFill>
                <a:effectLst>
                  <a:outerShdw dist="38100" dir="2700000" algn="tl" rotWithShape="0">
                    <a:schemeClr val="accent2"/>
                  </a:outerShdw>
                </a:effectLst>
                <a:latin typeface="Arial" panose="020B0604020202020204" pitchFamily="34" charset="0"/>
                <a:ea typeface="Arial" panose="020B0604020202020204" pitchFamily="34" charset="0"/>
              </a:rPr>
              <a:t>A combined-cycle power plant comprises gas turbines, steam turbines, and heat recovery steam generators. In this type of plant, the electricity is generated by gas and steam turbines combined in one cycle. Then, it is transferred from one turbine to another. We have to model the energy generated as a function of exhaust vacuum and ambient variables and use that model to improve the plant's performance. </a:t>
            </a:r>
          </a:p>
          <a:p>
            <a:pPr algn="just"/>
            <a:endParaRPr lang="en-US" sz="2800" b="1" dirty="0">
              <a:ln w="6600">
                <a:solidFill>
                  <a:srgbClr val="E0642E"/>
                </a:solidFill>
                <a:prstDash val="solid"/>
              </a:ln>
              <a:solidFill>
                <a:schemeClr val="bg1"/>
              </a:solidFill>
              <a:effectLst>
                <a:outerShdw dist="38100" dir="2700000" algn="tl" rotWithShape="0">
                  <a:schemeClr val="accent2"/>
                </a:outerShdw>
              </a:effectLst>
            </a:endParaRPr>
          </a:p>
        </p:txBody>
      </p:sp>
    </p:spTree>
    <p:extLst>
      <p:ext uri="{BB962C8B-B14F-4D97-AF65-F5344CB8AC3E}">
        <p14:creationId xmlns:p14="http://schemas.microsoft.com/office/powerpoint/2010/main" val="305775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50000"/>
                    </a14:imgEffect>
                  </a14:imgLayer>
                </a14:imgProps>
              </a:ext>
            </a:extLst>
          </a:blip>
          <a:srcRect/>
          <a:stretch>
            <a:fillRect l="-13000" r="-13000"/>
          </a:stretch>
        </a:blipFill>
        <a:effectLst/>
      </p:bgPr>
    </p:bg>
    <p:spTree>
      <p:nvGrpSpPr>
        <p:cNvPr id="1" name=""/>
        <p:cNvGrpSpPr/>
        <p:nvPr/>
      </p:nvGrpSpPr>
      <p:grpSpPr>
        <a:xfrm>
          <a:off x="0" y="0"/>
          <a:ext cx="0" cy="0"/>
          <a:chOff x="0" y="0"/>
          <a:chExt cx="0" cy="0"/>
        </a:xfrm>
      </p:grpSpPr>
      <p:sp>
        <p:nvSpPr>
          <p:cNvPr id="2" name="Rectangle: Top Corners Snipped 1">
            <a:extLst>
              <a:ext uri="{FF2B5EF4-FFF2-40B4-BE49-F238E27FC236}">
                <a16:creationId xmlns:a16="http://schemas.microsoft.com/office/drawing/2014/main" id="{BD621B68-6F26-4DAB-B50D-BA4D7E187015}"/>
              </a:ext>
            </a:extLst>
          </p:cNvPr>
          <p:cNvSpPr/>
          <p:nvPr/>
        </p:nvSpPr>
        <p:spPr>
          <a:xfrm rot="10800000">
            <a:off x="4092130" y="0"/>
            <a:ext cx="4442244" cy="1102284"/>
          </a:xfrm>
          <a:prstGeom prst="snip2SameRect">
            <a:avLst>
              <a:gd name="adj1" fmla="val 50000"/>
              <a:gd name="adj2" fmla="val 0"/>
            </a:avLst>
          </a:prstGeom>
          <a:solidFill>
            <a:srgbClr val="E064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Rectangle 2">
            <a:extLst>
              <a:ext uri="{FF2B5EF4-FFF2-40B4-BE49-F238E27FC236}">
                <a16:creationId xmlns:a16="http://schemas.microsoft.com/office/drawing/2014/main" id="{F76E7523-BA28-4E90-9183-FA406B4778B8}"/>
              </a:ext>
            </a:extLst>
          </p:cNvPr>
          <p:cNvSpPr/>
          <p:nvPr/>
        </p:nvSpPr>
        <p:spPr>
          <a:xfrm>
            <a:off x="4476853" y="107004"/>
            <a:ext cx="3672800" cy="646331"/>
          </a:xfrm>
          <a:prstGeom prst="rect">
            <a:avLst/>
          </a:prstGeom>
          <a:noFill/>
        </p:spPr>
        <p:txBody>
          <a:bodyPr wrap="none" lIns="91440" tIns="45720" rIns="91440" bIns="45720">
            <a:spAutoFit/>
          </a:bodyPr>
          <a:lstStyle/>
          <a:p>
            <a:pPr algn="ctr"/>
            <a:r>
              <a:rPr lang="en-US" sz="3600" b="1" dirty="0">
                <a:ln>
                  <a:solidFill>
                    <a:srgbClr val="E0642E"/>
                  </a:solidFill>
                </a:ln>
                <a:solidFill>
                  <a:schemeClr val="bg1"/>
                </a:solidFill>
                <a:effectLst/>
                <a:latin typeface="Arial" panose="020B0604020202020204" pitchFamily="34" charset="0"/>
                <a:ea typeface="Arial" panose="020B0604020202020204" pitchFamily="34" charset="0"/>
              </a:rPr>
              <a:t>Data Set Details</a:t>
            </a:r>
            <a:endParaRPr lang="en-US" sz="3600" b="1" dirty="0">
              <a:ln w="6600">
                <a:solidFill>
                  <a:srgbClr val="E0642E"/>
                </a:solidFill>
                <a:prstDash val="solid"/>
              </a:ln>
              <a:solidFill>
                <a:schemeClr val="bg1"/>
              </a:solidFill>
              <a:effectLst>
                <a:outerShdw dist="38100" dir="2700000" algn="tl" rotWithShape="0">
                  <a:schemeClr val="accent2"/>
                </a:outerShdw>
              </a:effectLst>
            </a:endParaRPr>
          </a:p>
        </p:txBody>
      </p:sp>
      <p:sp>
        <p:nvSpPr>
          <p:cNvPr id="5" name="Rectangle 4">
            <a:extLst>
              <a:ext uri="{FF2B5EF4-FFF2-40B4-BE49-F238E27FC236}">
                <a16:creationId xmlns:a16="http://schemas.microsoft.com/office/drawing/2014/main" id="{0B769CD9-1C07-4D40-A8D3-3DBDA92CF4D7}"/>
              </a:ext>
            </a:extLst>
          </p:cNvPr>
          <p:cNvSpPr/>
          <p:nvPr/>
        </p:nvSpPr>
        <p:spPr>
          <a:xfrm>
            <a:off x="870989" y="1556825"/>
            <a:ext cx="10450021" cy="5005409"/>
          </a:xfrm>
          <a:prstGeom prst="rect">
            <a:avLst/>
          </a:prstGeom>
          <a:noFill/>
        </p:spPr>
        <p:txBody>
          <a:bodyPr wrap="square" lIns="91440" tIns="45720" rIns="91440" bIns="45720">
            <a:spAutoFit/>
          </a:bodyPr>
          <a:lstStyle/>
          <a:p>
            <a:pPr marL="285750" marR="0" indent="-285750" algn="just">
              <a:lnSpc>
                <a:spcPct val="115000"/>
              </a:lnSpc>
              <a:spcBef>
                <a:spcPts val="0"/>
              </a:spcBef>
              <a:spcAft>
                <a:spcPts val="0"/>
              </a:spcAft>
              <a:buFont typeface="Wingdings" panose="05000000000000000000" pitchFamily="2" charset="2"/>
              <a:buChar char="v"/>
            </a:pPr>
            <a:r>
              <a:rPr lang="en-US" sz="2800" b="1" dirty="0">
                <a:ln>
                  <a:solidFill>
                    <a:srgbClr val="E0642E"/>
                  </a:solidFill>
                </a:ln>
                <a:solidFill>
                  <a:schemeClr val="bg1"/>
                </a:solidFill>
                <a:latin typeface="Arial" panose="020B0604020202020204" pitchFamily="34" charset="0"/>
                <a:ea typeface="Arial" panose="020B0604020202020204" pitchFamily="34" charset="0"/>
              </a:rPr>
              <a:t>T</a:t>
            </a:r>
            <a:r>
              <a:rPr lang="en-US" sz="2800" b="1" dirty="0">
                <a:ln>
                  <a:solidFill>
                    <a:srgbClr val="E0642E"/>
                  </a:solidFill>
                </a:ln>
                <a:solidFill>
                  <a:schemeClr val="bg1"/>
                </a:solidFill>
                <a:effectLst/>
                <a:latin typeface="Arial" panose="020B0604020202020204" pitchFamily="34" charset="0"/>
                <a:ea typeface="Arial" panose="020B0604020202020204" pitchFamily="34" charset="0"/>
              </a:rPr>
              <a:t>emperature</a:t>
            </a:r>
            <a:r>
              <a:rPr lang="en-US" sz="2800" b="1" dirty="0">
                <a:ln>
                  <a:solidFill>
                    <a:srgbClr val="E0642E"/>
                  </a:solidFill>
                </a:ln>
                <a:solidFill>
                  <a:schemeClr val="bg1"/>
                </a:solidFill>
                <a:latin typeface="Arial" panose="020B0604020202020204" pitchFamily="34" charset="0"/>
                <a:ea typeface="Arial" panose="020B0604020202020204" pitchFamily="34" charset="0"/>
              </a:rPr>
              <a:t> :</a:t>
            </a:r>
            <a:r>
              <a:rPr lang="en-US" sz="2800" b="1" dirty="0">
                <a:ln>
                  <a:solidFill>
                    <a:srgbClr val="E0642E"/>
                  </a:solidFill>
                </a:ln>
                <a:solidFill>
                  <a:schemeClr val="bg1"/>
                </a:solidFill>
                <a:effectLst/>
                <a:latin typeface="Arial" panose="020B0604020202020204" pitchFamily="34" charset="0"/>
                <a:ea typeface="Arial" panose="020B0604020202020204" pitchFamily="34" charset="0"/>
              </a:rPr>
              <a:t> </a:t>
            </a:r>
            <a:r>
              <a:rPr lang="en-US" sz="2800" b="1" dirty="0">
                <a:ln>
                  <a:solidFill>
                    <a:srgbClr val="E0642E"/>
                  </a:solidFill>
                </a:ln>
                <a:solidFill>
                  <a:schemeClr val="bg1"/>
                </a:solidFill>
                <a:latin typeface="Arial" panose="020B0604020202020204" pitchFamily="34" charset="0"/>
                <a:ea typeface="Arial" panose="020B0604020202020204" pitchFamily="34" charset="0"/>
              </a:rPr>
              <a:t>I</a:t>
            </a:r>
            <a:r>
              <a:rPr lang="en-US" sz="2800" b="1" dirty="0">
                <a:ln>
                  <a:solidFill>
                    <a:srgbClr val="E0642E"/>
                  </a:solidFill>
                </a:ln>
                <a:solidFill>
                  <a:schemeClr val="bg1"/>
                </a:solidFill>
                <a:effectLst/>
                <a:latin typeface="Arial" panose="020B0604020202020204" pitchFamily="34" charset="0"/>
                <a:ea typeface="Arial" panose="020B0604020202020204" pitchFamily="34" charset="0"/>
              </a:rPr>
              <a:t>n degrees Celsius.</a:t>
            </a:r>
          </a:p>
          <a:p>
            <a:pPr marR="0" algn="just">
              <a:lnSpc>
                <a:spcPct val="115000"/>
              </a:lnSpc>
              <a:spcBef>
                <a:spcPts val="0"/>
              </a:spcBef>
              <a:spcAft>
                <a:spcPts val="0"/>
              </a:spcAft>
            </a:pPr>
            <a:endParaRPr lang="en-US" sz="2800" dirty="0">
              <a:ln>
                <a:solidFill>
                  <a:srgbClr val="E0642E"/>
                </a:solidFill>
              </a:ln>
              <a:solidFill>
                <a:schemeClr val="bg1"/>
              </a:solidFill>
              <a:effectLst/>
              <a:latin typeface="Arial" panose="020B0604020202020204" pitchFamily="34" charset="0"/>
              <a:ea typeface="Arial" panose="020B0604020202020204" pitchFamily="34" charset="0"/>
            </a:endParaRPr>
          </a:p>
          <a:p>
            <a:pPr marL="285750" marR="0" indent="-285750" algn="just">
              <a:lnSpc>
                <a:spcPct val="115000"/>
              </a:lnSpc>
              <a:spcBef>
                <a:spcPts val="0"/>
              </a:spcBef>
              <a:spcAft>
                <a:spcPts val="0"/>
              </a:spcAft>
              <a:buFont typeface="Wingdings" panose="05000000000000000000" pitchFamily="2" charset="2"/>
              <a:buChar char="v"/>
            </a:pPr>
            <a:r>
              <a:rPr lang="en-US" sz="2800" b="1" dirty="0">
                <a:ln>
                  <a:solidFill>
                    <a:srgbClr val="E0642E"/>
                  </a:solidFill>
                </a:ln>
                <a:solidFill>
                  <a:schemeClr val="bg1"/>
                </a:solidFill>
                <a:effectLst/>
                <a:latin typeface="Arial" panose="020B0604020202020204" pitchFamily="34" charset="0"/>
                <a:ea typeface="Arial" panose="020B0604020202020204" pitchFamily="34" charset="0"/>
              </a:rPr>
              <a:t>Exhaust Vacuum</a:t>
            </a:r>
            <a:r>
              <a:rPr lang="en-US" sz="2800" b="1" dirty="0">
                <a:ln>
                  <a:solidFill>
                    <a:srgbClr val="E0642E"/>
                  </a:solidFill>
                </a:ln>
                <a:solidFill>
                  <a:schemeClr val="bg1"/>
                </a:solidFill>
                <a:latin typeface="Arial" panose="020B0604020202020204" pitchFamily="34" charset="0"/>
                <a:ea typeface="Arial" panose="020B0604020202020204" pitchFamily="34" charset="0"/>
              </a:rPr>
              <a:t> :</a:t>
            </a:r>
            <a:r>
              <a:rPr lang="en-US" sz="2800" b="1" dirty="0">
                <a:ln>
                  <a:solidFill>
                    <a:srgbClr val="E0642E"/>
                  </a:solidFill>
                </a:ln>
                <a:solidFill>
                  <a:schemeClr val="bg1"/>
                </a:solidFill>
                <a:effectLst/>
                <a:latin typeface="Arial" panose="020B0604020202020204" pitchFamily="34" charset="0"/>
                <a:ea typeface="Arial" panose="020B0604020202020204" pitchFamily="34" charset="0"/>
              </a:rPr>
              <a:t> In cm Hg.</a:t>
            </a:r>
          </a:p>
          <a:p>
            <a:pPr marR="0" algn="just">
              <a:lnSpc>
                <a:spcPct val="115000"/>
              </a:lnSpc>
              <a:spcBef>
                <a:spcPts val="0"/>
              </a:spcBef>
              <a:spcAft>
                <a:spcPts val="0"/>
              </a:spcAft>
            </a:pPr>
            <a:endParaRPr lang="en-US" sz="2800" dirty="0">
              <a:ln>
                <a:solidFill>
                  <a:srgbClr val="E0642E"/>
                </a:solidFill>
              </a:ln>
              <a:solidFill>
                <a:schemeClr val="bg1"/>
              </a:solidFill>
              <a:effectLst/>
              <a:latin typeface="Arial" panose="020B0604020202020204" pitchFamily="34" charset="0"/>
              <a:ea typeface="Arial" panose="020B0604020202020204" pitchFamily="34" charset="0"/>
            </a:endParaRPr>
          </a:p>
          <a:p>
            <a:pPr marL="285750" marR="0" indent="-285750" algn="just">
              <a:lnSpc>
                <a:spcPct val="115000"/>
              </a:lnSpc>
              <a:spcBef>
                <a:spcPts val="0"/>
              </a:spcBef>
              <a:spcAft>
                <a:spcPts val="0"/>
              </a:spcAft>
              <a:buFont typeface="Wingdings" panose="05000000000000000000" pitchFamily="2" charset="2"/>
              <a:buChar char="v"/>
            </a:pPr>
            <a:r>
              <a:rPr lang="en-US" sz="2800" b="1" dirty="0">
                <a:ln>
                  <a:solidFill>
                    <a:srgbClr val="E0642E"/>
                  </a:solidFill>
                </a:ln>
                <a:solidFill>
                  <a:schemeClr val="bg1"/>
                </a:solidFill>
                <a:effectLst/>
                <a:latin typeface="Arial" panose="020B0604020202020204" pitchFamily="34" charset="0"/>
                <a:ea typeface="Arial" panose="020B0604020202020204" pitchFamily="34" charset="0"/>
              </a:rPr>
              <a:t>Ambient Pressure : In millibar. </a:t>
            </a:r>
          </a:p>
          <a:p>
            <a:pPr marR="0" algn="just">
              <a:lnSpc>
                <a:spcPct val="115000"/>
              </a:lnSpc>
              <a:spcBef>
                <a:spcPts val="0"/>
              </a:spcBef>
              <a:spcAft>
                <a:spcPts val="0"/>
              </a:spcAft>
            </a:pPr>
            <a:endParaRPr lang="en-US" sz="2800" b="1" dirty="0">
              <a:ln>
                <a:solidFill>
                  <a:srgbClr val="E0642E"/>
                </a:solidFill>
              </a:ln>
              <a:solidFill>
                <a:schemeClr val="bg1"/>
              </a:solidFill>
              <a:effectLst/>
              <a:latin typeface="Arial" panose="020B0604020202020204" pitchFamily="34" charset="0"/>
              <a:ea typeface="Arial" panose="020B0604020202020204" pitchFamily="34" charset="0"/>
            </a:endParaRPr>
          </a:p>
          <a:p>
            <a:pPr marL="285750" marR="0" indent="-285750" algn="just">
              <a:lnSpc>
                <a:spcPct val="115000"/>
              </a:lnSpc>
              <a:spcBef>
                <a:spcPts val="0"/>
              </a:spcBef>
              <a:spcAft>
                <a:spcPts val="0"/>
              </a:spcAft>
              <a:buFont typeface="Wingdings" panose="05000000000000000000" pitchFamily="2" charset="2"/>
              <a:buChar char="v"/>
            </a:pPr>
            <a:r>
              <a:rPr lang="en-US" sz="2800" b="1" dirty="0">
                <a:ln>
                  <a:solidFill>
                    <a:srgbClr val="E0642E"/>
                  </a:solidFill>
                </a:ln>
                <a:solidFill>
                  <a:schemeClr val="bg1"/>
                </a:solidFill>
                <a:effectLst/>
                <a:latin typeface="Arial" panose="020B0604020202020204" pitchFamily="34" charset="0"/>
                <a:ea typeface="Arial" panose="020B0604020202020204" pitchFamily="34" charset="0"/>
              </a:rPr>
              <a:t>Relative Humidity : In percentage.</a:t>
            </a:r>
          </a:p>
          <a:p>
            <a:pPr marR="0" algn="just">
              <a:lnSpc>
                <a:spcPct val="115000"/>
              </a:lnSpc>
              <a:spcBef>
                <a:spcPts val="0"/>
              </a:spcBef>
              <a:spcAft>
                <a:spcPts val="0"/>
              </a:spcAft>
            </a:pPr>
            <a:endParaRPr lang="en-US" sz="2800" b="1" dirty="0">
              <a:ln>
                <a:solidFill>
                  <a:srgbClr val="E0642E"/>
                </a:solidFill>
              </a:ln>
              <a:solidFill>
                <a:schemeClr val="bg1"/>
              </a:solidFill>
              <a:effectLst/>
              <a:latin typeface="Arial" panose="020B0604020202020204" pitchFamily="34" charset="0"/>
              <a:ea typeface="Arial" panose="020B0604020202020204" pitchFamily="34" charset="0"/>
            </a:endParaRPr>
          </a:p>
          <a:p>
            <a:pPr marL="285750" marR="0" indent="-285750" algn="just">
              <a:lnSpc>
                <a:spcPct val="115000"/>
              </a:lnSpc>
              <a:spcBef>
                <a:spcPts val="0"/>
              </a:spcBef>
              <a:spcAft>
                <a:spcPts val="0"/>
              </a:spcAft>
              <a:buFont typeface="Wingdings" panose="05000000000000000000" pitchFamily="2" charset="2"/>
              <a:buChar char="v"/>
            </a:pPr>
            <a:r>
              <a:rPr lang="en-US" sz="2800" b="1" dirty="0">
                <a:ln>
                  <a:solidFill>
                    <a:srgbClr val="E0642E"/>
                  </a:solidFill>
                </a:ln>
                <a:solidFill>
                  <a:schemeClr val="bg1"/>
                </a:solidFill>
                <a:effectLst/>
                <a:latin typeface="Arial" panose="020B0604020202020204" pitchFamily="34" charset="0"/>
                <a:ea typeface="Arial" panose="020B0604020202020204" pitchFamily="34" charset="0"/>
              </a:rPr>
              <a:t>Energy</a:t>
            </a:r>
            <a:r>
              <a:rPr lang="en-US" sz="2800" b="1" dirty="0">
                <a:ln>
                  <a:solidFill>
                    <a:srgbClr val="E0642E"/>
                  </a:solidFill>
                </a:ln>
                <a:solidFill>
                  <a:schemeClr val="bg1"/>
                </a:solidFill>
                <a:latin typeface="Arial" panose="020B0604020202020204" pitchFamily="34" charset="0"/>
                <a:ea typeface="Arial" panose="020B0604020202020204" pitchFamily="34" charset="0"/>
              </a:rPr>
              <a:t> P</a:t>
            </a:r>
            <a:r>
              <a:rPr lang="en-US" sz="2800" b="1" dirty="0">
                <a:ln>
                  <a:solidFill>
                    <a:srgbClr val="E0642E"/>
                  </a:solidFill>
                </a:ln>
                <a:solidFill>
                  <a:schemeClr val="bg1"/>
                </a:solidFill>
                <a:effectLst/>
                <a:latin typeface="Arial" panose="020B0604020202020204" pitchFamily="34" charset="0"/>
                <a:ea typeface="Arial" panose="020B0604020202020204" pitchFamily="34" charset="0"/>
              </a:rPr>
              <a:t>roduction</a:t>
            </a:r>
            <a:r>
              <a:rPr lang="en-US" sz="2800" b="1" dirty="0">
                <a:ln>
                  <a:solidFill>
                    <a:srgbClr val="E0642E"/>
                  </a:solidFill>
                </a:ln>
                <a:solidFill>
                  <a:schemeClr val="bg1"/>
                </a:solidFill>
                <a:latin typeface="Arial" panose="020B0604020202020204" pitchFamily="34" charset="0"/>
                <a:ea typeface="Arial" panose="020B0604020202020204" pitchFamily="34" charset="0"/>
              </a:rPr>
              <a:t> :</a:t>
            </a:r>
            <a:r>
              <a:rPr lang="en-US" sz="2800" b="1" dirty="0">
                <a:ln>
                  <a:solidFill>
                    <a:srgbClr val="E0642E"/>
                  </a:solidFill>
                </a:ln>
                <a:solidFill>
                  <a:schemeClr val="bg1"/>
                </a:solidFill>
                <a:effectLst/>
                <a:latin typeface="Arial" panose="020B0604020202020204" pitchFamily="34" charset="0"/>
                <a:ea typeface="Arial" panose="020B0604020202020204" pitchFamily="34" charset="0"/>
              </a:rPr>
              <a:t> In MW, net hourly electrical energy output.</a:t>
            </a:r>
            <a:endParaRPr lang="en-US" sz="2800" dirty="0">
              <a:ln>
                <a:solidFill>
                  <a:srgbClr val="E0642E"/>
                </a:solidFill>
              </a:ln>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4076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50000"/>
                    </a14:imgEffect>
                  </a14:imgLayer>
                </a14:imgProps>
              </a:ext>
            </a:extLst>
          </a:blip>
          <a:srcRect/>
          <a:stretch>
            <a:fillRect l="-13000" r="-13000"/>
          </a:stretch>
        </a:blipFill>
        <a:effectLst/>
      </p:bgPr>
    </p:bg>
    <p:spTree>
      <p:nvGrpSpPr>
        <p:cNvPr id="1" name=""/>
        <p:cNvGrpSpPr/>
        <p:nvPr/>
      </p:nvGrpSpPr>
      <p:grpSpPr>
        <a:xfrm>
          <a:off x="0" y="0"/>
          <a:ext cx="0" cy="0"/>
          <a:chOff x="0" y="0"/>
          <a:chExt cx="0" cy="0"/>
        </a:xfrm>
      </p:grpSpPr>
      <p:sp>
        <p:nvSpPr>
          <p:cNvPr id="2" name="Parallelogram 3">
            <a:extLst>
              <a:ext uri="{FF2B5EF4-FFF2-40B4-BE49-F238E27FC236}">
                <a16:creationId xmlns:a16="http://schemas.microsoft.com/office/drawing/2014/main" id="{1E48E030-751B-4675-81AD-F0ED8033305E}"/>
              </a:ext>
            </a:extLst>
          </p:cNvPr>
          <p:cNvSpPr/>
          <p:nvPr/>
        </p:nvSpPr>
        <p:spPr>
          <a:xfrm>
            <a:off x="0" y="0"/>
            <a:ext cx="4513634" cy="6858000"/>
          </a:xfrm>
          <a:custGeom>
            <a:avLst/>
            <a:gdLst>
              <a:gd name="connsiteX0" fmla="*/ 0 w 5262664"/>
              <a:gd name="connsiteY0" fmla="*/ 6858000 h 6858000"/>
              <a:gd name="connsiteX1" fmla="*/ 1315666 w 5262664"/>
              <a:gd name="connsiteY1" fmla="*/ 0 h 6858000"/>
              <a:gd name="connsiteX2" fmla="*/ 5262664 w 5262664"/>
              <a:gd name="connsiteY2" fmla="*/ 0 h 6858000"/>
              <a:gd name="connsiteX3" fmla="*/ 3946998 w 5262664"/>
              <a:gd name="connsiteY3" fmla="*/ 6858000 h 6858000"/>
              <a:gd name="connsiteX4" fmla="*/ 0 w 5262664"/>
              <a:gd name="connsiteY4" fmla="*/ 6858000 h 6858000"/>
              <a:gd name="connsiteX0" fmla="*/ 7295 w 5269959"/>
              <a:gd name="connsiteY0" fmla="*/ 6867727 h 6867727"/>
              <a:gd name="connsiteX1" fmla="*/ 0 w 5269959"/>
              <a:gd name="connsiteY1" fmla="*/ 0 h 6867727"/>
              <a:gd name="connsiteX2" fmla="*/ 5269959 w 5269959"/>
              <a:gd name="connsiteY2" fmla="*/ 9727 h 6867727"/>
              <a:gd name="connsiteX3" fmla="*/ 3954293 w 5269959"/>
              <a:gd name="connsiteY3" fmla="*/ 6867727 h 6867727"/>
              <a:gd name="connsiteX4" fmla="*/ 7295 w 5269959"/>
              <a:gd name="connsiteY4" fmla="*/ 6867727 h 6867727"/>
              <a:gd name="connsiteX0" fmla="*/ 7295 w 5247342"/>
              <a:gd name="connsiteY0" fmla="*/ 6877456 h 6877456"/>
              <a:gd name="connsiteX1" fmla="*/ 0 w 5247342"/>
              <a:gd name="connsiteY1" fmla="*/ 9729 h 6877456"/>
              <a:gd name="connsiteX2" fmla="*/ 5247342 w 5247342"/>
              <a:gd name="connsiteY2" fmla="*/ 0 h 6877456"/>
              <a:gd name="connsiteX3" fmla="*/ 3954293 w 5247342"/>
              <a:gd name="connsiteY3" fmla="*/ 6877456 h 6877456"/>
              <a:gd name="connsiteX4" fmla="*/ 7295 w 5247342"/>
              <a:gd name="connsiteY4" fmla="*/ 6877456 h 6877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7342" h="6877456">
                <a:moveTo>
                  <a:pt x="7295" y="6877456"/>
                </a:moveTo>
                <a:cubicBezTo>
                  <a:pt x="4863" y="4588214"/>
                  <a:pt x="2432" y="2298971"/>
                  <a:pt x="0" y="9729"/>
                </a:cubicBezTo>
                <a:lnTo>
                  <a:pt x="5247342" y="0"/>
                </a:lnTo>
                <a:lnTo>
                  <a:pt x="3954293" y="6877456"/>
                </a:lnTo>
                <a:lnTo>
                  <a:pt x="7295" y="6877456"/>
                </a:lnTo>
                <a:close/>
              </a:path>
            </a:pathLst>
          </a:custGeom>
          <a:solidFill>
            <a:srgbClr val="E064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8F65201-34DA-4703-B7E0-E15748A8A0D9}"/>
              </a:ext>
            </a:extLst>
          </p:cNvPr>
          <p:cNvSpPr/>
          <p:nvPr/>
        </p:nvSpPr>
        <p:spPr>
          <a:xfrm>
            <a:off x="115270" y="2136338"/>
            <a:ext cx="3740126" cy="2585323"/>
          </a:xfrm>
          <a:prstGeom prst="rect">
            <a:avLst/>
          </a:prstGeom>
          <a:noFill/>
        </p:spPr>
        <p:txBody>
          <a:bodyPr wrap="none" lIns="91440" tIns="45720" rIns="91440" bIns="45720">
            <a:spAutoFit/>
            <a:scene3d>
              <a:camera prst="orthographicFront"/>
              <a:lightRig rig="threePt" dir="t"/>
            </a:scene3d>
            <a:sp3d extrusionH="57150">
              <a:bevelT w="82550" h="38100" prst="coolSlant"/>
            </a:sp3d>
          </a:bodyPr>
          <a:lstStyle/>
          <a:p>
            <a:pPr algn="ctr"/>
            <a:r>
              <a:rPr lang="en-US" sz="5400" b="1" i="0" dirty="0">
                <a:ln>
                  <a:solidFill>
                    <a:srgbClr val="E0642E"/>
                  </a:solidFill>
                </a:ln>
                <a:solidFill>
                  <a:schemeClr val="bg1"/>
                </a:solidFill>
                <a:effectLst/>
                <a:latin typeface="Roboto" panose="020B0604020202020204" pitchFamily="2" charset="0"/>
              </a:rPr>
              <a:t>Exploratory</a:t>
            </a:r>
          </a:p>
          <a:p>
            <a:pPr algn="ctr"/>
            <a:r>
              <a:rPr lang="en-US" sz="5400" b="1" i="0" dirty="0">
                <a:ln>
                  <a:solidFill>
                    <a:srgbClr val="E0642E"/>
                  </a:solidFill>
                </a:ln>
                <a:solidFill>
                  <a:schemeClr val="bg1"/>
                </a:solidFill>
                <a:effectLst/>
                <a:latin typeface="Roboto" panose="020B0604020202020204" pitchFamily="2" charset="0"/>
              </a:rPr>
              <a:t>Data </a:t>
            </a:r>
          </a:p>
          <a:p>
            <a:pPr algn="ctr"/>
            <a:r>
              <a:rPr lang="en-US" sz="5400" b="1" i="0" dirty="0">
                <a:ln>
                  <a:solidFill>
                    <a:srgbClr val="E0642E"/>
                  </a:solidFill>
                </a:ln>
                <a:solidFill>
                  <a:schemeClr val="bg1"/>
                </a:solidFill>
                <a:effectLst/>
                <a:latin typeface="Roboto" panose="020B0604020202020204" pitchFamily="2" charset="0"/>
              </a:rPr>
              <a:t>Analysis</a:t>
            </a:r>
            <a:endParaRPr lang="en-US" sz="5400" b="1" cap="none" spc="0" dirty="0">
              <a:ln w="6600">
                <a:solidFill>
                  <a:srgbClr val="E0642E"/>
                </a:solidFill>
                <a:prstDash val="solid"/>
              </a:ln>
              <a:solidFill>
                <a:schemeClr val="bg1"/>
              </a:solidFill>
              <a:effectLst>
                <a:outerShdw dist="38100" dir="2700000" algn="tl" rotWithShape="0">
                  <a:schemeClr val="accent2"/>
                </a:outerShdw>
              </a:effectLst>
            </a:endParaRPr>
          </a:p>
        </p:txBody>
      </p:sp>
      <p:sp>
        <p:nvSpPr>
          <p:cNvPr id="4" name="TextBox 3">
            <a:extLst>
              <a:ext uri="{FF2B5EF4-FFF2-40B4-BE49-F238E27FC236}">
                <a16:creationId xmlns:a16="http://schemas.microsoft.com/office/drawing/2014/main" id="{12147C8E-65B9-47C2-999E-5A9D179FD1B4}"/>
              </a:ext>
            </a:extLst>
          </p:cNvPr>
          <p:cNvSpPr txBox="1"/>
          <p:nvPr/>
        </p:nvSpPr>
        <p:spPr>
          <a:xfrm>
            <a:off x="4633609" y="1166842"/>
            <a:ext cx="7447826" cy="4524315"/>
          </a:xfrm>
          <a:prstGeom prst="rect">
            <a:avLst/>
          </a:prstGeom>
          <a:noFill/>
        </p:spPr>
        <p:txBody>
          <a:bodyPr wrap="square" rtlCol="0">
            <a:spAutoFit/>
          </a:bodyPr>
          <a:lstStyle/>
          <a:p>
            <a:pPr marL="457200" indent="-457200" algn="just">
              <a:buFont typeface="Wingdings" panose="05000000000000000000" pitchFamily="2" charset="2"/>
              <a:buChar char="§"/>
            </a:pPr>
            <a:r>
              <a:rPr lang="en-US" sz="3200" b="1" dirty="0">
                <a:ln>
                  <a:solidFill>
                    <a:srgbClr val="E0642E"/>
                  </a:solidFill>
                </a:ln>
                <a:solidFill>
                  <a:schemeClr val="bg1"/>
                </a:solidFill>
                <a:effectLst/>
                <a:latin typeface="Consolas" panose="020B0609020204030204" pitchFamily="49" charset="0"/>
              </a:rPr>
              <a:t>Data Preprocessing</a:t>
            </a:r>
          </a:p>
          <a:p>
            <a:pPr algn="just"/>
            <a:endParaRPr lang="en-US" sz="3200" b="1" dirty="0">
              <a:ln>
                <a:solidFill>
                  <a:srgbClr val="E0642E"/>
                </a:solidFill>
              </a:ln>
              <a:solidFill>
                <a:schemeClr val="bg1"/>
              </a:solidFill>
              <a:effectLst/>
              <a:latin typeface="Consolas" panose="020B0609020204030204" pitchFamily="49" charset="0"/>
            </a:endParaRPr>
          </a:p>
          <a:p>
            <a:pPr marL="457200" indent="-457200" algn="just">
              <a:buFont typeface="Wingdings" panose="05000000000000000000" pitchFamily="2" charset="2"/>
              <a:buChar char="§"/>
            </a:pPr>
            <a:r>
              <a:rPr lang="en-US" sz="3200" b="1" dirty="0">
                <a:ln>
                  <a:solidFill>
                    <a:srgbClr val="E0642E"/>
                  </a:solidFill>
                </a:ln>
                <a:solidFill>
                  <a:schemeClr val="bg1"/>
                </a:solidFill>
                <a:effectLst/>
                <a:latin typeface="Consolas" panose="020B0609020204030204" pitchFamily="49" charset="0"/>
              </a:rPr>
              <a:t>Checking for Duplicated Values</a:t>
            </a:r>
          </a:p>
          <a:p>
            <a:pPr algn="just"/>
            <a:endParaRPr lang="en-US" sz="3200" b="0" dirty="0">
              <a:ln>
                <a:solidFill>
                  <a:srgbClr val="E0642E"/>
                </a:solidFill>
              </a:ln>
              <a:solidFill>
                <a:schemeClr val="bg1"/>
              </a:solidFill>
              <a:effectLst/>
              <a:latin typeface="Consolas" panose="020B0609020204030204" pitchFamily="49" charset="0"/>
            </a:endParaRPr>
          </a:p>
          <a:p>
            <a:pPr marL="457200" indent="-457200" algn="just">
              <a:buFont typeface="Wingdings" panose="05000000000000000000" pitchFamily="2" charset="2"/>
              <a:buChar char="§"/>
            </a:pPr>
            <a:r>
              <a:rPr lang="en-US" sz="3200" b="1" dirty="0">
                <a:ln>
                  <a:solidFill>
                    <a:srgbClr val="E0642E"/>
                  </a:solidFill>
                </a:ln>
                <a:solidFill>
                  <a:schemeClr val="bg1"/>
                </a:solidFill>
                <a:effectLst/>
                <a:latin typeface="Consolas" panose="020B0609020204030204" pitchFamily="49" charset="0"/>
              </a:rPr>
              <a:t>Visualizing</a:t>
            </a:r>
          </a:p>
          <a:p>
            <a:pPr algn="just"/>
            <a:endParaRPr lang="en-US" sz="3200" b="0" dirty="0">
              <a:ln>
                <a:solidFill>
                  <a:srgbClr val="E0642E"/>
                </a:solidFill>
              </a:ln>
              <a:solidFill>
                <a:schemeClr val="bg1"/>
              </a:solidFill>
              <a:effectLst/>
              <a:latin typeface="Consolas" panose="020B0609020204030204" pitchFamily="49" charset="0"/>
            </a:endParaRPr>
          </a:p>
          <a:p>
            <a:pPr marL="457200" indent="-457200" algn="just">
              <a:buFont typeface="Wingdings" panose="05000000000000000000" pitchFamily="2" charset="2"/>
              <a:buChar char="§"/>
            </a:pPr>
            <a:r>
              <a:rPr lang="en-US" sz="3200" b="1" dirty="0">
                <a:ln>
                  <a:solidFill>
                    <a:srgbClr val="E0642E"/>
                  </a:solidFill>
                </a:ln>
                <a:solidFill>
                  <a:schemeClr val="bg1"/>
                </a:solidFill>
                <a:effectLst/>
                <a:latin typeface="Consolas" panose="020B0609020204030204" pitchFamily="49" charset="0"/>
              </a:rPr>
              <a:t>Correlation Analysis</a:t>
            </a:r>
          </a:p>
          <a:p>
            <a:pPr algn="just"/>
            <a:endParaRPr lang="en-US" sz="3200" b="0" dirty="0">
              <a:ln>
                <a:solidFill>
                  <a:srgbClr val="E0642E"/>
                </a:solidFill>
              </a:ln>
              <a:solidFill>
                <a:schemeClr val="bg1"/>
              </a:solidFill>
              <a:effectLst/>
              <a:latin typeface="Consolas" panose="020B0609020204030204" pitchFamily="49" charset="0"/>
            </a:endParaRPr>
          </a:p>
          <a:p>
            <a:pPr marL="457200" indent="-457200" algn="just">
              <a:buFont typeface="Wingdings" panose="05000000000000000000" pitchFamily="2" charset="2"/>
              <a:buChar char="§"/>
            </a:pPr>
            <a:r>
              <a:rPr lang="en-US" sz="3200" b="1" dirty="0">
                <a:ln>
                  <a:solidFill>
                    <a:srgbClr val="E0642E"/>
                  </a:solidFill>
                </a:ln>
                <a:solidFill>
                  <a:schemeClr val="bg1"/>
                </a:solidFill>
                <a:effectLst/>
                <a:latin typeface="Consolas" panose="020B0609020204030204" pitchFamily="49" charset="0"/>
              </a:rPr>
              <a:t>Outlier Detection</a:t>
            </a:r>
            <a:endParaRPr lang="en-US" sz="3200" b="0" dirty="0">
              <a:ln>
                <a:solidFill>
                  <a:srgbClr val="E0642E"/>
                </a:solidFill>
              </a:ln>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56207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50000"/>
                    </a14:imgEffect>
                  </a14:imgLayer>
                </a14:imgProps>
              </a:ext>
            </a:extLst>
          </a:blip>
          <a:srcRect/>
          <a:stretch>
            <a:fillRect l="-13000" r="-13000"/>
          </a:stretch>
        </a:blipFill>
        <a:effectLst/>
      </p:bgPr>
    </p:bg>
    <p:spTree>
      <p:nvGrpSpPr>
        <p:cNvPr id="1" name=""/>
        <p:cNvGrpSpPr/>
        <p:nvPr/>
      </p:nvGrpSpPr>
      <p:grpSpPr>
        <a:xfrm>
          <a:off x="0" y="0"/>
          <a:ext cx="0" cy="0"/>
          <a:chOff x="0" y="0"/>
          <a:chExt cx="0" cy="0"/>
        </a:xfrm>
      </p:grpSpPr>
      <p:sp>
        <p:nvSpPr>
          <p:cNvPr id="4" name="Diamond 3">
            <a:extLst>
              <a:ext uri="{FF2B5EF4-FFF2-40B4-BE49-F238E27FC236}">
                <a16:creationId xmlns:a16="http://schemas.microsoft.com/office/drawing/2014/main" id="{321AEE1D-5E41-4A4D-8AA3-39FB6E5B139A}"/>
              </a:ext>
            </a:extLst>
          </p:cNvPr>
          <p:cNvSpPr/>
          <p:nvPr/>
        </p:nvSpPr>
        <p:spPr>
          <a:xfrm>
            <a:off x="3107801" y="724043"/>
            <a:ext cx="5976395" cy="5409912"/>
          </a:xfrm>
          <a:prstGeom prst="diamond">
            <a:avLst/>
          </a:prstGeom>
          <a:solidFill>
            <a:srgbClr val="E064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EECFC00-5BCB-45FB-A59D-34AA5F161009}"/>
              </a:ext>
            </a:extLst>
          </p:cNvPr>
          <p:cNvSpPr/>
          <p:nvPr/>
        </p:nvSpPr>
        <p:spPr>
          <a:xfrm>
            <a:off x="3507952" y="2262469"/>
            <a:ext cx="5176091" cy="1754326"/>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5400" b="1" dirty="0">
                <a:ln>
                  <a:solidFill>
                    <a:srgbClr val="E0642E"/>
                  </a:solidFill>
                </a:ln>
                <a:solidFill>
                  <a:schemeClr val="bg1"/>
                </a:solidFill>
                <a:effectLst/>
                <a:latin typeface="Consolas" panose="020B0609020204030204" pitchFamily="49" charset="0"/>
              </a:rPr>
              <a:t>Data</a:t>
            </a:r>
          </a:p>
          <a:p>
            <a:pPr algn="ctr"/>
            <a:r>
              <a:rPr lang="en-US" sz="5400" b="1" dirty="0">
                <a:ln>
                  <a:solidFill>
                    <a:srgbClr val="E0642E"/>
                  </a:solidFill>
                </a:ln>
                <a:solidFill>
                  <a:schemeClr val="bg1"/>
                </a:solidFill>
                <a:effectLst/>
                <a:latin typeface="Consolas" panose="020B0609020204030204" pitchFamily="49" charset="0"/>
              </a:rPr>
              <a:t>Preprocessing</a:t>
            </a:r>
          </a:p>
        </p:txBody>
      </p:sp>
      <p:sp>
        <p:nvSpPr>
          <p:cNvPr id="5" name="Rectangle 4">
            <a:extLst>
              <a:ext uri="{FF2B5EF4-FFF2-40B4-BE49-F238E27FC236}">
                <a16:creationId xmlns:a16="http://schemas.microsoft.com/office/drawing/2014/main" id="{5B8A3C3F-54AD-46E2-B8F0-24173C4CC525}"/>
              </a:ext>
            </a:extLst>
          </p:cNvPr>
          <p:cNvSpPr/>
          <p:nvPr/>
        </p:nvSpPr>
        <p:spPr>
          <a:xfrm>
            <a:off x="579868" y="1031591"/>
            <a:ext cx="3730508" cy="1200329"/>
          </a:xfrm>
          <a:prstGeom prst="rect">
            <a:avLst/>
          </a:prstGeom>
          <a:noFill/>
        </p:spPr>
        <p:txBody>
          <a:bodyPr wrap="none" lIns="91440" tIns="45720" rIns="91440" bIns="45720">
            <a:spAutoFit/>
          </a:bodyPr>
          <a:lstStyle/>
          <a:p>
            <a:pPr marL="685800" indent="-685800">
              <a:buFont typeface="Wingdings" panose="05000000000000000000" pitchFamily="2" charset="2"/>
              <a:buChar char="v"/>
            </a:pPr>
            <a:r>
              <a:rPr lang="en-US" sz="3600" b="1" dirty="0">
                <a:ln>
                  <a:solidFill>
                    <a:srgbClr val="E0642E"/>
                  </a:solidFill>
                </a:ln>
                <a:solidFill>
                  <a:schemeClr val="bg1"/>
                </a:solidFill>
                <a:effectLst/>
                <a:latin typeface="Consolas" panose="020B0609020204030204" pitchFamily="49" charset="0"/>
              </a:rPr>
              <a:t>Descriptive</a:t>
            </a:r>
          </a:p>
          <a:p>
            <a:r>
              <a:rPr lang="en-US" sz="3600" b="1" dirty="0">
                <a:ln>
                  <a:solidFill>
                    <a:srgbClr val="E0642E"/>
                  </a:solidFill>
                </a:ln>
                <a:solidFill>
                  <a:schemeClr val="bg1"/>
                </a:solidFill>
                <a:latin typeface="Consolas" panose="020B0609020204030204" pitchFamily="49" charset="0"/>
              </a:rPr>
              <a:t>   </a:t>
            </a:r>
            <a:r>
              <a:rPr lang="en-US" sz="3600" b="1" dirty="0">
                <a:ln>
                  <a:solidFill>
                    <a:srgbClr val="E0642E"/>
                  </a:solidFill>
                </a:ln>
                <a:solidFill>
                  <a:schemeClr val="bg1"/>
                </a:solidFill>
                <a:effectLst/>
                <a:latin typeface="Consolas" panose="020B0609020204030204" pitchFamily="49" charset="0"/>
              </a:rPr>
              <a:t>Statistics</a:t>
            </a:r>
            <a:endParaRPr lang="en-US" sz="3600" b="0" dirty="0">
              <a:ln>
                <a:solidFill>
                  <a:srgbClr val="E0642E"/>
                </a:solidFill>
              </a:ln>
              <a:solidFill>
                <a:schemeClr val="bg1"/>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BAC32CE-D81C-4D59-8093-66C148768E37}"/>
              </a:ext>
            </a:extLst>
          </p:cNvPr>
          <p:cNvSpPr/>
          <p:nvPr/>
        </p:nvSpPr>
        <p:spPr>
          <a:xfrm>
            <a:off x="7881626" y="1062140"/>
            <a:ext cx="3547766" cy="646331"/>
          </a:xfrm>
          <a:prstGeom prst="rect">
            <a:avLst/>
          </a:prstGeom>
          <a:noFill/>
        </p:spPr>
        <p:txBody>
          <a:bodyPr wrap="none" lIns="91440" tIns="45720" rIns="91440" bIns="45720">
            <a:spAutoFit/>
          </a:bodyPr>
          <a:lstStyle/>
          <a:p>
            <a:pPr marL="571500" indent="-571500">
              <a:buFont typeface="Wingdings" panose="05000000000000000000" pitchFamily="2" charset="2"/>
              <a:buChar char="v"/>
            </a:pPr>
            <a:r>
              <a:rPr lang="en-US" sz="3600" b="1" dirty="0">
                <a:ln>
                  <a:solidFill>
                    <a:srgbClr val="E0642E"/>
                  </a:solidFill>
                </a:ln>
                <a:solidFill>
                  <a:schemeClr val="bg1"/>
                </a:solidFill>
                <a:effectLst/>
                <a:latin typeface="Consolas" panose="020B0609020204030204" pitchFamily="49" charset="0"/>
              </a:rPr>
              <a:t>Typecasting</a:t>
            </a:r>
            <a:endParaRPr lang="en-US" sz="3600" b="0" dirty="0">
              <a:ln>
                <a:solidFill>
                  <a:srgbClr val="E0642E"/>
                </a:solidFill>
              </a:ln>
              <a:solidFill>
                <a:schemeClr val="bg1"/>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CE66135A-B955-4C30-A781-4FC6644B3C1F}"/>
              </a:ext>
            </a:extLst>
          </p:cNvPr>
          <p:cNvSpPr/>
          <p:nvPr/>
        </p:nvSpPr>
        <p:spPr>
          <a:xfrm>
            <a:off x="7881626" y="4626079"/>
            <a:ext cx="4054315" cy="646331"/>
          </a:xfrm>
          <a:prstGeom prst="rect">
            <a:avLst/>
          </a:prstGeom>
          <a:noFill/>
        </p:spPr>
        <p:txBody>
          <a:bodyPr wrap="none" lIns="91440" tIns="45720" rIns="91440" bIns="45720">
            <a:spAutoFit/>
          </a:bodyPr>
          <a:lstStyle/>
          <a:p>
            <a:pPr marL="571500" indent="-571500">
              <a:buFont typeface="Wingdings" panose="05000000000000000000" pitchFamily="2" charset="2"/>
              <a:buChar char="v"/>
            </a:pPr>
            <a:r>
              <a:rPr lang="en-US" sz="3600" b="1" dirty="0">
                <a:ln>
                  <a:solidFill>
                    <a:srgbClr val="E0642E"/>
                  </a:solidFill>
                </a:ln>
                <a:solidFill>
                  <a:schemeClr val="bg1"/>
                </a:solidFill>
                <a:effectLst/>
                <a:latin typeface="Consolas" panose="020B0609020204030204" pitchFamily="49" charset="0"/>
              </a:rPr>
              <a:t>Unique Values</a:t>
            </a:r>
            <a:endParaRPr lang="en-US" sz="3600" b="0" dirty="0">
              <a:ln>
                <a:solidFill>
                  <a:srgbClr val="E0642E"/>
                </a:solidFill>
              </a:ln>
              <a:solidFill>
                <a:schemeClr val="bg1"/>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2353FE60-EB1B-41EF-9EAC-EFECCADD89BE}"/>
              </a:ext>
            </a:extLst>
          </p:cNvPr>
          <p:cNvSpPr/>
          <p:nvPr/>
        </p:nvSpPr>
        <p:spPr>
          <a:xfrm>
            <a:off x="579868" y="4626080"/>
            <a:ext cx="4054315" cy="1200329"/>
          </a:xfrm>
          <a:prstGeom prst="rect">
            <a:avLst/>
          </a:prstGeom>
          <a:noFill/>
        </p:spPr>
        <p:txBody>
          <a:bodyPr wrap="none" lIns="91440" tIns="45720" rIns="91440" bIns="45720">
            <a:spAutoFit/>
          </a:bodyPr>
          <a:lstStyle/>
          <a:p>
            <a:pPr marL="571500" indent="-571500">
              <a:buFont typeface="Wingdings" panose="05000000000000000000" pitchFamily="2" charset="2"/>
              <a:buChar char="v"/>
            </a:pPr>
            <a:r>
              <a:rPr lang="en-US" sz="3600" b="1" dirty="0">
                <a:ln>
                  <a:solidFill>
                    <a:srgbClr val="E0642E"/>
                  </a:solidFill>
                </a:ln>
                <a:solidFill>
                  <a:schemeClr val="bg1"/>
                </a:solidFill>
                <a:effectLst/>
                <a:latin typeface="Consolas" panose="020B0609020204030204" pitchFamily="49" charset="0"/>
              </a:rPr>
              <a:t>Missing Value</a:t>
            </a:r>
          </a:p>
          <a:p>
            <a:r>
              <a:rPr lang="en-US" sz="3600" b="1" dirty="0">
                <a:ln>
                  <a:solidFill>
                    <a:srgbClr val="E0642E"/>
                  </a:solidFill>
                </a:ln>
                <a:solidFill>
                  <a:schemeClr val="bg1"/>
                </a:solidFill>
                <a:effectLst/>
                <a:latin typeface="Consolas" panose="020B0609020204030204" pitchFamily="49" charset="0"/>
              </a:rPr>
              <a:t> 	Imputation</a:t>
            </a:r>
            <a:endParaRPr lang="en-US" sz="3600" b="0" dirty="0">
              <a:ln>
                <a:solidFill>
                  <a:srgbClr val="E0642E"/>
                </a:solidFill>
              </a:ln>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64394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50000"/>
                    </a14:imgEffect>
                  </a14:imgLayer>
                </a14:imgProps>
              </a:ext>
            </a:extLst>
          </a:blip>
          <a:srcRect/>
          <a:stretch>
            <a:fillRect l="-13000" r="-13000"/>
          </a:stretch>
        </a:blip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BA050328-9D29-42C6-87D9-932D313649AE}"/>
              </a:ext>
            </a:extLst>
          </p:cNvPr>
          <p:cNvSpPr/>
          <p:nvPr/>
        </p:nvSpPr>
        <p:spPr>
          <a:xfrm>
            <a:off x="0" y="0"/>
            <a:ext cx="7511970" cy="1423687"/>
          </a:xfrm>
          <a:custGeom>
            <a:avLst/>
            <a:gdLst>
              <a:gd name="connsiteX0" fmla="*/ 0 w 4120587"/>
              <a:gd name="connsiteY0" fmla="*/ 1388962 h 1388962"/>
              <a:gd name="connsiteX1" fmla="*/ 1493134 w 4120587"/>
              <a:gd name="connsiteY1" fmla="*/ 0 h 1388962"/>
              <a:gd name="connsiteX2" fmla="*/ 4120587 w 4120587"/>
              <a:gd name="connsiteY2" fmla="*/ 0 h 1388962"/>
              <a:gd name="connsiteX3" fmla="*/ 2627453 w 4120587"/>
              <a:gd name="connsiteY3" fmla="*/ 1388962 h 1388962"/>
              <a:gd name="connsiteX4" fmla="*/ 0 w 4120587"/>
              <a:gd name="connsiteY4" fmla="*/ 1388962 h 1388962"/>
              <a:gd name="connsiteX0" fmla="*/ 23150 w 4143737"/>
              <a:gd name="connsiteY0" fmla="*/ 1435260 h 1435260"/>
              <a:gd name="connsiteX1" fmla="*/ 0 w 4143737"/>
              <a:gd name="connsiteY1" fmla="*/ 0 h 1435260"/>
              <a:gd name="connsiteX2" fmla="*/ 4143737 w 4143737"/>
              <a:gd name="connsiteY2" fmla="*/ 46298 h 1435260"/>
              <a:gd name="connsiteX3" fmla="*/ 2650603 w 4143737"/>
              <a:gd name="connsiteY3" fmla="*/ 1435260 h 1435260"/>
              <a:gd name="connsiteX4" fmla="*/ 23150 w 4143737"/>
              <a:gd name="connsiteY4" fmla="*/ 1435260 h 1435260"/>
              <a:gd name="connsiteX0" fmla="*/ 23150 w 4143737"/>
              <a:gd name="connsiteY0" fmla="*/ 1423686 h 1423686"/>
              <a:gd name="connsiteX1" fmla="*/ 0 w 4143737"/>
              <a:gd name="connsiteY1" fmla="*/ 0 h 1423686"/>
              <a:gd name="connsiteX2" fmla="*/ 4143737 w 4143737"/>
              <a:gd name="connsiteY2" fmla="*/ 34724 h 1423686"/>
              <a:gd name="connsiteX3" fmla="*/ 2650603 w 4143737"/>
              <a:gd name="connsiteY3" fmla="*/ 1423686 h 1423686"/>
              <a:gd name="connsiteX4" fmla="*/ 23150 w 4143737"/>
              <a:gd name="connsiteY4" fmla="*/ 1423686 h 1423686"/>
              <a:gd name="connsiteX0" fmla="*/ 1 w 4120588"/>
              <a:gd name="connsiteY0" fmla="*/ 1423686 h 1423686"/>
              <a:gd name="connsiteX1" fmla="*/ 0 w 4120588"/>
              <a:gd name="connsiteY1" fmla="*/ 0 h 1423686"/>
              <a:gd name="connsiteX2" fmla="*/ 4120588 w 4120588"/>
              <a:gd name="connsiteY2" fmla="*/ 34724 h 1423686"/>
              <a:gd name="connsiteX3" fmla="*/ 2627454 w 4120588"/>
              <a:gd name="connsiteY3" fmla="*/ 1423686 h 1423686"/>
              <a:gd name="connsiteX4" fmla="*/ 1 w 4120588"/>
              <a:gd name="connsiteY4" fmla="*/ 1423686 h 1423686"/>
              <a:gd name="connsiteX0" fmla="*/ 11576 w 4132163"/>
              <a:gd name="connsiteY0" fmla="*/ 1388962 h 1388962"/>
              <a:gd name="connsiteX1" fmla="*/ 0 w 4132163"/>
              <a:gd name="connsiteY1" fmla="*/ 46299 h 1388962"/>
              <a:gd name="connsiteX2" fmla="*/ 4132163 w 4132163"/>
              <a:gd name="connsiteY2" fmla="*/ 0 h 1388962"/>
              <a:gd name="connsiteX3" fmla="*/ 2639029 w 4132163"/>
              <a:gd name="connsiteY3" fmla="*/ 1388962 h 1388962"/>
              <a:gd name="connsiteX4" fmla="*/ 11576 w 4132163"/>
              <a:gd name="connsiteY4" fmla="*/ 1388962 h 1388962"/>
              <a:gd name="connsiteX0" fmla="*/ 11576 w 4132163"/>
              <a:gd name="connsiteY0" fmla="*/ 1388962 h 1388962"/>
              <a:gd name="connsiteX1" fmla="*/ 0 w 4132163"/>
              <a:gd name="connsiteY1" fmla="*/ 12422 h 1388962"/>
              <a:gd name="connsiteX2" fmla="*/ 4132163 w 4132163"/>
              <a:gd name="connsiteY2" fmla="*/ 0 h 1388962"/>
              <a:gd name="connsiteX3" fmla="*/ 2639029 w 4132163"/>
              <a:gd name="connsiteY3" fmla="*/ 1388962 h 1388962"/>
              <a:gd name="connsiteX4" fmla="*/ 11576 w 4132163"/>
              <a:gd name="connsiteY4" fmla="*/ 1388962 h 1388962"/>
              <a:gd name="connsiteX0" fmla="*/ 23184 w 4143771"/>
              <a:gd name="connsiteY0" fmla="*/ 1388962 h 1388962"/>
              <a:gd name="connsiteX1" fmla="*/ 0 w 4143771"/>
              <a:gd name="connsiteY1" fmla="*/ 1130 h 1388962"/>
              <a:gd name="connsiteX2" fmla="*/ 4143771 w 4143771"/>
              <a:gd name="connsiteY2" fmla="*/ 0 h 1388962"/>
              <a:gd name="connsiteX3" fmla="*/ 2650637 w 4143771"/>
              <a:gd name="connsiteY3" fmla="*/ 1388962 h 1388962"/>
              <a:gd name="connsiteX4" fmla="*/ 23184 w 4143771"/>
              <a:gd name="connsiteY4" fmla="*/ 1388962 h 1388962"/>
              <a:gd name="connsiteX0" fmla="*/ 11576 w 4132163"/>
              <a:gd name="connsiteY0" fmla="*/ 1388962 h 1388962"/>
              <a:gd name="connsiteX1" fmla="*/ 0 w 4132163"/>
              <a:gd name="connsiteY1" fmla="*/ 1130 h 1388962"/>
              <a:gd name="connsiteX2" fmla="*/ 4132163 w 4132163"/>
              <a:gd name="connsiteY2" fmla="*/ 0 h 1388962"/>
              <a:gd name="connsiteX3" fmla="*/ 2639029 w 4132163"/>
              <a:gd name="connsiteY3" fmla="*/ 1388962 h 1388962"/>
              <a:gd name="connsiteX4" fmla="*/ 11576 w 4132163"/>
              <a:gd name="connsiteY4" fmla="*/ 1388962 h 1388962"/>
              <a:gd name="connsiteX0" fmla="*/ 5209 w 4132163"/>
              <a:gd name="connsiteY0" fmla="*/ 1388962 h 1388962"/>
              <a:gd name="connsiteX1" fmla="*/ 0 w 4132163"/>
              <a:gd name="connsiteY1" fmla="*/ 1130 h 1388962"/>
              <a:gd name="connsiteX2" fmla="*/ 4132163 w 4132163"/>
              <a:gd name="connsiteY2" fmla="*/ 0 h 1388962"/>
              <a:gd name="connsiteX3" fmla="*/ 2639029 w 4132163"/>
              <a:gd name="connsiteY3" fmla="*/ 1388962 h 1388962"/>
              <a:gd name="connsiteX4" fmla="*/ 5209 w 4132163"/>
              <a:gd name="connsiteY4" fmla="*/ 1388962 h 1388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2163" h="1388962">
                <a:moveTo>
                  <a:pt x="5209" y="1388962"/>
                </a:moveTo>
                <a:cubicBezTo>
                  <a:pt x="5209" y="914400"/>
                  <a:pt x="0" y="475692"/>
                  <a:pt x="0" y="1130"/>
                </a:cubicBezTo>
                <a:lnTo>
                  <a:pt x="4132163" y="0"/>
                </a:lnTo>
                <a:lnTo>
                  <a:pt x="2639029" y="1388962"/>
                </a:lnTo>
                <a:lnTo>
                  <a:pt x="5209" y="1388962"/>
                </a:lnTo>
                <a:close/>
              </a:path>
            </a:pathLst>
          </a:custGeom>
          <a:solidFill>
            <a:srgbClr val="E064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BFD96DF-2729-4737-8979-E69713BC6C97}"/>
              </a:ext>
            </a:extLst>
          </p:cNvPr>
          <p:cNvSpPr/>
          <p:nvPr/>
        </p:nvSpPr>
        <p:spPr>
          <a:xfrm>
            <a:off x="128455" y="388677"/>
            <a:ext cx="5756704" cy="646331"/>
          </a:xfrm>
          <a:prstGeom prst="rect">
            <a:avLst/>
          </a:prstGeom>
          <a:noFill/>
        </p:spPr>
        <p:txBody>
          <a:bodyPr wrap="none" lIns="91440" tIns="45720" rIns="91440" bIns="45720">
            <a:spAutoFit/>
          </a:bodyPr>
          <a:lstStyle/>
          <a:p>
            <a:r>
              <a:rPr lang="en-US" sz="3600" b="1" dirty="0">
                <a:ln>
                  <a:solidFill>
                    <a:srgbClr val="E0642E"/>
                  </a:solidFill>
                </a:ln>
                <a:solidFill>
                  <a:schemeClr val="bg1"/>
                </a:solidFill>
                <a:effectLst/>
                <a:latin typeface="Consolas" panose="020B0609020204030204" pitchFamily="49" charset="0"/>
              </a:rPr>
              <a:t>Descriptive Statistics</a:t>
            </a:r>
            <a:endParaRPr lang="en-US" sz="3600" b="0" dirty="0">
              <a:ln>
                <a:solidFill>
                  <a:srgbClr val="E0642E"/>
                </a:solidFill>
              </a:ln>
              <a:solidFill>
                <a:schemeClr val="bg1"/>
              </a:solidFill>
              <a:effectLst/>
              <a:latin typeface="Consolas" panose="020B0609020204030204" pitchFamily="49" charset="0"/>
            </a:endParaRPr>
          </a:p>
        </p:txBody>
      </p:sp>
      <p:graphicFrame>
        <p:nvGraphicFramePr>
          <p:cNvPr id="5" name="Table 4">
            <a:extLst>
              <a:ext uri="{FF2B5EF4-FFF2-40B4-BE49-F238E27FC236}">
                <a16:creationId xmlns:a16="http://schemas.microsoft.com/office/drawing/2014/main" id="{694CDD2E-FD41-46B6-B968-C483F8A2DF53}"/>
              </a:ext>
            </a:extLst>
          </p:cNvPr>
          <p:cNvGraphicFramePr>
            <a:graphicFrameLocks noGrp="1"/>
          </p:cNvGraphicFramePr>
          <p:nvPr>
            <p:extLst>
              <p:ext uri="{D42A27DB-BD31-4B8C-83A1-F6EECF244321}">
                <p14:modId xmlns:p14="http://schemas.microsoft.com/office/powerpoint/2010/main" val="316967478"/>
              </p:ext>
            </p:extLst>
          </p:nvPr>
        </p:nvGraphicFramePr>
        <p:xfrm>
          <a:off x="305282" y="1937454"/>
          <a:ext cx="11581435" cy="4636969"/>
        </p:xfrm>
        <a:graphic>
          <a:graphicData uri="http://schemas.openxmlformats.org/drawingml/2006/table">
            <a:tbl>
              <a:tblPr/>
              <a:tblGrid>
                <a:gridCol w="1231233">
                  <a:extLst>
                    <a:ext uri="{9D8B030D-6E8A-4147-A177-3AD203B41FA5}">
                      <a16:colId xmlns:a16="http://schemas.microsoft.com/office/drawing/2014/main" val="3444998478"/>
                    </a:ext>
                  </a:extLst>
                </a:gridCol>
                <a:gridCol w="2380183">
                  <a:extLst>
                    <a:ext uri="{9D8B030D-6E8A-4147-A177-3AD203B41FA5}">
                      <a16:colId xmlns:a16="http://schemas.microsoft.com/office/drawing/2014/main" val="3689534644"/>
                    </a:ext>
                  </a:extLst>
                </a:gridCol>
                <a:gridCol w="1805707">
                  <a:extLst>
                    <a:ext uri="{9D8B030D-6E8A-4147-A177-3AD203B41FA5}">
                      <a16:colId xmlns:a16="http://schemas.microsoft.com/office/drawing/2014/main" val="3945187810"/>
                    </a:ext>
                  </a:extLst>
                </a:gridCol>
                <a:gridCol w="1805707">
                  <a:extLst>
                    <a:ext uri="{9D8B030D-6E8A-4147-A177-3AD203B41FA5}">
                      <a16:colId xmlns:a16="http://schemas.microsoft.com/office/drawing/2014/main" val="2193627198"/>
                    </a:ext>
                  </a:extLst>
                </a:gridCol>
                <a:gridCol w="2039556">
                  <a:extLst>
                    <a:ext uri="{9D8B030D-6E8A-4147-A177-3AD203B41FA5}">
                      <a16:colId xmlns:a16="http://schemas.microsoft.com/office/drawing/2014/main" val="2955104117"/>
                    </a:ext>
                  </a:extLst>
                </a:gridCol>
                <a:gridCol w="2319049">
                  <a:extLst>
                    <a:ext uri="{9D8B030D-6E8A-4147-A177-3AD203B41FA5}">
                      <a16:colId xmlns:a16="http://schemas.microsoft.com/office/drawing/2014/main" val="1049457093"/>
                    </a:ext>
                  </a:extLst>
                </a:gridCol>
              </a:tblGrid>
              <a:tr h="858697">
                <a:tc>
                  <a:txBody>
                    <a:bodyPr/>
                    <a:lstStyle/>
                    <a:p>
                      <a:pPr algn="ctr" fontAlgn="ctr"/>
                      <a:br>
                        <a:rPr lang="en-US" dirty="0">
                          <a:ln>
                            <a:solidFill>
                              <a:schemeClr val="bg1"/>
                            </a:solidFill>
                          </a:ln>
                          <a:solidFill>
                            <a:schemeClr val="bg1"/>
                          </a:solidFill>
                          <a:effectLst/>
                        </a:rPr>
                      </a:br>
                      <a:endParaRPr lang="en-US" dirty="0">
                        <a:ln>
                          <a:solidFill>
                            <a:schemeClr val="bg1"/>
                          </a:solidFill>
                        </a:ln>
                        <a:solidFill>
                          <a:schemeClr val="bg1"/>
                        </a:solidFill>
                        <a:effectLst/>
                      </a:endParaRPr>
                    </a:p>
                  </a:txBody>
                  <a:tcPr marL="60960" marR="60960" marT="30480" marB="3048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rgbClr val="E0642E"/>
                    </a:solidFill>
                  </a:tcPr>
                </a:tc>
                <a:tc>
                  <a:txBody>
                    <a:bodyPr/>
                    <a:lstStyle/>
                    <a:p>
                      <a:pPr algn="ctr" fontAlgn="ctr"/>
                      <a:r>
                        <a:rPr lang="en-US" dirty="0">
                          <a:ln>
                            <a:solidFill>
                              <a:schemeClr val="bg1"/>
                            </a:solidFill>
                          </a:ln>
                          <a:solidFill>
                            <a:schemeClr val="bg1"/>
                          </a:solidFill>
                          <a:effectLst/>
                        </a:rPr>
                        <a:t>Temperature</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rgbClr val="E0642E"/>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dirty="0">
                          <a:ln>
                            <a:solidFill>
                              <a:schemeClr val="bg1"/>
                            </a:solidFill>
                          </a:ln>
                          <a:solidFill>
                            <a:schemeClr val="bg1"/>
                          </a:solidFill>
                          <a:effectLst/>
                        </a:rPr>
                        <a:t>Exhaust </a:t>
                      </a:r>
                      <a:r>
                        <a:rPr lang="en-US" dirty="0" err="1">
                          <a:ln>
                            <a:solidFill>
                              <a:schemeClr val="bg1"/>
                            </a:solidFill>
                          </a:ln>
                          <a:solidFill>
                            <a:schemeClr val="bg1"/>
                          </a:solidFill>
                          <a:effectLst/>
                        </a:rPr>
                        <a:t>vacum</a:t>
                      </a:r>
                      <a:endParaRPr lang="en-US" dirty="0">
                        <a:ln>
                          <a:solidFill>
                            <a:schemeClr val="bg1"/>
                          </a:solidFill>
                        </a:ln>
                        <a:solidFill>
                          <a:schemeClr val="bg1"/>
                        </a:solidFill>
                        <a:effectLst/>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rgbClr val="E0642E"/>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dirty="0" err="1">
                          <a:ln>
                            <a:solidFill>
                              <a:schemeClr val="bg1"/>
                            </a:solidFill>
                          </a:ln>
                          <a:solidFill>
                            <a:schemeClr val="bg1"/>
                          </a:solidFill>
                          <a:effectLst/>
                        </a:rPr>
                        <a:t>Amb</a:t>
                      </a:r>
                      <a:r>
                        <a:rPr lang="en-US" dirty="0">
                          <a:ln>
                            <a:solidFill>
                              <a:schemeClr val="bg1"/>
                            </a:solidFill>
                          </a:ln>
                          <a:solidFill>
                            <a:schemeClr val="bg1"/>
                          </a:solidFill>
                          <a:effectLst/>
                        </a:rPr>
                        <a:t> pressure</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rgbClr val="E0642E"/>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dirty="0">
                          <a:ln>
                            <a:solidFill>
                              <a:schemeClr val="bg1"/>
                            </a:solidFill>
                          </a:ln>
                          <a:solidFill>
                            <a:schemeClr val="bg1"/>
                          </a:solidFill>
                          <a:effectLst/>
                        </a:rPr>
                        <a:t>R humidity</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rgbClr val="E0642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n>
                            <a:solidFill>
                              <a:schemeClr val="bg1"/>
                            </a:solidFill>
                          </a:ln>
                          <a:solidFill>
                            <a:schemeClr val="bg1"/>
                          </a:solidFill>
                          <a:effectLst/>
                        </a:rPr>
                        <a:t>Energy production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rgbClr val="E0642E"/>
                    </a:solidFill>
                  </a:tcPr>
                </a:tc>
                <a:extLst>
                  <a:ext uri="{0D108BD9-81ED-4DB2-BD59-A6C34878D82A}">
                    <a16:rowId xmlns:a16="http://schemas.microsoft.com/office/drawing/2014/main" val="3176199608"/>
                  </a:ext>
                </a:extLst>
              </a:tr>
              <a:tr h="472284">
                <a:tc>
                  <a:txBody>
                    <a:bodyPr/>
                    <a:lstStyle/>
                    <a:p>
                      <a:pPr algn="r" fontAlgn="ctr"/>
                      <a:r>
                        <a:rPr lang="en-US" b="0" dirty="0">
                          <a:ln>
                            <a:solidFill>
                              <a:schemeClr val="bg1"/>
                            </a:solidFill>
                          </a:ln>
                          <a:solidFill>
                            <a:schemeClr val="bg1"/>
                          </a:solidFill>
                          <a:effectLst/>
                        </a:rPr>
                        <a:t>count</a:t>
                      </a:r>
                    </a:p>
                  </a:txBody>
                  <a:tcPr marL="60960" marR="60960" marT="30480" marB="3048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rgbClr val="E0642E"/>
                    </a:solidFill>
                  </a:tcPr>
                </a:tc>
                <a:tc>
                  <a:txBody>
                    <a:bodyPr/>
                    <a:lstStyle/>
                    <a:p>
                      <a:r>
                        <a:rPr lang="en-US" dirty="0">
                          <a:ln>
                            <a:solidFill>
                              <a:srgbClr val="E0642E"/>
                            </a:solidFill>
                          </a:ln>
                          <a:solidFill>
                            <a:srgbClr val="E0642E"/>
                          </a:solidFill>
                          <a:effectLst/>
                        </a:rPr>
                        <a:t>9568.000000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dirty="0">
                          <a:ln>
                            <a:solidFill>
                              <a:srgbClr val="E0642E"/>
                            </a:solidFill>
                          </a:ln>
                          <a:solidFill>
                            <a:srgbClr val="E0642E"/>
                          </a:solidFill>
                          <a:effectLst/>
                        </a:rPr>
                        <a:t>9568.000000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dirty="0">
                          <a:ln>
                            <a:solidFill>
                              <a:srgbClr val="E0642E"/>
                            </a:solidFill>
                          </a:ln>
                          <a:solidFill>
                            <a:srgbClr val="E0642E"/>
                          </a:solidFill>
                          <a:effectLst/>
                        </a:rPr>
                        <a:t>9568.000000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dirty="0">
                          <a:ln>
                            <a:solidFill>
                              <a:srgbClr val="E0642E"/>
                            </a:solidFill>
                          </a:ln>
                          <a:solidFill>
                            <a:srgbClr val="E0642E"/>
                          </a:solidFill>
                          <a:effectLst/>
                        </a:rPr>
                        <a:t>9568.000000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dirty="0">
                          <a:ln>
                            <a:solidFill>
                              <a:srgbClr val="E0642E"/>
                            </a:solidFill>
                          </a:ln>
                          <a:solidFill>
                            <a:srgbClr val="E0642E"/>
                          </a:solidFill>
                          <a:effectLst/>
                        </a:rPr>
                        <a:t>9568.000000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extLst>
                  <a:ext uri="{0D108BD9-81ED-4DB2-BD59-A6C34878D82A}">
                    <a16:rowId xmlns:a16="http://schemas.microsoft.com/office/drawing/2014/main" val="693477053"/>
                  </a:ext>
                </a:extLst>
              </a:tr>
              <a:tr h="472284">
                <a:tc>
                  <a:txBody>
                    <a:bodyPr/>
                    <a:lstStyle/>
                    <a:p>
                      <a:pPr algn="r" fontAlgn="ctr"/>
                      <a:r>
                        <a:rPr lang="en-US" b="0" dirty="0">
                          <a:ln>
                            <a:solidFill>
                              <a:schemeClr val="bg1"/>
                            </a:solidFill>
                          </a:ln>
                          <a:solidFill>
                            <a:schemeClr val="bg1"/>
                          </a:solidFill>
                          <a:effectLst/>
                        </a:rPr>
                        <a:t>mean</a:t>
                      </a:r>
                    </a:p>
                  </a:txBody>
                  <a:tcPr marL="60960" marR="60960" marT="30480" marB="3048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rgbClr val="E0642E"/>
                    </a:solidFill>
                  </a:tcPr>
                </a:tc>
                <a:tc>
                  <a:txBody>
                    <a:bodyPr/>
                    <a:lstStyle/>
                    <a:p>
                      <a:r>
                        <a:rPr lang="en-US" dirty="0">
                          <a:ln>
                            <a:solidFill>
                              <a:srgbClr val="E0642E"/>
                            </a:solidFill>
                          </a:ln>
                          <a:solidFill>
                            <a:srgbClr val="E0642E"/>
                          </a:solidFill>
                          <a:effectLst/>
                        </a:rPr>
                        <a:t>19.651231</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54.305804</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1013.259078</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73.308978</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dirty="0">
                          <a:ln>
                            <a:solidFill>
                              <a:srgbClr val="E0642E"/>
                            </a:solidFill>
                          </a:ln>
                          <a:solidFill>
                            <a:srgbClr val="E0642E"/>
                          </a:solidFill>
                          <a:effectLst/>
                        </a:rPr>
                        <a:t>454.365009</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extLst>
                  <a:ext uri="{0D108BD9-81ED-4DB2-BD59-A6C34878D82A}">
                    <a16:rowId xmlns:a16="http://schemas.microsoft.com/office/drawing/2014/main" val="888983519"/>
                  </a:ext>
                </a:extLst>
              </a:tr>
              <a:tr h="472284">
                <a:tc>
                  <a:txBody>
                    <a:bodyPr/>
                    <a:lstStyle/>
                    <a:p>
                      <a:pPr algn="r" fontAlgn="ctr"/>
                      <a:r>
                        <a:rPr lang="en-US" b="0" dirty="0">
                          <a:ln>
                            <a:solidFill>
                              <a:schemeClr val="bg1"/>
                            </a:solidFill>
                          </a:ln>
                          <a:solidFill>
                            <a:schemeClr val="bg1"/>
                          </a:solidFill>
                          <a:effectLst/>
                        </a:rPr>
                        <a:t>std</a:t>
                      </a:r>
                    </a:p>
                  </a:txBody>
                  <a:tcPr marL="60960" marR="60960" marT="30480" marB="3048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rgbClr val="E0642E"/>
                    </a:solidFill>
                  </a:tcPr>
                </a:tc>
                <a:tc>
                  <a:txBody>
                    <a:bodyPr/>
                    <a:lstStyle/>
                    <a:p>
                      <a:r>
                        <a:rPr lang="en-US" dirty="0">
                          <a:ln>
                            <a:solidFill>
                              <a:srgbClr val="E0642E"/>
                            </a:solidFill>
                          </a:ln>
                          <a:solidFill>
                            <a:srgbClr val="E0642E"/>
                          </a:solidFill>
                          <a:effectLst/>
                        </a:rPr>
                        <a:t>7.452473</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12.707893</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5.938784</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14.600269</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17.066995</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extLst>
                  <a:ext uri="{0D108BD9-81ED-4DB2-BD59-A6C34878D82A}">
                    <a16:rowId xmlns:a16="http://schemas.microsoft.com/office/drawing/2014/main" val="4114714251"/>
                  </a:ext>
                </a:extLst>
              </a:tr>
              <a:tr h="472284">
                <a:tc>
                  <a:txBody>
                    <a:bodyPr/>
                    <a:lstStyle/>
                    <a:p>
                      <a:pPr algn="r" fontAlgn="ctr"/>
                      <a:r>
                        <a:rPr lang="en-US" b="0" dirty="0">
                          <a:ln>
                            <a:solidFill>
                              <a:schemeClr val="bg1"/>
                            </a:solidFill>
                          </a:ln>
                          <a:solidFill>
                            <a:schemeClr val="bg1"/>
                          </a:solidFill>
                          <a:effectLst/>
                        </a:rPr>
                        <a:t>min</a:t>
                      </a:r>
                    </a:p>
                  </a:txBody>
                  <a:tcPr marL="60960" marR="60960" marT="30480" marB="3048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rgbClr val="E0642E"/>
                    </a:solidFill>
                  </a:tcPr>
                </a:tc>
                <a:tc>
                  <a:txBody>
                    <a:bodyPr/>
                    <a:lstStyle/>
                    <a:p>
                      <a:r>
                        <a:rPr lang="en-US" dirty="0">
                          <a:ln>
                            <a:solidFill>
                              <a:srgbClr val="E0642E"/>
                            </a:solidFill>
                          </a:ln>
                          <a:solidFill>
                            <a:srgbClr val="E0642E"/>
                          </a:solidFill>
                          <a:effectLst/>
                        </a:rPr>
                        <a:t>1.810000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25.360000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992.890000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25.560000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420.260000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extLst>
                  <a:ext uri="{0D108BD9-81ED-4DB2-BD59-A6C34878D82A}">
                    <a16:rowId xmlns:a16="http://schemas.microsoft.com/office/drawing/2014/main" val="2056599696"/>
                  </a:ext>
                </a:extLst>
              </a:tr>
              <a:tr h="472284">
                <a:tc>
                  <a:txBody>
                    <a:bodyPr/>
                    <a:lstStyle/>
                    <a:p>
                      <a:pPr algn="r" fontAlgn="ctr"/>
                      <a:r>
                        <a:rPr lang="en-US" b="0" dirty="0">
                          <a:ln>
                            <a:solidFill>
                              <a:schemeClr val="bg1"/>
                            </a:solidFill>
                          </a:ln>
                          <a:solidFill>
                            <a:schemeClr val="bg1"/>
                          </a:solidFill>
                          <a:effectLst/>
                        </a:rPr>
                        <a:t>25%</a:t>
                      </a:r>
                    </a:p>
                  </a:txBody>
                  <a:tcPr marL="60960" marR="60960" marT="30480" marB="3048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rgbClr val="E0642E"/>
                    </a:solidFill>
                  </a:tcPr>
                </a:tc>
                <a:tc>
                  <a:txBody>
                    <a:bodyPr/>
                    <a:lstStyle/>
                    <a:p>
                      <a:r>
                        <a:rPr lang="en-US" dirty="0">
                          <a:ln>
                            <a:solidFill>
                              <a:srgbClr val="E0642E"/>
                            </a:solidFill>
                          </a:ln>
                          <a:solidFill>
                            <a:srgbClr val="E0642E"/>
                          </a:solidFill>
                          <a:effectLst/>
                        </a:rPr>
                        <a:t>13.510000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41.740000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1009.100000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63.327500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439.750000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extLst>
                  <a:ext uri="{0D108BD9-81ED-4DB2-BD59-A6C34878D82A}">
                    <a16:rowId xmlns:a16="http://schemas.microsoft.com/office/drawing/2014/main" val="588234563"/>
                  </a:ext>
                </a:extLst>
              </a:tr>
              <a:tr h="472284">
                <a:tc>
                  <a:txBody>
                    <a:bodyPr/>
                    <a:lstStyle/>
                    <a:p>
                      <a:pPr algn="r" fontAlgn="ctr"/>
                      <a:r>
                        <a:rPr lang="en-US" b="0" dirty="0">
                          <a:ln>
                            <a:solidFill>
                              <a:schemeClr val="bg1"/>
                            </a:solidFill>
                          </a:ln>
                          <a:solidFill>
                            <a:schemeClr val="bg1"/>
                          </a:solidFill>
                          <a:effectLst/>
                        </a:rPr>
                        <a:t>50%</a:t>
                      </a:r>
                    </a:p>
                  </a:txBody>
                  <a:tcPr marL="60960" marR="60960" marT="30480" marB="3048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rgbClr val="E0642E"/>
                    </a:solidFill>
                  </a:tcPr>
                </a:tc>
                <a:tc>
                  <a:txBody>
                    <a:bodyPr/>
                    <a:lstStyle/>
                    <a:p>
                      <a:r>
                        <a:rPr lang="en-US" dirty="0">
                          <a:ln>
                            <a:solidFill>
                              <a:srgbClr val="E0642E"/>
                            </a:solidFill>
                          </a:ln>
                          <a:solidFill>
                            <a:srgbClr val="E0642E"/>
                          </a:solidFill>
                          <a:effectLst/>
                        </a:rPr>
                        <a:t>20.345000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52.080000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1012.940000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74.975000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451.550000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extLst>
                  <a:ext uri="{0D108BD9-81ED-4DB2-BD59-A6C34878D82A}">
                    <a16:rowId xmlns:a16="http://schemas.microsoft.com/office/drawing/2014/main" val="1260765040"/>
                  </a:ext>
                </a:extLst>
              </a:tr>
              <a:tr h="472284">
                <a:tc>
                  <a:txBody>
                    <a:bodyPr/>
                    <a:lstStyle/>
                    <a:p>
                      <a:pPr algn="r" fontAlgn="ctr"/>
                      <a:r>
                        <a:rPr lang="en-US" b="0" dirty="0">
                          <a:ln>
                            <a:solidFill>
                              <a:schemeClr val="bg1"/>
                            </a:solidFill>
                          </a:ln>
                          <a:solidFill>
                            <a:schemeClr val="bg1"/>
                          </a:solidFill>
                          <a:effectLst/>
                        </a:rPr>
                        <a:t>75%</a:t>
                      </a:r>
                    </a:p>
                  </a:txBody>
                  <a:tcPr marL="60960" marR="60960" marT="30480" marB="3048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rgbClr val="E0642E"/>
                    </a:solidFill>
                  </a:tcPr>
                </a:tc>
                <a:tc>
                  <a:txBody>
                    <a:bodyPr/>
                    <a:lstStyle/>
                    <a:p>
                      <a:r>
                        <a:rPr lang="en-US">
                          <a:ln>
                            <a:solidFill>
                              <a:srgbClr val="E0642E"/>
                            </a:solidFill>
                          </a:ln>
                          <a:solidFill>
                            <a:srgbClr val="E0642E"/>
                          </a:solidFill>
                          <a:effectLst/>
                        </a:rPr>
                        <a:t>25.720000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dirty="0">
                          <a:ln>
                            <a:solidFill>
                              <a:srgbClr val="E0642E"/>
                            </a:solidFill>
                          </a:ln>
                          <a:solidFill>
                            <a:srgbClr val="E0642E"/>
                          </a:solidFill>
                          <a:effectLst/>
                        </a:rPr>
                        <a:t>66.540000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dirty="0">
                          <a:ln>
                            <a:solidFill>
                              <a:srgbClr val="E0642E"/>
                            </a:solidFill>
                          </a:ln>
                          <a:solidFill>
                            <a:srgbClr val="E0642E"/>
                          </a:solidFill>
                          <a:effectLst/>
                        </a:rPr>
                        <a:t>1017.260000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84.830000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468.430000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extLst>
                  <a:ext uri="{0D108BD9-81ED-4DB2-BD59-A6C34878D82A}">
                    <a16:rowId xmlns:a16="http://schemas.microsoft.com/office/drawing/2014/main" val="3361164722"/>
                  </a:ext>
                </a:extLst>
              </a:tr>
              <a:tr h="472284">
                <a:tc>
                  <a:txBody>
                    <a:bodyPr/>
                    <a:lstStyle/>
                    <a:p>
                      <a:pPr algn="r" fontAlgn="ctr"/>
                      <a:r>
                        <a:rPr lang="en-US" b="0" dirty="0">
                          <a:ln>
                            <a:solidFill>
                              <a:schemeClr val="bg1"/>
                            </a:solidFill>
                          </a:ln>
                          <a:solidFill>
                            <a:schemeClr val="bg1"/>
                          </a:solidFill>
                          <a:effectLst/>
                        </a:rPr>
                        <a:t>max</a:t>
                      </a:r>
                    </a:p>
                  </a:txBody>
                  <a:tcPr marL="60960" marR="60960" marT="30480" marB="3048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rgbClr val="E0642E"/>
                    </a:solidFill>
                  </a:tcPr>
                </a:tc>
                <a:tc>
                  <a:txBody>
                    <a:bodyPr/>
                    <a:lstStyle/>
                    <a:p>
                      <a:r>
                        <a:rPr lang="en-US">
                          <a:ln>
                            <a:solidFill>
                              <a:srgbClr val="E0642E"/>
                            </a:solidFill>
                          </a:ln>
                          <a:solidFill>
                            <a:srgbClr val="E0642E"/>
                          </a:solidFill>
                          <a:effectLst/>
                        </a:rPr>
                        <a:t>37.110000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a:ln>
                            <a:solidFill>
                              <a:srgbClr val="E0642E"/>
                            </a:solidFill>
                          </a:ln>
                          <a:solidFill>
                            <a:srgbClr val="E0642E"/>
                          </a:solidFill>
                          <a:effectLst/>
                        </a:rPr>
                        <a:t>81.560000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dirty="0">
                          <a:ln>
                            <a:solidFill>
                              <a:srgbClr val="E0642E"/>
                            </a:solidFill>
                          </a:ln>
                          <a:solidFill>
                            <a:srgbClr val="E0642E"/>
                          </a:solidFill>
                          <a:effectLst/>
                        </a:rPr>
                        <a:t>1033.300000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dirty="0">
                          <a:ln>
                            <a:solidFill>
                              <a:srgbClr val="E0642E"/>
                            </a:solidFill>
                          </a:ln>
                          <a:solidFill>
                            <a:srgbClr val="E0642E"/>
                          </a:solidFill>
                          <a:effectLst/>
                        </a:rPr>
                        <a:t>100.160000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tc>
                  <a:txBody>
                    <a:bodyPr/>
                    <a:lstStyle/>
                    <a:p>
                      <a:r>
                        <a:rPr lang="en-US" dirty="0">
                          <a:ln>
                            <a:solidFill>
                              <a:srgbClr val="E0642E"/>
                            </a:solidFill>
                          </a:ln>
                          <a:solidFill>
                            <a:srgbClr val="E0642E"/>
                          </a:solidFill>
                          <a:effectLst/>
                        </a:rPr>
                        <a:t>495.760000</a:t>
                      </a: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noFill/>
                      <a:prstDash val="solid"/>
                      <a:round/>
                      <a:headEnd type="none" w="med" len="med"/>
                      <a:tailEnd type="none" w="med" len="med"/>
                    </a:lnBlToTr>
                    <a:solidFill>
                      <a:schemeClr val="bg1">
                        <a:lumMod val="95000"/>
                      </a:schemeClr>
                    </a:solidFill>
                  </a:tcPr>
                </a:tc>
                <a:extLst>
                  <a:ext uri="{0D108BD9-81ED-4DB2-BD59-A6C34878D82A}">
                    <a16:rowId xmlns:a16="http://schemas.microsoft.com/office/drawing/2014/main" val="360227184"/>
                  </a:ext>
                </a:extLst>
              </a:tr>
            </a:tbl>
          </a:graphicData>
        </a:graphic>
      </p:graphicFrame>
    </p:spTree>
    <p:extLst>
      <p:ext uri="{BB962C8B-B14F-4D97-AF65-F5344CB8AC3E}">
        <p14:creationId xmlns:p14="http://schemas.microsoft.com/office/powerpoint/2010/main" val="3370525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50000"/>
                    </a14:imgEffect>
                  </a14:imgLayer>
                </a14:imgProps>
              </a:ext>
            </a:extLst>
          </a:blip>
          <a:srcRect/>
          <a:stretch>
            <a:fillRect l="-13000" r="-13000"/>
          </a:stretch>
        </a:blipFill>
        <a:effectLst/>
      </p:bgPr>
    </p:bg>
    <p:spTree>
      <p:nvGrpSpPr>
        <p:cNvPr id="1" name=""/>
        <p:cNvGrpSpPr/>
        <p:nvPr/>
      </p:nvGrpSpPr>
      <p:grpSpPr>
        <a:xfrm>
          <a:off x="0" y="0"/>
          <a:ext cx="0" cy="0"/>
          <a:chOff x="0" y="0"/>
          <a:chExt cx="0" cy="0"/>
        </a:xfrm>
      </p:grpSpPr>
      <p:sp>
        <p:nvSpPr>
          <p:cNvPr id="8" name="Parallelogram 1">
            <a:extLst>
              <a:ext uri="{FF2B5EF4-FFF2-40B4-BE49-F238E27FC236}">
                <a16:creationId xmlns:a16="http://schemas.microsoft.com/office/drawing/2014/main" id="{4F0F221F-86B4-4291-87C0-D1C2025E38B5}"/>
              </a:ext>
            </a:extLst>
          </p:cNvPr>
          <p:cNvSpPr/>
          <p:nvPr/>
        </p:nvSpPr>
        <p:spPr>
          <a:xfrm>
            <a:off x="0" y="0"/>
            <a:ext cx="7511970" cy="1423687"/>
          </a:xfrm>
          <a:custGeom>
            <a:avLst/>
            <a:gdLst>
              <a:gd name="connsiteX0" fmla="*/ 0 w 4120587"/>
              <a:gd name="connsiteY0" fmla="*/ 1388962 h 1388962"/>
              <a:gd name="connsiteX1" fmla="*/ 1493134 w 4120587"/>
              <a:gd name="connsiteY1" fmla="*/ 0 h 1388962"/>
              <a:gd name="connsiteX2" fmla="*/ 4120587 w 4120587"/>
              <a:gd name="connsiteY2" fmla="*/ 0 h 1388962"/>
              <a:gd name="connsiteX3" fmla="*/ 2627453 w 4120587"/>
              <a:gd name="connsiteY3" fmla="*/ 1388962 h 1388962"/>
              <a:gd name="connsiteX4" fmla="*/ 0 w 4120587"/>
              <a:gd name="connsiteY4" fmla="*/ 1388962 h 1388962"/>
              <a:gd name="connsiteX0" fmla="*/ 23150 w 4143737"/>
              <a:gd name="connsiteY0" fmla="*/ 1435260 h 1435260"/>
              <a:gd name="connsiteX1" fmla="*/ 0 w 4143737"/>
              <a:gd name="connsiteY1" fmla="*/ 0 h 1435260"/>
              <a:gd name="connsiteX2" fmla="*/ 4143737 w 4143737"/>
              <a:gd name="connsiteY2" fmla="*/ 46298 h 1435260"/>
              <a:gd name="connsiteX3" fmla="*/ 2650603 w 4143737"/>
              <a:gd name="connsiteY3" fmla="*/ 1435260 h 1435260"/>
              <a:gd name="connsiteX4" fmla="*/ 23150 w 4143737"/>
              <a:gd name="connsiteY4" fmla="*/ 1435260 h 1435260"/>
              <a:gd name="connsiteX0" fmla="*/ 23150 w 4143737"/>
              <a:gd name="connsiteY0" fmla="*/ 1423686 h 1423686"/>
              <a:gd name="connsiteX1" fmla="*/ 0 w 4143737"/>
              <a:gd name="connsiteY1" fmla="*/ 0 h 1423686"/>
              <a:gd name="connsiteX2" fmla="*/ 4143737 w 4143737"/>
              <a:gd name="connsiteY2" fmla="*/ 34724 h 1423686"/>
              <a:gd name="connsiteX3" fmla="*/ 2650603 w 4143737"/>
              <a:gd name="connsiteY3" fmla="*/ 1423686 h 1423686"/>
              <a:gd name="connsiteX4" fmla="*/ 23150 w 4143737"/>
              <a:gd name="connsiteY4" fmla="*/ 1423686 h 1423686"/>
              <a:gd name="connsiteX0" fmla="*/ 1 w 4120588"/>
              <a:gd name="connsiteY0" fmla="*/ 1423686 h 1423686"/>
              <a:gd name="connsiteX1" fmla="*/ 0 w 4120588"/>
              <a:gd name="connsiteY1" fmla="*/ 0 h 1423686"/>
              <a:gd name="connsiteX2" fmla="*/ 4120588 w 4120588"/>
              <a:gd name="connsiteY2" fmla="*/ 34724 h 1423686"/>
              <a:gd name="connsiteX3" fmla="*/ 2627454 w 4120588"/>
              <a:gd name="connsiteY3" fmla="*/ 1423686 h 1423686"/>
              <a:gd name="connsiteX4" fmla="*/ 1 w 4120588"/>
              <a:gd name="connsiteY4" fmla="*/ 1423686 h 1423686"/>
              <a:gd name="connsiteX0" fmla="*/ 11576 w 4132163"/>
              <a:gd name="connsiteY0" fmla="*/ 1388962 h 1388962"/>
              <a:gd name="connsiteX1" fmla="*/ 0 w 4132163"/>
              <a:gd name="connsiteY1" fmla="*/ 46299 h 1388962"/>
              <a:gd name="connsiteX2" fmla="*/ 4132163 w 4132163"/>
              <a:gd name="connsiteY2" fmla="*/ 0 h 1388962"/>
              <a:gd name="connsiteX3" fmla="*/ 2639029 w 4132163"/>
              <a:gd name="connsiteY3" fmla="*/ 1388962 h 1388962"/>
              <a:gd name="connsiteX4" fmla="*/ 11576 w 4132163"/>
              <a:gd name="connsiteY4" fmla="*/ 1388962 h 1388962"/>
              <a:gd name="connsiteX0" fmla="*/ 11576 w 4132163"/>
              <a:gd name="connsiteY0" fmla="*/ 1388962 h 1388962"/>
              <a:gd name="connsiteX1" fmla="*/ 0 w 4132163"/>
              <a:gd name="connsiteY1" fmla="*/ 12422 h 1388962"/>
              <a:gd name="connsiteX2" fmla="*/ 4132163 w 4132163"/>
              <a:gd name="connsiteY2" fmla="*/ 0 h 1388962"/>
              <a:gd name="connsiteX3" fmla="*/ 2639029 w 4132163"/>
              <a:gd name="connsiteY3" fmla="*/ 1388962 h 1388962"/>
              <a:gd name="connsiteX4" fmla="*/ 11576 w 4132163"/>
              <a:gd name="connsiteY4" fmla="*/ 1388962 h 1388962"/>
              <a:gd name="connsiteX0" fmla="*/ 23184 w 4143771"/>
              <a:gd name="connsiteY0" fmla="*/ 1388962 h 1388962"/>
              <a:gd name="connsiteX1" fmla="*/ 0 w 4143771"/>
              <a:gd name="connsiteY1" fmla="*/ 1130 h 1388962"/>
              <a:gd name="connsiteX2" fmla="*/ 4143771 w 4143771"/>
              <a:gd name="connsiteY2" fmla="*/ 0 h 1388962"/>
              <a:gd name="connsiteX3" fmla="*/ 2650637 w 4143771"/>
              <a:gd name="connsiteY3" fmla="*/ 1388962 h 1388962"/>
              <a:gd name="connsiteX4" fmla="*/ 23184 w 4143771"/>
              <a:gd name="connsiteY4" fmla="*/ 1388962 h 1388962"/>
              <a:gd name="connsiteX0" fmla="*/ 11576 w 4132163"/>
              <a:gd name="connsiteY0" fmla="*/ 1388962 h 1388962"/>
              <a:gd name="connsiteX1" fmla="*/ 0 w 4132163"/>
              <a:gd name="connsiteY1" fmla="*/ 1130 h 1388962"/>
              <a:gd name="connsiteX2" fmla="*/ 4132163 w 4132163"/>
              <a:gd name="connsiteY2" fmla="*/ 0 h 1388962"/>
              <a:gd name="connsiteX3" fmla="*/ 2639029 w 4132163"/>
              <a:gd name="connsiteY3" fmla="*/ 1388962 h 1388962"/>
              <a:gd name="connsiteX4" fmla="*/ 11576 w 4132163"/>
              <a:gd name="connsiteY4" fmla="*/ 1388962 h 1388962"/>
              <a:gd name="connsiteX0" fmla="*/ 5209 w 4132163"/>
              <a:gd name="connsiteY0" fmla="*/ 1388962 h 1388962"/>
              <a:gd name="connsiteX1" fmla="*/ 0 w 4132163"/>
              <a:gd name="connsiteY1" fmla="*/ 1130 h 1388962"/>
              <a:gd name="connsiteX2" fmla="*/ 4132163 w 4132163"/>
              <a:gd name="connsiteY2" fmla="*/ 0 h 1388962"/>
              <a:gd name="connsiteX3" fmla="*/ 2639029 w 4132163"/>
              <a:gd name="connsiteY3" fmla="*/ 1388962 h 1388962"/>
              <a:gd name="connsiteX4" fmla="*/ 5209 w 4132163"/>
              <a:gd name="connsiteY4" fmla="*/ 1388962 h 1388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2163" h="1388962">
                <a:moveTo>
                  <a:pt x="5209" y="1388962"/>
                </a:moveTo>
                <a:cubicBezTo>
                  <a:pt x="5209" y="914400"/>
                  <a:pt x="0" y="475692"/>
                  <a:pt x="0" y="1130"/>
                </a:cubicBezTo>
                <a:lnTo>
                  <a:pt x="4132163" y="0"/>
                </a:lnTo>
                <a:lnTo>
                  <a:pt x="2639029" y="1388962"/>
                </a:lnTo>
                <a:lnTo>
                  <a:pt x="5209" y="1388962"/>
                </a:lnTo>
                <a:close/>
              </a:path>
            </a:pathLst>
          </a:custGeom>
          <a:solidFill>
            <a:srgbClr val="E064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87AD6A1-0AAB-4AF0-9D47-89DCCF5089F9}"/>
              </a:ext>
            </a:extLst>
          </p:cNvPr>
          <p:cNvSpPr/>
          <p:nvPr/>
        </p:nvSpPr>
        <p:spPr>
          <a:xfrm>
            <a:off x="1019707" y="296344"/>
            <a:ext cx="3905236" cy="830997"/>
          </a:xfrm>
          <a:prstGeom prst="rect">
            <a:avLst/>
          </a:prstGeom>
          <a:noFill/>
        </p:spPr>
        <p:txBody>
          <a:bodyPr wrap="none" lIns="91440" tIns="45720" rIns="91440" bIns="45720">
            <a:spAutoFit/>
          </a:bodyPr>
          <a:lstStyle/>
          <a:p>
            <a:r>
              <a:rPr lang="en-US" sz="4800" b="1" dirty="0">
                <a:ln>
                  <a:solidFill>
                    <a:srgbClr val="E0642E"/>
                  </a:solidFill>
                </a:ln>
                <a:solidFill>
                  <a:schemeClr val="bg1"/>
                </a:solidFill>
                <a:effectLst/>
                <a:latin typeface="Consolas" panose="020B0609020204030204" pitchFamily="49" charset="0"/>
              </a:rPr>
              <a:t>Typecasting</a:t>
            </a:r>
            <a:endParaRPr lang="en-US" sz="4800" b="0" dirty="0">
              <a:ln>
                <a:solidFill>
                  <a:srgbClr val="E0642E"/>
                </a:solidFill>
              </a:ln>
              <a:solidFill>
                <a:schemeClr val="bg1"/>
              </a:solidFill>
              <a:effectLst/>
              <a:latin typeface="Consolas" panose="020B0609020204030204" pitchFamily="49" charset="0"/>
            </a:endParaRPr>
          </a:p>
        </p:txBody>
      </p:sp>
      <p:graphicFrame>
        <p:nvGraphicFramePr>
          <p:cNvPr id="13" name="Table 13">
            <a:extLst>
              <a:ext uri="{FF2B5EF4-FFF2-40B4-BE49-F238E27FC236}">
                <a16:creationId xmlns:a16="http://schemas.microsoft.com/office/drawing/2014/main" id="{FBE8F361-C8B9-4960-AF6A-3B9B1E25213A}"/>
              </a:ext>
            </a:extLst>
          </p:cNvPr>
          <p:cNvGraphicFramePr>
            <a:graphicFrameLocks noGrp="1"/>
          </p:cNvGraphicFramePr>
          <p:nvPr>
            <p:extLst>
              <p:ext uri="{D42A27DB-BD31-4B8C-83A1-F6EECF244321}">
                <p14:modId xmlns:p14="http://schemas.microsoft.com/office/powerpoint/2010/main" val="858189699"/>
              </p:ext>
            </p:extLst>
          </p:nvPr>
        </p:nvGraphicFramePr>
        <p:xfrm>
          <a:off x="709913" y="1956122"/>
          <a:ext cx="10772175" cy="4635660"/>
        </p:xfrm>
        <a:graphic>
          <a:graphicData uri="http://schemas.openxmlformats.org/drawingml/2006/table">
            <a:tbl>
              <a:tblPr firstRow="1" bandRow="1">
                <a:tableStyleId>{21E4AEA4-8DFA-4A89-87EB-49C32662AFE0}</a:tableStyleId>
              </a:tblPr>
              <a:tblGrid>
                <a:gridCol w="3590725">
                  <a:extLst>
                    <a:ext uri="{9D8B030D-6E8A-4147-A177-3AD203B41FA5}">
                      <a16:colId xmlns:a16="http://schemas.microsoft.com/office/drawing/2014/main" val="735733743"/>
                    </a:ext>
                  </a:extLst>
                </a:gridCol>
                <a:gridCol w="3590725">
                  <a:extLst>
                    <a:ext uri="{9D8B030D-6E8A-4147-A177-3AD203B41FA5}">
                      <a16:colId xmlns:a16="http://schemas.microsoft.com/office/drawing/2014/main" val="428110254"/>
                    </a:ext>
                  </a:extLst>
                </a:gridCol>
                <a:gridCol w="3590725">
                  <a:extLst>
                    <a:ext uri="{9D8B030D-6E8A-4147-A177-3AD203B41FA5}">
                      <a16:colId xmlns:a16="http://schemas.microsoft.com/office/drawing/2014/main" val="2627034678"/>
                    </a:ext>
                  </a:extLst>
                </a:gridCol>
              </a:tblGrid>
              <a:tr h="772610">
                <a:tc>
                  <a:txBody>
                    <a:bodyPr/>
                    <a:lstStyle/>
                    <a:p>
                      <a:pPr algn="ctr">
                        <a:lnSpc>
                          <a:spcPct val="200000"/>
                        </a:lnSpc>
                      </a:pPr>
                      <a:r>
                        <a:rPr lang="en-US" sz="1800" b="0" kern="1200" dirty="0">
                          <a:solidFill>
                            <a:schemeClr val="lt1"/>
                          </a:solidFill>
                          <a:effectLst/>
                        </a:rPr>
                        <a:t>Column</a:t>
                      </a:r>
                      <a:endParaRPr lang="en-US" dirty="0"/>
                    </a:p>
                  </a:txBody>
                  <a:tcPr/>
                </a:tc>
                <a:tc>
                  <a:txBody>
                    <a:bodyPr/>
                    <a:lstStyle/>
                    <a:p>
                      <a:pPr algn="ctr">
                        <a:lnSpc>
                          <a:spcPct val="200000"/>
                        </a:lnSpc>
                      </a:pPr>
                      <a:r>
                        <a:rPr lang="en-US" sz="1800" b="0" i="0" kern="1200" dirty="0">
                          <a:solidFill>
                            <a:schemeClr val="lt1"/>
                          </a:solidFill>
                          <a:effectLst/>
                          <a:latin typeface="+mn-lt"/>
                          <a:ea typeface="+mn-ea"/>
                          <a:cs typeface="+mn-cs"/>
                        </a:rPr>
                        <a:t>Non-Null Count</a:t>
                      </a:r>
                      <a:endParaRPr lang="en-US" dirty="0"/>
                    </a:p>
                  </a:txBody>
                  <a:tcPr/>
                </a:tc>
                <a:tc>
                  <a:txBody>
                    <a:bodyPr/>
                    <a:lstStyle/>
                    <a:p>
                      <a:pPr algn="ctr">
                        <a:lnSpc>
                          <a:spcPct val="200000"/>
                        </a:lnSpc>
                      </a:pPr>
                      <a:r>
                        <a:rPr lang="en-US" sz="1800" b="0" i="0" kern="1200" dirty="0" err="1">
                          <a:solidFill>
                            <a:schemeClr val="lt1"/>
                          </a:solidFill>
                          <a:effectLst/>
                          <a:latin typeface="+mn-lt"/>
                          <a:ea typeface="+mn-ea"/>
                          <a:cs typeface="+mn-cs"/>
                        </a:rPr>
                        <a:t>Dtype</a:t>
                      </a:r>
                      <a:endParaRPr lang="en-US" dirty="0"/>
                    </a:p>
                  </a:txBody>
                  <a:tcPr/>
                </a:tc>
                <a:extLst>
                  <a:ext uri="{0D108BD9-81ED-4DB2-BD59-A6C34878D82A}">
                    <a16:rowId xmlns:a16="http://schemas.microsoft.com/office/drawing/2014/main" val="736161494"/>
                  </a:ext>
                </a:extLst>
              </a:tr>
              <a:tr h="772610">
                <a:tc>
                  <a:txBody>
                    <a:bodyPr/>
                    <a:lstStyle/>
                    <a:p>
                      <a:pPr algn="ctr">
                        <a:lnSpc>
                          <a:spcPct val="200000"/>
                        </a:lnSpc>
                      </a:pPr>
                      <a:r>
                        <a:rPr lang="en-US" sz="1800" b="0" i="0" kern="1200" dirty="0">
                          <a:solidFill>
                            <a:schemeClr val="dk1"/>
                          </a:solidFill>
                          <a:effectLst/>
                          <a:latin typeface="+mn-lt"/>
                          <a:ea typeface="+mn-ea"/>
                          <a:cs typeface="+mn-cs"/>
                        </a:rPr>
                        <a:t>Temperature</a:t>
                      </a:r>
                      <a:endParaRPr lang="en-US" dirty="0"/>
                    </a:p>
                  </a:txBody>
                  <a:tcPr/>
                </a:tc>
                <a:tc>
                  <a:txBody>
                    <a:bodyPr/>
                    <a:lstStyle/>
                    <a:p>
                      <a:pPr algn="ctr">
                        <a:lnSpc>
                          <a:spcPct val="200000"/>
                        </a:lnSpc>
                      </a:pPr>
                      <a:r>
                        <a:rPr lang="en-US" sz="1800" b="0" i="0" kern="1200" dirty="0">
                          <a:solidFill>
                            <a:schemeClr val="dk1"/>
                          </a:solidFill>
                          <a:effectLst/>
                          <a:latin typeface="+mn-lt"/>
                          <a:ea typeface="+mn-ea"/>
                          <a:cs typeface="+mn-cs"/>
                        </a:rPr>
                        <a:t>9568 non-null</a:t>
                      </a:r>
                      <a:endParaRPr lang="en-US" dirty="0"/>
                    </a:p>
                  </a:txBody>
                  <a:tcPr/>
                </a:tc>
                <a:tc>
                  <a:txBody>
                    <a:bodyPr/>
                    <a:lstStyle/>
                    <a:p>
                      <a:pPr algn="ctr">
                        <a:lnSpc>
                          <a:spcPct val="200000"/>
                        </a:lnSpc>
                      </a:pPr>
                      <a:r>
                        <a:rPr lang="en-US" sz="1800" b="0" i="0" kern="1200" dirty="0">
                          <a:solidFill>
                            <a:schemeClr val="dk1"/>
                          </a:solidFill>
                          <a:effectLst/>
                          <a:latin typeface="+mn-lt"/>
                          <a:ea typeface="+mn-ea"/>
                          <a:cs typeface="+mn-cs"/>
                        </a:rPr>
                        <a:t>float64</a:t>
                      </a:r>
                      <a:endParaRPr lang="en-US" dirty="0"/>
                    </a:p>
                  </a:txBody>
                  <a:tcPr/>
                </a:tc>
                <a:extLst>
                  <a:ext uri="{0D108BD9-81ED-4DB2-BD59-A6C34878D82A}">
                    <a16:rowId xmlns:a16="http://schemas.microsoft.com/office/drawing/2014/main" val="985635278"/>
                  </a:ext>
                </a:extLst>
              </a:tr>
              <a:tr h="772610">
                <a:tc>
                  <a:txBody>
                    <a:bodyPr/>
                    <a:lstStyle/>
                    <a:p>
                      <a:pPr algn="ctr">
                        <a:lnSpc>
                          <a:spcPct val="200000"/>
                        </a:lnSpc>
                      </a:pPr>
                      <a:r>
                        <a:rPr lang="en-US" sz="1800" b="0" i="0" kern="1200" dirty="0">
                          <a:solidFill>
                            <a:schemeClr val="dk1"/>
                          </a:solidFill>
                          <a:effectLst/>
                          <a:latin typeface="+mn-lt"/>
                          <a:ea typeface="+mn-ea"/>
                          <a:cs typeface="+mn-cs"/>
                        </a:rPr>
                        <a:t>Exhaust vacuum</a:t>
                      </a:r>
                      <a:endParaRPr lang="en-US" dirty="0"/>
                    </a:p>
                  </a:txBody>
                  <a:tcPr/>
                </a:tc>
                <a:tc>
                  <a:txBody>
                    <a:bodyPr/>
                    <a:lstStyle/>
                    <a:p>
                      <a:pPr algn="ctr">
                        <a:lnSpc>
                          <a:spcPct val="200000"/>
                        </a:lnSpc>
                      </a:pPr>
                      <a:r>
                        <a:rPr lang="en-US" sz="1800" b="0" i="0" kern="1200" dirty="0">
                          <a:solidFill>
                            <a:schemeClr val="dk1"/>
                          </a:solidFill>
                          <a:effectLst/>
                          <a:latin typeface="+mn-lt"/>
                          <a:ea typeface="+mn-ea"/>
                          <a:cs typeface="+mn-cs"/>
                        </a:rPr>
                        <a:t>9568 non-null</a:t>
                      </a:r>
                      <a:endParaRPr lang="en-US" dirty="0"/>
                    </a:p>
                  </a:txBody>
                  <a:tcPr/>
                </a:tc>
                <a:tc>
                  <a:txBody>
                    <a:bodyPr/>
                    <a:lstStyle/>
                    <a:p>
                      <a:pPr algn="ctr">
                        <a:lnSpc>
                          <a:spcPct val="200000"/>
                        </a:lnSpc>
                      </a:pPr>
                      <a:r>
                        <a:rPr lang="en-US" sz="1800" b="0" i="0" kern="1200" dirty="0">
                          <a:solidFill>
                            <a:schemeClr val="dk1"/>
                          </a:solidFill>
                          <a:effectLst/>
                          <a:latin typeface="+mn-lt"/>
                          <a:ea typeface="+mn-ea"/>
                          <a:cs typeface="+mn-cs"/>
                        </a:rPr>
                        <a:t>float64</a:t>
                      </a:r>
                      <a:endParaRPr lang="en-US" dirty="0"/>
                    </a:p>
                  </a:txBody>
                  <a:tcPr/>
                </a:tc>
                <a:extLst>
                  <a:ext uri="{0D108BD9-81ED-4DB2-BD59-A6C34878D82A}">
                    <a16:rowId xmlns:a16="http://schemas.microsoft.com/office/drawing/2014/main" val="878871733"/>
                  </a:ext>
                </a:extLst>
              </a:tr>
              <a:tr h="772610">
                <a:tc>
                  <a:txBody>
                    <a:bodyPr/>
                    <a:lstStyle/>
                    <a:p>
                      <a:pPr algn="ctr">
                        <a:lnSpc>
                          <a:spcPct val="200000"/>
                        </a:lnSpc>
                      </a:pPr>
                      <a:r>
                        <a:rPr lang="en-US" sz="1800" b="0" i="0" kern="1200" dirty="0" err="1">
                          <a:solidFill>
                            <a:schemeClr val="dk1"/>
                          </a:solidFill>
                          <a:effectLst/>
                          <a:latin typeface="+mn-lt"/>
                          <a:ea typeface="+mn-ea"/>
                          <a:cs typeface="+mn-cs"/>
                        </a:rPr>
                        <a:t>Amb</a:t>
                      </a:r>
                      <a:r>
                        <a:rPr lang="en-US" sz="1800" b="0" i="0" kern="1200" dirty="0">
                          <a:solidFill>
                            <a:schemeClr val="dk1"/>
                          </a:solidFill>
                          <a:effectLst/>
                          <a:latin typeface="+mn-lt"/>
                          <a:ea typeface="+mn-ea"/>
                          <a:cs typeface="+mn-cs"/>
                        </a:rPr>
                        <a:t> pressure</a:t>
                      </a:r>
                      <a:endParaRPr lang="en-US" dirty="0"/>
                    </a:p>
                  </a:txBody>
                  <a:tcPr/>
                </a:tc>
                <a:tc>
                  <a:txBody>
                    <a:bodyPr/>
                    <a:lstStyle/>
                    <a:p>
                      <a:pPr algn="ctr">
                        <a:lnSpc>
                          <a:spcPct val="200000"/>
                        </a:lnSpc>
                      </a:pPr>
                      <a:r>
                        <a:rPr lang="en-US" sz="1800" b="0" i="0" kern="1200" dirty="0">
                          <a:solidFill>
                            <a:schemeClr val="dk1"/>
                          </a:solidFill>
                          <a:effectLst/>
                          <a:latin typeface="+mn-lt"/>
                          <a:ea typeface="+mn-ea"/>
                          <a:cs typeface="+mn-cs"/>
                        </a:rPr>
                        <a:t>9568 non-null</a:t>
                      </a:r>
                      <a:endParaRPr lang="en-US" dirty="0"/>
                    </a:p>
                  </a:txBody>
                  <a:tcPr/>
                </a:tc>
                <a:tc>
                  <a:txBody>
                    <a:bodyPr/>
                    <a:lstStyle/>
                    <a:p>
                      <a:pPr algn="ctr">
                        <a:lnSpc>
                          <a:spcPct val="200000"/>
                        </a:lnSpc>
                      </a:pPr>
                      <a:r>
                        <a:rPr lang="en-US" sz="1800" b="0" i="0" kern="1200" dirty="0">
                          <a:solidFill>
                            <a:schemeClr val="dk1"/>
                          </a:solidFill>
                          <a:effectLst/>
                          <a:latin typeface="+mn-lt"/>
                          <a:ea typeface="+mn-ea"/>
                          <a:cs typeface="+mn-cs"/>
                        </a:rPr>
                        <a:t>float64</a:t>
                      </a:r>
                      <a:endParaRPr lang="en-US" dirty="0"/>
                    </a:p>
                  </a:txBody>
                  <a:tcPr/>
                </a:tc>
                <a:extLst>
                  <a:ext uri="{0D108BD9-81ED-4DB2-BD59-A6C34878D82A}">
                    <a16:rowId xmlns:a16="http://schemas.microsoft.com/office/drawing/2014/main" val="1685509254"/>
                  </a:ext>
                </a:extLst>
              </a:tr>
              <a:tr h="772610">
                <a:tc>
                  <a:txBody>
                    <a:bodyPr/>
                    <a:lstStyle/>
                    <a:p>
                      <a:pPr algn="ctr">
                        <a:lnSpc>
                          <a:spcPct val="200000"/>
                        </a:lnSpc>
                      </a:pPr>
                      <a:r>
                        <a:rPr lang="en-US" sz="1800" b="0" i="0" kern="1200" dirty="0">
                          <a:solidFill>
                            <a:schemeClr val="dk1"/>
                          </a:solidFill>
                          <a:effectLst/>
                          <a:latin typeface="+mn-lt"/>
                          <a:ea typeface="+mn-ea"/>
                          <a:cs typeface="+mn-cs"/>
                        </a:rPr>
                        <a:t>R humidity</a:t>
                      </a:r>
                      <a:endParaRPr lang="en-US" dirty="0"/>
                    </a:p>
                  </a:txBody>
                  <a:tcPr/>
                </a:tc>
                <a:tc>
                  <a:txBody>
                    <a:bodyPr/>
                    <a:lstStyle/>
                    <a:p>
                      <a:pPr algn="ctr">
                        <a:lnSpc>
                          <a:spcPct val="200000"/>
                        </a:lnSpc>
                      </a:pPr>
                      <a:r>
                        <a:rPr lang="en-US" sz="1800" b="0" i="0" kern="1200" dirty="0">
                          <a:solidFill>
                            <a:schemeClr val="dk1"/>
                          </a:solidFill>
                          <a:effectLst/>
                          <a:latin typeface="+mn-lt"/>
                          <a:ea typeface="+mn-ea"/>
                          <a:cs typeface="+mn-cs"/>
                        </a:rPr>
                        <a:t>9568 non-null</a:t>
                      </a:r>
                      <a:endParaRPr lang="en-US" dirty="0"/>
                    </a:p>
                  </a:txBody>
                  <a:tcPr/>
                </a:tc>
                <a:tc>
                  <a:txBody>
                    <a:bodyPr/>
                    <a:lstStyle/>
                    <a:p>
                      <a:pPr algn="ctr">
                        <a:lnSpc>
                          <a:spcPct val="200000"/>
                        </a:lnSpc>
                      </a:pPr>
                      <a:r>
                        <a:rPr lang="en-US" sz="1800" b="0" i="0" kern="1200" dirty="0">
                          <a:solidFill>
                            <a:schemeClr val="dk1"/>
                          </a:solidFill>
                          <a:effectLst/>
                          <a:latin typeface="+mn-lt"/>
                          <a:ea typeface="+mn-ea"/>
                          <a:cs typeface="+mn-cs"/>
                        </a:rPr>
                        <a:t>float64</a:t>
                      </a:r>
                      <a:endParaRPr lang="en-US" dirty="0"/>
                    </a:p>
                  </a:txBody>
                  <a:tcPr/>
                </a:tc>
                <a:extLst>
                  <a:ext uri="{0D108BD9-81ED-4DB2-BD59-A6C34878D82A}">
                    <a16:rowId xmlns:a16="http://schemas.microsoft.com/office/drawing/2014/main" val="1674346970"/>
                  </a:ext>
                </a:extLst>
              </a:tr>
              <a:tr h="772610">
                <a:tc>
                  <a:txBody>
                    <a:bodyPr/>
                    <a:lstStyle/>
                    <a:p>
                      <a:pPr algn="ctr">
                        <a:lnSpc>
                          <a:spcPct val="200000"/>
                        </a:lnSpc>
                      </a:pPr>
                      <a:r>
                        <a:rPr lang="en-US" sz="1800" b="0" i="0" kern="1200" dirty="0">
                          <a:solidFill>
                            <a:schemeClr val="dk1"/>
                          </a:solidFill>
                          <a:effectLst/>
                          <a:latin typeface="+mn-lt"/>
                          <a:ea typeface="+mn-ea"/>
                          <a:cs typeface="+mn-cs"/>
                        </a:rPr>
                        <a:t>Energy production </a:t>
                      </a:r>
                      <a:endParaRPr lang="en-US" dirty="0"/>
                    </a:p>
                  </a:txBody>
                  <a:tcPr/>
                </a:tc>
                <a:tc>
                  <a:txBody>
                    <a:bodyPr/>
                    <a:lstStyle/>
                    <a:p>
                      <a:pPr algn="ctr">
                        <a:lnSpc>
                          <a:spcPct val="200000"/>
                        </a:lnSpc>
                      </a:pPr>
                      <a:r>
                        <a:rPr lang="en-US" sz="1800" b="0" i="0" kern="1200" dirty="0">
                          <a:solidFill>
                            <a:schemeClr val="dk1"/>
                          </a:solidFill>
                          <a:effectLst/>
                          <a:latin typeface="+mn-lt"/>
                          <a:ea typeface="+mn-ea"/>
                          <a:cs typeface="+mn-cs"/>
                        </a:rPr>
                        <a:t>9568 non-null</a:t>
                      </a:r>
                      <a:endParaRPr lang="en-US" dirty="0"/>
                    </a:p>
                  </a:txBody>
                  <a:tcPr/>
                </a:tc>
                <a:tc>
                  <a:txBody>
                    <a:bodyPr/>
                    <a:lstStyle/>
                    <a:p>
                      <a:pPr algn="ctr">
                        <a:lnSpc>
                          <a:spcPct val="200000"/>
                        </a:lnSpc>
                      </a:pPr>
                      <a:r>
                        <a:rPr lang="en-US" sz="1800" b="0" i="0" kern="1200" dirty="0">
                          <a:solidFill>
                            <a:schemeClr val="dk1"/>
                          </a:solidFill>
                          <a:effectLst/>
                          <a:latin typeface="+mn-lt"/>
                          <a:ea typeface="+mn-ea"/>
                          <a:cs typeface="+mn-cs"/>
                        </a:rPr>
                        <a:t>float64</a:t>
                      </a:r>
                      <a:endParaRPr lang="en-US" dirty="0"/>
                    </a:p>
                  </a:txBody>
                  <a:tcPr/>
                </a:tc>
                <a:extLst>
                  <a:ext uri="{0D108BD9-81ED-4DB2-BD59-A6C34878D82A}">
                    <a16:rowId xmlns:a16="http://schemas.microsoft.com/office/drawing/2014/main" val="3368426077"/>
                  </a:ext>
                </a:extLst>
              </a:tr>
            </a:tbl>
          </a:graphicData>
        </a:graphic>
      </p:graphicFrame>
    </p:spTree>
    <p:extLst>
      <p:ext uri="{BB962C8B-B14F-4D97-AF65-F5344CB8AC3E}">
        <p14:creationId xmlns:p14="http://schemas.microsoft.com/office/powerpoint/2010/main" val="401919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50000"/>
                    </a14:imgEffect>
                  </a14:imgLayer>
                </a14:imgProps>
              </a:ext>
            </a:extLst>
          </a:blip>
          <a:srcRect/>
          <a:stretch>
            <a:fillRect l="-13000" r="-13000"/>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35238F08-F56E-43B3-A8FA-CA105FD49B0C}"/>
              </a:ext>
            </a:extLst>
          </p:cNvPr>
          <p:cNvSpPr/>
          <p:nvPr/>
        </p:nvSpPr>
        <p:spPr>
          <a:xfrm>
            <a:off x="0" y="0"/>
            <a:ext cx="7511970" cy="1423687"/>
          </a:xfrm>
          <a:custGeom>
            <a:avLst/>
            <a:gdLst>
              <a:gd name="connsiteX0" fmla="*/ 0 w 4120587"/>
              <a:gd name="connsiteY0" fmla="*/ 1388962 h 1388962"/>
              <a:gd name="connsiteX1" fmla="*/ 1493134 w 4120587"/>
              <a:gd name="connsiteY1" fmla="*/ 0 h 1388962"/>
              <a:gd name="connsiteX2" fmla="*/ 4120587 w 4120587"/>
              <a:gd name="connsiteY2" fmla="*/ 0 h 1388962"/>
              <a:gd name="connsiteX3" fmla="*/ 2627453 w 4120587"/>
              <a:gd name="connsiteY3" fmla="*/ 1388962 h 1388962"/>
              <a:gd name="connsiteX4" fmla="*/ 0 w 4120587"/>
              <a:gd name="connsiteY4" fmla="*/ 1388962 h 1388962"/>
              <a:gd name="connsiteX0" fmla="*/ 23150 w 4143737"/>
              <a:gd name="connsiteY0" fmla="*/ 1435260 h 1435260"/>
              <a:gd name="connsiteX1" fmla="*/ 0 w 4143737"/>
              <a:gd name="connsiteY1" fmla="*/ 0 h 1435260"/>
              <a:gd name="connsiteX2" fmla="*/ 4143737 w 4143737"/>
              <a:gd name="connsiteY2" fmla="*/ 46298 h 1435260"/>
              <a:gd name="connsiteX3" fmla="*/ 2650603 w 4143737"/>
              <a:gd name="connsiteY3" fmla="*/ 1435260 h 1435260"/>
              <a:gd name="connsiteX4" fmla="*/ 23150 w 4143737"/>
              <a:gd name="connsiteY4" fmla="*/ 1435260 h 1435260"/>
              <a:gd name="connsiteX0" fmla="*/ 23150 w 4143737"/>
              <a:gd name="connsiteY0" fmla="*/ 1423686 h 1423686"/>
              <a:gd name="connsiteX1" fmla="*/ 0 w 4143737"/>
              <a:gd name="connsiteY1" fmla="*/ 0 h 1423686"/>
              <a:gd name="connsiteX2" fmla="*/ 4143737 w 4143737"/>
              <a:gd name="connsiteY2" fmla="*/ 34724 h 1423686"/>
              <a:gd name="connsiteX3" fmla="*/ 2650603 w 4143737"/>
              <a:gd name="connsiteY3" fmla="*/ 1423686 h 1423686"/>
              <a:gd name="connsiteX4" fmla="*/ 23150 w 4143737"/>
              <a:gd name="connsiteY4" fmla="*/ 1423686 h 1423686"/>
              <a:gd name="connsiteX0" fmla="*/ 1 w 4120588"/>
              <a:gd name="connsiteY0" fmla="*/ 1423686 h 1423686"/>
              <a:gd name="connsiteX1" fmla="*/ 0 w 4120588"/>
              <a:gd name="connsiteY1" fmla="*/ 0 h 1423686"/>
              <a:gd name="connsiteX2" fmla="*/ 4120588 w 4120588"/>
              <a:gd name="connsiteY2" fmla="*/ 34724 h 1423686"/>
              <a:gd name="connsiteX3" fmla="*/ 2627454 w 4120588"/>
              <a:gd name="connsiteY3" fmla="*/ 1423686 h 1423686"/>
              <a:gd name="connsiteX4" fmla="*/ 1 w 4120588"/>
              <a:gd name="connsiteY4" fmla="*/ 1423686 h 1423686"/>
              <a:gd name="connsiteX0" fmla="*/ 11576 w 4132163"/>
              <a:gd name="connsiteY0" fmla="*/ 1388962 h 1388962"/>
              <a:gd name="connsiteX1" fmla="*/ 0 w 4132163"/>
              <a:gd name="connsiteY1" fmla="*/ 46299 h 1388962"/>
              <a:gd name="connsiteX2" fmla="*/ 4132163 w 4132163"/>
              <a:gd name="connsiteY2" fmla="*/ 0 h 1388962"/>
              <a:gd name="connsiteX3" fmla="*/ 2639029 w 4132163"/>
              <a:gd name="connsiteY3" fmla="*/ 1388962 h 1388962"/>
              <a:gd name="connsiteX4" fmla="*/ 11576 w 4132163"/>
              <a:gd name="connsiteY4" fmla="*/ 1388962 h 1388962"/>
              <a:gd name="connsiteX0" fmla="*/ 11576 w 4132163"/>
              <a:gd name="connsiteY0" fmla="*/ 1388962 h 1388962"/>
              <a:gd name="connsiteX1" fmla="*/ 0 w 4132163"/>
              <a:gd name="connsiteY1" fmla="*/ 12422 h 1388962"/>
              <a:gd name="connsiteX2" fmla="*/ 4132163 w 4132163"/>
              <a:gd name="connsiteY2" fmla="*/ 0 h 1388962"/>
              <a:gd name="connsiteX3" fmla="*/ 2639029 w 4132163"/>
              <a:gd name="connsiteY3" fmla="*/ 1388962 h 1388962"/>
              <a:gd name="connsiteX4" fmla="*/ 11576 w 4132163"/>
              <a:gd name="connsiteY4" fmla="*/ 1388962 h 1388962"/>
              <a:gd name="connsiteX0" fmla="*/ 23184 w 4143771"/>
              <a:gd name="connsiteY0" fmla="*/ 1388962 h 1388962"/>
              <a:gd name="connsiteX1" fmla="*/ 0 w 4143771"/>
              <a:gd name="connsiteY1" fmla="*/ 1130 h 1388962"/>
              <a:gd name="connsiteX2" fmla="*/ 4143771 w 4143771"/>
              <a:gd name="connsiteY2" fmla="*/ 0 h 1388962"/>
              <a:gd name="connsiteX3" fmla="*/ 2650637 w 4143771"/>
              <a:gd name="connsiteY3" fmla="*/ 1388962 h 1388962"/>
              <a:gd name="connsiteX4" fmla="*/ 23184 w 4143771"/>
              <a:gd name="connsiteY4" fmla="*/ 1388962 h 1388962"/>
              <a:gd name="connsiteX0" fmla="*/ 11576 w 4132163"/>
              <a:gd name="connsiteY0" fmla="*/ 1388962 h 1388962"/>
              <a:gd name="connsiteX1" fmla="*/ 0 w 4132163"/>
              <a:gd name="connsiteY1" fmla="*/ 1130 h 1388962"/>
              <a:gd name="connsiteX2" fmla="*/ 4132163 w 4132163"/>
              <a:gd name="connsiteY2" fmla="*/ 0 h 1388962"/>
              <a:gd name="connsiteX3" fmla="*/ 2639029 w 4132163"/>
              <a:gd name="connsiteY3" fmla="*/ 1388962 h 1388962"/>
              <a:gd name="connsiteX4" fmla="*/ 11576 w 4132163"/>
              <a:gd name="connsiteY4" fmla="*/ 1388962 h 1388962"/>
              <a:gd name="connsiteX0" fmla="*/ 5209 w 4132163"/>
              <a:gd name="connsiteY0" fmla="*/ 1388962 h 1388962"/>
              <a:gd name="connsiteX1" fmla="*/ 0 w 4132163"/>
              <a:gd name="connsiteY1" fmla="*/ 1130 h 1388962"/>
              <a:gd name="connsiteX2" fmla="*/ 4132163 w 4132163"/>
              <a:gd name="connsiteY2" fmla="*/ 0 h 1388962"/>
              <a:gd name="connsiteX3" fmla="*/ 2639029 w 4132163"/>
              <a:gd name="connsiteY3" fmla="*/ 1388962 h 1388962"/>
              <a:gd name="connsiteX4" fmla="*/ 5209 w 4132163"/>
              <a:gd name="connsiteY4" fmla="*/ 1388962 h 1388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2163" h="1388962">
                <a:moveTo>
                  <a:pt x="5209" y="1388962"/>
                </a:moveTo>
                <a:cubicBezTo>
                  <a:pt x="5209" y="914400"/>
                  <a:pt x="0" y="475692"/>
                  <a:pt x="0" y="1130"/>
                </a:cubicBezTo>
                <a:lnTo>
                  <a:pt x="4132163" y="0"/>
                </a:lnTo>
                <a:lnTo>
                  <a:pt x="2639029" y="1388962"/>
                </a:lnTo>
                <a:lnTo>
                  <a:pt x="5209" y="1388962"/>
                </a:lnTo>
                <a:close/>
              </a:path>
            </a:pathLst>
          </a:custGeom>
          <a:solidFill>
            <a:srgbClr val="E064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7CAAD9B-0825-46AA-AED5-F290425509AF}"/>
              </a:ext>
            </a:extLst>
          </p:cNvPr>
          <p:cNvSpPr/>
          <p:nvPr/>
        </p:nvSpPr>
        <p:spPr>
          <a:xfrm>
            <a:off x="1033127" y="111678"/>
            <a:ext cx="3730508" cy="1200329"/>
          </a:xfrm>
          <a:prstGeom prst="rect">
            <a:avLst/>
          </a:prstGeom>
          <a:noFill/>
        </p:spPr>
        <p:txBody>
          <a:bodyPr wrap="none" lIns="91440" tIns="45720" rIns="91440" bIns="45720">
            <a:spAutoFit/>
          </a:bodyPr>
          <a:lstStyle/>
          <a:p>
            <a:pPr algn="ctr"/>
            <a:r>
              <a:rPr lang="en-US" sz="3600" b="1" dirty="0">
                <a:ln>
                  <a:solidFill>
                    <a:srgbClr val="E0642E"/>
                  </a:solidFill>
                </a:ln>
                <a:solidFill>
                  <a:schemeClr val="bg1"/>
                </a:solidFill>
                <a:effectLst/>
                <a:latin typeface="Consolas" panose="020B0609020204030204" pitchFamily="49" charset="0"/>
              </a:rPr>
              <a:t>Missing Value </a:t>
            </a:r>
          </a:p>
          <a:p>
            <a:pPr algn="ctr"/>
            <a:r>
              <a:rPr lang="en-US" sz="3600" b="1" dirty="0">
                <a:ln>
                  <a:solidFill>
                    <a:srgbClr val="E0642E"/>
                  </a:solidFill>
                </a:ln>
                <a:solidFill>
                  <a:schemeClr val="bg1"/>
                </a:solidFill>
                <a:effectLst/>
                <a:latin typeface="Consolas" panose="020B0609020204030204" pitchFamily="49" charset="0"/>
              </a:rPr>
              <a:t>Imputation</a:t>
            </a:r>
            <a:endParaRPr lang="en-US" sz="3600" b="0" dirty="0">
              <a:ln>
                <a:solidFill>
                  <a:srgbClr val="E0642E"/>
                </a:solidFill>
              </a:ln>
              <a:solidFill>
                <a:schemeClr val="bg1"/>
              </a:solidFill>
              <a:effectLst/>
              <a:latin typeface="Consolas" panose="020B0609020204030204" pitchFamily="49" charset="0"/>
            </a:endParaRPr>
          </a:p>
        </p:txBody>
      </p:sp>
      <p:sp>
        <p:nvSpPr>
          <p:cNvPr id="6" name="TextBox 5">
            <a:extLst>
              <a:ext uri="{FF2B5EF4-FFF2-40B4-BE49-F238E27FC236}">
                <a16:creationId xmlns:a16="http://schemas.microsoft.com/office/drawing/2014/main" id="{34C66CD3-6DDC-4C57-85FC-3C30B4B21838}"/>
              </a:ext>
            </a:extLst>
          </p:cNvPr>
          <p:cNvSpPr txBox="1"/>
          <p:nvPr/>
        </p:nvSpPr>
        <p:spPr>
          <a:xfrm>
            <a:off x="486545" y="2073481"/>
            <a:ext cx="11218910" cy="4524315"/>
          </a:xfrm>
          <a:prstGeom prst="rect">
            <a:avLst/>
          </a:prstGeom>
          <a:noFill/>
        </p:spPr>
        <p:txBody>
          <a:bodyPr wrap="square">
            <a:spAutoFit/>
          </a:bodyPr>
          <a:lstStyle/>
          <a:p>
            <a:pPr marL="285750" indent="-285750">
              <a:buFont typeface="Wingdings" panose="05000000000000000000" pitchFamily="2" charset="2"/>
              <a:buChar char="v"/>
            </a:pPr>
            <a:r>
              <a:rPr lang="en-US" sz="3200" b="1" i="0" dirty="0">
                <a:ln w="6600">
                  <a:solidFill>
                    <a:srgbClr val="E0642E"/>
                  </a:solidFill>
                  <a:prstDash val="solid"/>
                </a:ln>
                <a:solidFill>
                  <a:schemeClr val="bg1"/>
                </a:solidFill>
                <a:effectLst>
                  <a:outerShdw dist="38100" dir="2700000" algn="tl" rotWithShape="0">
                    <a:schemeClr val="accent2"/>
                  </a:outerShdw>
                </a:effectLst>
                <a:latin typeface="Consolas" panose="020B0609020204030204" pitchFamily="49" charset="0"/>
              </a:rPr>
              <a:t>temperature has 0% missing value(0)</a:t>
            </a:r>
          </a:p>
          <a:p>
            <a:pPr marL="285750" indent="-285750">
              <a:buFont typeface="Wingdings" panose="05000000000000000000" pitchFamily="2" charset="2"/>
              <a:buChar char="v"/>
            </a:pPr>
            <a:endParaRPr lang="en-US" sz="3200" b="1" dirty="0">
              <a:ln w="6600">
                <a:solidFill>
                  <a:srgbClr val="E0642E"/>
                </a:solidFill>
                <a:prstDash val="solid"/>
              </a:ln>
              <a:solidFill>
                <a:schemeClr val="bg1"/>
              </a:solidFill>
              <a:effectLst>
                <a:outerShdw dist="38100" dir="2700000" algn="tl" rotWithShape="0">
                  <a:schemeClr val="accent2"/>
                </a:outerShdw>
              </a:effectLst>
              <a:latin typeface="Consolas" panose="020B0609020204030204" pitchFamily="49" charset="0"/>
            </a:endParaRPr>
          </a:p>
          <a:p>
            <a:pPr marL="285750" indent="-285750">
              <a:buFont typeface="Wingdings" panose="05000000000000000000" pitchFamily="2" charset="2"/>
              <a:buChar char="v"/>
            </a:pPr>
            <a:r>
              <a:rPr lang="en-US" sz="3200" b="1" i="0" dirty="0" err="1">
                <a:ln w="6600">
                  <a:solidFill>
                    <a:srgbClr val="E0642E"/>
                  </a:solidFill>
                  <a:prstDash val="solid"/>
                </a:ln>
                <a:solidFill>
                  <a:schemeClr val="bg1"/>
                </a:solidFill>
                <a:effectLst>
                  <a:outerShdw dist="38100" dir="2700000" algn="tl" rotWithShape="0">
                    <a:schemeClr val="accent2"/>
                  </a:outerShdw>
                </a:effectLst>
                <a:latin typeface="Consolas" panose="020B0609020204030204" pitchFamily="49" charset="0"/>
              </a:rPr>
              <a:t>exhaust_vacuum</a:t>
            </a:r>
            <a:r>
              <a:rPr lang="en-US" sz="3200" b="1" i="0" dirty="0">
                <a:ln w="6600">
                  <a:solidFill>
                    <a:srgbClr val="E0642E"/>
                  </a:solidFill>
                  <a:prstDash val="solid"/>
                </a:ln>
                <a:solidFill>
                  <a:schemeClr val="bg1"/>
                </a:solidFill>
                <a:effectLst>
                  <a:outerShdw dist="38100" dir="2700000" algn="tl" rotWithShape="0">
                    <a:schemeClr val="accent2"/>
                  </a:outerShdw>
                </a:effectLst>
                <a:latin typeface="Consolas" panose="020B0609020204030204" pitchFamily="49" charset="0"/>
              </a:rPr>
              <a:t> has 0% missing value(0) </a:t>
            </a:r>
          </a:p>
          <a:p>
            <a:pPr marL="285750" indent="-285750">
              <a:buFont typeface="Wingdings" panose="05000000000000000000" pitchFamily="2" charset="2"/>
              <a:buChar char="v"/>
            </a:pPr>
            <a:endParaRPr lang="en-US" sz="3200" b="1" dirty="0">
              <a:ln w="6600">
                <a:solidFill>
                  <a:srgbClr val="E0642E"/>
                </a:solidFill>
                <a:prstDash val="solid"/>
              </a:ln>
              <a:solidFill>
                <a:schemeClr val="bg1"/>
              </a:solidFill>
              <a:effectLst>
                <a:outerShdw dist="38100" dir="2700000" algn="tl" rotWithShape="0">
                  <a:schemeClr val="accent2"/>
                </a:outerShdw>
              </a:effectLst>
              <a:latin typeface="Consolas" panose="020B0609020204030204" pitchFamily="49" charset="0"/>
            </a:endParaRPr>
          </a:p>
          <a:p>
            <a:pPr marL="285750" indent="-285750">
              <a:buFont typeface="Wingdings" panose="05000000000000000000" pitchFamily="2" charset="2"/>
              <a:buChar char="v"/>
            </a:pPr>
            <a:r>
              <a:rPr lang="en-US" sz="3200" b="1" i="0" dirty="0" err="1">
                <a:ln w="6600">
                  <a:solidFill>
                    <a:srgbClr val="E0642E"/>
                  </a:solidFill>
                  <a:prstDash val="solid"/>
                </a:ln>
                <a:solidFill>
                  <a:schemeClr val="bg1"/>
                </a:solidFill>
                <a:effectLst>
                  <a:outerShdw dist="38100" dir="2700000" algn="tl" rotWithShape="0">
                    <a:schemeClr val="accent2"/>
                  </a:outerShdw>
                </a:effectLst>
                <a:latin typeface="Consolas" panose="020B0609020204030204" pitchFamily="49" charset="0"/>
              </a:rPr>
              <a:t>amb_pressure</a:t>
            </a:r>
            <a:r>
              <a:rPr lang="en-US" sz="3200" b="1" i="0" dirty="0">
                <a:ln w="6600">
                  <a:solidFill>
                    <a:srgbClr val="E0642E"/>
                  </a:solidFill>
                  <a:prstDash val="solid"/>
                </a:ln>
                <a:solidFill>
                  <a:schemeClr val="bg1"/>
                </a:solidFill>
                <a:effectLst>
                  <a:outerShdw dist="38100" dir="2700000" algn="tl" rotWithShape="0">
                    <a:schemeClr val="accent2"/>
                  </a:outerShdw>
                </a:effectLst>
                <a:latin typeface="Consolas" panose="020B0609020204030204" pitchFamily="49" charset="0"/>
              </a:rPr>
              <a:t> has 0% missing value(0) </a:t>
            </a:r>
          </a:p>
          <a:p>
            <a:pPr marL="285750" indent="-285750">
              <a:buFont typeface="Wingdings" panose="05000000000000000000" pitchFamily="2" charset="2"/>
              <a:buChar char="v"/>
            </a:pPr>
            <a:endParaRPr lang="en-US" sz="3200" b="1" dirty="0">
              <a:ln w="6600">
                <a:solidFill>
                  <a:srgbClr val="E0642E"/>
                </a:solidFill>
                <a:prstDash val="solid"/>
              </a:ln>
              <a:solidFill>
                <a:schemeClr val="bg1"/>
              </a:solidFill>
              <a:effectLst>
                <a:outerShdw dist="38100" dir="2700000" algn="tl" rotWithShape="0">
                  <a:schemeClr val="accent2"/>
                </a:outerShdw>
              </a:effectLst>
              <a:latin typeface="Consolas" panose="020B0609020204030204" pitchFamily="49" charset="0"/>
            </a:endParaRPr>
          </a:p>
          <a:p>
            <a:pPr marL="285750" indent="-285750">
              <a:buFont typeface="Wingdings" panose="05000000000000000000" pitchFamily="2" charset="2"/>
              <a:buChar char="v"/>
            </a:pPr>
            <a:r>
              <a:rPr lang="en-US" sz="3200" b="1" i="0" dirty="0" err="1">
                <a:ln w="6600">
                  <a:solidFill>
                    <a:srgbClr val="E0642E"/>
                  </a:solidFill>
                  <a:prstDash val="solid"/>
                </a:ln>
                <a:solidFill>
                  <a:schemeClr val="bg1"/>
                </a:solidFill>
                <a:effectLst>
                  <a:outerShdw dist="38100" dir="2700000" algn="tl" rotWithShape="0">
                    <a:schemeClr val="accent2"/>
                  </a:outerShdw>
                </a:effectLst>
                <a:latin typeface="Consolas" panose="020B0609020204030204" pitchFamily="49" charset="0"/>
              </a:rPr>
              <a:t>r_humidity</a:t>
            </a:r>
            <a:r>
              <a:rPr lang="en-US" sz="3200" b="1" i="0" dirty="0">
                <a:ln w="6600">
                  <a:solidFill>
                    <a:srgbClr val="E0642E"/>
                  </a:solidFill>
                  <a:prstDash val="solid"/>
                </a:ln>
                <a:solidFill>
                  <a:schemeClr val="bg1"/>
                </a:solidFill>
                <a:effectLst>
                  <a:outerShdw dist="38100" dir="2700000" algn="tl" rotWithShape="0">
                    <a:schemeClr val="accent2"/>
                  </a:outerShdw>
                </a:effectLst>
                <a:latin typeface="Consolas" panose="020B0609020204030204" pitchFamily="49" charset="0"/>
              </a:rPr>
              <a:t> has 0% missing value(0) </a:t>
            </a:r>
          </a:p>
          <a:p>
            <a:pPr marL="285750" indent="-285750">
              <a:buFont typeface="Wingdings" panose="05000000000000000000" pitchFamily="2" charset="2"/>
              <a:buChar char="v"/>
            </a:pPr>
            <a:endParaRPr lang="en-US" sz="3200" b="1" dirty="0">
              <a:ln w="6600">
                <a:solidFill>
                  <a:srgbClr val="E0642E"/>
                </a:solidFill>
                <a:prstDash val="solid"/>
              </a:ln>
              <a:solidFill>
                <a:schemeClr val="bg1"/>
              </a:solidFill>
              <a:effectLst>
                <a:outerShdw dist="38100" dir="2700000" algn="tl" rotWithShape="0">
                  <a:schemeClr val="accent2"/>
                </a:outerShdw>
              </a:effectLst>
              <a:latin typeface="Consolas" panose="020B0609020204030204" pitchFamily="49" charset="0"/>
            </a:endParaRPr>
          </a:p>
          <a:p>
            <a:pPr marL="285750" indent="-285750">
              <a:buFont typeface="Wingdings" panose="05000000000000000000" pitchFamily="2" charset="2"/>
              <a:buChar char="v"/>
            </a:pPr>
            <a:r>
              <a:rPr lang="en-US" sz="3200" b="1" i="0" dirty="0" err="1">
                <a:ln w="6600">
                  <a:solidFill>
                    <a:srgbClr val="E0642E"/>
                  </a:solidFill>
                  <a:prstDash val="solid"/>
                </a:ln>
                <a:solidFill>
                  <a:schemeClr val="bg1"/>
                </a:solidFill>
                <a:effectLst>
                  <a:outerShdw dist="38100" dir="2700000" algn="tl" rotWithShape="0">
                    <a:schemeClr val="accent2"/>
                  </a:outerShdw>
                </a:effectLst>
                <a:latin typeface="Consolas" panose="020B0609020204030204" pitchFamily="49" charset="0"/>
              </a:rPr>
              <a:t>energy_production</a:t>
            </a:r>
            <a:r>
              <a:rPr lang="en-US" sz="3200" b="1" i="0" dirty="0">
                <a:ln w="6600">
                  <a:solidFill>
                    <a:srgbClr val="E0642E"/>
                  </a:solidFill>
                  <a:prstDash val="solid"/>
                </a:ln>
                <a:solidFill>
                  <a:schemeClr val="bg1"/>
                </a:solidFill>
                <a:effectLst>
                  <a:outerShdw dist="38100" dir="2700000" algn="tl" rotWithShape="0">
                    <a:schemeClr val="accent2"/>
                  </a:outerShdw>
                </a:effectLst>
                <a:latin typeface="Consolas" panose="020B0609020204030204" pitchFamily="49" charset="0"/>
              </a:rPr>
              <a:t> has 0% missing value(0)</a:t>
            </a:r>
            <a:endParaRPr lang="en-US" sz="3200" b="1" dirty="0">
              <a:ln w="6600">
                <a:solidFill>
                  <a:srgbClr val="E0642E"/>
                </a:solidFill>
                <a:prstDash val="solid"/>
              </a:ln>
              <a:solidFill>
                <a:schemeClr val="bg1"/>
              </a:solidFill>
              <a:effectLst>
                <a:outerShdw dist="38100" dir="2700000" algn="tl" rotWithShape="0">
                  <a:schemeClr val="accent2"/>
                </a:outerShdw>
              </a:effectLst>
            </a:endParaRPr>
          </a:p>
        </p:txBody>
      </p:sp>
    </p:spTree>
    <p:extLst>
      <p:ext uri="{BB962C8B-B14F-4D97-AF65-F5344CB8AC3E}">
        <p14:creationId xmlns:p14="http://schemas.microsoft.com/office/powerpoint/2010/main" val="749339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50000"/>
                    </a14:imgEffect>
                  </a14:imgLayer>
                </a14:imgProps>
              </a:ext>
            </a:extLst>
          </a:blip>
          <a:srcRect/>
          <a:stretch>
            <a:fillRect l="-13000" r="-13000"/>
          </a:stretch>
        </a:blip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0C5F98B-7E87-4475-BC1C-25BCE948616F}"/>
              </a:ext>
            </a:extLst>
          </p:cNvPr>
          <p:cNvSpPr/>
          <p:nvPr/>
        </p:nvSpPr>
        <p:spPr>
          <a:xfrm>
            <a:off x="0" y="0"/>
            <a:ext cx="7511970" cy="1423687"/>
          </a:xfrm>
          <a:custGeom>
            <a:avLst/>
            <a:gdLst>
              <a:gd name="connsiteX0" fmla="*/ 0 w 4120587"/>
              <a:gd name="connsiteY0" fmla="*/ 1388962 h 1388962"/>
              <a:gd name="connsiteX1" fmla="*/ 1493134 w 4120587"/>
              <a:gd name="connsiteY1" fmla="*/ 0 h 1388962"/>
              <a:gd name="connsiteX2" fmla="*/ 4120587 w 4120587"/>
              <a:gd name="connsiteY2" fmla="*/ 0 h 1388962"/>
              <a:gd name="connsiteX3" fmla="*/ 2627453 w 4120587"/>
              <a:gd name="connsiteY3" fmla="*/ 1388962 h 1388962"/>
              <a:gd name="connsiteX4" fmla="*/ 0 w 4120587"/>
              <a:gd name="connsiteY4" fmla="*/ 1388962 h 1388962"/>
              <a:gd name="connsiteX0" fmla="*/ 23150 w 4143737"/>
              <a:gd name="connsiteY0" fmla="*/ 1435260 h 1435260"/>
              <a:gd name="connsiteX1" fmla="*/ 0 w 4143737"/>
              <a:gd name="connsiteY1" fmla="*/ 0 h 1435260"/>
              <a:gd name="connsiteX2" fmla="*/ 4143737 w 4143737"/>
              <a:gd name="connsiteY2" fmla="*/ 46298 h 1435260"/>
              <a:gd name="connsiteX3" fmla="*/ 2650603 w 4143737"/>
              <a:gd name="connsiteY3" fmla="*/ 1435260 h 1435260"/>
              <a:gd name="connsiteX4" fmla="*/ 23150 w 4143737"/>
              <a:gd name="connsiteY4" fmla="*/ 1435260 h 1435260"/>
              <a:gd name="connsiteX0" fmla="*/ 23150 w 4143737"/>
              <a:gd name="connsiteY0" fmla="*/ 1423686 h 1423686"/>
              <a:gd name="connsiteX1" fmla="*/ 0 w 4143737"/>
              <a:gd name="connsiteY1" fmla="*/ 0 h 1423686"/>
              <a:gd name="connsiteX2" fmla="*/ 4143737 w 4143737"/>
              <a:gd name="connsiteY2" fmla="*/ 34724 h 1423686"/>
              <a:gd name="connsiteX3" fmla="*/ 2650603 w 4143737"/>
              <a:gd name="connsiteY3" fmla="*/ 1423686 h 1423686"/>
              <a:gd name="connsiteX4" fmla="*/ 23150 w 4143737"/>
              <a:gd name="connsiteY4" fmla="*/ 1423686 h 1423686"/>
              <a:gd name="connsiteX0" fmla="*/ 1 w 4120588"/>
              <a:gd name="connsiteY0" fmla="*/ 1423686 h 1423686"/>
              <a:gd name="connsiteX1" fmla="*/ 0 w 4120588"/>
              <a:gd name="connsiteY1" fmla="*/ 0 h 1423686"/>
              <a:gd name="connsiteX2" fmla="*/ 4120588 w 4120588"/>
              <a:gd name="connsiteY2" fmla="*/ 34724 h 1423686"/>
              <a:gd name="connsiteX3" fmla="*/ 2627454 w 4120588"/>
              <a:gd name="connsiteY3" fmla="*/ 1423686 h 1423686"/>
              <a:gd name="connsiteX4" fmla="*/ 1 w 4120588"/>
              <a:gd name="connsiteY4" fmla="*/ 1423686 h 1423686"/>
              <a:gd name="connsiteX0" fmla="*/ 11576 w 4132163"/>
              <a:gd name="connsiteY0" fmla="*/ 1388962 h 1388962"/>
              <a:gd name="connsiteX1" fmla="*/ 0 w 4132163"/>
              <a:gd name="connsiteY1" fmla="*/ 46299 h 1388962"/>
              <a:gd name="connsiteX2" fmla="*/ 4132163 w 4132163"/>
              <a:gd name="connsiteY2" fmla="*/ 0 h 1388962"/>
              <a:gd name="connsiteX3" fmla="*/ 2639029 w 4132163"/>
              <a:gd name="connsiteY3" fmla="*/ 1388962 h 1388962"/>
              <a:gd name="connsiteX4" fmla="*/ 11576 w 4132163"/>
              <a:gd name="connsiteY4" fmla="*/ 1388962 h 1388962"/>
              <a:gd name="connsiteX0" fmla="*/ 11576 w 4132163"/>
              <a:gd name="connsiteY0" fmla="*/ 1388962 h 1388962"/>
              <a:gd name="connsiteX1" fmla="*/ 0 w 4132163"/>
              <a:gd name="connsiteY1" fmla="*/ 12422 h 1388962"/>
              <a:gd name="connsiteX2" fmla="*/ 4132163 w 4132163"/>
              <a:gd name="connsiteY2" fmla="*/ 0 h 1388962"/>
              <a:gd name="connsiteX3" fmla="*/ 2639029 w 4132163"/>
              <a:gd name="connsiteY3" fmla="*/ 1388962 h 1388962"/>
              <a:gd name="connsiteX4" fmla="*/ 11576 w 4132163"/>
              <a:gd name="connsiteY4" fmla="*/ 1388962 h 1388962"/>
              <a:gd name="connsiteX0" fmla="*/ 23184 w 4143771"/>
              <a:gd name="connsiteY0" fmla="*/ 1388962 h 1388962"/>
              <a:gd name="connsiteX1" fmla="*/ 0 w 4143771"/>
              <a:gd name="connsiteY1" fmla="*/ 1130 h 1388962"/>
              <a:gd name="connsiteX2" fmla="*/ 4143771 w 4143771"/>
              <a:gd name="connsiteY2" fmla="*/ 0 h 1388962"/>
              <a:gd name="connsiteX3" fmla="*/ 2650637 w 4143771"/>
              <a:gd name="connsiteY3" fmla="*/ 1388962 h 1388962"/>
              <a:gd name="connsiteX4" fmla="*/ 23184 w 4143771"/>
              <a:gd name="connsiteY4" fmla="*/ 1388962 h 1388962"/>
              <a:gd name="connsiteX0" fmla="*/ 11576 w 4132163"/>
              <a:gd name="connsiteY0" fmla="*/ 1388962 h 1388962"/>
              <a:gd name="connsiteX1" fmla="*/ 0 w 4132163"/>
              <a:gd name="connsiteY1" fmla="*/ 1130 h 1388962"/>
              <a:gd name="connsiteX2" fmla="*/ 4132163 w 4132163"/>
              <a:gd name="connsiteY2" fmla="*/ 0 h 1388962"/>
              <a:gd name="connsiteX3" fmla="*/ 2639029 w 4132163"/>
              <a:gd name="connsiteY3" fmla="*/ 1388962 h 1388962"/>
              <a:gd name="connsiteX4" fmla="*/ 11576 w 4132163"/>
              <a:gd name="connsiteY4" fmla="*/ 1388962 h 1388962"/>
              <a:gd name="connsiteX0" fmla="*/ 5209 w 4132163"/>
              <a:gd name="connsiteY0" fmla="*/ 1388962 h 1388962"/>
              <a:gd name="connsiteX1" fmla="*/ 0 w 4132163"/>
              <a:gd name="connsiteY1" fmla="*/ 1130 h 1388962"/>
              <a:gd name="connsiteX2" fmla="*/ 4132163 w 4132163"/>
              <a:gd name="connsiteY2" fmla="*/ 0 h 1388962"/>
              <a:gd name="connsiteX3" fmla="*/ 2639029 w 4132163"/>
              <a:gd name="connsiteY3" fmla="*/ 1388962 h 1388962"/>
              <a:gd name="connsiteX4" fmla="*/ 5209 w 4132163"/>
              <a:gd name="connsiteY4" fmla="*/ 1388962 h 1388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2163" h="1388962">
                <a:moveTo>
                  <a:pt x="5209" y="1388962"/>
                </a:moveTo>
                <a:cubicBezTo>
                  <a:pt x="5209" y="914400"/>
                  <a:pt x="0" y="475692"/>
                  <a:pt x="0" y="1130"/>
                </a:cubicBezTo>
                <a:lnTo>
                  <a:pt x="4132163" y="0"/>
                </a:lnTo>
                <a:lnTo>
                  <a:pt x="2639029" y="1388962"/>
                </a:lnTo>
                <a:lnTo>
                  <a:pt x="5209" y="1388962"/>
                </a:lnTo>
                <a:close/>
              </a:path>
            </a:pathLst>
          </a:custGeom>
          <a:solidFill>
            <a:srgbClr val="E064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4709E4B-A432-40A5-AA40-677F8311D4C0}"/>
              </a:ext>
            </a:extLst>
          </p:cNvPr>
          <p:cNvSpPr/>
          <p:nvPr/>
        </p:nvSpPr>
        <p:spPr>
          <a:xfrm>
            <a:off x="718495" y="296344"/>
            <a:ext cx="4581703" cy="830997"/>
          </a:xfrm>
          <a:prstGeom prst="rect">
            <a:avLst/>
          </a:prstGeom>
          <a:noFill/>
        </p:spPr>
        <p:txBody>
          <a:bodyPr wrap="none" lIns="91440" tIns="45720" rIns="91440" bIns="45720">
            <a:spAutoFit/>
          </a:bodyPr>
          <a:lstStyle/>
          <a:p>
            <a:r>
              <a:rPr lang="en-US" sz="4800" b="1" dirty="0">
                <a:ln>
                  <a:solidFill>
                    <a:srgbClr val="E0642E"/>
                  </a:solidFill>
                </a:ln>
                <a:solidFill>
                  <a:schemeClr val="bg1"/>
                </a:solidFill>
                <a:effectLst/>
                <a:latin typeface="Consolas" panose="020B0609020204030204" pitchFamily="49" charset="0"/>
              </a:rPr>
              <a:t>Unique Values</a:t>
            </a:r>
            <a:endParaRPr lang="en-US" sz="4800" b="0" dirty="0">
              <a:ln>
                <a:solidFill>
                  <a:srgbClr val="E0642E"/>
                </a:solidFill>
              </a:ln>
              <a:solidFill>
                <a:schemeClr val="bg1"/>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9FCE5293-2CA6-49F5-8558-DF269FEDEB7E}"/>
              </a:ext>
            </a:extLst>
          </p:cNvPr>
          <p:cNvSpPr/>
          <p:nvPr/>
        </p:nvSpPr>
        <p:spPr>
          <a:xfrm>
            <a:off x="433601" y="1885787"/>
            <a:ext cx="6644768" cy="2062103"/>
          </a:xfrm>
          <a:prstGeom prst="rect">
            <a:avLst/>
          </a:prstGeom>
          <a:noFill/>
        </p:spPr>
        <p:txBody>
          <a:bodyPr wrap="none" lIns="91440" tIns="45720" rIns="91440" bIns="45720">
            <a:spAutoFit/>
          </a:bodyPr>
          <a:lstStyle/>
          <a:p>
            <a:pPr marL="685800" indent="-685800">
              <a:buFont typeface="Wingdings" panose="05000000000000000000" pitchFamily="2" charset="2"/>
              <a:buChar char="v"/>
            </a:pPr>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Temperature</a:t>
            </a:r>
          </a:p>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 All Unique Value in temperature</a:t>
            </a:r>
          </a:p>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[ 1.81  2.34  2.58 ... 35.56 35.77 37.11]</a:t>
            </a:r>
          </a:p>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Total no of unique values 2773</a:t>
            </a:r>
          </a:p>
        </p:txBody>
      </p:sp>
      <p:sp>
        <p:nvSpPr>
          <p:cNvPr id="5" name="Rectangle 4">
            <a:extLst>
              <a:ext uri="{FF2B5EF4-FFF2-40B4-BE49-F238E27FC236}">
                <a16:creationId xmlns:a16="http://schemas.microsoft.com/office/drawing/2014/main" id="{3636D2CE-DCBF-4A29-B3F6-64F6F03DECD3}"/>
              </a:ext>
            </a:extLst>
          </p:cNvPr>
          <p:cNvSpPr/>
          <p:nvPr/>
        </p:nvSpPr>
        <p:spPr>
          <a:xfrm>
            <a:off x="433601" y="4499553"/>
            <a:ext cx="10004662" cy="2062103"/>
          </a:xfrm>
          <a:prstGeom prst="rect">
            <a:avLst/>
          </a:prstGeom>
          <a:noFill/>
        </p:spPr>
        <p:txBody>
          <a:bodyPr wrap="none" lIns="91440" tIns="45720" rIns="91440" bIns="45720">
            <a:spAutoFit/>
          </a:bodyPr>
          <a:lstStyle/>
          <a:p>
            <a:pPr marL="685800" indent="-685800">
              <a:buFont typeface="Wingdings" panose="05000000000000000000" pitchFamily="2" charset="2"/>
              <a:buChar char="v"/>
            </a:pPr>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Exhaust vacuum</a:t>
            </a:r>
          </a:p>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 All Unique Value in </a:t>
            </a:r>
            <a:r>
              <a:rPr lang="en-US" sz="3200" b="1" cap="none" spc="0" dirty="0" err="1">
                <a:ln w="6600">
                  <a:solidFill>
                    <a:schemeClr val="accent2"/>
                  </a:solidFill>
                  <a:prstDash val="solid"/>
                </a:ln>
                <a:solidFill>
                  <a:srgbClr val="FFFFFF"/>
                </a:solidFill>
                <a:effectLst>
                  <a:outerShdw dist="38100" dir="2700000" algn="tl" rotWithShape="0">
                    <a:schemeClr val="accent2"/>
                  </a:outerShdw>
                </a:effectLst>
              </a:rPr>
              <a:t>exhaust_vacuum</a:t>
            </a:r>
            <a:endParaRPr lang="en-US" sz="3200" b="1" cap="none" spc="0" dirty="0">
              <a:ln w="6600">
                <a:solidFill>
                  <a:schemeClr val="accent2"/>
                </a:solidFill>
                <a:prstDash val="solid"/>
              </a:ln>
              <a:solidFill>
                <a:srgbClr val="FFFFFF"/>
              </a:solidFill>
              <a:effectLst>
                <a:outerShdw dist="38100" dir="2700000" algn="tl" rotWithShape="0">
                  <a:schemeClr val="accent2"/>
                </a:outerShdw>
              </a:effectLst>
            </a:endParaRPr>
          </a:p>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[25.36 25.88 34.03 34.69 35.19... 79.74 80.18 80.25 81.56]</a:t>
            </a:r>
          </a:p>
          <a:p>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Total no of unique values 634</a:t>
            </a:r>
          </a:p>
        </p:txBody>
      </p:sp>
    </p:spTree>
    <p:extLst>
      <p:ext uri="{BB962C8B-B14F-4D97-AF65-F5344CB8AC3E}">
        <p14:creationId xmlns:p14="http://schemas.microsoft.com/office/powerpoint/2010/main" val="391023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451</Words>
  <Application>Microsoft Office PowerPoint</Application>
  <PresentationFormat>Widescreen</PresentationFormat>
  <Paragraphs>148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Consolas</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mallick</dc:creator>
  <cp:lastModifiedBy>kunal mallick</cp:lastModifiedBy>
  <cp:revision>2</cp:revision>
  <dcterms:created xsi:type="dcterms:W3CDTF">2023-08-01T10:52:22Z</dcterms:created>
  <dcterms:modified xsi:type="dcterms:W3CDTF">2023-08-01T12:43:55Z</dcterms:modified>
</cp:coreProperties>
</file>