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0" r:id="rId6"/>
    <p:sldId id="271" r:id="rId7"/>
    <p:sldId id="273" r:id="rId8"/>
    <p:sldId id="274" r:id="rId9"/>
    <p:sldId id="259" r:id="rId10"/>
    <p:sldId id="260" r:id="rId11"/>
    <p:sldId id="261" r:id="rId12"/>
    <p:sldId id="262" r:id="rId13"/>
    <p:sldId id="265" r:id="rId14"/>
    <p:sldId id="268" r:id="rId15"/>
    <p:sldId id="275" r:id="rId16"/>
    <p:sldId id="276" r:id="rId17"/>
    <p:sldId id="269" r:id="rId18"/>
    <p:sldId id="272" r:id="rId19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5" userDrawn="1">
          <p15:clr>
            <a:srgbClr val="A4A3A4"/>
          </p15:clr>
        </p15:guide>
        <p15:guide id="2" pos="39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237"/>
    <a:srgbClr val="746558"/>
    <a:srgbClr val="F5DDBB"/>
    <a:srgbClr val="F9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035"/>
        <p:guide pos="3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8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.xml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6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571365" cy="685800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4572000" y="0"/>
            <a:ext cx="7620000" cy="107632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0" indent="0" algn="ctr">
              <a:buNone/>
            </a:pPr>
            <a:r>
              <a:rPr lang="en-US" sz="4400" b="1" dirty="0">
                <a:solidFill>
                  <a:srgbClr val="484237"/>
                </a:solidFill>
                <a:effectLst/>
                <a:sym typeface="+mn-ea"/>
              </a:rPr>
              <a:t>M.Tech/MCA Program</a:t>
            </a:r>
            <a:endParaRPr lang="en-US" sz="3600" b="1" dirty="0">
              <a:solidFill>
                <a:schemeClr val="tx1"/>
              </a:solidFill>
              <a:effectLst/>
              <a:sym typeface="+mn-ea"/>
            </a:endParaRPr>
          </a:p>
          <a:p>
            <a:pPr marL="0" indent="0" algn="ctr">
              <a:buNone/>
            </a:pPr>
            <a:r>
              <a:rPr lang="en-US" sz="2000" b="1" u="sng" dirty="0">
                <a:solidFill>
                  <a:srgbClr val="484237"/>
                </a:solidFill>
                <a:effectLst/>
                <a:sym typeface="+mn-ea"/>
              </a:rPr>
              <a:t>Advanced Industry Integrated Programs</a:t>
            </a:r>
            <a:endParaRPr lang="en-US" altLang="zh-CN" sz="2000" b="1" u="sng" dirty="0">
              <a:solidFill>
                <a:srgbClr val="484237"/>
              </a:solidFill>
              <a:effectLst/>
              <a:sym typeface="+mn-ea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7178040" y="1297940"/>
            <a:ext cx="2407920" cy="504825"/>
          </a:xfrm>
          <a:prstGeom prst="roundRect">
            <a:avLst/>
          </a:prstGeom>
          <a:solidFill>
            <a:srgbClr val="F5DDBB"/>
          </a:solidFill>
        </p:spPr>
        <p:txBody>
          <a:bodyPr wrap="square">
            <a:noAutofit/>
          </a:bodyPr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84237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charset="0"/>
              </a:rPr>
              <a:t>Jointly offered by University and LTIMindTree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84237"/>
              </a:solidFill>
              <a:effectLst/>
              <a:uLnTx/>
              <a:uFillTx/>
              <a:latin typeface="Frutiger 45 bold"/>
              <a:ea typeface="+mn-ea"/>
              <a:cs typeface="Calibri" panose="020F05020202040302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4572000" y="2024380"/>
            <a:ext cx="7620000" cy="20300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484237"/>
                </a:solidFill>
                <a:latin typeface="+mn-ea"/>
                <a:cs typeface="+mn-ea"/>
                <a:sym typeface="+mn-ea"/>
              </a:rPr>
              <a:t>Review II</a:t>
            </a:r>
            <a:endParaRPr lang="en-US" sz="3600" b="1" dirty="0">
              <a:solidFill>
                <a:srgbClr val="484237"/>
              </a:solidFill>
              <a:latin typeface="+mn-ea"/>
              <a:cs typeface="+mn-ea"/>
              <a:sym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sz="3600" b="1" dirty="0">
              <a:solidFill>
                <a:srgbClr val="484237"/>
              </a:solidFill>
              <a:latin typeface="+mn-ea"/>
              <a:ea typeface="Gelasio Semi Bold" pitchFamily="34" charset="-122"/>
              <a:cs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en-US" sz="3600" b="1">
                <a:solidFill>
                  <a:srgbClr val="4842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NeuroLens</a:t>
            </a:r>
            <a:r>
              <a:rPr lang="en-IN" altLang="en-US" sz="3600" b="1">
                <a:solidFill>
                  <a:srgbClr val="4842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: </a:t>
            </a:r>
            <a:endParaRPr lang="en-IN" altLang="en-US" sz="3600" b="1">
              <a:solidFill>
                <a:srgbClr val="4842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IN" altLang="en-US" b="1">
                <a:solidFill>
                  <a:srgbClr val="4842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  <a:cs typeface="+mn-ea"/>
                <a:sym typeface="+mn-ea"/>
              </a:rPr>
              <a:t>“</a:t>
            </a:r>
            <a:r>
              <a:rPr lang="en-US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Trusted AI for precision brain imaging.</a:t>
            </a: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”</a:t>
            </a:r>
            <a:endParaRPr lang="en-IN" altLang="en-US" b="1" dirty="0">
              <a:solidFill>
                <a:srgbClr val="4842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  <a:ea typeface="Gelasio Semi Bold" pitchFamily="34" charset="-122"/>
              <a:cs typeface="+mn-ea"/>
              <a:sym typeface="+mn-ea"/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7258685" y="4331335"/>
            <a:ext cx="224663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2400" b="1">
                <a:solidFill>
                  <a:srgbClr val="746558"/>
                </a:solidFill>
                <a:effectLst/>
              </a:rPr>
              <a:t>KUNAL MALLICK</a:t>
            </a:r>
            <a:endParaRPr lang="en-IN" altLang="en-US" sz="2400" b="1">
              <a:solidFill>
                <a:srgbClr val="746558"/>
              </a:solidFill>
              <a:effectLst/>
            </a:endParaRPr>
          </a:p>
          <a:p>
            <a:pPr algn="ctr"/>
            <a:r>
              <a:rPr lang="en-IN" altLang="en-US" sz="2400" b="1">
                <a:solidFill>
                  <a:srgbClr val="746558"/>
                </a:solidFill>
                <a:effectLst/>
              </a:rPr>
              <a:t>KIIT (24167002)</a:t>
            </a:r>
            <a:endParaRPr lang="en-IN" altLang="en-US" sz="2400" b="1">
              <a:solidFill>
                <a:srgbClr val="746558"/>
              </a:solidFill>
              <a:effectLst/>
            </a:endParaRPr>
          </a:p>
        </p:txBody>
      </p:sp>
      <p:sp>
        <p:nvSpPr>
          <p:cNvPr id="12" name="Text 2"/>
          <p:cNvSpPr/>
          <p:nvPr/>
        </p:nvSpPr>
        <p:spPr>
          <a:xfrm>
            <a:off x="4605020" y="5279390"/>
            <a:ext cx="2730500" cy="36322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746558"/>
                </a:solidFill>
                <a:latin typeface="Calibri" panose="020F0502020204030204" charset="0"/>
                <a:ea typeface="Gelasio" pitchFamily="34" charset="-122"/>
                <a:cs typeface="Calibri" panose="020F0502020204030204" charset="0"/>
              </a:rPr>
              <a:t>Knowledge Partner:</a:t>
            </a:r>
            <a:r>
              <a:rPr lang="en-US" sz="2400" dirty="0">
                <a:solidFill>
                  <a:srgbClr val="746558"/>
                </a:solidFill>
                <a:latin typeface="Calibri" panose="020F0502020204030204" charset="0"/>
                <a:ea typeface="Gelasio" pitchFamily="34" charset="-122"/>
                <a:cs typeface="Calibri" panose="020F0502020204030204" charset="0"/>
              </a:rPr>
              <a:t> </a:t>
            </a:r>
            <a:endParaRPr lang="en-US" sz="24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Text 3"/>
          <p:cNvSpPr/>
          <p:nvPr/>
        </p:nvSpPr>
        <p:spPr>
          <a:xfrm>
            <a:off x="8945245" y="5279390"/>
            <a:ext cx="3216275" cy="36322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746558"/>
                </a:solidFill>
                <a:latin typeface="Calibri" panose="020F0502020204030204" charset="0"/>
                <a:ea typeface="Gelasio" pitchFamily="34" charset="-122"/>
                <a:cs typeface="Calibri" panose="020F0502020204030204" charset="0"/>
              </a:rPr>
              <a:t>Implementation Partner:</a:t>
            </a:r>
            <a:endParaRPr lang="en-US" sz="24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047" y="5760592"/>
            <a:ext cx="1987468" cy="847417"/>
          </a:xfrm>
          <a:prstGeom prst="rect">
            <a:avLst/>
          </a:prstGeom>
        </p:spPr>
      </p:pic>
      <p:pic>
        <p:nvPicPr>
          <p:cNvPr id="15" name="Picture 2" descr="LTIMindtree - Technology Consulting and Digital Solutions Company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60592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6253480"/>
            <a:ext cx="1155065" cy="492760"/>
          </a:xfrm>
          <a:prstGeom prst="rect">
            <a:avLst/>
          </a:prstGeom>
        </p:spPr>
      </p:pic>
      <p:pic>
        <p:nvPicPr>
          <p:cNvPr id="15" name="Picture 2" descr="LTIMindtree - Technology Consulting and Digital Solutions Compan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252845"/>
            <a:ext cx="221678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26" y="325120"/>
            <a:ext cx="12192000" cy="5811520"/>
          </a:xfrm>
          <a:custGeom>
            <a:avLst/>
            <a:gdLst>
              <a:gd name="connsiteX0" fmla="*/ 0 w 19200"/>
              <a:gd name="connsiteY0" fmla="*/ 0 h 9152"/>
              <a:gd name="connsiteX1" fmla="*/ 19200 w 19200"/>
              <a:gd name="connsiteY1" fmla="*/ 0 h 9152"/>
              <a:gd name="connsiteX2" fmla="*/ 19200 w 19200"/>
              <a:gd name="connsiteY2" fmla="*/ 9152 h 9152"/>
              <a:gd name="connsiteX3" fmla="*/ 1424 w 19200"/>
              <a:gd name="connsiteY3" fmla="*/ 9104 h 9152"/>
              <a:gd name="connsiteX4" fmla="*/ 847 w 19200"/>
              <a:gd name="connsiteY4" fmla="*/ 8469 h 9152"/>
              <a:gd name="connsiteX5" fmla="*/ 1 w 19200"/>
              <a:gd name="connsiteY5" fmla="*/ 8162 h 9152"/>
              <a:gd name="connsiteX6" fmla="*/ 0 w 19200"/>
              <a:gd name="connsiteY6" fmla="*/ 0 h 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9152">
                <a:moveTo>
                  <a:pt x="0" y="0"/>
                </a:moveTo>
                <a:lnTo>
                  <a:pt x="19200" y="0"/>
                </a:lnTo>
                <a:lnTo>
                  <a:pt x="19200" y="9152"/>
                </a:lnTo>
                <a:lnTo>
                  <a:pt x="1424" y="9104"/>
                </a:lnTo>
                <a:cubicBezTo>
                  <a:pt x="832" y="9088"/>
                  <a:pt x="1057" y="8559"/>
                  <a:pt x="847" y="8469"/>
                </a:cubicBezTo>
                <a:cubicBezTo>
                  <a:pt x="667" y="8313"/>
                  <a:pt x="8" y="8372"/>
                  <a:pt x="1" y="8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1900555"/>
            <a:ext cx="10793730" cy="4236085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1274" y="1157466"/>
            <a:ext cx="7305799" cy="0"/>
          </a:xfrm>
          <a:prstGeom prst="line">
            <a:avLst/>
          </a:prstGeom>
          <a:ln w="28575">
            <a:solidFill>
              <a:srgbClr val="746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/>
          <p:cNvSpPr txBox="1"/>
          <p:nvPr/>
        </p:nvSpPr>
        <p:spPr>
          <a:xfrm>
            <a:off x="255905" y="467995"/>
            <a:ext cx="5932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Preprocessing &amp; EDA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465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20980" y="1323340"/>
            <a:ext cx="11970385" cy="4812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Dataset</a:t>
            </a:r>
            <a:r>
              <a:rPr lang="en-IN" altLang="en-US" sz="2800" b="1">
                <a:solidFill>
                  <a:srgbClr val="484237"/>
                </a:solidFill>
              </a:rPr>
              <a:t> </a:t>
            </a:r>
            <a:r>
              <a:rPr lang="en-US" altLang="en-US" sz="2800" b="1">
                <a:solidFill>
                  <a:srgbClr val="484237"/>
                </a:solidFill>
              </a:rPr>
              <a:t>:</a:t>
            </a:r>
            <a:r>
              <a:rPr lang="en-US" altLang="en-US" sz="2800">
                <a:solidFill>
                  <a:srgbClr val="484237"/>
                </a:solidFill>
              </a:rPr>
              <a:t> BraTS 2020/2021 </a:t>
            </a:r>
            <a:r>
              <a:rPr lang="en-US" altLang="en-US" sz="2800">
                <a:solidFill>
                  <a:srgbClr val="746558"/>
                </a:solidFill>
              </a:rPr>
              <a:t>(+ external MRI dataset for generalization)</a:t>
            </a:r>
            <a:r>
              <a:rPr lang="en-US" altLang="en-US" sz="2800">
                <a:solidFill>
                  <a:srgbClr val="484237"/>
                </a:solidFill>
              </a:rPr>
              <a:t>.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Preprocessing</a:t>
            </a:r>
            <a:r>
              <a:rPr lang="en-IN" altLang="en-US" sz="2800" b="1">
                <a:solidFill>
                  <a:srgbClr val="484237"/>
                </a:solidFill>
              </a:rPr>
              <a:t> </a:t>
            </a:r>
            <a:r>
              <a:rPr lang="en-US" altLang="en-US" sz="2800" b="1">
                <a:solidFill>
                  <a:srgbClr val="484237"/>
                </a:solidFill>
              </a:rPr>
              <a:t>:</a:t>
            </a:r>
            <a:endParaRPr lang="en-US" altLang="en-US" sz="2800" b="1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Intensity normalization</a:t>
            </a: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Resampling</a:t>
            </a: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Augmentation </a:t>
            </a:r>
            <a:r>
              <a:rPr lang="en-US" altLang="en-US" sz="2800">
                <a:solidFill>
                  <a:srgbClr val="746558"/>
                </a:solidFill>
              </a:rPr>
              <a:t>(rotation, flips, intensity shifts)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EDA</a:t>
            </a:r>
            <a:r>
              <a:rPr lang="en-IN" altLang="en-US" sz="2800" b="1">
                <a:solidFill>
                  <a:srgbClr val="484237"/>
                </a:solidFill>
              </a:rPr>
              <a:t> </a:t>
            </a:r>
            <a:r>
              <a:rPr lang="en-US" altLang="en-US" sz="2800" b="1">
                <a:solidFill>
                  <a:srgbClr val="484237"/>
                </a:solidFill>
              </a:rPr>
              <a:t>:</a:t>
            </a:r>
            <a:r>
              <a:rPr lang="en-US" altLang="en-US" sz="2800">
                <a:solidFill>
                  <a:srgbClr val="484237"/>
                </a:solidFill>
              </a:rPr>
              <a:t> Tumor volume distribution, modality importance, variation in tumor sizes.</a:t>
            </a:r>
            <a:endParaRPr lang="en-US" altLang="en-US" sz="2800">
              <a:solidFill>
                <a:srgbClr val="484237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478905" y="0"/>
            <a:ext cx="5713095" cy="325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 </a:t>
            </a:r>
            <a:r>
              <a:rPr lang="en-US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NeuroLens</a:t>
            </a: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:</a:t>
            </a:r>
            <a:r>
              <a:rPr lang="en-US" altLang="en-US" b="1">
                <a:solidFill>
                  <a:srgbClr val="484237"/>
                </a:solidFill>
                <a:effectLst/>
                <a:latin typeface="+mn-ea"/>
                <a:cs typeface="+mn-ea"/>
              </a:rPr>
              <a:t>Trusted AI for precision brain imaging</a:t>
            </a:r>
            <a:endParaRPr lang="en-US" altLang="en-US" b="1">
              <a:solidFill>
                <a:srgbClr val="484237"/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6253480"/>
            <a:ext cx="1155065" cy="492760"/>
          </a:xfrm>
          <a:prstGeom prst="rect">
            <a:avLst/>
          </a:prstGeom>
        </p:spPr>
      </p:pic>
      <p:pic>
        <p:nvPicPr>
          <p:cNvPr id="15" name="Picture 2" descr="LTIMindtree - Technology Consulting and Digital Solutions Compan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252845"/>
            <a:ext cx="221678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26" y="325120"/>
            <a:ext cx="12192000" cy="5811520"/>
          </a:xfrm>
          <a:custGeom>
            <a:avLst/>
            <a:gdLst>
              <a:gd name="connsiteX0" fmla="*/ 0 w 19200"/>
              <a:gd name="connsiteY0" fmla="*/ 0 h 9152"/>
              <a:gd name="connsiteX1" fmla="*/ 19200 w 19200"/>
              <a:gd name="connsiteY1" fmla="*/ 0 h 9152"/>
              <a:gd name="connsiteX2" fmla="*/ 19200 w 19200"/>
              <a:gd name="connsiteY2" fmla="*/ 9152 h 9152"/>
              <a:gd name="connsiteX3" fmla="*/ 1424 w 19200"/>
              <a:gd name="connsiteY3" fmla="*/ 9104 h 9152"/>
              <a:gd name="connsiteX4" fmla="*/ 847 w 19200"/>
              <a:gd name="connsiteY4" fmla="*/ 8469 h 9152"/>
              <a:gd name="connsiteX5" fmla="*/ 1 w 19200"/>
              <a:gd name="connsiteY5" fmla="*/ 8162 h 9152"/>
              <a:gd name="connsiteX6" fmla="*/ 0 w 19200"/>
              <a:gd name="connsiteY6" fmla="*/ 0 h 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9152">
                <a:moveTo>
                  <a:pt x="0" y="0"/>
                </a:moveTo>
                <a:lnTo>
                  <a:pt x="19200" y="0"/>
                </a:lnTo>
                <a:lnTo>
                  <a:pt x="19200" y="9152"/>
                </a:lnTo>
                <a:lnTo>
                  <a:pt x="1424" y="9104"/>
                </a:lnTo>
                <a:cubicBezTo>
                  <a:pt x="832" y="9088"/>
                  <a:pt x="1057" y="8559"/>
                  <a:pt x="847" y="8469"/>
                </a:cubicBezTo>
                <a:cubicBezTo>
                  <a:pt x="667" y="8313"/>
                  <a:pt x="8" y="8372"/>
                  <a:pt x="1" y="8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1900555"/>
            <a:ext cx="10793730" cy="4236085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1274" y="1157466"/>
            <a:ext cx="7305799" cy="0"/>
          </a:xfrm>
          <a:prstGeom prst="line">
            <a:avLst/>
          </a:prstGeom>
          <a:ln w="28575">
            <a:solidFill>
              <a:srgbClr val="746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/>
          <p:cNvSpPr txBox="1"/>
          <p:nvPr/>
        </p:nvSpPr>
        <p:spPr>
          <a:xfrm>
            <a:off x="255905" y="467995"/>
            <a:ext cx="5932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Approach / Algorithms / Tools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465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20980" y="1323340"/>
            <a:ext cx="11970385" cy="4812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Baseline</a:t>
            </a:r>
            <a:r>
              <a:rPr lang="en-IN" altLang="en-US" sz="2800" b="1">
                <a:solidFill>
                  <a:srgbClr val="484237"/>
                </a:solidFill>
              </a:rPr>
              <a:t> </a:t>
            </a:r>
            <a:r>
              <a:rPr lang="en-US" altLang="en-US" sz="2800" b="1">
                <a:solidFill>
                  <a:srgbClr val="484237"/>
                </a:solidFill>
              </a:rPr>
              <a:t>:</a:t>
            </a:r>
            <a:r>
              <a:rPr lang="en-US" altLang="en-US" sz="2800">
                <a:solidFill>
                  <a:srgbClr val="484237"/>
                </a:solidFill>
              </a:rPr>
              <a:t> 3D U-Net / nnU-Net.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Proposed</a:t>
            </a:r>
            <a:r>
              <a:rPr lang="en-IN" altLang="en-US" sz="2800" b="1">
                <a:solidFill>
                  <a:srgbClr val="484237"/>
                </a:solidFill>
              </a:rPr>
              <a:t> </a:t>
            </a:r>
            <a:r>
              <a:rPr lang="en-US" altLang="en-US" sz="2800" b="1">
                <a:solidFill>
                  <a:srgbClr val="484237"/>
                </a:solidFill>
              </a:rPr>
              <a:t>:</a:t>
            </a:r>
            <a:r>
              <a:rPr lang="en-US" altLang="en-US" sz="2800">
                <a:solidFill>
                  <a:srgbClr val="484237"/>
                </a:solidFill>
              </a:rPr>
              <a:t> Hybrid CNN–Transformer (ConvNeXt + Swin blocks).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Explainability</a:t>
            </a:r>
            <a:r>
              <a:rPr lang="en-IN" altLang="en-US" sz="2800" b="1">
                <a:solidFill>
                  <a:srgbClr val="484237"/>
                </a:solidFill>
              </a:rPr>
              <a:t> </a:t>
            </a:r>
            <a:r>
              <a:rPr lang="en-US" altLang="en-US" sz="2800" b="1">
                <a:solidFill>
                  <a:srgbClr val="484237"/>
                </a:solidFill>
              </a:rPr>
              <a:t>:</a:t>
            </a:r>
            <a:r>
              <a:rPr lang="en-US" altLang="en-US" sz="2800">
                <a:solidFill>
                  <a:srgbClr val="484237"/>
                </a:solidFill>
              </a:rPr>
              <a:t> Attention heatmaps, uncertainty estimation.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Privacy</a:t>
            </a:r>
            <a:r>
              <a:rPr lang="en-IN" altLang="en-US" sz="2800" b="1">
                <a:solidFill>
                  <a:srgbClr val="484237"/>
                </a:solidFill>
              </a:rPr>
              <a:t> </a:t>
            </a:r>
            <a:r>
              <a:rPr lang="en-US" altLang="en-US" sz="2800" b="1">
                <a:solidFill>
                  <a:srgbClr val="484237"/>
                </a:solidFill>
              </a:rPr>
              <a:t>:</a:t>
            </a:r>
            <a:r>
              <a:rPr lang="en-US" altLang="en-US" sz="2800">
                <a:solidFill>
                  <a:srgbClr val="484237"/>
                </a:solidFill>
              </a:rPr>
              <a:t> Federated Learning + Differential Privacy.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Tools</a:t>
            </a:r>
            <a:r>
              <a:rPr lang="en-IN" altLang="en-US" sz="2800" b="1">
                <a:solidFill>
                  <a:srgbClr val="484237"/>
                </a:solidFill>
              </a:rPr>
              <a:t> </a:t>
            </a:r>
            <a:r>
              <a:rPr lang="en-US" altLang="en-US" sz="2800" b="1">
                <a:solidFill>
                  <a:srgbClr val="484237"/>
                </a:solidFill>
              </a:rPr>
              <a:t>:</a:t>
            </a:r>
            <a:r>
              <a:rPr lang="en-US" altLang="en-US" sz="2800">
                <a:solidFill>
                  <a:srgbClr val="484237"/>
                </a:solidFill>
              </a:rPr>
              <a:t>  </a:t>
            </a:r>
            <a:r>
              <a:rPr lang="en-IN" altLang="en-US" sz="2800">
                <a:solidFill>
                  <a:srgbClr val="484237"/>
                </a:solidFill>
              </a:rPr>
              <a:t>Git, DVC, </a:t>
            </a:r>
            <a:r>
              <a:rPr lang="en-US" altLang="en-US" sz="2800">
                <a:solidFill>
                  <a:srgbClr val="484237"/>
                </a:solidFill>
              </a:rPr>
              <a:t>Docker, TensorBoard.</a:t>
            </a:r>
            <a:endParaRPr lang="en-US" altLang="en-US" sz="2800">
              <a:solidFill>
                <a:srgbClr val="484237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478905" y="0"/>
            <a:ext cx="5713095" cy="325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 </a:t>
            </a:r>
            <a:r>
              <a:rPr lang="en-US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NeuroLens</a:t>
            </a: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:</a:t>
            </a:r>
            <a:r>
              <a:rPr lang="en-US" altLang="en-US" b="1">
                <a:solidFill>
                  <a:srgbClr val="484237"/>
                </a:solidFill>
                <a:effectLst/>
                <a:latin typeface="+mn-ea"/>
                <a:cs typeface="+mn-ea"/>
              </a:rPr>
              <a:t>Trusted AI for precision brain imaging</a:t>
            </a:r>
            <a:endParaRPr lang="en-US" altLang="en-US" b="1">
              <a:solidFill>
                <a:srgbClr val="484237"/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6253480"/>
            <a:ext cx="1155065" cy="492760"/>
          </a:xfrm>
          <a:prstGeom prst="rect">
            <a:avLst/>
          </a:prstGeom>
        </p:spPr>
      </p:pic>
      <p:pic>
        <p:nvPicPr>
          <p:cNvPr id="15" name="Picture 2" descr="LTIMindtree - Technology Consulting and Digital Solutions Compa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3600" y="6252845"/>
            <a:ext cx="221678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26" y="325120"/>
            <a:ext cx="12192000" cy="5811520"/>
          </a:xfrm>
          <a:custGeom>
            <a:avLst/>
            <a:gdLst>
              <a:gd name="connsiteX0" fmla="*/ 0 w 19200"/>
              <a:gd name="connsiteY0" fmla="*/ 0 h 9152"/>
              <a:gd name="connsiteX1" fmla="*/ 19200 w 19200"/>
              <a:gd name="connsiteY1" fmla="*/ 0 h 9152"/>
              <a:gd name="connsiteX2" fmla="*/ 19200 w 19200"/>
              <a:gd name="connsiteY2" fmla="*/ 9152 h 9152"/>
              <a:gd name="connsiteX3" fmla="*/ 1424 w 19200"/>
              <a:gd name="connsiteY3" fmla="*/ 9104 h 9152"/>
              <a:gd name="connsiteX4" fmla="*/ 847 w 19200"/>
              <a:gd name="connsiteY4" fmla="*/ 8469 h 9152"/>
              <a:gd name="connsiteX5" fmla="*/ 1 w 19200"/>
              <a:gd name="connsiteY5" fmla="*/ 8162 h 9152"/>
              <a:gd name="connsiteX6" fmla="*/ 0 w 19200"/>
              <a:gd name="connsiteY6" fmla="*/ 0 h 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9152">
                <a:moveTo>
                  <a:pt x="0" y="0"/>
                </a:moveTo>
                <a:lnTo>
                  <a:pt x="19200" y="0"/>
                </a:lnTo>
                <a:lnTo>
                  <a:pt x="19200" y="9152"/>
                </a:lnTo>
                <a:lnTo>
                  <a:pt x="1424" y="9104"/>
                </a:lnTo>
                <a:cubicBezTo>
                  <a:pt x="832" y="9088"/>
                  <a:pt x="1057" y="8559"/>
                  <a:pt x="847" y="8469"/>
                </a:cubicBezTo>
                <a:cubicBezTo>
                  <a:pt x="667" y="8313"/>
                  <a:pt x="8" y="8372"/>
                  <a:pt x="1" y="8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1900555"/>
            <a:ext cx="10793730" cy="4236085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1274" y="1157466"/>
            <a:ext cx="7305799" cy="0"/>
          </a:xfrm>
          <a:prstGeom prst="line">
            <a:avLst/>
          </a:prstGeom>
          <a:ln w="28575">
            <a:solidFill>
              <a:srgbClr val="746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/>
          <p:cNvSpPr txBox="1"/>
          <p:nvPr/>
        </p:nvSpPr>
        <p:spPr>
          <a:xfrm>
            <a:off x="255905" y="467995"/>
            <a:ext cx="7582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Plan / 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ea typeface="+mn-ea"/>
                <a:cs typeface="+mn-lt"/>
              </a:rPr>
              <a:t>Milestones 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 Progress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465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20980" y="1323340"/>
            <a:ext cx="11970385" cy="4812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Phase 1</a:t>
            </a:r>
            <a:r>
              <a:rPr lang="en-IN" altLang="en-US" sz="2800" b="1">
                <a:solidFill>
                  <a:srgbClr val="484237"/>
                </a:solidFill>
              </a:rPr>
              <a:t> </a:t>
            </a:r>
            <a:r>
              <a:rPr lang="en-US" altLang="en-US" sz="2800" b="1">
                <a:solidFill>
                  <a:srgbClr val="484237"/>
                </a:solidFill>
              </a:rPr>
              <a:t>:</a:t>
            </a:r>
            <a:r>
              <a:rPr lang="en-US" altLang="en-US" sz="2800">
                <a:solidFill>
                  <a:srgbClr val="484237"/>
                </a:solidFill>
              </a:rPr>
              <a:t> Setup &amp; baseline model </a:t>
            </a:r>
            <a:r>
              <a:rPr lang="en-US" altLang="en-US" sz="2800">
                <a:solidFill>
                  <a:srgbClr val="746558"/>
                </a:solidFill>
              </a:rPr>
              <a:t>(Sept 25–29)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Phase 2</a:t>
            </a:r>
            <a:r>
              <a:rPr lang="en-IN" altLang="en-US" sz="2800" b="1">
                <a:solidFill>
                  <a:srgbClr val="484237"/>
                </a:solidFill>
              </a:rPr>
              <a:t> </a:t>
            </a:r>
            <a:r>
              <a:rPr lang="en-US" altLang="en-US" sz="2800" b="1">
                <a:solidFill>
                  <a:srgbClr val="484237"/>
                </a:solidFill>
              </a:rPr>
              <a:t>:</a:t>
            </a:r>
            <a:r>
              <a:rPr lang="en-US" altLang="en-US" sz="2800">
                <a:solidFill>
                  <a:srgbClr val="484237"/>
                </a:solidFill>
              </a:rPr>
              <a:t> Hybrid model </a:t>
            </a:r>
            <a:r>
              <a:rPr lang="en-US" altLang="en-US" sz="2800">
                <a:solidFill>
                  <a:srgbClr val="746558"/>
                </a:solidFill>
              </a:rPr>
              <a:t>(Sept 30–Oct 8)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Phase 3</a:t>
            </a:r>
            <a:r>
              <a:rPr lang="en-IN" altLang="en-US" sz="2800" b="1">
                <a:solidFill>
                  <a:srgbClr val="484237"/>
                </a:solidFill>
              </a:rPr>
              <a:t> </a:t>
            </a:r>
            <a:r>
              <a:rPr lang="en-US" altLang="en-US" sz="2800" b="1">
                <a:solidFill>
                  <a:srgbClr val="484237"/>
                </a:solidFill>
              </a:rPr>
              <a:t>:</a:t>
            </a:r>
            <a:r>
              <a:rPr lang="en-US" altLang="en-US" sz="2800">
                <a:solidFill>
                  <a:srgbClr val="484237"/>
                </a:solidFill>
              </a:rPr>
              <a:t> Explainability + FL </a:t>
            </a:r>
            <a:r>
              <a:rPr lang="en-US" altLang="en-US" sz="2800">
                <a:solidFill>
                  <a:srgbClr val="746558"/>
                </a:solidFill>
              </a:rPr>
              <a:t>(Oct 9–15)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Phase 4</a:t>
            </a:r>
            <a:r>
              <a:rPr lang="en-IN" altLang="en-US" sz="2800" b="1">
                <a:solidFill>
                  <a:srgbClr val="484237"/>
                </a:solidFill>
              </a:rPr>
              <a:t> </a:t>
            </a:r>
            <a:r>
              <a:rPr lang="en-US" altLang="en-US" sz="2800" b="1">
                <a:solidFill>
                  <a:srgbClr val="484237"/>
                </a:solidFill>
              </a:rPr>
              <a:t>:</a:t>
            </a:r>
            <a:r>
              <a:rPr lang="en-US" altLang="en-US" sz="2800">
                <a:solidFill>
                  <a:srgbClr val="484237"/>
                </a:solidFill>
              </a:rPr>
              <a:t> Optimization &amp; Testing </a:t>
            </a:r>
            <a:r>
              <a:rPr lang="en-US" altLang="en-US" sz="2800">
                <a:solidFill>
                  <a:srgbClr val="746558"/>
                </a:solidFill>
              </a:rPr>
              <a:t>(Oct 16–22)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Phase 5</a:t>
            </a:r>
            <a:r>
              <a:rPr lang="en-IN" altLang="en-US" sz="2800" b="1">
                <a:solidFill>
                  <a:srgbClr val="484237"/>
                </a:solidFill>
              </a:rPr>
              <a:t> </a:t>
            </a:r>
            <a:r>
              <a:rPr lang="en-US" altLang="en-US" sz="2800" b="1">
                <a:solidFill>
                  <a:srgbClr val="484237"/>
                </a:solidFill>
              </a:rPr>
              <a:t>:</a:t>
            </a:r>
            <a:r>
              <a:rPr lang="en-US" altLang="en-US" sz="2800">
                <a:solidFill>
                  <a:srgbClr val="484237"/>
                </a:solidFill>
              </a:rPr>
              <a:t> Final demo &amp; report </a:t>
            </a:r>
            <a:r>
              <a:rPr lang="en-US" altLang="en-US" sz="2800">
                <a:solidFill>
                  <a:srgbClr val="746558"/>
                </a:solidFill>
              </a:rPr>
              <a:t>(Oct 23–30)</a:t>
            </a:r>
            <a:endParaRPr lang="en-US" altLang="en-US" sz="2800">
              <a:solidFill>
                <a:srgbClr val="746558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478905" y="0"/>
            <a:ext cx="5713095" cy="325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 </a:t>
            </a:r>
            <a:r>
              <a:rPr lang="en-US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NeuroLens</a:t>
            </a: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:</a:t>
            </a:r>
            <a:r>
              <a:rPr lang="en-US" altLang="en-US" b="1">
                <a:solidFill>
                  <a:srgbClr val="484237"/>
                </a:solidFill>
                <a:effectLst/>
                <a:latin typeface="+mn-ea"/>
                <a:cs typeface="+mn-ea"/>
              </a:rPr>
              <a:t>Trusted AI for precision brain imaging</a:t>
            </a:r>
            <a:endParaRPr lang="en-US" altLang="en-US" b="1">
              <a:solidFill>
                <a:srgbClr val="484237"/>
              </a:solidFill>
              <a:effectLst/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6253480"/>
            <a:ext cx="1155065" cy="492760"/>
          </a:xfrm>
          <a:prstGeom prst="rect">
            <a:avLst/>
          </a:prstGeom>
        </p:spPr>
      </p:pic>
      <p:pic>
        <p:nvPicPr>
          <p:cNvPr id="15" name="Picture 2" descr="LTIMindtree - Technology Consulting and Digital Solutions Compa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3600" y="6252845"/>
            <a:ext cx="221678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26" y="325120"/>
            <a:ext cx="12192000" cy="5811520"/>
          </a:xfrm>
          <a:custGeom>
            <a:avLst/>
            <a:gdLst>
              <a:gd name="connsiteX0" fmla="*/ 0 w 19200"/>
              <a:gd name="connsiteY0" fmla="*/ 0 h 9152"/>
              <a:gd name="connsiteX1" fmla="*/ 19200 w 19200"/>
              <a:gd name="connsiteY1" fmla="*/ 0 h 9152"/>
              <a:gd name="connsiteX2" fmla="*/ 19200 w 19200"/>
              <a:gd name="connsiteY2" fmla="*/ 9152 h 9152"/>
              <a:gd name="connsiteX3" fmla="*/ 1424 w 19200"/>
              <a:gd name="connsiteY3" fmla="*/ 9104 h 9152"/>
              <a:gd name="connsiteX4" fmla="*/ 847 w 19200"/>
              <a:gd name="connsiteY4" fmla="*/ 8469 h 9152"/>
              <a:gd name="connsiteX5" fmla="*/ 1 w 19200"/>
              <a:gd name="connsiteY5" fmla="*/ 8162 h 9152"/>
              <a:gd name="connsiteX6" fmla="*/ 0 w 19200"/>
              <a:gd name="connsiteY6" fmla="*/ 0 h 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9152">
                <a:moveTo>
                  <a:pt x="0" y="0"/>
                </a:moveTo>
                <a:lnTo>
                  <a:pt x="19200" y="0"/>
                </a:lnTo>
                <a:lnTo>
                  <a:pt x="19200" y="9152"/>
                </a:lnTo>
                <a:lnTo>
                  <a:pt x="1424" y="9104"/>
                </a:lnTo>
                <a:cubicBezTo>
                  <a:pt x="832" y="9088"/>
                  <a:pt x="1057" y="8559"/>
                  <a:pt x="847" y="8469"/>
                </a:cubicBezTo>
                <a:cubicBezTo>
                  <a:pt x="667" y="8313"/>
                  <a:pt x="8" y="8372"/>
                  <a:pt x="1" y="8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1900555"/>
            <a:ext cx="10793730" cy="4236085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1274" y="1157466"/>
            <a:ext cx="7305799" cy="0"/>
          </a:xfrm>
          <a:prstGeom prst="line">
            <a:avLst/>
          </a:prstGeom>
          <a:ln w="28575">
            <a:solidFill>
              <a:srgbClr val="746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/>
          <p:cNvSpPr txBox="1"/>
          <p:nvPr/>
        </p:nvSpPr>
        <p:spPr>
          <a:xfrm>
            <a:off x="255905" y="467995"/>
            <a:ext cx="39236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ea typeface="+mn-ea"/>
                <a:cs typeface="+mn-lt"/>
              </a:rPr>
              <a:t>Structure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46558"/>
              </a:solidFill>
              <a:effectLst/>
              <a:uLnTx/>
              <a:uFillTx/>
              <a:ea typeface="+mn-ea"/>
              <a:cs typeface="+mn-lt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20980" y="1323340"/>
            <a:ext cx="7306310" cy="4812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0" fontAlgn="auto">
              <a:lnSpc>
                <a:spcPct val="80000"/>
              </a:lnSpc>
              <a:buNone/>
            </a:pPr>
            <a:r>
              <a:rPr lang="en-US" altLang="en-US" sz="2800" b="1">
                <a:solidFill>
                  <a:srgbClr val="484237"/>
                </a:solidFill>
              </a:rPr>
              <a:t>Flow:</a:t>
            </a:r>
            <a:endParaRPr lang="en-US" altLang="en-US" sz="2800" b="1">
              <a:solidFill>
                <a:srgbClr val="484237"/>
              </a:solidFill>
            </a:endParaRPr>
          </a:p>
          <a:p>
            <a:pPr indent="0" fontAlgn="auto">
              <a:lnSpc>
                <a:spcPct val="80000"/>
              </a:lnSpc>
              <a:buNone/>
            </a:pPr>
            <a:endParaRPr lang="en-US" altLang="en-US" sz="2800">
              <a:solidFill>
                <a:srgbClr val="484237"/>
              </a:solidFill>
            </a:endParaRPr>
          </a:p>
          <a:p>
            <a:pPr indent="0" fontAlgn="auto">
              <a:lnSpc>
                <a:spcPct val="80000"/>
              </a:lnSpc>
              <a:buNone/>
            </a:pPr>
            <a:r>
              <a:rPr lang="en-US" altLang="en-US" sz="2800">
                <a:solidFill>
                  <a:srgbClr val="484237"/>
                </a:solidFill>
              </a:rPr>
              <a:t>MRI Input → Preprocessing → Hybrid CNN–Transformer → Segmentation Map → Explainability </a:t>
            </a:r>
            <a:r>
              <a:rPr lang="en-US" altLang="en-US" sz="2800">
                <a:solidFill>
                  <a:srgbClr val="746558"/>
                </a:solidFill>
              </a:rPr>
              <a:t>(Heatmaps + Uncertainty)</a:t>
            </a:r>
            <a:r>
              <a:rPr lang="en-US" altLang="en-US" sz="2800">
                <a:solidFill>
                  <a:srgbClr val="484237"/>
                </a:solidFill>
              </a:rPr>
              <a:t> → Clinician Output</a:t>
            </a:r>
            <a:endParaRPr lang="en-US" altLang="en-US" sz="2800">
              <a:solidFill>
                <a:srgbClr val="484237"/>
              </a:solidFill>
            </a:endParaRPr>
          </a:p>
          <a:p>
            <a:pPr indent="0" fontAlgn="auto">
              <a:lnSpc>
                <a:spcPct val="80000"/>
              </a:lnSpc>
              <a:buNone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Federated Loop for multi-institution learning.</a:t>
            </a:r>
            <a:endParaRPr lang="en-US" altLang="en-US" sz="2800">
              <a:solidFill>
                <a:srgbClr val="484237"/>
              </a:solidFill>
            </a:endParaRPr>
          </a:p>
        </p:txBody>
      </p:sp>
      <p:pic>
        <p:nvPicPr>
          <p:cNvPr id="2" name="Picture 1" descr="ChatGPT Image Sep 20, 2025, 05_44_21 PM"/>
          <p:cNvPicPr>
            <a:picLocks noChangeAspect="1"/>
          </p:cNvPicPr>
          <p:nvPr/>
        </p:nvPicPr>
        <p:blipFill>
          <a:blip r:embed="rId3"/>
          <a:srcRect t="2417" b="7019"/>
          <a:stretch>
            <a:fillRect/>
          </a:stretch>
        </p:blipFill>
        <p:spPr>
          <a:xfrm>
            <a:off x="8377555" y="1157605"/>
            <a:ext cx="3664585" cy="497903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6478905" y="0"/>
            <a:ext cx="5713095" cy="325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 </a:t>
            </a:r>
            <a:r>
              <a:rPr lang="en-US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NeuroLens</a:t>
            </a: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:</a:t>
            </a:r>
            <a:r>
              <a:rPr lang="en-US" altLang="en-US" b="1">
                <a:solidFill>
                  <a:srgbClr val="484237"/>
                </a:solidFill>
                <a:effectLst/>
                <a:latin typeface="+mn-ea"/>
                <a:cs typeface="+mn-ea"/>
              </a:rPr>
              <a:t>Trusted AI for precision brain imaging</a:t>
            </a:r>
            <a:endParaRPr lang="en-US" altLang="en-US" b="1">
              <a:solidFill>
                <a:srgbClr val="484237"/>
              </a:solidFill>
              <a:effectLst/>
              <a:latin typeface="+mn-ea"/>
              <a:cs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6253480"/>
            <a:ext cx="1155065" cy="492760"/>
          </a:xfrm>
          <a:prstGeom prst="rect">
            <a:avLst/>
          </a:prstGeom>
        </p:spPr>
      </p:pic>
      <p:pic>
        <p:nvPicPr>
          <p:cNvPr id="15" name="Picture 2" descr="LTIMindtree - Technology Consulting and Digital Solutions Compa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3600" y="6252845"/>
            <a:ext cx="221678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26" y="325120"/>
            <a:ext cx="12192000" cy="5811520"/>
          </a:xfrm>
          <a:custGeom>
            <a:avLst/>
            <a:gdLst>
              <a:gd name="connsiteX0" fmla="*/ 0 w 19200"/>
              <a:gd name="connsiteY0" fmla="*/ 0 h 9152"/>
              <a:gd name="connsiteX1" fmla="*/ 19200 w 19200"/>
              <a:gd name="connsiteY1" fmla="*/ 0 h 9152"/>
              <a:gd name="connsiteX2" fmla="*/ 19200 w 19200"/>
              <a:gd name="connsiteY2" fmla="*/ 9152 h 9152"/>
              <a:gd name="connsiteX3" fmla="*/ 1424 w 19200"/>
              <a:gd name="connsiteY3" fmla="*/ 9104 h 9152"/>
              <a:gd name="connsiteX4" fmla="*/ 847 w 19200"/>
              <a:gd name="connsiteY4" fmla="*/ 8469 h 9152"/>
              <a:gd name="connsiteX5" fmla="*/ 1 w 19200"/>
              <a:gd name="connsiteY5" fmla="*/ 8162 h 9152"/>
              <a:gd name="connsiteX6" fmla="*/ 0 w 19200"/>
              <a:gd name="connsiteY6" fmla="*/ 0 h 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9152">
                <a:moveTo>
                  <a:pt x="0" y="0"/>
                </a:moveTo>
                <a:lnTo>
                  <a:pt x="19200" y="0"/>
                </a:lnTo>
                <a:lnTo>
                  <a:pt x="19200" y="9152"/>
                </a:lnTo>
                <a:lnTo>
                  <a:pt x="1424" y="9104"/>
                </a:lnTo>
                <a:cubicBezTo>
                  <a:pt x="832" y="9088"/>
                  <a:pt x="1057" y="8559"/>
                  <a:pt x="847" y="8469"/>
                </a:cubicBezTo>
                <a:cubicBezTo>
                  <a:pt x="667" y="8313"/>
                  <a:pt x="8" y="8372"/>
                  <a:pt x="1" y="8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1900555"/>
            <a:ext cx="10793730" cy="4236085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1274" y="1157466"/>
            <a:ext cx="7305799" cy="0"/>
          </a:xfrm>
          <a:prstGeom prst="line">
            <a:avLst/>
          </a:prstGeom>
          <a:ln w="28575">
            <a:solidFill>
              <a:srgbClr val="746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/>
          <p:cNvSpPr txBox="1"/>
          <p:nvPr/>
        </p:nvSpPr>
        <p:spPr>
          <a:xfrm>
            <a:off x="255905" y="467995"/>
            <a:ext cx="7171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ea typeface="+mn-ea"/>
                <a:cs typeface="+mn-lt"/>
              </a:rPr>
              <a:t>Clinical Dashboard (UI Prototype)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46558"/>
              </a:solidFill>
              <a:effectLst/>
              <a:uLnTx/>
              <a:uFillTx/>
              <a:ea typeface="+mn-ea"/>
              <a:cs typeface="+mn-lt"/>
            </a:endParaRPr>
          </a:p>
        </p:txBody>
      </p:sp>
      <p:pic>
        <p:nvPicPr>
          <p:cNvPr id="3" name="Picture 2" descr="Screenshot_23-9-2025_12635_www.figma.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" y="1282700"/>
            <a:ext cx="10232390" cy="473964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6478905" y="0"/>
            <a:ext cx="5713095" cy="325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 </a:t>
            </a:r>
            <a:r>
              <a:rPr lang="en-US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NeuroLens</a:t>
            </a: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:</a:t>
            </a:r>
            <a:r>
              <a:rPr lang="en-US" altLang="en-US" b="1">
                <a:solidFill>
                  <a:srgbClr val="484237"/>
                </a:solidFill>
                <a:effectLst/>
                <a:latin typeface="+mn-ea"/>
                <a:cs typeface="+mn-ea"/>
              </a:rPr>
              <a:t>Trusted AI for precision brain imaging</a:t>
            </a:r>
            <a:endParaRPr lang="en-US" altLang="en-US" b="1">
              <a:solidFill>
                <a:srgbClr val="484237"/>
              </a:solidFill>
              <a:effectLst/>
              <a:latin typeface="+mn-ea"/>
              <a:cs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6253480"/>
            <a:ext cx="1155065" cy="492760"/>
          </a:xfrm>
          <a:prstGeom prst="rect">
            <a:avLst/>
          </a:prstGeom>
        </p:spPr>
      </p:pic>
      <p:pic>
        <p:nvPicPr>
          <p:cNvPr id="15" name="Picture 2" descr="LTIMindtree - Technology Consulting and Digital Solutions Compa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3600" y="6252845"/>
            <a:ext cx="221678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26" y="325120"/>
            <a:ext cx="12192000" cy="5811520"/>
          </a:xfrm>
          <a:custGeom>
            <a:avLst/>
            <a:gdLst>
              <a:gd name="connsiteX0" fmla="*/ 0 w 19200"/>
              <a:gd name="connsiteY0" fmla="*/ 0 h 9152"/>
              <a:gd name="connsiteX1" fmla="*/ 19200 w 19200"/>
              <a:gd name="connsiteY1" fmla="*/ 0 h 9152"/>
              <a:gd name="connsiteX2" fmla="*/ 19200 w 19200"/>
              <a:gd name="connsiteY2" fmla="*/ 9152 h 9152"/>
              <a:gd name="connsiteX3" fmla="*/ 1424 w 19200"/>
              <a:gd name="connsiteY3" fmla="*/ 9104 h 9152"/>
              <a:gd name="connsiteX4" fmla="*/ 847 w 19200"/>
              <a:gd name="connsiteY4" fmla="*/ 8469 h 9152"/>
              <a:gd name="connsiteX5" fmla="*/ 1 w 19200"/>
              <a:gd name="connsiteY5" fmla="*/ 8162 h 9152"/>
              <a:gd name="connsiteX6" fmla="*/ 0 w 19200"/>
              <a:gd name="connsiteY6" fmla="*/ 0 h 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9152">
                <a:moveTo>
                  <a:pt x="0" y="0"/>
                </a:moveTo>
                <a:lnTo>
                  <a:pt x="19200" y="0"/>
                </a:lnTo>
                <a:lnTo>
                  <a:pt x="19200" y="9152"/>
                </a:lnTo>
                <a:lnTo>
                  <a:pt x="1424" y="9104"/>
                </a:lnTo>
                <a:cubicBezTo>
                  <a:pt x="832" y="9088"/>
                  <a:pt x="1057" y="8559"/>
                  <a:pt x="847" y="8469"/>
                </a:cubicBezTo>
                <a:cubicBezTo>
                  <a:pt x="667" y="8313"/>
                  <a:pt x="8" y="8372"/>
                  <a:pt x="1" y="8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1900555"/>
            <a:ext cx="10793730" cy="4236085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1274" y="1157466"/>
            <a:ext cx="7305799" cy="0"/>
          </a:xfrm>
          <a:prstGeom prst="line">
            <a:avLst/>
          </a:prstGeom>
          <a:ln w="28575">
            <a:solidFill>
              <a:srgbClr val="746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/>
          <p:cNvSpPr txBox="1"/>
          <p:nvPr/>
        </p:nvSpPr>
        <p:spPr>
          <a:xfrm>
            <a:off x="255905" y="467995"/>
            <a:ext cx="7171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ea typeface="+mn-ea"/>
                <a:cs typeface="+mn-lt"/>
              </a:rPr>
              <a:t>AI Analysis &amp; Tools (UI Prototype)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46558"/>
              </a:solidFill>
              <a:effectLst/>
              <a:uLnTx/>
              <a:uFillTx/>
              <a:ea typeface="+mn-ea"/>
              <a:cs typeface="+mn-lt"/>
            </a:endParaRPr>
          </a:p>
        </p:txBody>
      </p:sp>
      <p:pic>
        <p:nvPicPr>
          <p:cNvPr id="3" name="Picture 2" descr="D:/Research Paper/Screenshot_23-9-2025_12757_www.figma.com.jpegScreenshot_23-9-2025_12757_www.figma.com"/>
          <p:cNvPicPr>
            <a:picLocks noChangeAspect="1"/>
          </p:cNvPicPr>
          <p:nvPr/>
        </p:nvPicPr>
        <p:blipFill>
          <a:blip r:embed="rId3"/>
          <a:srcRect t="6" b="6"/>
          <a:stretch>
            <a:fillRect/>
          </a:stretch>
        </p:blipFill>
        <p:spPr>
          <a:xfrm>
            <a:off x="772160" y="1282700"/>
            <a:ext cx="10232390" cy="4739640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6478905" y="0"/>
            <a:ext cx="5713095" cy="325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 </a:t>
            </a:r>
            <a:r>
              <a:rPr lang="en-US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NeuroLens</a:t>
            </a: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:</a:t>
            </a:r>
            <a:r>
              <a:rPr lang="en-US" altLang="en-US" b="1">
                <a:solidFill>
                  <a:srgbClr val="484237"/>
                </a:solidFill>
                <a:effectLst/>
                <a:latin typeface="+mn-ea"/>
                <a:cs typeface="+mn-ea"/>
              </a:rPr>
              <a:t>Trusted AI for precision brain imaging</a:t>
            </a:r>
            <a:endParaRPr lang="en-US" altLang="en-US" b="1">
              <a:solidFill>
                <a:srgbClr val="484237"/>
              </a:solidFill>
              <a:effectLst/>
              <a:latin typeface="+mn-ea"/>
              <a:cs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6253480"/>
            <a:ext cx="1155065" cy="492760"/>
          </a:xfrm>
          <a:prstGeom prst="rect">
            <a:avLst/>
          </a:prstGeom>
        </p:spPr>
      </p:pic>
      <p:pic>
        <p:nvPicPr>
          <p:cNvPr id="15" name="Picture 2" descr="LTIMindtree - Technology Consulting and Digital Solutions Compa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3600" y="6252845"/>
            <a:ext cx="221678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26" y="325120"/>
            <a:ext cx="12192000" cy="5811520"/>
          </a:xfrm>
          <a:custGeom>
            <a:avLst/>
            <a:gdLst>
              <a:gd name="connsiteX0" fmla="*/ 0 w 19200"/>
              <a:gd name="connsiteY0" fmla="*/ 0 h 9152"/>
              <a:gd name="connsiteX1" fmla="*/ 19200 w 19200"/>
              <a:gd name="connsiteY1" fmla="*/ 0 h 9152"/>
              <a:gd name="connsiteX2" fmla="*/ 19200 w 19200"/>
              <a:gd name="connsiteY2" fmla="*/ 9152 h 9152"/>
              <a:gd name="connsiteX3" fmla="*/ 1424 w 19200"/>
              <a:gd name="connsiteY3" fmla="*/ 9104 h 9152"/>
              <a:gd name="connsiteX4" fmla="*/ 847 w 19200"/>
              <a:gd name="connsiteY4" fmla="*/ 8469 h 9152"/>
              <a:gd name="connsiteX5" fmla="*/ 1 w 19200"/>
              <a:gd name="connsiteY5" fmla="*/ 8162 h 9152"/>
              <a:gd name="connsiteX6" fmla="*/ 0 w 19200"/>
              <a:gd name="connsiteY6" fmla="*/ 0 h 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9152">
                <a:moveTo>
                  <a:pt x="0" y="0"/>
                </a:moveTo>
                <a:lnTo>
                  <a:pt x="19200" y="0"/>
                </a:lnTo>
                <a:lnTo>
                  <a:pt x="19200" y="9152"/>
                </a:lnTo>
                <a:lnTo>
                  <a:pt x="1424" y="9104"/>
                </a:lnTo>
                <a:cubicBezTo>
                  <a:pt x="832" y="9088"/>
                  <a:pt x="1057" y="8559"/>
                  <a:pt x="847" y="8469"/>
                </a:cubicBezTo>
                <a:cubicBezTo>
                  <a:pt x="667" y="8313"/>
                  <a:pt x="8" y="8372"/>
                  <a:pt x="1" y="8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1900555"/>
            <a:ext cx="10793730" cy="4236085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1274" y="1157466"/>
            <a:ext cx="7305799" cy="0"/>
          </a:xfrm>
          <a:prstGeom prst="line">
            <a:avLst/>
          </a:prstGeom>
          <a:ln w="28575">
            <a:solidFill>
              <a:srgbClr val="746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/>
          <p:cNvSpPr txBox="1"/>
          <p:nvPr/>
        </p:nvSpPr>
        <p:spPr>
          <a:xfrm>
            <a:off x="255905" y="467995"/>
            <a:ext cx="7582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465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20980" y="1323340"/>
            <a:ext cx="11970385" cy="4812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Designed to solve top 10 weaknesses of existing models.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Dual mode: Clinical </a:t>
            </a:r>
            <a:r>
              <a:rPr lang="en-US" altLang="en-US" sz="2800">
                <a:solidFill>
                  <a:srgbClr val="746558"/>
                </a:solidFill>
              </a:rPr>
              <a:t>(fast, explainable)</a:t>
            </a:r>
            <a:r>
              <a:rPr lang="en-US" altLang="en-US" sz="2800">
                <a:solidFill>
                  <a:srgbClr val="484237"/>
                </a:solidFill>
              </a:rPr>
              <a:t> + Research </a:t>
            </a:r>
            <a:r>
              <a:rPr lang="en-US" altLang="en-US" sz="2800">
                <a:solidFill>
                  <a:srgbClr val="746558"/>
                </a:solidFill>
              </a:rPr>
              <a:t>(accurate, robust)</a:t>
            </a:r>
            <a:r>
              <a:rPr lang="en-US" altLang="en-US" sz="2800">
                <a:solidFill>
                  <a:srgbClr val="484237"/>
                </a:solidFill>
              </a:rPr>
              <a:t>.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Final deliverables: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Optimized hybrid segmentation model</a:t>
            </a: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Explainability + federated learning</a:t>
            </a: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Benchmarks vs baseline U-Net</a:t>
            </a: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Demo pipeline for clinicians</a:t>
            </a:r>
            <a:endParaRPr lang="en-US" altLang="en-US" sz="2800">
              <a:solidFill>
                <a:srgbClr val="484237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478905" y="0"/>
            <a:ext cx="5713095" cy="325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 </a:t>
            </a:r>
            <a:r>
              <a:rPr lang="en-US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NeuroLens</a:t>
            </a: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:</a:t>
            </a:r>
            <a:r>
              <a:rPr lang="en-US" altLang="en-US" b="1">
                <a:solidFill>
                  <a:srgbClr val="484237"/>
                </a:solidFill>
                <a:effectLst/>
                <a:latin typeface="+mn-ea"/>
                <a:cs typeface="+mn-ea"/>
              </a:rPr>
              <a:t>Trusted AI for precision brain imaging</a:t>
            </a:r>
            <a:endParaRPr lang="en-US" altLang="en-US" b="1">
              <a:solidFill>
                <a:srgbClr val="484237"/>
              </a:solidFill>
              <a:effectLst/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6253480"/>
            <a:ext cx="1155065" cy="492760"/>
          </a:xfrm>
          <a:prstGeom prst="rect">
            <a:avLst/>
          </a:prstGeom>
        </p:spPr>
      </p:pic>
      <p:pic>
        <p:nvPicPr>
          <p:cNvPr id="15" name="Picture 2" descr="LTIMindtree - Technology Consulting and Digital Solutions Compan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53600" y="6252845"/>
            <a:ext cx="221678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26" y="325120"/>
            <a:ext cx="12192000" cy="5811520"/>
          </a:xfrm>
          <a:custGeom>
            <a:avLst/>
            <a:gdLst>
              <a:gd name="connsiteX0" fmla="*/ 0 w 19200"/>
              <a:gd name="connsiteY0" fmla="*/ 0 h 9152"/>
              <a:gd name="connsiteX1" fmla="*/ 19200 w 19200"/>
              <a:gd name="connsiteY1" fmla="*/ 0 h 9152"/>
              <a:gd name="connsiteX2" fmla="*/ 19200 w 19200"/>
              <a:gd name="connsiteY2" fmla="*/ 9152 h 9152"/>
              <a:gd name="connsiteX3" fmla="*/ 1424 w 19200"/>
              <a:gd name="connsiteY3" fmla="*/ 9104 h 9152"/>
              <a:gd name="connsiteX4" fmla="*/ 847 w 19200"/>
              <a:gd name="connsiteY4" fmla="*/ 8469 h 9152"/>
              <a:gd name="connsiteX5" fmla="*/ 1 w 19200"/>
              <a:gd name="connsiteY5" fmla="*/ 8162 h 9152"/>
              <a:gd name="connsiteX6" fmla="*/ 0 w 19200"/>
              <a:gd name="connsiteY6" fmla="*/ 0 h 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9152">
                <a:moveTo>
                  <a:pt x="0" y="0"/>
                </a:moveTo>
                <a:lnTo>
                  <a:pt x="19200" y="0"/>
                </a:lnTo>
                <a:lnTo>
                  <a:pt x="19200" y="9152"/>
                </a:lnTo>
                <a:lnTo>
                  <a:pt x="1424" y="9104"/>
                </a:lnTo>
                <a:cubicBezTo>
                  <a:pt x="832" y="9088"/>
                  <a:pt x="1057" y="8559"/>
                  <a:pt x="847" y="8469"/>
                </a:cubicBezTo>
                <a:cubicBezTo>
                  <a:pt x="667" y="8313"/>
                  <a:pt x="8" y="8372"/>
                  <a:pt x="1" y="8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1900555"/>
            <a:ext cx="10793730" cy="4236085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1274" y="1157466"/>
            <a:ext cx="7305799" cy="0"/>
          </a:xfrm>
          <a:prstGeom prst="line">
            <a:avLst/>
          </a:prstGeom>
          <a:ln w="28575">
            <a:solidFill>
              <a:srgbClr val="746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/>
          <p:cNvSpPr txBox="1"/>
          <p:nvPr/>
        </p:nvSpPr>
        <p:spPr>
          <a:xfrm>
            <a:off x="255905" y="467995"/>
            <a:ext cx="7582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eferences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465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21615" y="1323340"/>
            <a:ext cx="5013325" cy="4812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MICCAI 2015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MICCAI 2016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MIDL 2018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No New-Net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TransUNet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ECCV 2022 (Workshop)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Medical Image Analysis, 2018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nnFormer</a:t>
            </a:r>
            <a:endParaRPr lang="en-US" altLang="en-US" sz="2800">
              <a:solidFill>
                <a:srgbClr val="484237"/>
              </a:solidFill>
            </a:endParaRPr>
          </a:p>
          <a:p>
            <a:pPr indent="0" fontAlgn="auto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en-US" sz="2800">
                <a:solidFill>
                  <a:srgbClr val="484237"/>
                </a:solidFill>
              </a:rPr>
              <a:t> </a:t>
            </a:r>
            <a:endParaRPr lang="en-US" altLang="en-US" sz="2800">
              <a:solidFill>
                <a:srgbClr val="484237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14595" y="1323975"/>
            <a:ext cx="7178040" cy="4812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  <a:sym typeface="+mn-ea"/>
              </a:rPr>
              <a:t>UNETR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  <a:sym typeface="+mn-ea"/>
              </a:rPr>
              <a:t>SegFormer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  <a:sym typeface="+mn-ea"/>
              </a:rPr>
              <a:t>Medical Transformer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IN" altLang="en-US" sz="2800">
                <a:solidFill>
                  <a:srgbClr val="484237"/>
                </a:solidFill>
                <a:sym typeface="+mn-ea"/>
              </a:rPr>
              <a:t>A</a:t>
            </a:r>
            <a:r>
              <a:rPr lang="en-US" altLang="en-US" sz="2800">
                <a:solidFill>
                  <a:srgbClr val="484237"/>
                </a:solidFill>
                <a:sym typeface="+mn-ea"/>
              </a:rPr>
              <a:t>ttention mechanism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IN" altLang="en-US" sz="2800">
                <a:solidFill>
                  <a:srgbClr val="484237"/>
                </a:solidFill>
                <a:sym typeface="+mn-ea"/>
              </a:rPr>
              <a:t>F</a:t>
            </a:r>
            <a:r>
              <a:rPr lang="en-US" altLang="en-US" sz="2800">
                <a:solidFill>
                  <a:srgbClr val="484237"/>
                </a:solidFill>
                <a:sym typeface="+mn-ea"/>
              </a:rPr>
              <a:t>ederated learning algorithm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  <a:sym typeface="+mn-ea"/>
              </a:rPr>
              <a:t>Federated learning with integrated</a:t>
            </a:r>
            <a:r>
              <a:rPr lang="en-IN" altLang="en-US" sz="2800">
                <a:solidFill>
                  <a:srgbClr val="484237"/>
                </a:solidFill>
                <a:sym typeface="+mn-ea"/>
              </a:rPr>
              <a:t> </a:t>
            </a:r>
            <a:r>
              <a:rPr lang="en-US" altLang="en-US" sz="2800">
                <a:solidFill>
                  <a:srgbClr val="484237"/>
                </a:solidFill>
                <a:sym typeface="+mn-ea"/>
              </a:rPr>
              <a:t>attention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  <a:sym typeface="+mn-ea"/>
              </a:rPr>
              <a:t>Generative adversarial DacFormer network</a:t>
            </a:r>
            <a:endParaRPr lang="en-US" altLang="en-US" sz="2800">
              <a:solidFill>
                <a:srgbClr val="484237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478905" y="0"/>
            <a:ext cx="5713095" cy="325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 </a:t>
            </a:r>
            <a:r>
              <a:rPr lang="en-US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NeuroLens</a:t>
            </a: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:</a:t>
            </a:r>
            <a:r>
              <a:rPr lang="en-US" altLang="en-US" b="1">
                <a:solidFill>
                  <a:srgbClr val="484237"/>
                </a:solidFill>
                <a:effectLst/>
                <a:latin typeface="+mn-ea"/>
                <a:cs typeface="+mn-ea"/>
              </a:rPr>
              <a:t>Trusted AI for precision brain imaging</a:t>
            </a:r>
            <a:endParaRPr lang="en-US" altLang="en-US" b="1">
              <a:solidFill>
                <a:srgbClr val="484237"/>
              </a:solidFill>
              <a:effectLst/>
              <a:latin typeface="+mn-ea"/>
              <a:cs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6253480"/>
            <a:ext cx="1155065" cy="492760"/>
          </a:xfrm>
          <a:prstGeom prst="rect">
            <a:avLst/>
          </a:prstGeom>
        </p:spPr>
      </p:pic>
      <p:pic>
        <p:nvPicPr>
          <p:cNvPr id="15" name="Picture 2" descr="LTIMindtree - Technology Consulting and Digital Solutions Compan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252845"/>
            <a:ext cx="221678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26" y="325120"/>
            <a:ext cx="12192000" cy="5811520"/>
          </a:xfrm>
          <a:custGeom>
            <a:avLst/>
            <a:gdLst>
              <a:gd name="connsiteX0" fmla="*/ 0 w 19200"/>
              <a:gd name="connsiteY0" fmla="*/ 0 h 9152"/>
              <a:gd name="connsiteX1" fmla="*/ 19200 w 19200"/>
              <a:gd name="connsiteY1" fmla="*/ 0 h 9152"/>
              <a:gd name="connsiteX2" fmla="*/ 19200 w 19200"/>
              <a:gd name="connsiteY2" fmla="*/ 9152 h 9152"/>
              <a:gd name="connsiteX3" fmla="*/ 1424 w 19200"/>
              <a:gd name="connsiteY3" fmla="*/ 9104 h 9152"/>
              <a:gd name="connsiteX4" fmla="*/ 847 w 19200"/>
              <a:gd name="connsiteY4" fmla="*/ 8469 h 9152"/>
              <a:gd name="connsiteX5" fmla="*/ 1 w 19200"/>
              <a:gd name="connsiteY5" fmla="*/ 8162 h 9152"/>
              <a:gd name="connsiteX6" fmla="*/ 0 w 19200"/>
              <a:gd name="connsiteY6" fmla="*/ 0 h 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9152">
                <a:moveTo>
                  <a:pt x="0" y="0"/>
                </a:moveTo>
                <a:lnTo>
                  <a:pt x="19200" y="0"/>
                </a:lnTo>
                <a:lnTo>
                  <a:pt x="19200" y="9152"/>
                </a:lnTo>
                <a:lnTo>
                  <a:pt x="1424" y="9104"/>
                </a:lnTo>
                <a:cubicBezTo>
                  <a:pt x="832" y="9088"/>
                  <a:pt x="1057" y="8559"/>
                  <a:pt x="847" y="8469"/>
                </a:cubicBezTo>
                <a:cubicBezTo>
                  <a:pt x="667" y="8313"/>
                  <a:pt x="8" y="8372"/>
                  <a:pt x="1" y="8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1900555"/>
            <a:ext cx="10793730" cy="4236085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1274" y="1157466"/>
            <a:ext cx="7305799" cy="0"/>
          </a:xfrm>
          <a:prstGeom prst="line">
            <a:avLst/>
          </a:prstGeom>
          <a:ln w="28575">
            <a:solidFill>
              <a:srgbClr val="746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/>
          <p:cNvSpPr txBox="1"/>
          <p:nvPr/>
        </p:nvSpPr>
        <p:spPr>
          <a:xfrm>
            <a:off x="255905" y="467995"/>
            <a:ext cx="2623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7465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20980" y="1172845"/>
            <a:ext cx="11971020" cy="4812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457200" indent="-457200" fontAlgn="auto">
              <a:lnSpc>
                <a:spcPct val="72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Brain tumor segmentation is vital for diagnosis and treatment planning.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72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72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Existing models (U-Net, TransUNet, nnU-Net, Swin-Unet, etc.) show serious weaknesses.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72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72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We propose a comprehensive product that improves accuracy, speed, robustness, interpretability, and privacy.</a:t>
            </a:r>
            <a:endParaRPr lang="en-US" altLang="en-US" sz="2800">
              <a:solidFill>
                <a:srgbClr val="484237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478905" y="0"/>
            <a:ext cx="5713095" cy="325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 </a:t>
            </a:r>
            <a:r>
              <a:rPr lang="en-US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NeuroLens</a:t>
            </a: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:</a:t>
            </a:r>
            <a:r>
              <a:rPr lang="en-US" altLang="en-US" b="1">
                <a:solidFill>
                  <a:srgbClr val="484237"/>
                </a:solidFill>
                <a:effectLst/>
                <a:latin typeface="+mn-ea"/>
                <a:cs typeface="+mn-ea"/>
              </a:rPr>
              <a:t>Trusted AI for precision brain imaging</a:t>
            </a:r>
            <a:endParaRPr lang="en-US" altLang="en-US" b="1">
              <a:solidFill>
                <a:srgbClr val="484237"/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6253480"/>
            <a:ext cx="1155065" cy="492760"/>
          </a:xfrm>
          <a:prstGeom prst="rect">
            <a:avLst/>
          </a:prstGeom>
        </p:spPr>
      </p:pic>
      <p:pic>
        <p:nvPicPr>
          <p:cNvPr id="15" name="Picture 2" descr="LTIMindtree - Technology Consulting and Digital Solutions Compan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252845"/>
            <a:ext cx="221678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26" y="325120"/>
            <a:ext cx="12192000" cy="5811520"/>
          </a:xfrm>
          <a:custGeom>
            <a:avLst/>
            <a:gdLst>
              <a:gd name="connsiteX0" fmla="*/ 0 w 19200"/>
              <a:gd name="connsiteY0" fmla="*/ 0 h 9152"/>
              <a:gd name="connsiteX1" fmla="*/ 19200 w 19200"/>
              <a:gd name="connsiteY1" fmla="*/ 0 h 9152"/>
              <a:gd name="connsiteX2" fmla="*/ 19200 w 19200"/>
              <a:gd name="connsiteY2" fmla="*/ 9152 h 9152"/>
              <a:gd name="connsiteX3" fmla="*/ 1424 w 19200"/>
              <a:gd name="connsiteY3" fmla="*/ 9104 h 9152"/>
              <a:gd name="connsiteX4" fmla="*/ 847 w 19200"/>
              <a:gd name="connsiteY4" fmla="*/ 8469 h 9152"/>
              <a:gd name="connsiteX5" fmla="*/ 1 w 19200"/>
              <a:gd name="connsiteY5" fmla="*/ 8162 h 9152"/>
              <a:gd name="connsiteX6" fmla="*/ 0 w 19200"/>
              <a:gd name="connsiteY6" fmla="*/ 0 h 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9152">
                <a:moveTo>
                  <a:pt x="0" y="0"/>
                </a:moveTo>
                <a:lnTo>
                  <a:pt x="19200" y="0"/>
                </a:lnTo>
                <a:lnTo>
                  <a:pt x="19200" y="9152"/>
                </a:lnTo>
                <a:lnTo>
                  <a:pt x="1424" y="9104"/>
                </a:lnTo>
                <a:cubicBezTo>
                  <a:pt x="832" y="9088"/>
                  <a:pt x="1057" y="8559"/>
                  <a:pt x="847" y="8469"/>
                </a:cubicBezTo>
                <a:cubicBezTo>
                  <a:pt x="667" y="8313"/>
                  <a:pt x="8" y="8372"/>
                  <a:pt x="1" y="8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1900555"/>
            <a:ext cx="10793730" cy="4236085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1274" y="1157466"/>
            <a:ext cx="7305799" cy="0"/>
          </a:xfrm>
          <a:prstGeom prst="line">
            <a:avLst/>
          </a:prstGeom>
          <a:ln w="28575">
            <a:solidFill>
              <a:srgbClr val="746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/>
          <p:cNvSpPr txBox="1"/>
          <p:nvPr/>
        </p:nvSpPr>
        <p:spPr>
          <a:xfrm>
            <a:off x="255905" y="467995"/>
            <a:ext cx="26238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465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20980" y="1323340"/>
            <a:ext cx="11970385" cy="4812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Build a lightweight hybrid CNN–Transformer model.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Improve generalization across multi-modal, multi-institution datasets.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Add explainability (heatmaps, uncertainty maps).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Enable privacy-preserving federated learning.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Deliver a fast, accurate, secure, and trustworthy solution.</a:t>
            </a:r>
            <a:endParaRPr lang="en-US" altLang="en-US" sz="2800">
              <a:solidFill>
                <a:srgbClr val="484237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478905" y="0"/>
            <a:ext cx="5713095" cy="325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 </a:t>
            </a:r>
            <a:r>
              <a:rPr lang="en-US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NeuroLens</a:t>
            </a: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:</a:t>
            </a:r>
            <a:r>
              <a:rPr lang="en-US" altLang="en-US" b="1">
                <a:solidFill>
                  <a:srgbClr val="484237"/>
                </a:solidFill>
                <a:effectLst/>
                <a:latin typeface="+mn-ea"/>
                <a:cs typeface="+mn-ea"/>
              </a:rPr>
              <a:t>Trusted AI for precision brain imaging</a:t>
            </a:r>
            <a:endParaRPr lang="en-US" altLang="en-US" b="1">
              <a:solidFill>
                <a:srgbClr val="484237"/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6253480"/>
            <a:ext cx="1155065" cy="492760"/>
          </a:xfrm>
          <a:prstGeom prst="rect">
            <a:avLst/>
          </a:prstGeom>
        </p:spPr>
      </p:pic>
      <p:pic>
        <p:nvPicPr>
          <p:cNvPr id="15" name="Picture 2" descr="LTIMindtree - Technology Consulting and Digital Solutions Compan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252845"/>
            <a:ext cx="221678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26" y="325120"/>
            <a:ext cx="12192000" cy="5811520"/>
          </a:xfrm>
          <a:custGeom>
            <a:avLst/>
            <a:gdLst>
              <a:gd name="connsiteX0" fmla="*/ 0 w 19200"/>
              <a:gd name="connsiteY0" fmla="*/ 0 h 9152"/>
              <a:gd name="connsiteX1" fmla="*/ 19200 w 19200"/>
              <a:gd name="connsiteY1" fmla="*/ 0 h 9152"/>
              <a:gd name="connsiteX2" fmla="*/ 19200 w 19200"/>
              <a:gd name="connsiteY2" fmla="*/ 9152 h 9152"/>
              <a:gd name="connsiteX3" fmla="*/ 1424 w 19200"/>
              <a:gd name="connsiteY3" fmla="*/ 9104 h 9152"/>
              <a:gd name="connsiteX4" fmla="*/ 847 w 19200"/>
              <a:gd name="connsiteY4" fmla="*/ 8469 h 9152"/>
              <a:gd name="connsiteX5" fmla="*/ 1 w 19200"/>
              <a:gd name="connsiteY5" fmla="*/ 8162 h 9152"/>
              <a:gd name="connsiteX6" fmla="*/ 0 w 19200"/>
              <a:gd name="connsiteY6" fmla="*/ 0 h 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9152">
                <a:moveTo>
                  <a:pt x="0" y="0"/>
                </a:moveTo>
                <a:lnTo>
                  <a:pt x="19200" y="0"/>
                </a:lnTo>
                <a:lnTo>
                  <a:pt x="19200" y="9152"/>
                </a:lnTo>
                <a:lnTo>
                  <a:pt x="1424" y="9104"/>
                </a:lnTo>
                <a:cubicBezTo>
                  <a:pt x="832" y="9088"/>
                  <a:pt x="1057" y="8559"/>
                  <a:pt x="847" y="8469"/>
                </a:cubicBezTo>
                <a:cubicBezTo>
                  <a:pt x="667" y="8313"/>
                  <a:pt x="8" y="8372"/>
                  <a:pt x="1" y="8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1900555"/>
            <a:ext cx="10793730" cy="4236085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1274" y="1157466"/>
            <a:ext cx="7305799" cy="0"/>
          </a:xfrm>
          <a:prstGeom prst="line">
            <a:avLst/>
          </a:prstGeom>
          <a:ln w="28575">
            <a:solidFill>
              <a:srgbClr val="746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/>
          <p:cNvSpPr txBox="1"/>
          <p:nvPr/>
        </p:nvSpPr>
        <p:spPr>
          <a:xfrm>
            <a:off x="255905" y="467995"/>
            <a:ext cx="7365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Common Problems in Existing</a:t>
            </a: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465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20980" y="1323340"/>
            <a:ext cx="11970385" cy="4812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0" fontAlgn="auto">
              <a:lnSpc>
                <a:spcPct val="70000"/>
              </a:lnSpc>
              <a:buNone/>
            </a:pPr>
            <a:r>
              <a:rPr lang="en-US" altLang="en-US" sz="2800" b="1">
                <a:solidFill>
                  <a:srgbClr val="484237"/>
                </a:solidFill>
              </a:rPr>
              <a:t>1. High Computational Cost</a:t>
            </a:r>
            <a:endParaRPr lang="en-US" altLang="en-US" sz="2800" b="1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7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Large parameter counts, heavy GPUs required, slow inference</a:t>
            </a:r>
            <a:r>
              <a:rPr lang="en-US" altLang="en-US" sz="2800">
                <a:solidFill>
                  <a:srgbClr val="746558"/>
                </a:solidFill>
              </a:rPr>
              <a:t>(TransUNet, Swin-Unet, UNETR, BSAU-Net, Mixed-FedUNet)</a:t>
            </a:r>
            <a:r>
              <a:rPr lang="en-IN" altLang="en-US" sz="2800">
                <a:solidFill>
                  <a:srgbClr val="484237"/>
                </a:solidFill>
              </a:rPr>
              <a:t>.</a:t>
            </a:r>
            <a:endParaRPr lang="en-US" altLang="en-US" sz="2800">
              <a:solidFill>
                <a:srgbClr val="484237"/>
              </a:solidFill>
            </a:endParaRPr>
          </a:p>
          <a:p>
            <a:pPr indent="0" fontAlgn="auto">
              <a:lnSpc>
                <a:spcPct val="70000"/>
              </a:lnSpc>
              <a:buNone/>
            </a:pPr>
            <a:r>
              <a:rPr lang="en-US" altLang="en-US" sz="2800" b="1">
                <a:solidFill>
                  <a:srgbClr val="484237"/>
                </a:solidFill>
              </a:rPr>
              <a:t>2. Dependence on Large Datasets</a:t>
            </a:r>
            <a:endParaRPr lang="en-US" altLang="en-US" sz="2800" b="1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7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Transformers struggle with small medical datasets</a:t>
            </a:r>
            <a:r>
              <a:rPr lang="en-US" altLang="en-US" sz="2800">
                <a:solidFill>
                  <a:srgbClr val="746558"/>
                </a:solidFill>
              </a:rPr>
              <a:t>(TransUNet, MedT, Swin-Unet)</a:t>
            </a:r>
            <a:r>
              <a:rPr lang="en-US" altLang="en-US" sz="2800">
                <a:solidFill>
                  <a:srgbClr val="484237"/>
                </a:solidFill>
              </a:rPr>
              <a:t>.</a:t>
            </a:r>
            <a:endParaRPr lang="en-US" altLang="en-US" sz="2800">
              <a:solidFill>
                <a:srgbClr val="484237"/>
              </a:solidFill>
            </a:endParaRPr>
          </a:p>
          <a:p>
            <a:pPr indent="0" fontAlgn="auto">
              <a:lnSpc>
                <a:spcPct val="70000"/>
              </a:lnSpc>
              <a:buNone/>
            </a:pPr>
            <a:r>
              <a:rPr lang="en-US" altLang="en-US" sz="2800" b="1">
                <a:solidFill>
                  <a:srgbClr val="484237"/>
                </a:solidFill>
              </a:rPr>
              <a:t>3. Limited Generalization</a:t>
            </a:r>
            <a:endParaRPr lang="en-US" altLang="en-US" sz="2800" b="1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7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Many models trained only on BraTS, weak on unseen hospital data</a:t>
            </a:r>
            <a:r>
              <a:rPr lang="en-US" altLang="en-US" sz="2800">
                <a:solidFill>
                  <a:srgbClr val="746558"/>
                </a:solidFill>
              </a:rPr>
              <a:t>(BSAU-Net, Mixed-FedUNet, GDacFormer)</a:t>
            </a:r>
            <a:r>
              <a:rPr lang="en-US" altLang="en-US" sz="2800">
                <a:solidFill>
                  <a:srgbClr val="484237"/>
                </a:solidFill>
              </a:rPr>
              <a:t>.</a:t>
            </a:r>
            <a:endParaRPr lang="en-US" altLang="en-US" sz="2800">
              <a:solidFill>
                <a:srgbClr val="484237"/>
              </a:solidFill>
            </a:endParaRPr>
          </a:p>
          <a:p>
            <a:pPr indent="0" fontAlgn="auto">
              <a:lnSpc>
                <a:spcPct val="70000"/>
              </a:lnSpc>
              <a:buNone/>
            </a:pPr>
            <a:r>
              <a:rPr lang="en-US" altLang="en-US" sz="2800" b="1">
                <a:solidFill>
                  <a:srgbClr val="484237"/>
                </a:solidFill>
              </a:rPr>
              <a:t>4. Accuracy vs Speed Trade-off</a:t>
            </a:r>
            <a:endParaRPr lang="en-US" altLang="en-US" sz="2800" b="1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7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Attention models improve accuracy but double inference time</a:t>
            </a:r>
            <a:r>
              <a:rPr lang="en-US" altLang="en-US" sz="2800">
                <a:solidFill>
                  <a:srgbClr val="746558"/>
                </a:solidFill>
              </a:rPr>
              <a:t>(Swin-Unet, TransUNet)</a:t>
            </a:r>
            <a:r>
              <a:rPr lang="en-US" altLang="en-US" sz="2800">
                <a:solidFill>
                  <a:srgbClr val="484237"/>
                </a:solidFill>
              </a:rPr>
              <a:t>.</a:t>
            </a:r>
            <a:endParaRPr lang="en-US" altLang="en-US" sz="2800">
              <a:solidFill>
                <a:srgbClr val="484237"/>
              </a:solidFill>
            </a:endParaRPr>
          </a:p>
          <a:p>
            <a:pPr indent="0" fontAlgn="auto">
              <a:lnSpc>
                <a:spcPct val="70000"/>
              </a:lnSpc>
              <a:buNone/>
            </a:pPr>
            <a:r>
              <a:rPr lang="en-US" altLang="en-US" sz="2800" b="1">
                <a:solidFill>
                  <a:srgbClr val="484237"/>
                </a:solidFill>
              </a:rPr>
              <a:t>5. Weak Transfer Learning</a:t>
            </a:r>
            <a:endParaRPr lang="en-US" altLang="en-US" sz="2800" b="1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7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ImageNet pretraining brings little benefit for medical images</a:t>
            </a:r>
            <a:r>
              <a:rPr lang="en-US" altLang="en-US" sz="2800">
                <a:solidFill>
                  <a:srgbClr val="746558"/>
                </a:solidFill>
              </a:rPr>
              <a:t>(Swin-Unet, UNETR)</a:t>
            </a:r>
            <a:r>
              <a:rPr lang="en-US" altLang="en-US" sz="2800">
                <a:solidFill>
                  <a:srgbClr val="484237"/>
                </a:solidFill>
              </a:rPr>
              <a:t>.</a:t>
            </a:r>
            <a:endParaRPr lang="en-US" altLang="en-US" sz="2800">
              <a:solidFill>
                <a:srgbClr val="484237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478905" y="0"/>
            <a:ext cx="5713095" cy="325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 </a:t>
            </a:r>
            <a:r>
              <a:rPr lang="en-US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NeuroLens</a:t>
            </a: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:</a:t>
            </a:r>
            <a:r>
              <a:rPr lang="en-US" altLang="en-US" b="1">
                <a:solidFill>
                  <a:srgbClr val="484237"/>
                </a:solidFill>
                <a:effectLst/>
                <a:latin typeface="+mn-ea"/>
                <a:cs typeface="+mn-ea"/>
              </a:rPr>
              <a:t>Trusted AI for precision brain imaging</a:t>
            </a:r>
            <a:endParaRPr lang="en-US" altLang="en-US" b="1">
              <a:solidFill>
                <a:srgbClr val="484237"/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6253480"/>
            <a:ext cx="1155065" cy="492760"/>
          </a:xfrm>
          <a:prstGeom prst="rect">
            <a:avLst/>
          </a:prstGeom>
        </p:spPr>
      </p:pic>
      <p:pic>
        <p:nvPicPr>
          <p:cNvPr id="15" name="Picture 2" descr="LTIMindtree - Technology Consulting and Digital Solutions Compan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252845"/>
            <a:ext cx="221678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26" y="325120"/>
            <a:ext cx="12192000" cy="5811520"/>
          </a:xfrm>
          <a:custGeom>
            <a:avLst/>
            <a:gdLst>
              <a:gd name="connsiteX0" fmla="*/ 0 w 19200"/>
              <a:gd name="connsiteY0" fmla="*/ 0 h 9152"/>
              <a:gd name="connsiteX1" fmla="*/ 19200 w 19200"/>
              <a:gd name="connsiteY1" fmla="*/ 0 h 9152"/>
              <a:gd name="connsiteX2" fmla="*/ 19200 w 19200"/>
              <a:gd name="connsiteY2" fmla="*/ 9152 h 9152"/>
              <a:gd name="connsiteX3" fmla="*/ 1424 w 19200"/>
              <a:gd name="connsiteY3" fmla="*/ 9104 h 9152"/>
              <a:gd name="connsiteX4" fmla="*/ 847 w 19200"/>
              <a:gd name="connsiteY4" fmla="*/ 8469 h 9152"/>
              <a:gd name="connsiteX5" fmla="*/ 1 w 19200"/>
              <a:gd name="connsiteY5" fmla="*/ 8162 h 9152"/>
              <a:gd name="connsiteX6" fmla="*/ 0 w 19200"/>
              <a:gd name="connsiteY6" fmla="*/ 0 h 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9152">
                <a:moveTo>
                  <a:pt x="0" y="0"/>
                </a:moveTo>
                <a:lnTo>
                  <a:pt x="19200" y="0"/>
                </a:lnTo>
                <a:lnTo>
                  <a:pt x="19200" y="9152"/>
                </a:lnTo>
                <a:lnTo>
                  <a:pt x="1424" y="9104"/>
                </a:lnTo>
                <a:cubicBezTo>
                  <a:pt x="832" y="9088"/>
                  <a:pt x="1057" y="8559"/>
                  <a:pt x="847" y="8469"/>
                </a:cubicBezTo>
                <a:cubicBezTo>
                  <a:pt x="667" y="8313"/>
                  <a:pt x="8" y="8372"/>
                  <a:pt x="1" y="8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1900555"/>
            <a:ext cx="10793730" cy="4236085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1274" y="1157466"/>
            <a:ext cx="7305799" cy="0"/>
          </a:xfrm>
          <a:prstGeom prst="line">
            <a:avLst/>
          </a:prstGeom>
          <a:ln w="28575">
            <a:solidFill>
              <a:srgbClr val="746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/>
          <p:cNvSpPr txBox="1"/>
          <p:nvPr/>
        </p:nvSpPr>
        <p:spPr>
          <a:xfrm>
            <a:off x="255905" y="467995"/>
            <a:ext cx="73653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Common Problems in Existing</a:t>
            </a: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465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20980" y="1323340"/>
            <a:ext cx="11970385" cy="4812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0" fontAlgn="auto">
              <a:lnSpc>
                <a:spcPct val="70000"/>
              </a:lnSpc>
              <a:buNone/>
            </a:pPr>
            <a:r>
              <a:rPr lang="en-US" altLang="en-US" sz="2800" b="1">
                <a:solidFill>
                  <a:srgbClr val="484237"/>
                </a:solidFill>
              </a:rPr>
              <a:t>6. Training Instability &amp; Complexity</a:t>
            </a:r>
            <a:endParaRPr lang="en-US" altLang="en-US" sz="2800" b="1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7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GANs/Transformers need careful tuning, hard to reproduce</a:t>
            </a:r>
            <a:r>
              <a:rPr lang="en-US" altLang="en-US" sz="2800">
                <a:solidFill>
                  <a:srgbClr val="746558"/>
                </a:solidFill>
              </a:rPr>
              <a:t>(GDacFormer</a:t>
            </a:r>
            <a:r>
              <a:rPr lang="en-IN" altLang="en-US" sz="2800">
                <a:solidFill>
                  <a:srgbClr val="746558"/>
                </a:solidFill>
              </a:rPr>
              <a:t>, </a:t>
            </a:r>
            <a:r>
              <a:rPr lang="en-US" altLang="en-US" sz="2800">
                <a:solidFill>
                  <a:srgbClr val="746558"/>
                </a:solidFill>
              </a:rPr>
              <a:t>nnFormer, Mixed-FedUNet)</a:t>
            </a:r>
            <a:r>
              <a:rPr lang="en-US" altLang="en-US" sz="2800">
                <a:solidFill>
                  <a:srgbClr val="484237"/>
                </a:solidFill>
              </a:rPr>
              <a:t>.</a:t>
            </a:r>
            <a:endParaRPr lang="en-US" altLang="en-US" sz="2800">
              <a:solidFill>
                <a:srgbClr val="484237"/>
              </a:solidFill>
            </a:endParaRPr>
          </a:p>
          <a:p>
            <a:pPr indent="0" fontAlgn="auto">
              <a:lnSpc>
                <a:spcPct val="70000"/>
              </a:lnSpc>
              <a:buNone/>
            </a:pPr>
            <a:r>
              <a:rPr lang="en-US" altLang="en-US" sz="2800" b="1">
                <a:solidFill>
                  <a:srgbClr val="484237"/>
                </a:solidFill>
              </a:rPr>
              <a:t>7. Robustness Issues</a:t>
            </a:r>
            <a:endParaRPr lang="en-US" altLang="en-US" sz="2800" b="1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7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Sensitive to initialization, normalization, and dataset variability</a:t>
            </a:r>
            <a:r>
              <a:rPr lang="en-US" altLang="en-US" sz="2800">
                <a:solidFill>
                  <a:srgbClr val="746558"/>
                </a:solidFill>
              </a:rPr>
              <a:t>(3D U-Net with BatchNorm, CAE+K-means)</a:t>
            </a:r>
            <a:r>
              <a:rPr lang="en-US" altLang="en-US" sz="2800">
                <a:solidFill>
                  <a:srgbClr val="484237"/>
                </a:solidFill>
              </a:rPr>
              <a:t>.</a:t>
            </a:r>
            <a:endParaRPr lang="en-US" altLang="en-US" sz="2800">
              <a:solidFill>
                <a:srgbClr val="484237"/>
              </a:solidFill>
            </a:endParaRPr>
          </a:p>
          <a:p>
            <a:pPr indent="0" fontAlgn="auto">
              <a:lnSpc>
                <a:spcPct val="70000"/>
              </a:lnSpc>
              <a:buNone/>
            </a:pPr>
            <a:r>
              <a:rPr lang="en-US" altLang="en-US" sz="2800" b="1">
                <a:solidFill>
                  <a:srgbClr val="484237"/>
                </a:solidFill>
              </a:rPr>
              <a:t>8. Privacy &amp; Security Risks</a:t>
            </a:r>
            <a:endParaRPr lang="en-US" altLang="en-US" sz="2800" b="1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7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Federated learning still faces gradient leakage, model inversion attacks</a:t>
            </a:r>
            <a:r>
              <a:rPr lang="en-US" altLang="en-US" sz="2800">
                <a:solidFill>
                  <a:srgbClr val="746558"/>
                </a:solidFill>
              </a:rPr>
              <a:t>(FedHG, Mixed-FedUNet)</a:t>
            </a:r>
            <a:r>
              <a:rPr lang="en-US" altLang="en-US" sz="2800">
                <a:solidFill>
                  <a:srgbClr val="484237"/>
                </a:solidFill>
              </a:rPr>
              <a:t>.</a:t>
            </a:r>
            <a:endParaRPr lang="en-US" altLang="en-US" sz="2800">
              <a:solidFill>
                <a:srgbClr val="484237"/>
              </a:solidFill>
            </a:endParaRPr>
          </a:p>
          <a:p>
            <a:pPr indent="0" fontAlgn="auto">
              <a:lnSpc>
                <a:spcPct val="70000"/>
              </a:lnSpc>
              <a:buNone/>
            </a:pPr>
            <a:r>
              <a:rPr lang="en-US" altLang="en-US" sz="2800" b="1">
                <a:solidFill>
                  <a:srgbClr val="484237"/>
                </a:solidFill>
              </a:rPr>
              <a:t>9. Lack of Interpretability</a:t>
            </a:r>
            <a:endParaRPr lang="en-US" altLang="en-US" sz="2800" b="1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7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Many models act as “black boxes,” limiting clinical trust</a:t>
            </a:r>
            <a:r>
              <a:rPr lang="en-US" altLang="en-US" sz="2800">
                <a:solidFill>
                  <a:srgbClr val="746558"/>
                </a:solidFill>
              </a:rPr>
              <a:t>(CAE-based, Transformer-based)</a:t>
            </a:r>
            <a:r>
              <a:rPr lang="en-US" altLang="en-US" sz="2800">
                <a:solidFill>
                  <a:srgbClr val="484237"/>
                </a:solidFill>
              </a:rPr>
              <a:t>.</a:t>
            </a:r>
            <a:endParaRPr lang="en-US" altLang="en-US" sz="2800">
              <a:solidFill>
                <a:srgbClr val="484237"/>
              </a:solidFill>
            </a:endParaRPr>
          </a:p>
          <a:p>
            <a:pPr indent="0" fontAlgn="auto">
              <a:lnSpc>
                <a:spcPct val="70000"/>
              </a:lnSpc>
              <a:buNone/>
            </a:pPr>
            <a:r>
              <a:rPr lang="en-US" altLang="en-US" sz="2800" b="1">
                <a:solidFill>
                  <a:srgbClr val="484237"/>
                </a:solidFill>
              </a:rPr>
              <a:t>10. Inherent Imaging Challenges</a:t>
            </a:r>
            <a:endParaRPr lang="en-US" altLang="en-US" sz="2800" b="1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7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Tumors are small, irregular, and vary widely → imperfect Dice scores even in SOTA models</a:t>
            </a:r>
            <a:r>
              <a:rPr lang="en-US" altLang="en-US" sz="2800">
                <a:solidFill>
                  <a:srgbClr val="746558"/>
                </a:solidFill>
              </a:rPr>
              <a:t>(GDacFormer, nnFormer)</a:t>
            </a:r>
            <a:r>
              <a:rPr lang="en-US" altLang="en-US" sz="2800">
                <a:solidFill>
                  <a:srgbClr val="484237"/>
                </a:solidFill>
              </a:rPr>
              <a:t>.</a:t>
            </a:r>
            <a:endParaRPr lang="en-US" altLang="en-US" sz="2800">
              <a:solidFill>
                <a:srgbClr val="484237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478905" y="0"/>
            <a:ext cx="5713095" cy="325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 </a:t>
            </a:r>
            <a:r>
              <a:rPr lang="en-US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NeuroLens</a:t>
            </a: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:</a:t>
            </a:r>
            <a:r>
              <a:rPr lang="en-US" altLang="en-US" b="1">
                <a:solidFill>
                  <a:srgbClr val="484237"/>
                </a:solidFill>
                <a:effectLst/>
                <a:latin typeface="+mn-ea"/>
                <a:cs typeface="+mn-ea"/>
              </a:rPr>
              <a:t>Trusted AI for precision brain imaging</a:t>
            </a:r>
            <a:endParaRPr lang="en-US" altLang="en-US" b="1">
              <a:solidFill>
                <a:srgbClr val="484237"/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6253480"/>
            <a:ext cx="1155065" cy="492760"/>
          </a:xfrm>
          <a:prstGeom prst="rect">
            <a:avLst/>
          </a:prstGeom>
        </p:spPr>
      </p:pic>
      <p:pic>
        <p:nvPicPr>
          <p:cNvPr id="15" name="Picture 2" descr="LTIMindtree - Technology Consulting and Digital Solutions Compan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252845"/>
            <a:ext cx="221678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26" y="325120"/>
            <a:ext cx="12192000" cy="5811520"/>
          </a:xfrm>
          <a:custGeom>
            <a:avLst/>
            <a:gdLst>
              <a:gd name="connsiteX0" fmla="*/ 0 w 19200"/>
              <a:gd name="connsiteY0" fmla="*/ 0 h 9152"/>
              <a:gd name="connsiteX1" fmla="*/ 19200 w 19200"/>
              <a:gd name="connsiteY1" fmla="*/ 0 h 9152"/>
              <a:gd name="connsiteX2" fmla="*/ 19200 w 19200"/>
              <a:gd name="connsiteY2" fmla="*/ 9152 h 9152"/>
              <a:gd name="connsiteX3" fmla="*/ 1424 w 19200"/>
              <a:gd name="connsiteY3" fmla="*/ 9104 h 9152"/>
              <a:gd name="connsiteX4" fmla="*/ 847 w 19200"/>
              <a:gd name="connsiteY4" fmla="*/ 8469 h 9152"/>
              <a:gd name="connsiteX5" fmla="*/ 1 w 19200"/>
              <a:gd name="connsiteY5" fmla="*/ 8162 h 9152"/>
              <a:gd name="connsiteX6" fmla="*/ 0 w 19200"/>
              <a:gd name="connsiteY6" fmla="*/ 0 h 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9152">
                <a:moveTo>
                  <a:pt x="0" y="0"/>
                </a:moveTo>
                <a:lnTo>
                  <a:pt x="19200" y="0"/>
                </a:lnTo>
                <a:lnTo>
                  <a:pt x="19200" y="9152"/>
                </a:lnTo>
                <a:lnTo>
                  <a:pt x="1424" y="9104"/>
                </a:lnTo>
                <a:cubicBezTo>
                  <a:pt x="832" y="9088"/>
                  <a:pt x="1057" y="8559"/>
                  <a:pt x="847" y="8469"/>
                </a:cubicBezTo>
                <a:cubicBezTo>
                  <a:pt x="667" y="8313"/>
                  <a:pt x="8" y="8372"/>
                  <a:pt x="1" y="8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1900555"/>
            <a:ext cx="10793730" cy="4236085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1274" y="1157466"/>
            <a:ext cx="7305799" cy="0"/>
          </a:xfrm>
          <a:prstGeom prst="line">
            <a:avLst/>
          </a:prstGeom>
          <a:ln w="28575">
            <a:solidFill>
              <a:srgbClr val="746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/>
          <p:cNvSpPr txBox="1"/>
          <p:nvPr/>
        </p:nvSpPr>
        <p:spPr>
          <a:xfrm>
            <a:off x="255905" y="467995"/>
            <a:ext cx="5932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Role of Baseline Model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465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20980" y="1323340"/>
            <a:ext cx="11970385" cy="4812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Baseline: 3D U-Net / nnU-Net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r>
              <a:rPr lang="en-US" altLang="en-US" sz="2800">
                <a:solidFill>
                  <a:srgbClr val="484237"/>
                </a:solidFill>
              </a:rPr>
              <a:t>Role: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8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Validates pipeline </a:t>
            </a:r>
            <a:r>
              <a:rPr lang="en-US" altLang="en-US" sz="2800">
                <a:solidFill>
                  <a:srgbClr val="746558"/>
                </a:solidFill>
              </a:rPr>
              <a:t>(data → training → metrics)</a:t>
            </a:r>
            <a:r>
              <a:rPr lang="en-US" altLang="en-US" sz="2800">
                <a:solidFill>
                  <a:srgbClr val="484237"/>
                </a:solidFill>
              </a:rPr>
              <a:t>.</a:t>
            </a: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Provides benchmark Dice score &amp; inference time.</a:t>
            </a: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Acts as control experiment to prove improvements.</a:t>
            </a: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endParaRPr lang="en-US" altLang="en-US" sz="2800">
              <a:solidFill>
                <a:srgbClr val="484237"/>
              </a:solidFill>
            </a:endParaRPr>
          </a:p>
          <a:p>
            <a:pPr marL="914400" lvl="1" indent="-457200" fontAlgn="auto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en-US" sz="2800">
                <a:solidFill>
                  <a:srgbClr val="484237"/>
                </a:solidFill>
              </a:rPr>
              <a:t>Clinical fallback if advanced models fail.</a:t>
            </a:r>
            <a:endParaRPr lang="en-US" altLang="en-US" sz="2800">
              <a:solidFill>
                <a:srgbClr val="484237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478905" y="0"/>
            <a:ext cx="5713095" cy="325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 </a:t>
            </a:r>
            <a:r>
              <a:rPr lang="en-US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NeuroLens</a:t>
            </a: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:</a:t>
            </a:r>
            <a:r>
              <a:rPr lang="en-US" altLang="en-US" b="1">
                <a:solidFill>
                  <a:srgbClr val="484237"/>
                </a:solidFill>
                <a:effectLst/>
                <a:latin typeface="+mn-ea"/>
                <a:cs typeface="+mn-ea"/>
              </a:rPr>
              <a:t>Trusted AI for precision brain imaging</a:t>
            </a:r>
            <a:endParaRPr lang="en-US" altLang="en-US" b="1">
              <a:solidFill>
                <a:srgbClr val="484237"/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6253480"/>
            <a:ext cx="1155065" cy="492760"/>
          </a:xfrm>
          <a:prstGeom prst="rect">
            <a:avLst/>
          </a:prstGeom>
        </p:spPr>
      </p:pic>
      <p:pic>
        <p:nvPicPr>
          <p:cNvPr id="15" name="Picture 2" descr="LTIMindtree - Technology Consulting and Digital Solutions Compan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252845"/>
            <a:ext cx="221678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26" y="325120"/>
            <a:ext cx="12192000" cy="5811520"/>
          </a:xfrm>
          <a:custGeom>
            <a:avLst/>
            <a:gdLst>
              <a:gd name="connsiteX0" fmla="*/ 0 w 19200"/>
              <a:gd name="connsiteY0" fmla="*/ 0 h 9152"/>
              <a:gd name="connsiteX1" fmla="*/ 19200 w 19200"/>
              <a:gd name="connsiteY1" fmla="*/ 0 h 9152"/>
              <a:gd name="connsiteX2" fmla="*/ 19200 w 19200"/>
              <a:gd name="connsiteY2" fmla="*/ 9152 h 9152"/>
              <a:gd name="connsiteX3" fmla="*/ 1424 w 19200"/>
              <a:gd name="connsiteY3" fmla="*/ 9104 h 9152"/>
              <a:gd name="connsiteX4" fmla="*/ 847 w 19200"/>
              <a:gd name="connsiteY4" fmla="*/ 8469 h 9152"/>
              <a:gd name="connsiteX5" fmla="*/ 1 w 19200"/>
              <a:gd name="connsiteY5" fmla="*/ 8162 h 9152"/>
              <a:gd name="connsiteX6" fmla="*/ 0 w 19200"/>
              <a:gd name="connsiteY6" fmla="*/ 0 h 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9152">
                <a:moveTo>
                  <a:pt x="0" y="0"/>
                </a:moveTo>
                <a:lnTo>
                  <a:pt x="19200" y="0"/>
                </a:lnTo>
                <a:lnTo>
                  <a:pt x="19200" y="9152"/>
                </a:lnTo>
                <a:lnTo>
                  <a:pt x="1424" y="9104"/>
                </a:lnTo>
                <a:cubicBezTo>
                  <a:pt x="832" y="9088"/>
                  <a:pt x="1057" y="8559"/>
                  <a:pt x="847" y="8469"/>
                </a:cubicBezTo>
                <a:cubicBezTo>
                  <a:pt x="667" y="8313"/>
                  <a:pt x="8" y="8372"/>
                  <a:pt x="1" y="8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1900555"/>
            <a:ext cx="10793730" cy="4236085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1274" y="1157466"/>
            <a:ext cx="7305799" cy="0"/>
          </a:xfrm>
          <a:prstGeom prst="line">
            <a:avLst/>
          </a:prstGeom>
          <a:ln w="28575">
            <a:solidFill>
              <a:srgbClr val="746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/>
          <p:cNvSpPr txBox="1"/>
          <p:nvPr/>
        </p:nvSpPr>
        <p:spPr>
          <a:xfrm>
            <a:off x="255905" y="467995"/>
            <a:ext cx="5932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Clinical vs Research Models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465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Table 1"/>
          <p:cNvGraphicFramePr/>
          <p:nvPr>
            <p:custDataLst>
              <p:tags r:id="rId4"/>
            </p:custDataLst>
          </p:nvPr>
        </p:nvGraphicFramePr>
        <p:xfrm>
          <a:off x="461645" y="1289685"/>
          <a:ext cx="11594465" cy="4778375"/>
        </p:xfrm>
        <a:graphic>
          <a:graphicData uri="http://schemas.openxmlformats.org/drawingml/2006/table">
            <a:tbl>
              <a:tblPr/>
              <a:tblGrid>
                <a:gridCol w="2408555"/>
                <a:gridCol w="4134485"/>
                <a:gridCol w="5051425"/>
              </a:tblGrid>
              <a:tr h="828675">
                <a:tc>
                  <a:txBody>
                    <a:bodyPr/>
                    <a:p>
                      <a:pPr algn="ctr">
                        <a:lnSpc>
                          <a:spcPct val="60000"/>
                        </a:lnSpc>
                      </a:pPr>
                      <a:r>
                        <a:rPr sz="2800" b="1">
                          <a:solidFill>
                            <a:srgbClr val="F5DDBB"/>
                          </a:solidFill>
                        </a:rPr>
                        <a:t>Aspect</a:t>
                      </a:r>
                      <a:endParaRPr sz="2800" b="1">
                        <a:solidFill>
                          <a:srgbClr val="F5DDBB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rgbClr val="F5DDBB"/>
                      </a:solidFill>
                      <a:prstDash val="solid"/>
                    </a:lnL>
                    <a:lnR w="19050">
                      <a:solidFill>
                        <a:srgbClr val="F5DDBB"/>
                      </a:solidFill>
                      <a:prstDash val="solid"/>
                    </a:lnR>
                    <a:lnT w="19050">
                      <a:solidFill>
                        <a:srgbClr val="F5DDBB"/>
                      </a:solidFill>
                      <a:prstDash val="solid"/>
                    </a:lnT>
                    <a:lnB w="19050">
                      <a:solidFill>
                        <a:srgbClr val="F5DDBB"/>
                      </a:solidFill>
                      <a:prstDash val="solid"/>
                    </a:lnB>
                    <a:solidFill>
                      <a:srgbClr val="74655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60000"/>
                        </a:lnSpc>
                      </a:pPr>
                      <a:r>
                        <a:rPr sz="2800" b="1">
                          <a:solidFill>
                            <a:srgbClr val="F5DDBB"/>
                          </a:solidFill>
                        </a:rPr>
                        <a:t>Clinical Model</a:t>
                      </a:r>
                      <a:endParaRPr sz="2800" b="1">
                        <a:solidFill>
                          <a:srgbClr val="F5DDBB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rgbClr val="F5DDBB"/>
                      </a:solidFill>
                      <a:prstDash val="solid"/>
                    </a:lnL>
                    <a:lnR w="19050">
                      <a:solidFill>
                        <a:srgbClr val="F5DDBB"/>
                      </a:solidFill>
                      <a:prstDash val="solid"/>
                    </a:lnR>
                    <a:lnT w="19050">
                      <a:solidFill>
                        <a:srgbClr val="F5DDBB"/>
                      </a:solidFill>
                      <a:prstDash val="solid"/>
                    </a:lnT>
                    <a:lnB w="19050">
                      <a:solidFill>
                        <a:srgbClr val="F5DDBB"/>
                      </a:solidFill>
                      <a:prstDash val="solid"/>
                    </a:lnB>
                    <a:solidFill>
                      <a:srgbClr val="74655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60000"/>
                        </a:lnSpc>
                      </a:pPr>
                      <a:r>
                        <a:rPr sz="2800" b="1">
                          <a:solidFill>
                            <a:srgbClr val="F5DDBB"/>
                          </a:solidFill>
                        </a:rPr>
                        <a:t>Research Model</a:t>
                      </a:r>
                      <a:endParaRPr sz="2800" b="1">
                        <a:solidFill>
                          <a:srgbClr val="F5DDBB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rgbClr val="F5DDBB"/>
                      </a:solidFill>
                      <a:prstDash val="solid"/>
                    </a:lnL>
                    <a:lnR w="19050">
                      <a:solidFill>
                        <a:srgbClr val="F5DDBB"/>
                      </a:solidFill>
                      <a:prstDash val="solid"/>
                    </a:lnR>
                    <a:lnT w="19050">
                      <a:solidFill>
                        <a:srgbClr val="F5DDBB"/>
                      </a:solidFill>
                      <a:prstDash val="solid"/>
                    </a:lnT>
                    <a:lnB w="19050">
                      <a:solidFill>
                        <a:srgbClr val="F5DDBB"/>
                      </a:solidFill>
                      <a:prstDash val="solid"/>
                    </a:lnB>
                    <a:solidFill>
                      <a:srgbClr val="746558"/>
                    </a:solidFill>
                  </a:tcPr>
                </a:tc>
              </a:tr>
              <a:tr h="789940">
                <a:tc>
                  <a:txBody>
                    <a:bodyPr/>
                    <a:p>
                      <a:pPr algn="ctr">
                        <a:lnSpc>
                          <a:spcPct val="60000"/>
                        </a:lnSpc>
                      </a:pPr>
                      <a:r>
                        <a:rPr sz="2800" b="1">
                          <a:solidFill>
                            <a:srgbClr val="F5DDBB"/>
                          </a:solidFill>
                        </a:rPr>
                        <a:t>Goal</a:t>
                      </a:r>
                      <a:endParaRPr sz="2800" b="1">
                        <a:solidFill>
                          <a:srgbClr val="F5DDBB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rgbClr val="F5DDBB"/>
                      </a:solidFill>
                      <a:prstDash val="solid"/>
                    </a:lnL>
                    <a:lnR w="19050">
                      <a:solidFill>
                        <a:srgbClr val="F5DDBB"/>
                      </a:solidFill>
                      <a:prstDash val="solid"/>
                    </a:lnR>
                    <a:lnT w="19050">
                      <a:solidFill>
                        <a:srgbClr val="F5DDBB"/>
                      </a:solidFill>
                      <a:prstDash val="solid"/>
                    </a:lnT>
                    <a:lnB w="19050">
                      <a:solidFill>
                        <a:srgbClr val="F5DDBB"/>
                      </a:solidFill>
                      <a:prstDash val="solid"/>
                    </a:lnB>
                    <a:solidFill>
                      <a:srgbClr val="74655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</a:pPr>
                      <a:r>
                        <a:rPr sz="2400">
                          <a:solidFill>
                            <a:srgbClr val="484237"/>
                          </a:solidFill>
                        </a:rPr>
                        <a:t>Fast, explainable, real-time</a:t>
                      </a:r>
                      <a:endParaRPr sz="2400">
                        <a:solidFill>
                          <a:srgbClr val="484237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rgbClr val="F5DDBB"/>
                      </a:solidFill>
                      <a:prstDash val="solid"/>
                    </a:lnL>
                    <a:lnR w="19050">
                      <a:solidFill>
                        <a:srgbClr val="F5DDBB"/>
                      </a:solidFill>
                      <a:prstDash val="solid"/>
                    </a:lnR>
                    <a:lnT w="19050">
                      <a:solidFill>
                        <a:srgbClr val="F5DDBB"/>
                      </a:solidFill>
                      <a:prstDash val="solid"/>
                    </a:lnT>
                    <a:lnB w="19050">
                      <a:solidFill>
                        <a:srgbClr val="F5DDB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</a:pPr>
                      <a:r>
                        <a:rPr sz="2400">
                          <a:solidFill>
                            <a:srgbClr val="484237"/>
                          </a:solidFill>
                        </a:rPr>
                        <a:t>Maximum accuracy &amp; robustness</a:t>
                      </a:r>
                      <a:endParaRPr sz="2400">
                        <a:solidFill>
                          <a:srgbClr val="484237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rgbClr val="F5DDBB"/>
                      </a:solidFill>
                      <a:prstDash val="solid"/>
                    </a:lnL>
                    <a:lnR w="19050">
                      <a:solidFill>
                        <a:srgbClr val="F5DDBB"/>
                      </a:solidFill>
                      <a:prstDash val="solid"/>
                    </a:lnR>
                    <a:lnT w="19050">
                      <a:solidFill>
                        <a:srgbClr val="F5DDBB"/>
                      </a:solidFill>
                      <a:prstDash val="solid"/>
                    </a:lnT>
                    <a:lnB w="19050">
                      <a:solidFill>
                        <a:srgbClr val="F5DDBB"/>
                      </a:solidFill>
                      <a:prstDash val="solid"/>
                    </a:lnB>
                    <a:noFill/>
                  </a:tcPr>
                </a:tc>
              </a:tr>
              <a:tr h="789940">
                <a:tc>
                  <a:txBody>
                    <a:bodyPr/>
                    <a:p>
                      <a:pPr algn="ctr">
                        <a:lnSpc>
                          <a:spcPct val="60000"/>
                        </a:lnSpc>
                      </a:pPr>
                      <a:r>
                        <a:rPr sz="2800" b="1">
                          <a:solidFill>
                            <a:srgbClr val="F5DDBB"/>
                          </a:solidFill>
                        </a:rPr>
                        <a:t>Design</a:t>
                      </a:r>
                      <a:endParaRPr sz="2800" b="1">
                        <a:solidFill>
                          <a:srgbClr val="F5DDBB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rgbClr val="F5DDBB"/>
                      </a:solidFill>
                      <a:prstDash val="solid"/>
                    </a:lnL>
                    <a:lnR w="19050">
                      <a:solidFill>
                        <a:srgbClr val="F5DDBB"/>
                      </a:solidFill>
                      <a:prstDash val="solid"/>
                    </a:lnR>
                    <a:lnT w="19050">
                      <a:solidFill>
                        <a:srgbClr val="F5DDBB"/>
                      </a:solidFill>
                      <a:prstDash val="solid"/>
                    </a:lnT>
                    <a:lnB w="19050">
                      <a:solidFill>
                        <a:srgbClr val="F5DDBB"/>
                      </a:solidFill>
                      <a:prstDash val="solid"/>
                    </a:lnB>
                    <a:solidFill>
                      <a:srgbClr val="74655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</a:pPr>
                      <a:r>
                        <a:rPr sz="2400">
                          <a:solidFill>
                            <a:srgbClr val="484237"/>
                          </a:solidFill>
                        </a:rPr>
                        <a:t>Lightweight CNN+Transformer (Swin-Tiny, ConvNeXt)</a:t>
                      </a:r>
                      <a:endParaRPr sz="2400">
                        <a:solidFill>
                          <a:srgbClr val="484237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rgbClr val="F5DDBB"/>
                      </a:solidFill>
                      <a:prstDash val="solid"/>
                    </a:lnL>
                    <a:lnR w="19050">
                      <a:solidFill>
                        <a:srgbClr val="F5DDBB"/>
                      </a:solidFill>
                      <a:prstDash val="solid"/>
                    </a:lnR>
                    <a:lnT w="19050">
                      <a:solidFill>
                        <a:srgbClr val="F5DDBB"/>
                      </a:solidFill>
                      <a:prstDash val="solid"/>
                    </a:lnT>
                    <a:lnB w="19050">
                      <a:solidFill>
                        <a:srgbClr val="F5DDB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</a:pPr>
                      <a:r>
                        <a:rPr sz="2400">
                          <a:solidFill>
                            <a:srgbClr val="484237"/>
                          </a:solidFill>
                        </a:rPr>
                        <a:t>Full-scale CNN+Transformer (nnFormer variant)</a:t>
                      </a:r>
                      <a:endParaRPr sz="2400">
                        <a:solidFill>
                          <a:srgbClr val="484237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rgbClr val="F5DDBB"/>
                      </a:solidFill>
                      <a:prstDash val="solid"/>
                    </a:lnL>
                    <a:lnR w="19050">
                      <a:solidFill>
                        <a:srgbClr val="F5DDBB"/>
                      </a:solidFill>
                      <a:prstDash val="solid"/>
                    </a:lnR>
                    <a:lnT w="19050">
                      <a:solidFill>
                        <a:srgbClr val="F5DDBB"/>
                      </a:solidFill>
                      <a:prstDash val="solid"/>
                    </a:lnT>
                    <a:lnB w="19050">
                      <a:solidFill>
                        <a:srgbClr val="F5DDBB"/>
                      </a:solidFill>
                      <a:prstDash val="solid"/>
                    </a:lnB>
                    <a:noFill/>
                  </a:tcPr>
                </a:tc>
              </a:tr>
              <a:tr h="789940">
                <a:tc>
                  <a:txBody>
                    <a:bodyPr/>
                    <a:p>
                      <a:pPr algn="ctr">
                        <a:lnSpc>
                          <a:spcPct val="60000"/>
                        </a:lnSpc>
                      </a:pPr>
                      <a:r>
                        <a:rPr sz="2800" b="1">
                          <a:solidFill>
                            <a:srgbClr val="F5DDBB"/>
                          </a:solidFill>
                        </a:rPr>
                        <a:t>Features</a:t>
                      </a:r>
                      <a:endParaRPr sz="2800" b="1">
                        <a:solidFill>
                          <a:srgbClr val="F5DDBB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rgbClr val="F5DDBB"/>
                      </a:solidFill>
                      <a:prstDash val="solid"/>
                    </a:lnL>
                    <a:lnR w="19050">
                      <a:solidFill>
                        <a:srgbClr val="F5DDBB"/>
                      </a:solidFill>
                      <a:prstDash val="solid"/>
                    </a:lnR>
                    <a:lnT w="19050">
                      <a:solidFill>
                        <a:srgbClr val="F5DDBB"/>
                      </a:solidFill>
                      <a:prstDash val="solid"/>
                    </a:lnT>
                    <a:lnB w="19050">
                      <a:solidFill>
                        <a:srgbClr val="F5DDBB"/>
                      </a:solidFill>
                      <a:prstDash val="solid"/>
                    </a:lnB>
                    <a:solidFill>
                      <a:srgbClr val="74655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</a:pPr>
                      <a:r>
                        <a:rPr sz="2400">
                          <a:solidFill>
                            <a:srgbClr val="484237"/>
                          </a:solidFill>
                        </a:rPr>
                        <a:t>Pruning, quantization, early-exit</a:t>
                      </a:r>
                      <a:endParaRPr sz="2400">
                        <a:solidFill>
                          <a:srgbClr val="484237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rgbClr val="F5DDBB"/>
                      </a:solidFill>
                      <a:prstDash val="solid"/>
                    </a:lnL>
                    <a:lnR w="19050">
                      <a:solidFill>
                        <a:srgbClr val="F5DDBB"/>
                      </a:solidFill>
                      <a:prstDash val="solid"/>
                    </a:lnR>
                    <a:lnT w="19050">
                      <a:solidFill>
                        <a:srgbClr val="F5DDBB"/>
                      </a:solidFill>
                      <a:prstDash val="solid"/>
                    </a:lnT>
                    <a:lnB w="19050">
                      <a:solidFill>
                        <a:srgbClr val="F5DDB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</a:pPr>
                      <a:r>
                        <a:rPr sz="2400">
                          <a:solidFill>
                            <a:srgbClr val="484237"/>
                          </a:solidFill>
                        </a:rPr>
                        <a:t>Multi-scale attention, ensemble, advanced post-processing</a:t>
                      </a:r>
                      <a:endParaRPr sz="2400">
                        <a:solidFill>
                          <a:srgbClr val="484237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rgbClr val="F5DDBB"/>
                      </a:solidFill>
                      <a:prstDash val="solid"/>
                    </a:lnL>
                    <a:lnR w="19050">
                      <a:solidFill>
                        <a:srgbClr val="F5DDBB"/>
                      </a:solidFill>
                      <a:prstDash val="solid"/>
                    </a:lnR>
                    <a:lnT w="19050">
                      <a:solidFill>
                        <a:srgbClr val="F5DDBB"/>
                      </a:solidFill>
                      <a:prstDash val="solid"/>
                    </a:lnT>
                    <a:lnB w="19050">
                      <a:solidFill>
                        <a:srgbClr val="F5DDBB"/>
                      </a:solidFill>
                      <a:prstDash val="solid"/>
                    </a:lnB>
                    <a:noFill/>
                  </a:tcPr>
                </a:tc>
              </a:tr>
              <a:tr h="789940">
                <a:tc>
                  <a:txBody>
                    <a:bodyPr/>
                    <a:p>
                      <a:pPr algn="ctr">
                        <a:lnSpc>
                          <a:spcPct val="60000"/>
                        </a:lnSpc>
                      </a:pPr>
                      <a:r>
                        <a:rPr sz="2800" b="1">
                          <a:solidFill>
                            <a:srgbClr val="F5DDBB"/>
                          </a:solidFill>
                        </a:rPr>
                        <a:t>Priority</a:t>
                      </a:r>
                      <a:endParaRPr sz="2800" b="1">
                        <a:solidFill>
                          <a:srgbClr val="F5DDBB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rgbClr val="F5DDBB"/>
                      </a:solidFill>
                      <a:prstDash val="solid"/>
                    </a:lnL>
                    <a:lnR w="19050">
                      <a:solidFill>
                        <a:srgbClr val="F5DDBB"/>
                      </a:solidFill>
                      <a:prstDash val="solid"/>
                    </a:lnR>
                    <a:lnT w="19050">
                      <a:solidFill>
                        <a:srgbClr val="F5DDBB"/>
                      </a:solidFill>
                      <a:prstDash val="solid"/>
                    </a:lnT>
                    <a:lnB w="19050">
                      <a:solidFill>
                        <a:srgbClr val="F5DDBB"/>
                      </a:solidFill>
                      <a:prstDash val="solid"/>
                    </a:lnB>
                    <a:solidFill>
                      <a:srgbClr val="74655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</a:pPr>
                      <a:r>
                        <a:rPr sz="2400">
                          <a:solidFill>
                            <a:srgbClr val="484237"/>
                          </a:solidFill>
                        </a:rPr>
                        <a:t>Speed + Interpretability</a:t>
                      </a:r>
                      <a:endParaRPr sz="2400">
                        <a:solidFill>
                          <a:srgbClr val="484237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rgbClr val="F5DDBB"/>
                      </a:solidFill>
                      <a:prstDash val="solid"/>
                    </a:lnL>
                    <a:lnR w="19050">
                      <a:solidFill>
                        <a:srgbClr val="F5DDBB"/>
                      </a:solidFill>
                      <a:prstDash val="solid"/>
                    </a:lnR>
                    <a:lnT w="19050">
                      <a:solidFill>
                        <a:srgbClr val="F5DDBB"/>
                      </a:solidFill>
                      <a:prstDash val="solid"/>
                    </a:lnT>
                    <a:lnB w="19050">
                      <a:solidFill>
                        <a:srgbClr val="F5DDB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</a:pPr>
                      <a:r>
                        <a:rPr sz="2400">
                          <a:solidFill>
                            <a:srgbClr val="484237"/>
                          </a:solidFill>
                        </a:rPr>
                        <a:t>Dice Score + Robustness</a:t>
                      </a:r>
                      <a:endParaRPr sz="2400">
                        <a:solidFill>
                          <a:srgbClr val="484237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rgbClr val="F5DDBB"/>
                      </a:solidFill>
                      <a:prstDash val="solid"/>
                    </a:lnL>
                    <a:lnR w="19050">
                      <a:solidFill>
                        <a:srgbClr val="F5DDBB"/>
                      </a:solidFill>
                      <a:prstDash val="solid"/>
                    </a:lnR>
                    <a:lnT w="19050">
                      <a:solidFill>
                        <a:srgbClr val="F5DDBB"/>
                      </a:solidFill>
                      <a:prstDash val="solid"/>
                    </a:lnT>
                    <a:lnB w="19050">
                      <a:solidFill>
                        <a:srgbClr val="F5DDBB"/>
                      </a:solidFill>
                      <a:prstDash val="solid"/>
                    </a:lnB>
                    <a:noFill/>
                  </a:tcPr>
                </a:tc>
              </a:tr>
              <a:tr h="789940">
                <a:tc>
                  <a:txBody>
                    <a:bodyPr/>
                    <a:p>
                      <a:pPr algn="ctr">
                        <a:lnSpc>
                          <a:spcPct val="60000"/>
                        </a:lnSpc>
                      </a:pPr>
                      <a:r>
                        <a:rPr sz="2800" b="1">
                          <a:solidFill>
                            <a:srgbClr val="F5DDBB"/>
                          </a:solidFill>
                        </a:rPr>
                        <a:t>Deployment</a:t>
                      </a:r>
                      <a:endParaRPr sz="2800" b="1">
                        <a:solidFill>
                          <a:srgbClr val="F5DDBB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rgbClr val="F5DDBB"/>
                      </a:solidFill>
                      <a:prstDash val="solid"/>
                    </a:lnL>
                    <a:lnR w="19050">
                      <a:solidFill>
                        <a:srgbClr val="F5DDBB"/>
                      </a:solidFill>
                      <a:prstDash val="solid"/>
                    </a:lnR>
                    <a:lnT w="19050">
                      <a:solidFill>
                        <a:srgbClr val="F5DDBB"/>
                      </a:solidFill>
                      <a:prstDash val="solid"/>
                    </a:lnT>
                    <a:lnB w="19050">
                      <a:solidFill>
                        <a:srgbClr val="F5DDBB"/>
                      </a:solidFill>
                      <a:prstDash val="solid"/>
                    </a:lnB>
                    <a:solidFill>
                      <a:srgbClr val="746558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</a:pPr>
                      <a:r>
                        <a:rPr sz="2400">
                          <a:solidFill>
                            <a:srgbClr val="484237"/>
                          </a:solidFill>
                        </a:rPr>
                        <a:t>Edge devices / hospital GPUs</a:t>
                      </a:r>
                      <a:endParaRPr sz="2400">
                        <a:solidFill>
                          <a:srgbClr val="484237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rgbClr val="F5DDBB"/>
                      </a:solidFill>
                      <a:prstDash val="solid"/>
                    </a:lnL>
                    <a:lnR w="19050">
                      <a:solidFill>
                        <a:srgbClr val="F5DDBB"/>
                      </a:solidFill>
                      <a:prstDash val="solid"/>
                    </a:lnR>
                    <a:lnT w="19050">
                      <a:solidFill>
                        <a:srgbClr val="F5DDBB"/>
                      </a:solidFill>
                      <a:prstDash val="solid"/>
                    </a:lnT>
                    <a:lnB w="19050">
                      <a:solidFill>
                        <a:srgbClr val="F5DDBB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80000"/>
                        </a:lnSpc>
                      </a:pPr>
                      <a:r>
                        <a:rPr sz="2400">
                          <a:solidFill>
                            <a:srgbClr val="484237"/>
                          </a:solidFill>
                        </a:rPr>
                        <a:t>Research GPUs / servers</a:t>
                      </a:r>
                      <a:endParaRPr sz="2400">
                        <a:solidFill>
                          <a:srgbClr val="484237"/>
                        </a:solidFill>
                      </a:endParaRPr>
                    </a:p>
                  </a:txBody>
                  <a:tcPr marL="0" marR="0" marT="0" marB="0" anchor="ctr" anchorCtr="0">
                    <a:lnL w="19050">
                      <a:solidFill>
                        <a:srgbClr val="F5DDBB"/>
                      </a:solidFill>
                      <a:prstDash val="solid"/>
                    </a:lnL>
                    <a:lnR w="19050">
                      <a:solidFill>
                        <a:srgbClr val="F5DDBB"/>
                      </a:solidFill>
                      <a:prstDash val="solid"/>
                    </a:lnR>
                    <a:lnT w="19050">
                      <a:solidFill>
                        <a:srgbClr val="F5DDBB"/>
                      </a:solidFill>
                      <a:prstDash val="solid"/>
                    </a:lnT>
                    <a:lnB w="19050">
                      <a:solidFill>
                        <a:srgbClr val="F5DDBB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s 3"/>
          <p:cNvSpPr/>
          <p:nvPr/>
        </p:nvSpPr>
        <p:spPr>
          <a:xfrm>
            <a:off x="6478905" y="0"/>
            <a:ext cx="5713095" cy="325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 </a:t>
            </a:r>
            <a:r>
              <a:rPr lang="en-US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NeuroLens</a:t>
            </a: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:</a:t>
            </a:r>
            <a:r>
              <a:rPr lang="en-US" altLang="en-US" b="1">
                <a:solidFill>
                  <a:srgbClr val="484237"/>
                </a:solidFill>
                <a:effectLst/>
                <a:latin typeface="+mn-ea"/>
                <a:cs typeface="+mn-ea"/>
              </a:rPr>
              <a:t>Trusted AI for precision brain imaging</a:t>
            </a:r>
            <a:endParaRPr lang="en-US" altLang="en-US" b="1">
              <a:solidFill>
                <a:srgbClr val="484237"/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6253480"/>
            <a:ext cx="1155065" cy="492760"/>
          </a:xfrm>
          <a:prstGeom prst="rect">
            <a:avLst/>
          </a:prstGeom>
        </p:spPr>
      </p:pic>
      <p:pic>
        <p:nvPicPr>
          <p:cNvPr id="15" name="Picture 2" descr="LTIMindtree - Technology Consulting and Digital Solutions Compan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252845"/>
            <a:ext cx="221678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26" y="325120"/>
            <a:ext cx="12192000" cy="5811520"/>
          </a:xfrm>
          <a:custGeom>
            <a:avLst/>
            <a:gdLst>
              <a:gd name="connsiteX0" fmla="*/ 0 w 19200"/>
              <a:gd name="connsiteY0" fmla="*/ 0 h 9152"/>
              <a:gd name="connsiteX1" fmla="*/ 19200 w 19200"/>
              <a:gd name="connsiteY1" fmla="*/ 0 h 9152"/>
              <a:gd name="connsiteX2" fmla="*/ 19200 w 19200"/>
              <a:gd name="connsiteY2" fmla="*/ 9152 h 9152"/>
              <a:gd name="connsiteX3" fmla="*/ 1424 w 19200"/>
              <a:gd name="connsiteY3" fmla="*/ 9104 h 9152"/>
              <a:gd name="connsiteX4" fmla="*/ 847 w 19200"/>
              <a:gd name="connsiteY4" fmla="*/ 8469 h 9152"/>
              <a:gd name="connsiteX5" fmla="*/ 1 w 19200"/>
              <a:gd name="connsiteY5" fmla="*/ 8162 h 9152"/>
              <a:gd name="connsiteX6" fmla="*/ 0 w 19200"/>
              <a:gd name="connsiteY6" fmla="*/ 0 h 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9152">
                <a:moveTo>
                  <a:pt x="0" y="0"/>
                </a:moveTo>
                <a:lnTo>
                  <a:pt x="19200" y="0"/>
                </a:lnTo>
                <a:lnTo>
                  <a:pt x="19200" y="9152"/>
                </a:lnTo>
                <a:lnTo>
                  <a:pt x="1424" y="9104"/>
                </a:lnTo>
                <a:cubicBezTo>
                  <a:pt x="832" y="9088"/>
                  <a:pt x="1057" y="8559"/>
                  <a:pt x="847" y="8469"/>
                </a:cubicBezTo>
                <a:cubicBezTo>
                  <a:pt x="667" y="8313"/>
                  <a:pt x="8" y="8372"/>
                  <a:pt x="1" y="8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1900555"/>
            <a:ext cx="10793730" cy="4236085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1274" y="1157466"/>
            <a:ext cx="7305799" cy="0"/>
          </a:xfrm>
          <a:prstGeom prst="line">
            <a:avLst/>
          </a:prstGeom>
          <a:ln w="28575">
            <a:solidFill>
              <a:srgbClr val="746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/>
          <p:cNvSpPr txBox="1"/>
          <p:nvPr/>
        </p:nvSpPr>
        <p:spPr>
          <a:xfrm>
            <a:off x="255905" y="467995"/>
            <a:ext cx="3581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</a:t>
            </a:r>
            <a:r>
              <a:rPr kumimoji="0" lang="en-I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</a:t>
            </a:r>
            <a:endParaRPr kumimoji="0" lang="en-I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465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20980" y="1323340"/>
            <a:ext cx="11970385" cy="4812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Data Collection &amp; Preprocessing</a:t>
            </a:r>
            <a:r>
              <a:rPr lang="en-US" altLang="en-US" sz="2800">
                <a:solidFill>
                  <a:srgbClr val="484237"/>
                </a:solidFill>
              </a:rPr>
              <a:t> (MRI scans: T1, T2, FLAIR).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Baseline Model Development</a:t>
            </a:r>
            <a:r>
              <a:rPr lang="en-US" altLang="en-US" sz="2800">
                <a:solidFill>
                  <a:srgbClr val="484237"/>
                </a:solidFill>
              </a:rPr>
              <a:t> (U-Net / nnU-Net).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Hybrid Model Design</a:t>
            </a:r>
            <a:r>
              <a:rPr lang="en-US" altLang="en-US" sz="2800">
                <a:solidFill>
                  <a:srgbClr val="484237"/>
                </a:solidFill>
              </a:rPr>
              <a:t> (CNN + Transformer fusion).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Explainability &amp; Interpretability Module</a:t>
            </a:r>
            <a:r>
              <a:rPr lang="en-US" altLang="en-US" sz="2800">
                <a:solidFill>
                  <a:srgbClr val="484237"/>
                </a:solidFill>
              </a:rPr>
              <a:t>.</a:t>
            </a:r>
            <a:endParaRPr lang="en-US" altLang="en-US" sz="2800" b="1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Federated Learning &amp; Privacy Module</a:t>
            </a:r>
            <a:r>
              <a:rPr lang="en-US" altLang="en-US" sz="2800">
                <a:solidFill>
                  <a:srgbClr val="484237"/>
                </a:solidFill>
              </a:rPr>
              <a:t>.</a:t>
            </a:r>
            <a:endParaRPr lang="en-US" altLang="en-US" sz="2800" b="1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Evaluation &amp; Benchmarking</a:t>
            </a:r>
            <a:r>
              <a:rPr lang="en-US" altLang="en-US" sz="2800">
                <a:solidFill>
                  <a:srgbClr val="484237"/>
                </a:solidFill>
              </a:rPr>
              <a:t> (accuracy, inference time, robustness).</a:t>
            </a:r>
            <a:endParaRPr lang="en-US" altLang="en-US" sz="2800">
              <a:solidFill>
                <a:srgbClr val="484237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6478905" y="0"/>
            <a:ext cx="5713095" cy="325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 </a:t>
            </a:r>
            <a:r>
              <a:rPr lang="en-US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NeuroLens</a:t>
            </a: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:</a:t>
            </a:r>
            <a:r>
              <a:rPr lang="en-US" altLang="en-US" b="1">
                <a:solidFill>
                  <a:srgbClr val="484237"/>
                </a:solidFill>
                <a:effectLst/>
                <a:latin typeface="+mn-ea"/>
                <a:cs typeface="+mn-ea"/>
              </a:rPr>
              <a:t>Trusted AI for precision brain imaging</a:t>
            </a:r>
            <a:endParaRPr lang="en-US" altLang="en-US" b="1">
              <a:solidFill>
                <a:srgbClr val="484237"/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DDBB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760" y="6253480"/>
            <a:ext cx="1155065" cy="492760"/>
          </a:xfrm>
          <a:prstGeom prst="rect">
            <a:avLst/>
          </a:prstGeom>
        </p:spPr>
      </p:pic>
      <p:pic>
        <p:nvPicPr>
          <p:cNvPr id="15" name="Picture 2" descr="LTIMindtree - Technology Consulting and Digital Solutions Compan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252845"/>
            <a:ext cx="2216785" cy="49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26" y="325120"/>
            <a:ext cx="12192000" cy="5811520"/>
          </a:xfrm>
          <a:custGeom>
            <a:avLst/>
            <a:gdLst>
              <a:gd name="connsiteX0" fmla="*/ 0 w 19200"/>
              <a:gd name="connsiteY0" fmla="*/ 0 h 9152"/>
              <a:gd name="connsiteX1" fmla="*/ 19200 w 19200"/>
              <a:gd name="connsiteY1" fmla="*/ 0 h 9152"/>
              <a:gd name="connsiteX2" fmla="*/ 19200 w 19200"/>
              <a:gd name="connsiteY2" fmla="*/ 9152 h 9152"/>
              <a:gd name="connsiteX3" fmla="*/ 1424 w 19200"/>
              <a:gd name="connsiteY3" fmla="*/ 9104 h 9152"/>
              <a:gd name="connsiteX4" fmla="*/ 847 w 19200"/>
              <a:gd name="connsiteY4" fmla="*/ 8469 h 9152"/>
              <a:gd name="connsiteX5" fmla="*/ 1 w 19200"/>
              <a:gd name="connsiteY5" fmla="*/ 8162 h 9152"/>
              <a:gd name="connsiteX6" fmla="*/ 0 w 19200"/>
              <a:gd name="connsiteY6" fmla="*/ 0 h 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00" h="9152">
                <a:moveTo>
                  <a:pt x="0" y="0"/>
                </a:moveTo>
                <a:lnTo>
                  <a:pt x="19200" y="0"/>
                </a:lnTo>
                <a:lnTo>
                  <a:pt x="19200" y="9152"/>
                </a:lnTo>
                <a:lnTo>
                  <a:pt x="1424" y="9104"/>
                </a:lnTo>
                <a:cubicBezTo>
                  <a:pt x="832" y="9088"/>
                  <a:pt x="1057" y="8559"/>
                  <a:pt x="847" y="8469"/>
                </a:cubicBezTo>
                <a:cubicBezTo>
                  <a:pt x="667" y="8313"/>
                  <a:pt x="8" y="8372"/>
                  <a:pt x="1" y="8162"/>
                </a:cubicBezTo>
                <a:lnTo>
                  <a:pt x="0" y="0"/>
                </a:lnTo>
                <a:close/>
              </a:path>
            </a:pathLst>
          </a:cu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1900555"/>
            <a:ext cx="10793730" cy="4236085"/>
          </a:xfrm>
          <a:prstGeom prst="roundRect">
            <a:avLst/>
          </a:prstGeom>
          <a:solidFill>
            <a:srgbClr val="F9F6F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1274" y="1157466"/>
            <a:ext cx="7305799" cy="0"/>
          </a:xfrm>
          <a:prstGeom prst="line">
            <a:avLst/>
          </a:prstGeom>
          <a:ln w="28575">
            <a:solidFill>
              <a:srgbClr val="7465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"/>
          <p:cNvSpPr txBox="1"/>
          <p:nvPr/>
        </p:nvSpPr>
        <p:spPr>
          <a:xfrm>
            <a:off x="255905" y="467995"/>
            <a:ext cx="5932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7465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Methodology / Modeling Plan</a:t>
            </a:r>
            <a:endParaRPr kumimoji="0" lang="en-US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746558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20980" y="1323340"/>
            <a:ext cx="11970385" cy="48126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Phase 1 (Sept 25–29)</a:t>
            </a:r>
            <a:r>
              <a:rPr lang="en-IN" altLang="en-US" sz="2800" b="1">
                <a:solidFill>
                  <a:srgbClr val="484237"/>
                </a:solidFill>
              </a:rPr>
              <a:t> </a:t>
            </a:r>
            <a:r>
              <a:rPr lang="en-US" altLang="en-US" sz="2800" b="1">
                <a:solidFill>
                  <a:srgbClr val="484237"/>
                </a:solidFill>
              </a:rPr>
              <a:t>:</a:t>
            </a:r>
            <a:r>
              <a:rPr lang="en-US" altLang="en-US" sz="2800">
                <a:solidFill>
                  <a:srgbClr val="484237"/>
                </a:solidFill>
              </a:rPr>
              <a:t> Setup + baseline U-Net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Phase 2 (Sept 30–Oct 8)</a:t>
            </a:r>
            <a:r>
              <a:rPr lang="en-IN" altLang="en-US" sz="2800" b="1">
                <a:solidFill>
                  <a:srgbClr val="484237"/>
                </a:solidFill>
              </a:rPr>
              <a:t> </a:t>
            </a:r>
            <a:r>
              <a:rPr lang="en-US" altLang="en-US" sz="2800" b="1">
                <a:solidFill>
                  <a:srgbClr val="484237"/>
                </a:solidFill>
              </a:rPr>
              <a:t>:</a:t>
            </a:r>
            <a:r>
              <a:rPr lang="en-US" altLang="en-US" sz="2800">
                <a:solidFill>
                  <a:srgbClr val="484237"/>
                </a:solidFill>
              </a:rPr>
              <a:t> Hybrid model development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Phase 3 (Oct 9–15):</a:t>
            </a:r>
            <a:r>
              <a:rPr lang="en-US" altLang="en-US" sz="2800">
                <a:solidFill>
                  <a:srgbClr val="484237"/>
                </a:solidFill>
              </a:rPr>
              <a:t> Explainability + federated learning prototype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Phase 4 (Oct 16–22)</a:t>
            </a:r>
            <a:r>
              <a:rPr lang="en-IN" altLang="en-US" sz="2800" b="1">
                <a:solidFill>
                  <a:srgbClr val="484237"/>
                </a:solidFill>
              </a:rPr>
              <a:t> </a:t>
            </a:r>
            <a:r>
              <a:rPr lang="en-US" altLang="en-US" sz="2800" b="1">
                <a:solidFill>
                  <a:srgbClr val="484237"/>
                </a:solidFill>
              </a:rPr>
              <a:t>:</a:t>
            </a:r>
            <a:r>
              <a:rPr lang="en-US" altLang="en-US" sz="2800">
                <a:solidFill>
                  <a:srgbClr val="484237"/>
                </a:solidFill>
              </a:rPr>
              <a:t> Testing &amp; optimization</a:t>
            </a: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800">
              <a:solidFill>
                <a:srgbClr val="484237"/>
              </a:solidFill>
            </a:endParaRPr>
          </a:p>
          <a:p>
            <a:pPr marL="457200" indent="-457200" fontAlgn="auto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800" b="1">
                <a:solidFill>
                  <a:srgbClr val="484237"/>
                </a:solidFill>
              </a:rPr>
              <a:t>Phase 5 (Oct 23–30)</a:t>
            </a:r>
            <a:r>
              <a:rPr lang="en-IN" altLang="en-US" sz="2800" b="1">
                <a:solidFill>
                  <a:srgbClr val="484237"/>
                </a:solidFill>
              </a:rPr>
              <a:t> </a:t>
            </a:r>
            <a:r>
              <a:rPr lang="en-US" altLang="en-US" sz="2800" b="1">
                <a:solidFill>
                  <a:srgbClr val="484237"/>
                </a:solidFill>
              </a:rPr>
              <a:t>:</a:t>
            </a:r>
            <a:r>
              <a:rPr lang="en-US" altLang="en-US" sz="2800">
                <a:solidFill>
                  <a:srgbClr val="484237"/>
                </a:solidFill>
              </a:rPr>
              <a:t> Final demo &amp; report</a:t>
            </a:r>
            <a:endParaRPr lang="en-US" altLang="en-US" sz="2800">
              <a:solidFill>
                <a:srgbClr val="484237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6478905" y="0"/>
            <a:ext cx="5713095" cy="3251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marL="0" indent="0" algn="ctr">
              <a:lnSpc>
                <a:spcPct val="100000"/>
              </a:lnSpc>
              <a:buNone/>
            </a:pP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 </a:t>
            </a:r>
            <a:r>
              <a:rPr lang="en-US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NeuroLens</a:t>
            </a:r>
            <a:r>
              <a:rPr lang="en-IN" altLang="en-US" b="1" dirty="0">
                <a:solidFill>
                  <a:srgbClr val="484237"/>
                </a:solidFill>
                <a:latin typeface="+mn-ea"/>
                <a:ea typeface="Gelasio Semi Bold" pitchFamily="34" charset="-122"/>
                <a:cs typeface="+mn-ea"/>
                <a:sym typeface="+mn-ea"/>
              </a:rPr>
              <a:t>:</a:t>
            </a:r>
            <a:r>
              <a:rPr lang="en-US" altLang="en-US" b="1">
                <a:solidFill>
                  <a:srgbClr val="484237"/>
                </a:solidFill>
                <a:effectLst/>
                <a:latin typeface="+mn-ea"/>
                <a:cs typeface="+mn-ea"/>
              </a:rPr>
              <a:t>Trusted AI for precision brain imaging</a:t>
            </a:r>
            <a:endParaRPr lang="en-US" altLang="en-US" b="1">
              <a:solidFill>
                <a:srgbClr val="484237"/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23*373"/>
  <p:tag name="TABLE_ENDDRAG_RECT" val="36*104*923*373"/>
</p:tagLst>
</file>

<file path=ppt/tags/tag2.xml><?xml version="1.0" encoding="utf-8"?>
<p:tagLst xmlns:p="http://schemas.openxmlformats.org/presentationml/2006/main">
  <p:tag name="KSO_WM_SLIDE_ITEM_CNT" val="4"/>
  <p:tag name="resource_record_key" val="{&quot;70&quot;:[3321832]}"/>
</p:tagLst>
</file>

<file path=ppt/tags/tag3.xml><?xml version="1.0" encoding="utf-8"?>
<p:tagLst xmlns:p="http://schemas.openxmlformats.org/presentationml/2006/main">
  <p:tag name="KSO_WM_SLIDE_ITEM_CNT" val="4"/>
  <p:tag name="resource_record_key" val="{&quot;70&quot;:[3321832]}"/>
</p:tagLst>
</file>

<file path=ppt/tags/tag4.xml><?xml version="1.0" encoding="utf-8"?>
<p:tagLst xmlns:p="http://schemas.openxmlformats.org/presentationml/2006/main">
  <p:tag name="KSO_WM_SLIDE_ITEM_CNT" val="4"/>
  <p:tag name="resource_record_key" val="{&quot;70&quot;:[3321832]}"/>
</p:tagLst>
</file>

<file path=ppt/tags/tag5.xml><?xml version="1.0" encoding="utf-8"?>
<p:tagLst xmlns:p="http://schemas.openxmlformats.org/presentationml/2006/main">
  <p:tag name="KSO_WM_SLIDE_ITEM_CNT" val="4"/>
  <p:tag name="resource_record_key" val="{&quot;70&quot;:[3321832]}"/>
</p:tagLst>
</file>

<file path=ppt/tags/tag6.xml><?xml version="1.0" encoding="utf-8"?>
<p:tagLst xmlns:p="http://schemas.openxmlformats.org/presentationml/2006/main">
  <p:tag name="KSO_WM_SLIDE_ITEM_CNT" val="4"/>
  <p:tag name="resource_record_key" val="{&quot;70&quot;:[3321832]}"/>
</p:tagLst>
</file>

<file path=ppt/tags/tag7.xml><?xml version="1.0" encoding="utf-8"?>
<p:tagLst xmlns:p="http://schemas.openxmlformats.org/presentationml/2006/main">
  <p:tag name="KSO_WM_SLIDE_ITEM_CNT" val="4"/>
  <p:tag name="resource_record_key" val="{&quot;70&quot;:[3321832]}"/>
</p:tagLst>
</file>

<file path=ppt/tags/tag8.xml><?xml version="1.0" encoding="utf-8"?>
<p:tagLst xmlns:p="http://schemas.openxmlformats.org/presentationml/2006/main">
  <p:tag name="resource_record_key" val="{&quot;70&quot;:[3322392,3321832]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9F6F0"/>
        </a:solidFill>
        <a:ln>
          <a:noFill/>
        </a:ln>
      </a:spPr>
      <a:bodyPr rtlCol="0" anchor="ctr"/>
      <a:lstStyle>
        <a:defPPr algn="ctr">
          <a:defRPr lang="en-US"/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  <a:txDef>
      <a:spPr>
        <a:noFill/>
      </a:spPr>
      <a:bodyPr wrap="square" rtlCol="0" anchor="ctr" anchorCtr="0">
        <a:noAutofit/>
      </a:bodyPr>
      <a:lstStyle>
        <a:defPPr marL="457200" indent="-457200" fontAlgn="auto">
          <a:lnSpc>
            <a:spcPct val="80000"/>
          </a:lnSpc>
          <a:buFont typeface="Arial" panose="020B0604020202020204" pitchFamily="34" charset="0"/>
          <a:buChar char="•"/>
          <a:defRPr lang="en-US" altLang="en-US" sz="2800" b="1">
            <a:solidFill>
              <a:srgbClr val="484237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5730</Words>
  <Application>WPS Presentation</Application>
  <PresentationFormat>Widescreen</PresentationFormat>
  <Paragraphs>259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SimSun</vt:lpstr>
      <vt:lpstr>Wingdings</vt:lpstr>
      <vt:lpstr>Frutiger 45 bold</vt:lpstr>
      <vt:lpstr>Segoe Print</vt:lpstr>
      <vt:lpstr>Calibri</vt:lpstr>
      <vt:lpstr>Gelasio Semi Bold</vt:lpstr>
      <vt:lpstr>Gelasio</vt:lpstr>
      <vt:lpstr>Calibri</vt:lpstr>
      <vt:lpstr>Wingdings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KUNAL MALLICK</cp:lastModifiedBy>
  <cp:revision>6</cp:revision>
  <dcterms:created xsi:type="dcterms:W3CDTF">2025-07-23T00:59:00Z</dcterms:created>
  <dcterms:modified xsi:type="dcterms:W3CDTF">2025-09-22T20:50:36Z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1B1B7FD6B86B4D95AF4B135141CA818E_11</vt:lpwstr>
  </property>
  <property fmtid="{D5CDD505-2E9C-101B-9397-08002B2CF9AE}" pid="3" name="KSOProductBuildVer">
    <vt:lpwstr>1033-12.2.0.22549</vt:lpwstr>
  </property>
</Properties>
</file>