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7230"/>
            <a:ext cx="9144000" cy="1202055"/>
          </a:xfrm>
        </p:spPr>
        <p:txBody>
          <a:bodyPr/>
          <a:p>
            <a:r>
              <a:rPr lang="en-US">
                <a:latin typeface="Roboto Black" panose="02000000000000000000" charset="0"/>
                <a:cs typeface="Roboto Black" panose="02000000000000000000" charset="0"/>
              </a:rPr>
              <a:t>SMS Spam Classification </a:t>
            </a:r>
            <a:endParaRPr lang="en-US">
              <a:latin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4290"/>
            <a:ext cx="9144000" cy="2050415"/>
          </a:xfrm>
        </p:spPr>
        <p:txBody>
          <a:bodyPr>
            <a:noAutofit/>
          </a:bodyPr>
          <a:p>
            <a:r>
              <a:rPr lang="en-US" sz="2700">
                <a:latin typeface="Roboto" panose="02000000000000000000" charset="0"/>
                <a:cs typeface="Roboto" panose="02000000000000000000" charset="0"/>
              </a:rPr>
              <a:t>Kunal Mallick(24167002)</a:t>
            </a:r>
            <a:endParaRPr lang="en-US" sz="2700">
              <a:latin typeface="Roboto" panose="02000000000000000000" charset="0"/>
              <a:cs typeface="Roboto" panose="02000000000000000000" charset="0"/>
            </a:endParaRPr>
          </a:p>
          <a:p>
            <a:r>
              <a:rPr lang="en-US" sz="2700">
                <a:latin typeface="Roboto" panose="02000000000000000000" charset="0"/>
                <a:cs typeface="Roboto" panose="02000000000000000000" charset="0"/>
              </a:rPr>
              <a:t>Soham Adhikari(24167029)</a:t>
            </a:r>
            <a:endParaRPr lang="en-US" sz="2700">
              <a:latin typeface="Roboto" panose="02000000000000000000" charset="0"/>
              <a:cs typeface="Roboto" panose="02000000000000000000" charset="0"/>
            </a:endParaRPr>
          </a:p>
          <a:p>
            <a:r>
              <a:rPr lang="en-US" sz="2700">
                <a:latin typeface="Roboto" panose="02000000000000000000" charset="0"/>
                <a:cs typeface="Roboto" panose="02000000000000000000" charset="0"/>
              </a:rPr>
              <a:t>Anushka Khatua(24167030)</a:t>
            </a:r>
            <a:endParaRPr lang="en-US" sz="2700">
              <a:latin typeface="Roboto" panose="02000000000000000000" charset="0"/>
              <a:cs typeface="Roboto" panose="02000000000000000000" charset="0"/>
            </a:endParaRPr>
          </a:p>
          <a:p>
            <a:r>
              <a:rPr lang="en-US" sz="2700">
                <a:latin typeface="Roboto" panose="02000000000000000000" charset="0"/>
                <a:cs typeface="Roboto" panose="02000000000000000000" charset="0"/>
              </a:rPr>
              <a:t>Akankhyaa Abhisikta Lenka(241670XX)</a:t>
            </a:r>
            <a:endParaRPr lang="en-US" sz="2700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6" name="Subtitle 2"/>
          <p:cNvSpPr>
            <a:spLocks noGrp="1"/>
          </p:cNvSpPr>
          <p:nvPr/>
        </p:nvSpPr>
        <p:spPr>
          <a:xfrm>
            <a:off x="1679575" y="1899285"/>
            <a:ext cx="9144000" cy="1761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latin typeface="Roboto" panose="02000000000000000000" charset="0"/>
                <a:cs typeface="Roboto" panose="02000000000000000000" charset="0"/>
              </a:rPr>
              <a:t>Using spam.csv dataset from kaggle</a:t>
            </a:r>
            <a:endParaRPr lang="en-US" sz="3200">
              <a:latin typeface="Roboto" panose="02000000000000000000" charset="0"/>
              <a:cs typeface="Roboto" panose="02000000000000000000" charset="0"/>
            </a:endParaRPr>
          </a:p>
          <a:p>
            <a:endParaRPr lang="en-US" sz="3200">
              <a:latin typeface="Roboto Medium" panose="02000000000000000000" charset="0"/>
              <a:cs typeface="Roboto Medium" panose="02000000000000000000" charset="0"/>
            </a:endParaRPr>
          </a:p>
          <a:p>
            <a:r>
              <a:rPr lang="en-US" sz="3200">
                <a:latin typeface="Roboto Medium" panose="02000000000000000000" charset="0"/>
                <a:cs typeface="Roboto Medium" panose="02000000000000000000" charset="0"/>
              </a:rPr>
              <a:t>Group Members</a:t>
            </a:r>
            <a:endParaRPr lang="en-US" sz="3200">
              <a:latin typeface="Roboto Medium" panose="02000000000000000000" charset="0"/>
              <a:cs typeface="Roboto Medium" panose="020000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885" y="657860"/>
            <a:ext cx="5615305" cy="922655"/>
          </a:xfrm>
        </p:spPr>
        <p:txBody>
          <a:bodyPr>
            <a:normAutofit/>
          </a:bodyPr>
          <a:p>
            <a:r>
              <a:rPr lang="en-US" sz="4800">
                <a:latin typeface="Roboto Medium" panose="02000000000000000000" charset="0"/>
                <a:cs typeface="Roboto Medium" panose="02000000000000000000" charset="0"/>
              </a:rPr>
              <a:t>Dataset Overview</a:t>
            </a:r>
            <a:endParaRPr lang="en-US" sz="4800"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9345" y="2030730"/>
            <a:ext cx="4987290" cy="1108710"/>
          </a:xfrm>
        </p:spPr>
        <p:txBody>
          <a:bodyPr>
            <a:noAutofit/>
          </a:bodyPr>
          <a:p>
            <a:pPr algn="l"/>
            <a:r>
              <a:rPr lang="en-US">
                <a:latin typeface="Roboto Medium" panose="02000000000000000000" charset="0"/>
                <a:cs typeface="Roboto Medium" panose="02000000000000000000" charset="0"/>
              </a:rPr>
              <a:t>Source</a:t>
            </a:r>
            <a:r>
              <a:rPr lang="en-US">
                <a:latin typeface="Roboto" panose="02000000000000000000" charset="0"/>
                <a:cs typeface="Roboto" panose="02000000000000000000" charset="0"/>
              </a:rPr>
              <a:t>: 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l"/>
            <a:r>
              <a:rPr lang="en-US">
                <a:latin typeface="Roboto" panose="02000000000000000000" charset="0"/>
                <a:cs typeface="Roboto" panose="02000000000000000000" charset="0"/>
              </a:rPr>
              <a:t>Kaggle - spam.csv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l"/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0" name="Subtitle 2"/>
          <p:cNvSpPr>
            <a:spLocks noGrp="1"/>
          </p:cNvSpPr>
          <p:nvPr/>
        </p:nvSpPr>
        <p:spPr>
          <a:xfrm>
            <a:off x="1120140" y="4248785"/>
            <a:ext cx="4987290" cy="1469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Roboto Medium" panose="02000000000000000000" charset="0"/>
                <a:cs typeface="Roboto Medium" panose="02000000000000000000" charset="0"/>
              </a:rPr>
              <a:t>Columns</a:t>
            </a:r>
            <a:r>
              <a:rPr lang="en-US">
                <a:latin typeface="Roboto" panose="02000000000000000000" charset="0"/>
                <a:cs typeface="Roboto" panose="02000000000000000000" charset="0"/>
              </a:rPr>
              <a:t>: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charset="0"/>
                <a:cs typeface="Roboto" panose="02000000000000000000" charset="0"/>
              </a:rPr>
              <a:t>label (ham or spam)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>
                <a:latin typeface="Roboto" panose="02000000000000000000" charset="0"/>
                <a:cs typeface="Roboto" panose="02000000000000000000" charset="0"/>
              </a:rPr>
              <a:t>message (sms content)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2" name="Subtitle 2"/>
          <p:cNvSpPr>
            <a:spLocks noGrp="1"/>
          </p:cNvSpPr>
          <p:nvPr/>
        </p:nvSpPr>
        <p:spPr>
          <a:xfrm>
            <a:off x="1120140" y="3139440"/>
            <a:ext cx="4987290" cy="1108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Roboto Medium" panose="02000000000000000000" charset="0"/>
                <a:cs typeface="Roboto Medium" panose="02000000000000000000" charset="0"/>
              </a:rPr>
              <a:t>Size</a:t>
            </a:r>
            <a:r>
              <a:rPr lang="en-US">
                <a:latin typeface="Roboto" panose="02000000000000000000" charset="0"/>
                <a:cs typeface="Roboto" panose="02000000000000000000" charset="0"/>
              </a:rPr>
              <a:t>: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l"/>
            <a:r>
              <a:rPr lang="en-US" altLang="en-US">
                <a:latin typeface="Roboto" panose="02000000000000000000" charset="0"/>
                <a:cs typeface="Roboto" panose="02000000000000000000" charset="0"/>
              </a:rPr>
              <a:t>5,572 rows, 2 columns</a:t>
            </a:r>
            <a:endParaRPr lang="en-US" altLang="en-US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 descr="dataset descrip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3640" y="1720215"/>
            <a:ext cx="5928360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885" y="657860"/>
            <a:ext cx="7747000" cy="922655"/>
          </a:xfrm>
        </p:spPr>
        <p:txBody>
          <a:bodyPr>
            <a:normAutofit/>
          </a:bodyPr>
          <a:p>
            <a:r>
              <a:rPr lang="en-US" sz="4800">
                <a:latin typeface="Roboto Medium" panose="02000000000000000000" charset="0"/>
                <a:cs typeface="Roboto Medium" panose="02000000000000000000" charset="0"/>
              </a:rPr>
              <a:t>Spam vs Ham Distribution</a:t>
            </a:r>
            <a:endParaRPr lang="en-US" sz="4800"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20" name="Subtitle 2"/>
          <p:cNvSpPr>
            <a:spLocks noGrp="1"/>
          </p:cNvSpPr>
          <p:nvPr/>
        </p:nvSpPr>
        <p:spPr>
          <a:xfrm>
            <a:off x="1120140" y="4489450"/>
            <a:ext cx="6916420" cy="1468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>
                <a:latin typeface="Roboto Medium" panose="02000000000000000000" charset="0"/>
                <a:cs typeface="Roboto Medium" panose="02000000000000000000" charset="0"/>
              </a:rPr>
              <a:t>Spam</a:t>
            </a:r>
            <a:r>
              <a:rPr lang="en-US">
                <a:latin typeface="Roboto" panose="02000000000000000000" charset="0"/>
                <a:cs typeface="Roboto" panose="02000000000000000000" charset="0"/>
              </a:rPr>
              <a:t>: 13.4% (747 messages)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>
                <a:latin typeface="Roboto Medium" panose="02000000000000000000" charset="0"/>
                <a:cs typeface="Roboto Medium" panose="02000000000000000000" charset="0"/>
                <a:sym typeface="+mn-ea"/>
              </a:rPr>
              <a:t>Ham</a:t>
            </a:r>
            <a:r>
              <a:rPr lang="en-US">
                <a:latin typeface="Roboto" panose="02000000000000000000" charset="0"/>
                <a:cs typeface="Roboto" panose="02000000000000000000" charset="0"/>
                <a:sym typeface="+mn-ea"/>
              </a:rPr>
              <a:t>: 86.6% (4,825 messages)</a:t>
            </a:r>
            <a:endParaRPr lang="en-US">
              <a:latin typeface="Roboto" panose="02000000000000000000" charset="0"/>
              <a:cs typeface="Roboto" panose="02000000000000000000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>
                <a:latin typeface="Roboto Medium" panose="02000000000000000000" charset="0"/>
                <a:cs typeface="Roboto Medium" panose="02000000000000000000" charset="0"/>
                <a:sym typeface="+mn-ea"/>
              </a:rPr>
              <a:t>Imbalance: </a:t>
            </a:r>
            <a:r>
              <a:rPr lang="en-US">
                <a:latin typeface="Roboto" panose="02000000000000000000" charset="0"/>
                <a:cs typeface="Roboto" panose="02000000000000000000" charset="0"/>
                <a:sym typeface="+mn-ea"/>
              </a:rPr>
              <a:t>Majority of the messages are ham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24" name="Picture 23" descr="spam vs ham"/>
          <p:cNvPicPr>
            <a:picLocks noChangeAspect="1"/>
          </p:cNvPicPr>
          <p:nvPr/>
        </p:nvPicPr>
        <p:blipFill>
          <a:blip r:embed="rId1"/>
          <a:srcRect r="50844"/>
          <a:stretch>
            <a:fillRect/>
          </a:stretch>
        </p:blipFill>
        <p:spPr>
          <a:xfrm>
            <a:off x="8036560" y="1580515"/>
            <a:ext cx="3636010" cy="4663440"/>
          </a:xfrm>
          <a:prstGeom prst="rect">
            <a:avLst/>
          </a:prstGeom>
        </p:spPr>
      </p:pic>
      <p:pic>
        <p:nvPicPr>
          <p:cNvPr id="25" name="Picture 24" descr="spam vs ham"/>
          <p:cNvPicPr>
            <a:picLocks noChangeAspect="1"/>
          </p:cNvPicPr>
          <p:nvPr/>
        </p:nvPicPr>
        <p:blipFill>
          <a:blip r:embed="rId1"/>
          <a:srcRect l="53897" t="15889" r="1577" b="19417"/>
          <a:stretch>
            <a:fillRect/>
          </a:stretch>
        </p:blipFill>
        <p:spPr>
          <a:xfrm>
            <a:off x="2407920" y="1580515"/>
            <a:ext cx="3870960" cy="2865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885" y="657860"/>
            <a:ext cx="4651375" cy="922655"/>
          </a:xfrm>
        </p:spPr>
        <p:txBody>
          <a:bodyPr>
            <a:normAutofit/>
          </a:bodyPr>
          <a:p>
            <a:r>
              <a:rPr lang="en-US" sz="4800">
                <a:latin typeface="Roboto Medium" panose="02000000000000000000" charset="0"/>
                <a:cs typeface="Roboto Medium" panose="02000000000000000000" charset="0"/>
              </a:rPr>
              <a:t>Data Insights</a:t>
            </a:r>
            <a:endParaRPr lang="en-US" sz="4800"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20" name="Subtitle 2"/>
          <p:cNvSpPr>
            <a:spLocks noGrp="1"/>
          </p:cNvSpPr>
          <p:nvPr/>
        </p:nvSpPr>
        <p:spPr>
          <a:xfrm>
            <a:off x="1120140" y="1663700"/>
            <a:ext cx="6916420" cy="144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US">
                <a:latin typeface="Roboto Medium" panose="02000000000000000000" charset="0"/>
                <a:cs typeface="Roboto Medium" panose="02000000000000000000" charset="0"/>
              </a:rPr>
              <a:t>Top Words</a:t>
            </a:r>
            <a:endParaRPr lang="en-US">
              <a:latin typeface="Roboto Medium" panose="02000000000000000000" charset="0"/>
              <a:cs typeface="Roboto Medium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>
                <a:latin typeface="Roboto Medium" panose="02000000000000000000" charset="0"/>
                <a:cs typeface="Roboto Medium" panose="02000000000000000000" charset="0"/>
              </a:rPr>
              <a:t>Spam</a:t>
            </a:r>
            <a:r>
              <a:rPr lang="en-US">
                <a:latin typeface="Roboto" panose="02000000000000000000" charset="0"/>
                <a:cs typeface="Roboto" panose="02000000000000000000" charset="0"/>
              </a:rPr>
              <a:t>: </a:t>
            </a:r>
            <a:r>
              <a:rPr lang="en-US" altLang="en-US">
                <a:latin typeface="Roboto" panose="02000000000000000000" charset="0"/>
                <a:cs typeface="Roboto" panose="02000000000000000000" charset="0"/>
              </a:rPr>
              <a:t>"win", "free", "call"</a:t>
            </a:r>
            <a:endParaRPr lang="en-US" altLang="en-US"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>
                <a:latin typeface="Roboto Medium" panose="02000000000000000000" charset="0"/>
                <a:cs typeface="Roboto Medium" panose="02000000000000000000" charset="0"/>
                <a:sym typeface="+mn-ea"/>
              </a:rPr>
              <a:t>Ham</a:t>
            </a:r>
            <a:r>
              <a:rPr lang="en-US">
                <a:latin typeface="Roboto" panose="02000000000000000000" charset="0"/>
                <a:cs typeface="Roboto" panose="02000000000000000000" charset="0"/>
                <a:sym typeface="+mn-ea"/>
              </a:rPr>
              <a:t>: </a:t>
            </a:r>
            <a:r>
              <a:rPr lang="en-US" altLang="en-US">
                <a:latin typeface="Roboto" panose="02000000000000000000" charset="0"/>
                <a:cs typeface="Roboto" panose="02000000000000000000" charset="0"/>
                <a:sym typeface="+mn-ea"/>
              </a:rPr>
              <a:t>"ok", "good", "know"</a:t>
            </a:r>
            <a:endParaRPr lang="en-US" altLang="en-US">
              <a:latin typeface="Roboto" panose="02000000000000000000" charset="0"/>
              <a:cs typeface="Roboto" panose="02000000000000000000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3" name="Picture 2" descr="wordclou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" y="3103880"/>
            <a:ext cx="9601835" cy="35801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WPS Presentation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Roboto</vt:lpstr>
      <vt:lpstr>Algerian</vt:lpstr>
      <vt:lpstr>Roboto Thin</vt:lpstr>
      <vt:lpstr>Roboto Black</vt:lpstr>
      <vt:lpstr>Roboto Light</vt:lpstr>
      <vt:lpstr>Roboto Medium</vt:lpstr>
      <vt:lpstr>Office Theme</vt:lpstr>
      <vt:lpstr>SMS Spam Classification </vt:lpstr>
      <vt:lpstr>About The Dataset</vt:lpstr>
      <vt:lpstr>PowerPoint 演示文稿</vt:lpstr>
      <vt:lpstr>Spam vs Ham Distribution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Spam Classification </dc:title>
  <dc:creator>KIIT0001</dc:creator>
  <cp:lastModifiedBy>SOHAM ADHIKARI</cp:lastModifiedBy>
  <cp:revision>1</cp:revision>
  <dcterms:created xsi:type="dcterms:W3CDTF">2024-12-01T17:37:07Z</dcterms:created>
  <dcterms:modified xsi:type="dcterms:W3CDTF">2024-12-01T17:37:07Z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FF21B6D341A045C89214836056EFF372_11</vt:lpwstr>
  </property>
  <property fmtid="{D5CDD505-2E9C-101B-9397-08002B2CF9AE}" pid="3" name="KSOProductBuildVer">
    <vt:lpwstr>1033-12.2.0.18911</vt:lpwstr>
  </property>
</Properties>
</file>