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79" r:id="rId3"/>
    <p:sldId id="258" r:id="rId4"/>
    <p:sldId id="259" r:id="rId5"/>
    <p:sldId id="260" r:id="rId6"/>
    <p:sldId id="261" r:id="rId7"/>
    <p:sldId id="262" r:id="rId8"/>
    <p:sldId id="263" r:id="rId9"/>
    <p:sldId id="264" r:id="rId10"/>
    <p:sldId id="266" r:id="rId11"/>
    <p:sldId id="267" r:id="rId12"/>
    <p:sldId id="268" r:id="rId13"/>
    <p:sldId id="269" r:id="rId14"/>
    <p:sldId id="270" r:id="rId15"/>
    <p:sldId id="278" r:id="rId16"/>
    <p:sldId id="271" r:id="rId17"/>
    <p:sldId id="284" r:id="rId18"/>
    <p:sldId id="285" r:id="rId19"/>
    <p:sldId id="286" r:id="rId20"/>
    <p:sldId id="280" r:id="rId21"/>
    <p:sldId id="287" r:id="rId22"/>
    <p:sldId id="288" r:id="rId23"/>
    <p:sldId id="289" r:id="rId24"/>
    <p:sldId id="281" r:id="rId25"/>
    <p:sldId id="282" r:id="rId26"/>
    <p:sldId id="283" r:id="rId27"/>
    <p:sldId id="290" r:id="rId28"/>
    <p:sldId id="291" r:id="rId29"/>
    <p:sldId id="292" r:id="rId30"/>
    <p:sldId id="293" r:id="rId31"/>
    <p:sldId id="294" r:id="rId32"/>
    <p:sldId id="295" r:id="rId33"/>
    <p:sldId id="296" r:id="rId34"/>
    <p:sldId id="297" r:id="rId35"/>
    <p:sldId id="29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0194" autoAdjust="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3B73DE-1D77-4C46-8282-6F5378D9062C}" type="datetimeFigureOut">
              <a:rPr lang="en-US" smtClean="0"/>
              <a:pPr/>
              <a:t>5/29/2018</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0CBDEA-7655-4B61-B7A7-9E06EBE582E2}" type="slidenum">
              <a:rPr lang="en-IN" smtClean="0"/>
              <a:pPr/>
              <a:t>‹#›</a:t>
            </a:fld>
            <a:endParaRPr lang="en-IN"/>
          </a:p>
        </p:txBody>
      </p:sp>
    </p:spTree>
    <p:extLst>
      <p:ext uri="{BB962C8B-B14F-4D97-AF65-F5344CB8AC3E}">
        <p14:creationId xmlns:p14="http://schemas.microsoft.com/office/powerpoint/2010/main" xmlns="" val="1258762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60CBDEA-7655-4B61-B7A7-9E06EBE582E2}" type="slidenum">
              <a:rPr lang="en-IN" smtClean="0"/>
              <a:pPr/>
              <a:t>8</a:t>
            </a:fld>
            <a:endParaRPr lang="en-IN"/>
          </a:p>
        </p:txBody>
      </p:sp>
    </p:spTree>
    <p:extLst>
      <p:ext uri="{BB962C8B-B14F-4D97-AF65-F5344CB8AC3E}">
        <p14:creationId xmlns:p14="http://schemas.microsoft.com/office/powerpoint/2010/main" xmlns="" val="4235630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9.png"/><Relationship Id="rId5" Type="http://schemas.openxmlformats.org/officeDocument/2006/relationships/image" Target="../media/image9.png"/><Relationship Id="rId15" Type="http://schemas.openxmlformats.org/officeDocument/2006/relationships/image" Target="../media/image16.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5756" y="218566"/>
            <a:ext cx="8809149" cy="1574723"/>
          </a:xfrm>
        </p:spPr>
        <p:txBody>
          <a:bodyPr/>
          <a:lstStyle/>
          <a:p>
            <a:r>
              <a:rPr lang="en-IN" sz="6000" b="1" dirty="0" smtClean="0"/>
              <a:t>  RADIUS SIMULATOR			   </a:t>
            </a:r>
            <a:endParaRPr lang="en-IN" sz="6000" b="1" dirty="0"/>
          </a:p>
        </p:txBody>
      </p:sp>
      <p:sp>
        <p:nvSpPr>
          <p:cNvPr id="3" name="Subtitle 2"/>
          <p:cNvSpPr>
            <a:spLocks noGrp="1"/>
          </p:cNvSpPr>
          <p:nvPr>
            <p:ph type="subTitle" idx="1"/>
          </p:nvPr>
        </p:nvSpPr>
        <p:spPr>
          <a:xfrm>
            <a:off x="1695635" y="1793289"/>
            <a:ext cx="7951855" cy="4572000"/>
          </a:xfrm>
        </p:spPr>
        <p:txBody>
          <a:bodyPr>
            <a:normAutofit/>
          </a:bodyPr>
          <a:lstStyle/>
          <a:p>
            <a:pPr marL="431800" indent="-3238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dirty="0" smtClean="0"/>
              <a:t>Remote Authentication Dial In User Service	</a:t>
            </a:r>
          </a:p>
          <a:p>
            <a:pPr algn="l"/>
            <a:endParaRPr lang="en-IN" sz="1200" dirty="0"/>
          </a:p>
          <a:p>
            <a:pPr algn="l"/>
            <a:endParaRPr lang="en-IN" sz="1200" dirty="0"/>
          </a:p>
          <a:p>
            <a:pPr algn="l"/>
            <a:endParaRPr lang="en-IN" sz="1200" dirty="0"/>
          </a:p>
          <a:p>
            <a:pPr algn="l"/>
            <a:endParaRPr lang="en-IN" sz="1200" dirty="0"/>
          </a:p>
          <a:p>
            <a:pPr algn="l"/>
            <a:endParaRPr lang="en-IN" sz="1200" dirty="0"/>
          </a:p>
          <a:p>
            <a:pPr algn="l"/>
            <a:endParaRPr lang="en-IN" sz="1200" dirty="0"/>
          </a:p>
          <a:p>
            <a:pPr algn="l"/>
            <a:r>
              <a:rPr lang="en-IN" sz="1200" dirty="0"/>
              <a:t>Submitted By :</a:t>
            </a:r>
          </a:p>
          <a:p>
            <a:pPr algn="l"/>
            <a:r>
              <a:rPr lang="en-IN" sz="1200" dirty="0"/>
              <a:t>Group 6</a:t>
            </a:r>
            <a:endParaRPr lang="en-IN" sz="1200" dirty="0" smtClean="0"/>
          </a:p>
          <a:p>
            <a:pPr algn="l"/>
            <a:r>
              <a:rPr lang="en-IN" sz="1200" dirty="0" err="1" smtClean="0"/>
              <a:t>Haritima</a:t>
            </a:r>
            <a:r>
              <a:rPr lang="en-IN" sz="1200" dirty="0" smtClean="0"/>
              <a:t> </a:t>
            </a:r>
            <a:r>
              <a:rPr lang="en-IN" sz="1200" dirty="0" err="1" smtClean="0"/>
              <a:t>Manchanda</a:t>
            </a:r>
            <a:r>
              <a:rPr lang="en-IN" sz="1200" dirty="0" smtClean="0"/>
              <a:t> 	(UE143038)</a:t>
            </a:r>
          </a:p>
          <a:p>
            <a:pPr algn="l"/>
            <a:r>
              <a:rPr lang="en-IN" sz="1200" dirty="0" err="1" smtClean="0"/>
              <a:t>Kunal</a:t>
            </a:r>
            <a:r>
              <a:rPr lang="en-IN" sz="1200" dirty="0" smtClean="0"/>
              <a:t> </a:t>
            </a:r>
            <a:r>
              <a:rPr lang="en-IN" sz="1200" dirty="0" err="1" smtClean="0"/>
              <a:t>Taneja</a:t>
            </a:r>
            <a:r>
              <a:rPr lang="en-IN" sz="1200" dirty="0" smtClean="0"/>
              <a:t> 		 	(UE143053)</a:t>
            </a:r>
            <a:endParaRPr lang="en-IN" sz="1200" dirty="0"/>
          </a:p>
          <a:p>
            <a:pPr algn="l"/>
            <a:r>
              <a:rPr lang="en-IN" sz="1200" dirty="0" err="1" smtClean="0"/>
              <a:t>Siddharth</a:t>
            </a:r>
            <a:r>
              <a:rPr lang="en-IN" sz="1200" dirty="0" smtClean="0"/>
              <a:t> Kumar		(UE143093</a:t>
            </a:r>
            <a:r>
              <a:rPr lang="en-IN" sz="1200" dirty="0"/>
              <a:t>)</a:t>
            </a:r>
          </a:p>
          <a:p>
            <a:pPr algn="l"/>
            <a:endParaRPr lang="en-IN" dirty="0"/>
          </a:p>
          <a:p>
            <a:pPr algn="l"/>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xmlns="" val="2605364281"/>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RADIUS Architecture</a:t>
            </a:r>
            <a:endParaRPr lang="en-IN" dirty="0"/>
          </a:p>
        </p:txBody>
      </p:sp>
      <p:sp>
        <p:nvSpPr>
          <p:cNvPr id="3" name="Content Placeholder 2"/>
          <p:cNvSpPr>
            <a:spLocks noGrp="1"/>
          </p:cNvSpPr>
          <p:nvPr>
            <p:ph idx="1"/>
          </p:nvPr>
        </p:nvSpPr>
        <p:spPr>
          <a:xfrm>
            <a:off x="651455" y="1686137"/>
            <a:ext cx="8596668" cy="1686791"/>
          </a:xfrm>
        </p:spPr>
        <p:txBody>
          <a:bodyPr>
            <a:normAutofit fontScale="85000" lnSpcReduction="20000"/>
          </a:bodyPr>
          <a:lstStyle/>
          <a:p>
            <a:pPr marL="12700" algn="just">
              <a:lnSpc>
                <a:spcPct val="150000"/>
              </a:lnSpc>
              <a:spcBef>
                <a:spcPts val="88"/>
              </a:spcBef>
              <a:buNone/>
            </a:pPr>
            <a:r>
              <a:rPr lang="en-US" dirty="0" smtClean="0">
                <a:cs typeface="Arial" charset="0"/>
              </a:rPr>
              <a:t>In this, a front-end NAS (network access server) or RAS (remote access server) performs authentication of a user with a backend RADIUS server. The NAS/RAS sends user information (credentials) to the RADIUS server carried in RADIUS packets. The RADIUS server implements the access policy (who is granted access with what authorizations) or may retrieve policies from a database through LDAP (Lightweight Directory Access Protocol).</a:t>
            </a:r>
          </a:p>
          <a:p>
            <a:pPr marL="12700" algn="just">
              <a:lnSpc>
                <a:spcPct val="150000"/>
              </a:lnSpc>
              <a:spcBef>
                <a:spcPts val="88"/>
              </a:spcBef>
              <a:buNone/>
            </a:pPr>
            <a:endParaRPr lang="en-US" dirty="0" smtClean="0">
              <a:cs typeface="Arial" charset="0"/>
            </a:endParaRPr>
          </a:p>
          <a:p>
            <a:pPr marL="12700" algn="just">
              <a:lnSpc>
                <a:spcPct val="150000"/>
              </a:lnSpc>
              <a:spcBef>
                <a:spcPts val="88"/>
              </a:spcBef>
              <a:buNone/>
            </a:pPr>
            <a:endParaRPr lang="en-US" dirty="0" smtClean="0">
              <a:cs typeface="Arial" charset="0"/>
            </a:endParaRPr>
          </a:p>
        </p:txBody>
      </p:sp>
      <p:sp>
        <p:nvSpPr>
          <p:cNvPr id="34" name="object 25"/>
          <p:cNvSpPr>
            <a:spLocks noChangeArrowheads="1"/>
          </p:cNvSpPr>
          <p:nvPr/>
        </p:nvSpPr>
        <p:spPr bwMode="auto">
          <a:xfrm>
            <a:off x="3363913" y="5407025"/>
            <a:ext cx="2895600" cy="0"/>
          </a:xfrm>
          <a:custGeom>
            <a:avLst/>
            <a:gdLst>
              <a:gd name="T0" fmla="*/ 0 w 2895600"/>
              <a:gd name="T1" fmla="*/ 2895600 w 2895600"/>
            </a:gdLst>
            <a:ahLst/>
            <a:cxnLst/>
            <a:rect l="T0" t="0" r="T1" b="0"/>
            <a:pathLst>
              <a:path w="2895600">
                <a:moveTo>
                  <a:pt x="2895600" y="0"/>
                </a:moveTo>
                <a:lnTo>
                  <a:pt x="0" y="0"/>
                </a:lnTo>
              </a:path>
              <a:path w="2895600">
                <a:moveTo>
                  <a:pt x="0" y="1"/>
                </a:moveTo>
                <a:lnTo>
                  <a:pt x="2895600" y="0"/>
                </a:lnTo>
              </a:path>
            </a:pathLst>
          </a:custGeom>
          <a:noFill/>
          <a:ln w="38100">
            <a:solidFill>
              <a:srgbClr val="000000"/>
            </a:solidFill>
            <a:miter lim="800000"/>
            <a:headEnd/>
            <a:tailEnd/>
          </a:ln>
        </p:spPr>
        <p:txBody>
          <a:bodyPr lIns="0" tIns="0" rIns="0" bIns="0"/>
          <a:lstStyle/>
          <a:p>
            <a:endParaRPr lang="en-US"/>
          </a:p>
        </p:txBody>
      </p:sp>
      <p:sp>
        <p:nvSpPr>
          <p:cNvPr id="35" name="object 26"/>
          <p:cNvSpPr>
            <a:spLocks noChangeArrowheads="1"/>
          </p:cNvSpPr>
          <p:nvPr/>
        </p:nvSpPr>
        <p:spPr bwMode="auto">
          <a:xfrm>
            <a:off x="3743325" y="4783138"/>
            <a:ext cx="0" cy="623887"/>
          </a:xfrm>
          <a:custGeom>
            <a:avLst/>
            <a:gdLst>
              <a:gd name="T0" fmla="*/ 0 h 623824"/>
              <a:gd name="T1" fmla="*/ 623824 h 623824"/>
            </a:gdLst>
            <a:ahLst/>
            <a:cxnLst/>
            <a:rect l="0" t="T0" r="0" b="T1"/>
            <a:pathLst>
              <a:path h="623824">
                <a:moveTo>
                  <a:pt x="0" y="623824"/>
                </a:moveTo>
                <a:lnTo>
                  <a:pt x="0" y="0"/>
                </a:lnTo>
              </a:path>
            </a:pathLst>
          </a:custGeom>
          <a:noFill/>
          <a:ln w="38100">
            <a:solidFill>
              <a:srgbClr val="000000"/>
            </a:solidFill>
            <a:miter lim="800000"/>
            <a:headEnd/>
            <a:tailEnd/>
          </a:ln>
        </p:spPr>
        <p:txBody>
          <a:bodyPr lIns="0" tIns="0" rIns="0" bIns="0"/>
          <a:lstStyle/>
          <a:p>
            <a:endParaRPr lang="en-US"/>
          </a:p>
        </p:txBody>
      </p:sp>
      <p:sp>
        <p:nvSpPr>
          <p:cNvPr id="36" name="object 27"/>
          <p:cNvSpPr>
            <a:spLocks noChangeArrowheads="1"/>
          </p:cNvSpPr>
          <p:nvPr/>
        </p:nvSpPr>
        <p:spPr bwMode="auto">
          <a:xfrm>
            <a:off x="5800725" y="4721225"/>
            <a:ext cx="0" cy="685800"/>
          </a:xfrm>
          <a:custGeom>
            <a:avLst/>
            <a:gdLst>
              <a:gd name="T0" fmla="*/ 0 w 126"/>
              <a:gd name="T1" fmla="*/ 0 h 685800"/>
              <a:gd name="T2" fmla="*/ 0 w 126"/>
              <a:gd name="T3" fmla="*/ 685800 h 685800"/>
            </a:gdLst>
            <a:ahLst/>
            <a:cxnLst/>
            <a:rect l="T0" t="T1" r="T2" b="T3"/>
            <a:pathLst>
              <a:path w="126" h="685800">
                <a:moveTo>
                  <a:pt x="126" y="685800"/>
                </a:moveTo>
                <a:lnTo>
                  <a:pt x="0" y="0"/>
                </a:lnTo>
              </a:path>
            </a:pathLst>
          </a:custGeom>
          <a:noFill/>
          <a:ln w="38100">
            <a:solidFill>
              <a:srgbClr val="000000"/>
            </a:solidFill>
            <a:miter lim="800000"/>
            <a:headEnd/>
            <a:tailEnd/>
          </a:ln>
        </p:spPr>
        <p:txBody>
          <a:bodyPr lIns="0" tIns="0" rIns="0" bIns="0"/>
          <a:lstStyle/>
          <a:p>
            <a:endParaRPr lang="en-US"/>
          </a:p>
        </p:txBody>
      </p:sp>
      <p:sp>
        <p:nvSpPr>
          <p:cNvPr id="37" name="object 28"/>
          <p:cNvSpPr>
            <a:spLocks noChangeArrowheads="1"/>
          </p:cNvSpPr>
          <p:nvPr/>
        </p:nvSpPr>
        <p:spPr bwMode="auto">
          <a:xfrm>
            <a:off x="4506913" y="5405438"/>
            <a:ext cx="0" cy="533400"/>
          </a:xfrm>
          <a:custGeom>
            <a:avLst/>
            <a:gdLst>
              <a:gd name="T0" fmla="*/ 0 h 533526"/>
              <a:gd name="T1" fmla="*/ 533526 h 533526"/>
            </a:gdLst>
            <a:ahLst/>
            <a:cxnLst/>
            <a:rect l="0" t="T0" r="0" b="T1"/>
            <a:pathLst>
              <a:path h="533526">
                <a:moveTo>
                  <a:pt x="0" y="533526"/>
                </a:moveTo>
                <a:lnTo>
                  <a:pt x="0" y="0"/>
                </a:lnTo>
              </a:path>
            </a:pathLst>
          </a:custGeom>
          <a:noFill/>
          <a:ln w="38100">
            <a:solidFill>
              <a:srgbClr val="000000"/>
            </a:solidFill>
            <a:miter lim="800000"/>
            <a:headEnd/>
            <a:tailEnd/>
          </a:ln>
        </p:spPr>
        <p:txBody>
          <a:bodyPr lIns="0" tIns="0" rIns="0" bIns="0"/>
          <a:lstStyle/>
          <a:p>
            <a:endParaRPr lang="en-US"/>
          </a:p>
        </p:txBody>
      </p:sp>
      <p:sp>
        <p:nvSpPr>
          <p:cNvPr id="38" name="object 29"/>
          <p:cNvSpPr>
            <a:spLocks noChangeArrowheads="1"/>
          </p:cNvSpPr>
          <p:nvPr/>
        </p:nvSpPr>
        <p:spPr bwMode="auto">
          <a:xfrm>
            <a:off x="4633913" y="4668838"/>
            <a:ext cx="1144587" cy="1257300"/>
          </a:xfrm>
          <a:custGeom>
            <a:avLst/>
            <a:gdLst>
              <a:gd name="T0" fmla="*/ 0 w 1145032"/>
              <a:gd name="T1" fmla="*/ 0 h 1257300"/>
              <a:gd name="T2" fmla="*/ 1145032 w 1145032"/>
              <a:gd name="T3" fmla="*/ 1257300 h 1257300"/>
            </a:gdLst>
            <a:ahLst/>
            <a:cxnLst/>
            <a:rect l="T0" t="T1" r="T2" b="T3"/>
            <a:pathLst>
              <a:path w="1145032" h="1257300">
                <a:moveTo>
                  <a:pt x="1043559" y="557911"/>
                </a:moveTo>
                <a:lnTo>
                  <a:pt x="1047242" y="550291"/>
                </a:lnTo>
                <a:lnTo>
                  <a:pt x="1051940" y="529717"/>
                </a:lnTo>
                <a:lnTo>
                  <a:pt x="1056386" y="508762"/>
                </a:lnTo>
                <a:lnTo>
                  <a:pt x="1063625" y="466851"/>
                </a:lnTo>
                <a:lnTo>
                  <a:pt x="1069594" y="424942"/>
                </a:lnTo>
                <a:lnTo>
                  <a:pt x="1074674" y="383286"/>
                </a:lnTo>
                <a:lnTo>
                  <a:pt x="1079627" y="341884"/>
                </a:lnTo>
                <a:lnTo>
                  <a:pt x="1084834" y="300609"/>
                </a:lnTo>
                <a:lnTo>
                  <a:pt x="1090802" y="259842"/>
                </a:lnTo>
                <a:lnTo>
                  <a:pt x="1098169" y="219329"/>
                </a:lnTo>
                <a:lnTo>
                  <a:pt x="1099693" y="201041"/>
                </a:lnTo>
                <a:lnTo>
                  <a:pt x="1100836" y="186055"/>
                </a:lnTo>
                <a:lnTo>
                  <a:pt x="1101978" y="172593"/>
                </a:lnTo>
                <a:lnTo>
                  <a:pt x="1102995" y="160147"/>
                </a:lnTo>
                <a:lnTo>
                  <a:pt x="1104011" y="149098"/>
                </a:lnTo>
                <a:lnTo>
                  <a:pt x="1104900" y="138937"/>
                </a:lnTo>
                <a:lnTo>
                  <a:pt x="1105662" y="129793"/>
                </a:lnTo>
                <a:lnTo>
                  <a:pt x="1106424" y="121919"/>
                </a:lnTo>
                <a:lnTo>
                  <a:pt x="1106772" y="114843"/>
                </a:lnTo>
                <a:lnTo>
                  <a:pt x="1145032" y="116205"/>
                </a:lnTo>
                <a:lnTo>
                  <a:pt x="1107694" y="96138"/>
                </a:lnTo>
                <a:lnTo>
                  <a:pt x="1069594" y="94234"/>
                </a:lnTo>
                <a:lnTo>
                  <a:pt x="1030859" y="112141"/>
                </a:lnTo>
                <a:lnTo>
                  <a:pt x="1068677" y="113487"/>
                </a:lnTo>
                <a:lnTo>
                  <a:pt x="1068451" y="118237"/>
                </a:lnTo>
                <a:lnTo>
                  <a:pt x="1067689" y="126618"/>
                </a:lnTo>
                <a:lnTo>
                  <a:pt x="1066927" y="135762"/>
                </a:lnTo>
                <a:lnTo>
                  <a:pt x="1066038" y="145796"/>
                </a:lnTo>
                <a:lnTo>
                  <a:pt x="1065149" y="156972"/>
                </a:lnTo>
                <a:lnTo>
                  <a:pt x="1064006" y="169291"/>
                </a:lnTo>
                <a:lnTo>
                  <a:pt x="1062863" y="183134"/>
                </a:lnTo>
                <a:lnTo>
                  <a:pt x="1061720" y="197993"/>
                </a:lnTo>
                <a:lnTo>
                  <a:pt x="1060703" y="212471"/>
                </a:lnTo>
                <a:lnTo>
                  <a:pt x="1053084" y="254254"/>
                </a:lnTo>
                <a:lnTo>
                  <a:pt x="1046988" y="295910"/>
                </a:lnTo>
                <a:lnTo>
                  <a:pt x="1041781" y="337312"/>
                </a:lnTo>
                <a:lnTo>
                  <a:pt x="1036827" y="378713"/>
                </a:lnTo>
                <a:lnTo>
                  <a:pt x="1031875" y="419607"/>
                </a:lnTo>
                <a:lnTo>
                  <a:pt x="1026033" y="460375"/>
                </a:lnTo>
                <a:lnTo>
                  <a:pt x="1019048" y="501015"/>
                </a:lnTo>
                <a:lnTo>
                  <a:pt x="1014857" y="521207"/>
                </a:lnTo>
                <a:lnTo>
                  <a:pt x="1012444" y="536067"/>
                </a:lnTo>
                <a:lnTo>
                  <a:pt x="1010860" y="538243"/>
                </a:lnTo>
                <a:lnTo>
                  <a:pt x="1010412" y="538861"/>
                </a:lnTo>
                <a:lnTo>
                  <a:pt x="1010031" y="541782"/>
                </a:lnTo>
                <a:lnTo>
                  <a:pt x="1013078" y="535051"/>
                </a:lnTo>
                <a:lnTo>
                  <a:pt x="1018539" y="593090"/>
                </a:lnTo>
                <a:lnTo>
                  <a:pt x="1024763" y="584581"/>
                </a:lnTo>
                <a:lnTo>
                  <a:pt x="1030224" y="576961"/>
                </a:lnTo>
                <a:lnTo>
                  <a:pt x="1035050" y="570103"/>
                </a:lnTo>
                <a:lnTo>
                  <a:pt x="1038733" y="564896"/>
                </a:lnTo>
                <a:lnTo>
                  <a:pt x="1041908" y="560324"/>
                </a:lnTo>
                <a:lnTo>
                  <a:pt x="1043559" y="557911"/>
                </a:lnTo>
                <a:close/>
              </a:path>
              <a:path w="1145032" h="1257300">
                <a:moveTo>
                  <a:pt x="718947" y="781685"/>
                </a:moveTo>
                <a:lnTo>
                  <a:pt x="632333" y="821944"/>
                </a:lnTo>
                <a:lnTo>
                  <a:pt x="724408" y="819150"/>
                </a:lnTo>
                <a:lnTo>
                  <a:pt x="723264" y="781050"/>
                </a:lnTo>
                <a:lnTo>
                  <a:pt x="718947" y="781685"/>
                </a:lnTo>
                <a:close/>
              </a:path>
              <a:path w="1145032" h="1257300">
                <a:moveTo>
                  <a:pt x="1092073" y="0"/>
                </a:moveTo>
                <a:lnTo>
                  <a:pt x="1030859" y="112141"/>
                </a:lnTo>
                <a:lnTo>
                  <a:pt x="1069594" y="94234"/>
                </a:lnTo>
                <a:lnTo>
                  <a:pt x="1107694" y="96138"/>
                </a:lnTo>
                <a:lnTo>
                  <a:pt x="1145032" y="116205"/>
                </a:lnTo>
                <a:lnTo>
                  <a:pt x="1092073" y="0"/>
                </a:lnTo>
                <a:close/>
              </a:path>
              <a:path w="1145032" h="1257300">
                <a:moveTo>
                  <a:pt x="1012444" y="536067"/>
                </a:moveTo>
                <a:lnTo>
                  <a:pt x="1014857" y="521207"/>
                </a:lnTo>
                <a:lnTo>
                  <a:pt x="1010860" y="538243"/>
                </a:lnTo>
                <a:lnTo>
                  <a:pt x="1012444" y="536067"/>
                </a:lnTo>
                <a:close/>
              </a:path>
              <a:path w="1145032" h="1257300">
                <a:moveTo>
                  <a:pt x="37575" y="1141388"/>
                </a:moveTo>
                <a:lnTo>
                  <a:pt x="0" y="1135253"/>
                </a:lnTo>
                <a:lnTo>
                  <a:pt x="37973" y="1257300"/>
                </a:lnTo>
                <a:lnTo>
                  <a:pt x="112775" y="1153668"/>
                </a:lnTo>
                <a:lnTo>
                  <a:pt x="75257" y="1147541"/>
                </a:lnTo>
                <a:lnTo>
                  <a:pt x="72136" y="1166368"/>
                </a:lnTo>
                <a:lnTo>
                  <a:pt x="34544" y="1160145"/>
                </a:lnTo>
                <a:lnTo>
                  <a:pt x="37575" y="1141388"/>
                </a:lnTo>
                <a:close/>
              </a:path>
              <a:path w="1145032" h="1257300">
                <a:moveTo>
                  <a:pt x="75257" y="1147541"/>
                </a:moveTo>
                <a:lnTo>
                  <a:pt x="83312" y="1103122"/>
                </a:lnTo>
                <a:lnTo>
                  <a:pt x="91439" y="1066419"/>
                </a:lnTo>
                <a:lnTo>
                  <a:pt x="100837" y="1031621"/>
                </a:lnTo>
                <a:lnTo>
                  <a:pt x="112013" y="999109"/>
                </a:lnTo>
                <a:lnTo>
                  <a:pt x="125349" y="968629"/>
                </a:lnTo>
                <a:lnTo>
                  <a:pt x="141097" y="940688"/>
                </a:lnTo>
                <a:lnTo>
                  <a:pt x="159512" y="915669"/>
                </a:lnTo>
                <a:lnTo>
                  <a:pt x="181356" y="893444"/>
                </a:lnTo>
                <a:lnTo>
                  <a:pt x="206756" y="874394"/>
                </a:lnTo>
                <a:lnTo>
                  <a:pt x="236474" y="858393"/>
                </a:lnTo>
                <a:lnTo>
                  <a:pt x="270890" y="845693"/>
                </a:lnTo>
                <a:lnTo>
                  <a:pt x="290322" y="840740"/>
                </a:lnTo>
                <a:lnTo>
                  <a:pt x="311023" y="836676"/>
                </a:lnTo>
                <a:lnTo>
                  <a:pt x="333248" y="833755"/>
                </a:lnTo>
                <a:lnTo>
                  <a:pt x="357124" y="831723"/>
                </a:lnTo>
                <a:lnTo>
                  <a:pt x="402463" y="829182"/>
                </a:lnTo>
                <a:lnTo>
                  <a:pt x="448310" y="827151"/>
                </a:lnTo>
                <a:lnTo>
                  <a:pt x="540258" y="824230"/>
                </a:lnTo>
                <a:lnTo>
                  <a:pt x="632333" y="821944"/>
                </a:lnTo>
                <a:lnTo>
                  <a:pt x="718947" y="781685"/>
                </a:lnTo>
                <a:lnTo>
                  <a:pt x="723264" y="781050"/>
                </a:lnTo>
                <a:lnTo>
                  <a:pt x="724408" y="819150"/>
                </a:lnTo>
                <a:lnTo>
                  <a:pt x="725805" y="819023"/>
                </a:lnTo>
                <a:lnTo>
                  <a:pt x="746506" y="813816"/>
                </a:lnTo>
                <a:lnTo>
                  <a:pt x="764032" y="808355"/>
                </a:lnTo>
                <a:lnTo>
                  <a:pt x="780669" y="802386"/>
                </a:lnTo>
                <a:lnTo>
                  <a:pt x="796289" y="795782"/>
                </a:lnTo>
                <a:lnTo>
                  <a:pt x="811276" y="788669"/>
                </a:lnTo>
                <a:lnTo>
                  <a:pt x="825500" y="781050"/>
                </a:lnTo>
                <a:lnTo>
                  <a:pt x="852170" y="764159"/>
                </a:lnTo>
                <a:lnTo>
                  <a:pt x="865377" y="754507"/>
                </a:lnTo>
                <a:lnTo>
                  <a:pt x="877824" y="744601"/>
                </a:lnTo>
                <a:lnTo>
                  <a:pt x="890143" y="734060"/>
                </a:lnTo>
                <a:lnTo>
                  <a:pt x="902335" y="723138"/>
                </a:lnTo>
                <a:lnTo>
                  <a:pt x="914653" y="711581"/>
                </a:lnTo>
                <a:lnTo>
                  <a:pt x="927100" y="699643"/>
                </a:lnTo>
                <a:lnTo>
                  <a:pt x="939926" y="686943"/>
                </a:lnTo>
                <a:lnTo>
                  <a:pt x="953135" y="673862"/>
                </a:lnTo>
                <a:lnTo>
                  <a:pt x="959865" y="666750"/>
                </a:lnTo>
                <a:lnTo>
                  <a:pt x="967232" y="658622"/>
                </a:lnTo>
                <a:lnTo>
                  <a:pt x="974851" y="649605"/>
                </a:lnTo>
                <a:lnTo>
                  <a:pt x="982345" y="640588"/>
                </a:lnTo>
                <a:lnTo>
                  <a:pt x="997458" y="621284"/>
                </a:lnTo>
                <a:lnTo>
                  <a:pt x="1011809" y="602107"/>
                </a:lnTo>
                <a:lnTo>
                  <a:pt x="1018539" y="593090"/>
                </a:lnTo>
                <a:lnTo>
                  <a:pt x="1013078" y="535051"/>
                </a:lnTo>
                <a:lnTo>
                  <a:pt x="1010031" y="541782"/>
                </a:lnTo>
                <a:lnTo>
                  <a:pt x="1010412" y="538861"/>
                </a:lnTo>
                <a:lnTo>
                  <a:pt x="1007872" y="542671"/>
                </a:lnTo>
                <a:lnTo>
                  <a:pt x="1003808" y="548259"/>
                </a:lnTo>
                <a:lnTo>
                  <a:pt x="999236" y="554736"/>
                </a:lnTo>
                <a:lnTo>
                  <a:pt x="993901" y="562229"/>
                </a:lnTo>
                <a:lnTo>
                  <a:pt x="987806" y="570484"/>
                </a:lnTo>
                <a:lnTo>
                  <a:pt x="981456" y="579247"/>
                </a:lnTo>
                <a:lnTo>
                  <a:pt x="967486" y="597788"/>
                </a:lnTo>
                <a:lnTo>
                  <a:pt x="953008" y="616204"/>
                </a:lnTo>
                <a:lnTo>
                  <a:pt x="938911" y="633094"/>
                </a:lnTo>
                <a:lnTo>
                  <a:pt x="926211" y="646811"/>
                </a:lnTo>
                <a:lnTo>
                  <a:pt x="913130" y="659892"/>
                </a:lnTo>
                <a:lnTo>
                  <a:pt x="900811" y="672084"/>
                </a:lnTo>
                <a:lnTo>
                  <a:pt x="888619" y="683768"/>
                </a:lnTo>
                <a:lnTo>
                  <a:pt x="876935" y="694690"/>
                </a:lnTo>
                <a:lnTo>
                  <a:pt x="865377" y="705104"/>
                </a:lnTo>
                <a:lnTo>
                  <a:pt x="854075" y="714756"/>
                </a:lnTo>
                <a:lnTo>
                  <a:pt x="831596" y="732028"/>
                </a:lnTo>
                <a:lnTo>
                  <a:pt x="807465" y="747522"/>
                </a:lnTo>
                <a:lnTo>
                  <a:pt x="781685" y="760730"/>
                </a:lnTo>
                <a:lnTo>
                  <a:pt x="767588" y="766572"/>
                </a:lnTo>
                <a:lnTo>
                  <a:pt x="752728" y="772032"/>
                </a:lnTo>
                <a:lnTo>
                  <a:pt x="736853" y="776986"/>
                </a:lnTo>
                <a:lnTo>
                  <a:pt x="721117" y="781115"/>
                </a:lnTo>
                <a:lnTo>
                  <a:pt x="631444" y="783844"/>
                </a:lnTo>
                <a:lnTo>
                  <a:pt x="538988" y="786130"/>
                </a:lnTo>
                <a:lnTo>
                  <a:pt x="446532" y="789051"/>
                </a:lnTo>
                <a:lnTo>
                  <a:pt x="400303" y="791082"/>
                </a:lnTo>
                <a:lnTo>
                  <a:pt x="353949" y="793750"/>
                </a:lnTo>
                <a:lnTo>
                  <a:pt x="328040" y="795909"/>
                </a:lnTo>
                <a:lnTo>
                  <a:pt x="303657" y="799338"/>
                </a:lnTo>
                <a:lnTo>
                  <a:pt x="280670" y="803782"/>
                </a:lnTo>
                <a:lnTo>
                  <a:pt x="258952" y="809498"/>
                </a:lnTo>
                <a:lnTo>
                  <a:pt x="238506" y="816356"/>
                </a:lnTo>
                <a:lnTo>
                  <a:pt x="219456" y="824230"/>
                </a:lnTo>
                <a:lnTo>
                  <a:pt x="201549" y="833247"/>
                </a:lnTo>
                <a:lnTo>
                  <a:pt x="184912" y="843153"/>
                </a:lnTo>
                <a:lnTo>
                  <a:pt x="169418" y="854075"/>
                </a:lnTo>
                <a:lnTo>
                  <a:pt x="155067" y="865886"/>
                </a:lnTo>
                <a:lnTo>
                  <a:pt x="141859" y="878586"/>
                </a:lnTo>
                <a:lnTo>
                  <a:pt x="129667" y="892048"/>
                </a:lnTo>
                <a:lnTo>
                  <a:pt x="118490" y="906272"/>
                </a:lnTo>
                <a:lnTo>
                  <a:pt x="108331" y="921131"/>
                </a:lnTo>
                <a:lnTo>
                  <a:pt x="99187" y="936498"/>
                </a:lnTo>
                <a:lnTo>
                  <a:pt x="90805" y="952500"/>
                </a:lnTo>
                <a:lnTo>
                  <a:pt x="83058" y="969137"/>
                </a:lnTo>
                <a:lnTo>
                  <a:pt x="76200" y="986028"/>
                </a:lnTo>
                <a:lnTo>
                  <a:pt x="69850" y="1003554"/>
                </a:lnTo>
                <a:lnTo>
                  <a:pt x="64135" y="1021715"/>
                </a:lnTo>
                <a:lnTo>
                  <a:pt x="54228" y="1058291"/>
                </a:lnTo>
                <a:lnTo>
                  <a:pt x="45847" y="1096137"/>
                </a:lnTo>
                <a:lnTo>
                  <a:pt x="38608" y="1134999"/>
                </a:lnTo>
                <a:lnTo>
                  <a:pt x="34544" y="1160145"/>
                </a:lnTo>
                <a:lnTo>
                  <a:pt x="72136" y="1166368"/>
                </a:lnTo>
                <a:lnTo>
                  <a:pt x="75257" y="1147541"/>
                </a:lnTo>
                <a:close/>
              </a:path>
            </a:pathLst>
          </a:custGeom>
          <a:solidFill>
            <a:srgbClr val="FF3300"/>
          </a:solidFill>
          <a:ln w="9525">
            <a:noFill/>
            <a:miter lim="800000"/>
            <a:headEnd/>
            <a:tailEnd/>
          </a:ln>
        </p:spPr>
        <p:txBody>
          <a:bodyPr lIns="0" tIns="0" rIns="0" bIns="0"/>
          <a:lstStyle/>
          <a:p>
            <a:endParaRPr lang="en-US"/>
          </a:p>
        </p:txBody>
      </p:sp>
      <p:sp>
        <p:nvSpPr>
          <p:cNvPr id="39" name="object 30"/>
          <p:cNvSpPr>
            <a:spLocks noChangeArrowheads="1"/>
          </p:cNvSpPr>
          <p:nvPr/>
        </p:nvSpPr>
        <p:spPr bwMode="auto">
          <a:xfrm>
            <a:off x="4976813" y="3694113"/>
            <a:ext cx="520700" cy="596900"/>
          </a:xfrm>
          <a:custGeom>
            <a:avLst/>
            <a:gdLst>
              <a:gd name="T0" fmla="*/ 0 w 520191"/>
              <a:gd name="T1" fmla="*/ 0 h 597408"/>
              <a:gd name="T2" fmla="*/ 520191 w 520191"/>
              <a:gd name="T3" fmla="*/ 597408 h 597408"/>
            </a:gdLst>
            <a:ahLst/>
            <a:cxnLst/>
            <a:rect l="T0" t="T1" r="T2" b="T3"/>
            <a:pathLst>
              <a:path w="520191" h="597408">
                <a:moveTo>
                  <a:pt x="0" y="296925"/>
                </a:moveTo>
                <a:lnTo>
                  <a:pt x="380" y="326136"/>
                </a:lnTo>
                <a:lnTo>
                  <a:pt x="2539" y="354202"/>
                </a:lnTo>
                <a:lnTo>
                  <a:pt x="6603" y="380873"/>
                </a:lnTo>
                <a:lnTo>
                  <a:pt x="12953" y="406273"/>
                </a:lnTo>
                <a:lnTo>
                  <a:pt x="21970" y="430657"/>
                </a:lnTo>
                <a:lnTo>
                  <a:pt x="33527" y="452755"/>
                </a:lnTo>
                <a:lnTo>
                  <a:pt x="48132" y="472948"/>
                </a:lnTo>
                <a:lnTo>
                  <a:pt x="65786" y="490728"/>
                </a:lnTo>
                <a:lnTo>
                  <a:pt x="85851" y="505714"/>
                </a:lnTo>
                <a:lnTo>
                  <a:pt x="108330" y="518541"/>
                </a:lnTo>
                <a:lnTo>
                  <a:pt x="132206" y="528828"/>
                </a:lnTo>
                <a:lnTo>
                  <a:pt x="158495" y="537464"/>
                </a:lnTo>
                <a:lnTo>
                  <a:pt x="186308" y="544449"/>
                </a:lnTo>
                <a:lnTo>
                  <a:pt x="215772" y="549783"/>
                </a:lnTo>
                <a:lnTo>
                  <a:pt x="246252" y="553720"/>
                </a:lnTo>
                <a:lnTo>
                  <a:pt x="278002" y="556514"/>
                </a:lnTo>
                <a:lnTo>
                  <a:pt x="310768" y="558419"/>
                </a:lnTo>
                <a:lnTo>
                  <a:pt x="344550" y="559308"/>
                </a:lnTo>
                <a:lnTo>
                  <a:pt x="378967" y="559562"/>
                </a:lnTo>
                <a:lnTo>
                  <a:pt x="406437" y="559110"/>
                </a:lnTo>
                <a:lnTo>
                  <a:pt x="424688" y="520700"/>
                </a:lnTo>
                <a:lnTo>
                  <a:pt x="520191" y="537210"/>
                </a:lnTo>
                <a:lnTo>
                  <a:pt x="404494" y="483108"/>
                </a:lnTo>
                <a:lnTo>
                  <a:pt x="405463" y="521022"/>
                </a:lnTo>
                <a:lnTo>
                  <a:pt x="379221" y="521462"/>
                </a:lnTo>
                <a:lnTo>
                  <a:pt x="345693" y="521335"/>
                </a:lnTo>
                <a:lnTo>
                  <a:pt x="312927" y="520319"/>
                </a:lnTo>
                <a:lnTo>
                  <a:pt x="281304" y="518541"/>
                </a:lnTo>
                <a:lnTo>
                  <a:pt x="251205" y="516001"/>
                </a:lnTo>
                <a:lnTo>
                  <a:pt x="222503" y="512191"/>
                </a:lnTo>
                <a:lnTo>
                  <a:pt x="195452" y="507492"/>
                </a:lnTo>
                <a:lnTo>
                  <a:pt x="170306" y="501269"/>
                </a:lnTo>
                <a:lnTo>
                  <a:pt x="147319" y="493903"/>
                </a:lnTo>
                <a:lnTo>
                  <a:pt x="125983" y="484759"/>
                </a:lnTo>
                <a:lnTo>
                  <a:pt x="107568" y="474472"/>
                </a:lnTo>
                <a:lnTo>
                  <a:pt x="91439" y="462534"/>
                </a:lnTo>
                <a:lnTo>
                  <a:pt x="77850" y="449199"/>
                </a:lnTo>
                <a:lnTo>
                  <a:pt x="66547" y="433832"/>
                </a:lnTo>
                <a:lnTo>
                  <a:pt x="57150" y="416179"/>
                </a:lnTo>
                <a:lnTo>
                  <a:pt x="49911" y="397001"/>
                </a:lnTo>
                <a:lnTo>
                  <a:pt x="44322" y="375158"/>
                </a:lnTo>
                <a:lnTo>
                  <a:pt x="40512" y="351155"/>
                </a:lnTo>
                <a:lnTo>
                  <a:pt x="38480" y="325500"/>
                </a:lnTo>
                <a:lnTo>
                  <a:pt x="38100" y="298323"/>
                </a:lnTo>
                <a:lnTo>
                  <a:pt x="39115" y="269621"/>
                </a:lnTo>
                <a:lnTo>
                  <a:pt x="41401" y="239649"/>
                </a:lnTo>
                <a:lnTo>
                  <a:pt x="44957" y="208661"/>
                </a:lnTo>
                <a:lnTo>
                  <a:pt x="49656" y="176657"/>
                </a:lnTo>
                <a:lnTo>
                  <a:pt x="54990" y="143890"/>
                </a:lnTo>
                <a:lnTo>
                  <a:pt x="61087" y="110489"/>
                </a:lnTo>
                <a:lnTo>
                  <a:pt x="67563" y="76581"/>
                </a:lnTo>
                <a:lnTo>
                  <a:pt x="81661" y="7747"/>
                </a:lnTo>
                <a:lnTo>
                  <a:pt x="44322" y="0"/>
                </a:lnTo>
                <a:lnTo>
                  <a:pt x="30225" y="68961"/>
                </a:lnTo>
                <a:lnTo>
                  <a:pt x="23621" y="103250"/>
                </a:lnTo>
                <a:lnTo>
                  <a:pt x="17525" y="137033"/>
                </a:lnTo>
                <a:lnTo>
                  <a:pt x="11937" y="170561"/>
                </a:lnTo>
                <a:lnTo>
                  <a:pt x="7238" y="203326"/>
                </a:lnTo>
                <a:lnTo>
                  <a:pt x="3555" y="235331"/>
                </a:lnTo>
                <a:lnTo>
                  <a:pt x="1142" y="266700"/>
                </a:lnTo>
                <a:lnTo>
                  <a:pt x="0" y="296925"/>
                </a:lnTo>
                <a:close/>
              </a:path>
              <a:path w="520191" h="597408">
                <a:moveTo>
                  <a:pt x="425322" y="558800"/>
                </a:moveTo>
                <a:lnTo>
                  <a:pt x="424688" y="520700"/>
                </a:lnTo>
                <a:lnTo>
                  <a:pt x="406437" y="559110"/>
                </a:lnTo>
                <a:lnTo>
                  <a:pt x="407415" y="597408"/>
                </a:lnTo>
                <a:lnTo>
                  <a:pt x="520191" y="537210"/>
                </a:lnTo>
                <a:lnTo>
                  <a:pt x="424688" y="520700"/>
                </a:lnTo>
                <a:lnTo>
                  <a:pt x="425322" y="558800"/>
                </a:lnTo>
                <a:close/>
              </a:path>
            </a:pathLst>
          </a:custGeom>
          <a:solidFill>
            <a:srgbClr val="000000"/>
          </a:solidFill>
          <a:ln w="9525">
            <a:noFill/>
            <a:miter lim="800000"/>
            <a:headEnd/>
            <a:tailEnd/>
          </a:ln>
        </p:spPr>
        <p:txBody>
          <a:bodyPr lIns="0" tIns="0" rIns="0" bIns="0"/>
          <a:lstStyle/>
          <a:p>
            <a:endParaRPr lang="en-US"/>
          </a:p>
        </p:txBody>
      </p:sp>
      <p:sp>
        <p:nvSpPr>
          <p:cNvPr id="40" name="object 31"/>
          <p:cNvSpPr>
            <a:spLocks noChangeArrowheads="1"/>
          </p:cNvSpPr>
          <p:nvPr/>
        </p:nvSpPr>
        <p:spPr bwMode="auto">
          <a:xfrm>
            <a:off x="5497513" y="3775075"/>
            <a:ext cx="798512" cy="914400"/>
          </a:xfrm>
          <a:prstGeom prst="rect">
            <a:avLst/>
          </a:prstGeom>
          <a:blipFill dpi="0" rotWithShape="1">
            <a:blip r:embed="rId2"/>
            <a:srcRect/>
            <a:stretch>
              <a:fillRect/>
            </a:stretch>
          </a:blipFill>
          <a:ln w="9525">
            <a:noFill/>
            <a:miter lim="800000"/>
            <a:headEnd/>
            <a:tailEnd/>
          </a:ln>
        </p:spPr>
        <p:txBody>
          <a:bodyPr lIns="0" tIns="0" rIns="0" bIns="0"/>
          <a:lstStyle/>
          <a:p>
            <a:endParaRPr lang="en-US"/>
          </a:p>
        </p:txBody>
      </p:sp>
      <p:sp>
        <p:nvSpPr>
          <p:cNvPr id="41" name="object 32"/>
          <p:cNvSpPr>
            <a:spLocks noChangeArrowheads="1"/>
          </p:cNvSpPr>
          <p:nvPr/>
        </p:nvSpPr>
        <p:spPr bwMode="auto">
          <a:xfrm>
            <a:off x="3287713" y="4003675"/>
            <a:ext cx="914400" cy="774700"/>
          </a:xfrm>
          <a:prstGeom prst="rect">
            <a:avLst/>
          </a:prstGeom>
          <a:blipFill dpi="0" rotWithShape="1">
            <a:blip r:embed="rId3"/>
            <a:srcRect/>
            <a:stretch>
              <a:fillRect/>
            </a:stretch>
          </a:blipFill>
          <a:ln w="9525">
            <a:noFill/>
            <a:miter lim="800000"/>
            <a:headEnd/>
            <a:tailEnd/>
          </a:ln>
        </p:spPr>
        <p:txBody>
          <a:bodyPr lIns="0" tIns="0" rIns="0" bIns="0"/>
          <a:lstStyle/>
          <a:p>
            <a:endParaRPr lang="en-US"/>
          </a:p>
        </p:txBody>
      </p:sp>
      <p:sp>
        <p:nvSpPr>
          <p:cNvPr id="42" name="object 33"/>
          <p:cNvSpPr>
            <a:spLocks noChangeArrowheads="1"/>
          </p:cNvSpPr>
          <p:nvPr/>
        </p:nvSpPr>
        <p:spPr bwMode="auto">
          <a:xfrm>
            <a:off x="5573713" y="4003675"/>
            <a:ext cx="457200" cy="387350"/>
          </a:xfrm>
          <a:prstGeom prst="rect">
            <a:avLst/>
          </a:prstGeom>
          <a:blipFill dpi="0" rotWithShape="1">
            <a:blip r:embed="rId3"/>
            <a:srcRect/>
            <a:stretch>
              <a:fillRect/>
            </a:stretch>
          </a:blipFill>
          <a:ln w="9525">
            <a:noFill/>
            <a:miter lim="800000"/>
            <a:headEnd/>
            <a:tailEnd/>
          </a:ln>
        </p:spPr>
        <p:txBody>
          <a:bodyPr lIns="0" tIns="0" rIns="0" bIns="0"/>
          <a:lstStyle/>
          <a:p>
            <a:endParaRPr lang="en-US"/>
          </a:p>
        </p:txBody>
      </p:sp>
      <p:sp>
        <p:nvSpPr>
          <p:cNvPr id="43" name="object 34"/>
          <p:cNvSpPr>
            <a:spLocks noChangeArrowheads="1"/>
          </p:cNvSpPr>
          <p:nvPr/>
        </p:nvSpPr>
        <p:spPr bwMode="auto">
          <a:xfrm>
            <a:off x="1839913" y="6080125"/>
            <a:ext cx="6324600" cy="114300"/>
          </a:xfrm>
          <a:custGeom>
            <a:avLst/>
            <a:gdLst>
              <a:gd name="T0" fmla="*/ 0 w 6324600"/>
              <a:gd name="T1" fmla="*/ 0 h 114300"/>
              <a:gd name="T2" fmla="*/ 6324600 w 6324600"/>
              <a:gd name="T3" fmla="*/ 114300 h 114300"/>
            </a:gdLst>
            <a:ahLst/>
            <a:cxnLst/>
            <a:rect l="T0" t="T1" r="T2" b="T3"/>
            <a:pathLst>
              <a:path w="6324600" h="114300">
                <a:moveTo>
                  <a:pt x="6229350" y="76200"/>
                </a:moveTo>
                <a:lnTo>
                  <a:pt x="6210300" y="76199"/>
                </a:lnTo>
                <a:lnTo>
                  <a:pt x="6210300" y="114300"/>
                </a:lnTo>
                <a:lnTo>
                  <a:pt x="6324600" y="57150"/>
                </a:lnTo>
                <a:lnTo>
                  <a:pt x="6229350" y="76200"/>
                </a:lnTo>
                <a:close/>
              </a:path>
              <a:path w="6324600" h="114300">
                <a:moveTo>
                  <a:pt x="6229350" y="38100"/>
                </a:moveTo>
                <a:lnTo>
                  <a:pt x="6210300" y="0"/>
                </a:lnTo>
                <a:lnTo>
                  <a:pt x="6210300" y="38099"/>
                </a:lnTo>
                <a:lnTo>
                  <a:pt x="6229350" y="38100"/>
                </a:lnTo>
                <a:close/>
              </a:path>
              <a:path w="6324600" h="114300">
                <a:moveTo>
                  <a:pt x="0" y="38100"/>
                </a:moveTo>
                <a:lnTo>
                  <a:pt x="0" y="76200"/>
                </a:lnTo>
                <a:lnTo>
                  <a:pt x="6229350" y="76200"/>
                </a:lnTo>
                <a:lnTo>
                  <a:pt x="6324600" y="57150"/>
                </a:lnTo>
                <a:lnTo>
                  <a:pt x="6210300" y="0"/>
                </a:lnTo>
                <a:lnTo>
                  <a:pt x="6229350" y="38100"/>
                </a:lnTo>
                <a:lnTo>
                  <a:pt x="0" y="38100"/>
                </a:lnTo>
                <a:close/>
              </a:path>
            </a:pathLst>
          </a:custGeom>
          <a:solidFill>
            <a:srgbClr val="000000"/>
          </a:solidFill>
          <a:ln w="9525">
            <a:noFill/>
            <a:miter lim="800000"/>
            <a:headEnd/>
            <a:tailEnd/>
          </a:ln>
        </p:spPr>
        <p:txBody>
          <a:bodyPr lIns="0" tIns="0" rIns="0" bIns="0"/>
          <a:lstStyle/>
          <a:p>
            <a:endParaRPr lang="en-US"/>
          </a:p>
        </p:txBody>
      </p:sp>
      <p:sp>
        <p:nvSpPr>
          <p:cNvPr id="44" name="object 35"/>
          <p:cNvSpPr>
            <a:spLocks noChangeArrowheads="1"/>
          </p:cNvSpPr>
          <p:nvPr/>
        </p:nvSpPr>
        <p:spPr bwMode="auto">
          <a:xfrm>
            <a:off x="4049713" y="5908675"/>
            <a:ext cx="990600" cy="642938"/>
          </a:xfrm>
          <a:prstGeom prst="rect">
            <a:avLst/>
          </a:prstGeom>
          <a:blipFill dpi="0" rotWithShape="1">
            <a:blip r:embed="rId4"/>
            <a:srcRect/>
            <a:stretch>
              <a:fillRect/>
            </a:stretch>
          </a:blipFill>
          <a:ln w="9525">
            <a:noFill/>
            <a:miter lim="800000"/>
            <a:headEnd/>
            <a:tailEnd/>
          </a:ln>
        </p:spPr>
        <p:txBody>
          <a:bodyPr lIns="0" tIns="0" rIns="0" bIns="0"/>
          <a:lstStyle/>
          <a:p>
            <a:endParaRPr lang="en-US"/>
          </a:p>
        </p:txBody>
      </p:sp>
      <p:sp>
        <p:nvSpPr>
          <p:cNvPr id="45" name="object 36"/>
          <p:cNvSpPr>
            <a:spLocks noChangeArrowheads="1"/>
          </p:cNvSpPr>
          <p:nvPr/>
        </p:nvSpPr>
        <p:spPr bwMode="auto">
          <a:xfrm>
            <a:off x="3856038" y="4765675"/>
            <a:ext cx="1606550" cy="552450"/>
          </a:xfrm>
          <a:custGeom>
            <a:avLst/>
            <a:gdLst>
              <a:gd name="T0" fmla="*/ 0 w 1605533"/>
              <a:gd name="T1" fmla="*/ 0 h 552450"/>
              <a:gd name="T2" fmla="*/ 1605533 w 1605533"/>
              <a:gd name="T3" fmla="*/ 552450 h 552450"/>
            </a:gdLst>
            <a:ahLst/>
            <a:cxnLst/>
            <a:rect l="T0" t="T1" r="T2" b="T3"/>
            <a:pathLst>
              <a:path w="1605533" h="552450">
                <a:moveTo>
                  <a:pt x="40766" y="0"/>
                </a:moveTo>
                <a:lnTo>
                  <a:pt x="35305" y="98551"/>
                </a:lnTo>
                <a:lnTo>
                  <a:pt x="72516" y="90297"/>
                </a:lnTo>
                <a:lnTo>
                  <a:pt x="113156" y="105410"/>
                </a:lnTo>
                <a:lnTo>
                  <a:pt x="40766" y="0"/>
                </a:lnTo>
                <a:close/>
              </a:path>
              <a:path w="1605533" h="552450">
                <a:moveTo>
                  <a:pt x="54609" y="166243"/>
                </a:moveTo>
                <a:lnTo>
                  <a:pt x="78866" y="217424"/>
                </a:lnTo>
                <a:lnTo>
                  <a:pt x="109346" y="265683"/>
                </a:lnTo>
                <a:lnTo>
                  <a:pt x="145414" y="311276"/>
                </a:lnTo>
                <a:lnTo>
                  <a:pt x="186689" y="353568"/>
                </a:lnTo>
                <a:lnTo>
                  <a:pt x="232917" y="392683"/>
                </a:lnTo>
                <a:lnTo>
                  <a:pt x="283717" y="427863"/>
                </a:lnTo>
                <a:lnTo>
                  <a:pt x="338581" y="459486"/>
                </a:lnTo>
                <a:lnTo>
                  <a:pt x="397255" y="486791"/>
                </a:lnTo>
                <a:lnTo>
                  <a:pt x="459486" y="509777"/>
                </a:lnTo>
                <a:lnTo>
                  <a:pt x="524763" y="528066"/>
                </a:lnTo>
                <a:lnTo>
                  <a:pt x="592708" y="541527"/>
                </a:lnTo>
                <a:lnTo>
                  <a:pt x="663193" y="549656"/>
                </a:lnTo>
                <a:lnTo>
                  <a:pt x="735329" y="552450"/>
                </a:lnTo>
                <a:lnTo>
                  <a:pt x="870712" y="552450"/>
                </a:lnTo>
                <a:lnTo>
                  <a:pt x="943101" y="549656"/>
                </a:lnTo>
                <a:lnTo>
                  <a:pt x="1013459" y="541401"/>
                </a:lnTo>
                <a:lnTo>
                  <a:pt x="1081531" y="527938"/>
                </a:lnTo>
                <a:lnTo>
                  <a:pt x="1146809" y="509524"/>
                </a:lnTo>
                <a:lnTo>
                  <a:pt x="1209039" y="486537"/>
                </a:lnTo>
                <a:lnTo>
                  <a:pt x="1267840" y="459105"/>
                </a:lnTo>
                <a:lnTo>
                  <a:pt x="1322577" y="427481"/>
                </a:lnTo>
                <a:lnTo>
                  <a:pt x="1373377" y="392049"/>
                </a:lnTo>
                <a:lnTo>
                  <a:pt x="1419478" y="353060"/>
                </a:lnTo>
                <a:lnTo>
                  <a:pt x="1460753" y="310514"/>
                </a:lnTo>
                <a:lnTo>
                  <a:pt x="1496821" y="264922"/>
                </a:lnTo>
                <a:lnTo>
                  <a:pt x="1527175" y="216407"/>
                </a:lnTo>
                <a:lnTo>
                  <a:pt x="1551431" y="165226"/>
                </a:lnTo>
                <a:lnTo>
                  <a:pt x="1566372" y="115707"/>
                </a:lnTo>
                <a:lnTo>
                  <a:pt x="1605533" y="121157"/>
                </a:lnTo>
                <a:lnTo>
                  <a:pt x="1570227" y="98551"/>
                </a:lnTo>
                <a:lnTo>
                  <a:pt x="1533016" y="90297"/>
                </a:lnTo>
                <a:lnTo>
                  <a:pt x="1492377" y="105410"/>
                </a:lnTo>
                <a:lnTo>
                  <a:pt x="1528490" y="110435"/>
                </a:lnTo>
                <a:lnTo>
                  <a:pt x="1524253" y="129286"/>
                </a:lnTo>
                <a:lnTo>
                  <a:pt x="1505203" y="175894"/>
                </a:lnTo>
                <a:lnTo>
                  <a:pt x="1479803" y="221614"/>
                </a:lnTo>
                <a:lnTo>
                  <a:pt x="1448942" y="265302"/>
                </a:lnTo>
                <a:lnTo>
                  <a:pt x="1412875" y="306324"/>
                </a:lnTo>
                <a:lnTo>
                  <a:pt x="1371727" y="344424"/>
                </a:lnTo>
                <a:lnTo>
                  <a:pt x="1326006" y="379475"/>
                </a:lnTo>
                <a:lnTo>
                  <a:pt x="1275968" y="411099"/>
                </a:lnTo>
                <a:lnTo>
                  <a:pt x="1222120" y="439166"/>
                </a:lnTo>
                <a:lnTo>
                  <a:pt x="1164336" y="463169"/>
                </a:lnTo>
                <a:lnTo>
                  <a:pt x="1103629" y="482854"/>
                </a:lnTo>
                <a:lnTo>
                  <a:pt x="1039749" y="498094"/>
                </a:lnTo>
                <a:lnTo>
                  <a:pt x="973454" y="508381"/>
                </a:lnTo>
                <a:lnTo>
                  <a:pt x="904875" y="513714"/>
                </a:lnTo>
                <a:lnTo>
                  <a:pt x="869950" y="514476"/>
                </a:lnTo>
                <a:lnTo>
                  <a:pt x="735329" y="514350"/>
                </a:lnTo>
                <a:lnTo>
                  <a:pt x="665352" y="511682"/>
                </a:lnTo>
                <a:lnTo>
                  <a:pt x="597915" y="503681"/>
                </a:lnTo>
                <a:lnTo>
                  <a:pt x="532891" y="490855"/>
                </a:lnTo>
                <a:lnTo>
                  <a:pt x="470534" y="473329"/>
                </a:lnTo>
                <a:lnTo>
                  <a:pt x="411225" y="451357"/>
                </a:lnTo>
                <a:lnTo>
                  <a:pt x="355345" y="425323"/>
                </a:lnTo>
                <a:lnTo>
                  <a:pt x="303402" y="395350"/>
                </a:lnTo>
                <a:lnTo>
                  <a:pt x="255524" y="361823"/>
                </a:lnTo>
                <a:lnTo>
                  <a:pt x="211962" y="325119"/>
                </a:lnTo>
                <a:lnTo>
                  <a:pt x="173354" y="285369"/>
                </a:lnTo>
                <a:lnTo>
                  <a:pt x="139826" y="242824"/>
                </a:lnTo>
                <a:lnTo>
                  <a:pt x="111759" y="197993"/>
                </a:lnTo>
                <a:lnTo>
                  <a:pt x="89407" y="151002"/>
                </a:lnTo>
                <a:lnTo>
                  <a:pt x="76887" y="110457"/>
                </a:lnTo>
                <a:lnTo>
                  <a:pt x="113156" y="105410"/>
                </a:lnTo>
                <a:lnTo>
                  <a:pt x="72516" y="90297"/>
                </a:lnTo>
                <a:lnTo>
                  <a:pt x="35305" y="98551"/>
                </a:lnTo>
                <a:lnTo>
                  <a:pt x="40766" y="0"/>
                </a:lnTo>
                <a:lnTo>
                  <a:pt x="0" y="121157"/>
                </a:lnTo>
                <a:lnTo>
                  <a:pt x="39199" y="115702"/>
                </a:lnTo>
                <a:lnTo>
                  <a:pt x="44703" y="139954"/>
                </a:lnTo>
                <a:lnTo>
                  <a:pt x="54609" y="166243"/>
                </a:lnTo>
                <a:close/>
              </a:path>
              <a:path w="1605533" h="552450">
                <a:moveTo>
                  <a:pt x="1564766" y="0"/>
                </a:moveTo>
                <a:lnTo>
                  <a:pt x="1492377" y="105410"/>
                </a:lnTo>
                <a:lnTo>
                  <a:pt x="1533016" y="90297"/>
                </a:lnTo>
                <a:lnTo>
                  <a:pt x="1570227" y="98551"/>
                </a:lnTo>
                <a:lnTo>
                  <a:pt x="1605533" y="121157"/>
                </a:lnTo>
                <a:lnTo>
                  <a:pt x="1564766" y="0"/>
                </a:lnTo>
                <a:close/>
              </a:path>
            </a:pathLst>
          </a:custGeom>
          <a:solidFill>
            <a:srgbClr val="3333CC"/>
          </a:solidFill>
          <a:ln w="9525">
            <a:noFill/>
            <a:miter lim="800000"/>
            <a:headEnd/>
            <a:tailEnd/>
          </a:ln>
        </p:spPr>
        <p:txBody>
          <a:bodyPr lIns="0" tIns="0" rIns="0" bIns="0"/>
          <a:lstStyle/>
          <a:p>
            <a:endParaRPr lang="en-US"/>
          </a:p>
        </p:txBody>
      </p:sp>
      <p:sp>
        <p:nvSpPr>
          <p:cNvPr id="46" name="object 37"/>
          <p:cNvSpPr>
            <a:spLocks noChangeArrowheads="1"/>
          </p:cNvSpPr>
          <p:nvPr/>
        </p:nvSpPr>
        <p:spPr bwMode="auto">
          <a:xfrm>
            <a:off x="925513" y="5680075"/>
            <a:ext cx="884237" cy="735013"/>
          </a:xfrm>
          <a:prstGeom prst="rect">
            <a:avLst/>
          </a:prstGeom>
          <a:blipFill dpi="0" rotWithShape="1">
            <a:blip r:embed="rId5"/>
            <a:srcRect/>
            <a:stretch>
              <a:fillRect/>
            </a:stretch>
          </a:blipFill>
          <a:ln w="9525">
            <a:noFill/>
            <a:miter lim="800000"/>
            <a:headEnd/>
            <a:tailEnd/>
          </a:ln>
        </p:spPr>
        <p:txBody>
          <a:bodyPr lIns="0" tIns="0" rIns="0" bIns="0"/>
          <a:lstStyle/>
          <a:p>
            <a:endParaRPr lang="en-US"/>
          </a:p>
        </p:txBody>
      </p:sp>
      <p:sp>
        <p:nvSpPr>
          <p:cNvPr id="47" name="object 20"/>
          <p:cNvSpPr txBox="1"/>
          <p:nvPr/>
        </p:nvSpPr>
        <p:spPr>
          <a:xfrm>
            <a:off x="4202113" y="3475038"/>
            <a:ext cx="4149725" cy="203200"/>
          </a:xfrm>
          <a:prstGeom prst="rect">
            <a:avLst/>
          </a:prstGeom>
        </p:spPr>
        <p:txBody>
          <a:bodyPr lIns="0" tIns="0" rIns="0" bIns="0"/>
          <a:lstStyle/>
          <a:p>
            <a:pPr marL="12700">
              <a:lnSpc>
                <a:spcPts val="1535"/>
              </a:lnSpc>
              <a:spcBef>
                <a:spcPts val="76"/>
              </a:spcBef>
              <a:defRPr/>
            </a:pPr>
            <a:r>
              <a:rPr sz="1400" b="1" spc="-4" dirty="0">
                <a:latin typeface="Arial"/>
                <a:ea typeface="+mn-ea"/>
                <a:cs typeface="Arial"/>
              </a:rPr>
              <a:t>R</a:t>
            </a:r>
            <a:r>
              <a:rPr sz="1400" b="1" spc="-39" dirty="0">
                <a:latin typeface="Arial"/>
                <a:ea typeface="+mn-ea"/>
                <a:cs typeface="Arial"/>
              </a:rPr>
              <a:t>A</a:t>
            </a:r>
            <a:r>
              <a:rPr sz="1400" b="1" spc="-4" dirty="0">
                <a:latin typeface="Arial"/>
                <a:ea typeface="+mn-ea"/>
                <a:cs typeface="Arial"/>
              </a:rPr>
              <a:t>D</a:t>
            </a:r>
            <a:r>
              <a:rPr sz="1400" b="1" spc="4" dirty="0">
                <a:latin typeface="Arial"/>
                <a:ea typeface="+mn-ea"/>
                <a:cs typeface="Arial"/>
              </a:rPr>
              <a:t>I</a:t>
            </a:r>
            <a:r>
              <a:rPr sz="1400" b="1" spc="-4" dirty="0">
                <a:latin typeface="Arial"/>
                <a:ea typeface="+mn-ea"/>
                <a:cs typeface="Arial"/>
              </a:rPr>
              <a:t>U</a:t>
            </a:r>
            <a:r>
              <a:rPr sz="1400" b="1" dirty="0">
                <a:latin typeface="Arial"/>
                <a:ea typeface="+mn-ea"/>
                <a:cs typeface="Arial"/>
              </a:rPr>
              <a:t>S</a:t>
            </a:r>
            <a:r>
              <a:rPr sz="1400" b="1" spc="39" dirty="0">
                <a:latin typeface="Arial"/>
                <a:ea typeface="+mn-ea"/>
                <a:cs typeface="Arial"/>
              </a:rPr>
              <a:t> </a:t>
            </a:r>
            <a:r>
              <a:rPr sz="1400" b="1" dirty="0">
                <a:latin typeface="Arial"/>
                <a:ea typeface="+mn-ea"/>
                <a:cs typeface="Arial"/>
              </a:rPr>
              <a:t>se</a:t>
            </a:r>
            <a:r>
              <a:rPr sz="1400" b="1" spc="4" dirty="0">
                <a:latin typeface="Arial"/>
                <a:ea typeface="+mn-ea"/>
                <a:cs typeface="Arial"/>
              </a:rPr>
              <a:t>r</a:t>
            </a:r>
            <a:r>
              <a:rPr sz="1400" b="1" spc="-14" dirty="0">
                <a:latin typeface="Arial"/>
                <a:ea typeface="+mn-ea"/>
                <a:cs typeface="Arial"/>
              </a:rPr>
              <a:t>v</a:t>
            </a:r>
            <a:r>
              <a:rPr sz="1400" b="1" dirty="0">
                <a:latin typeface="Arial"/>
                <a:ea typeface="+mn-ea"/>
                <a:cs typeface="Arial"/>
              </a:rPr>
              <a:t>er</a:t>
            </a:r>
            <a:r>
              <a:rPr sz="1400" b="1" spc="-9" dirty="0">
                <a:latin typeface="Arial"/>
                <a:ea typeface="+mn-ea"/>
                <a:cs typeface="Arial"/>
              </a:rPr>
              <a:t> </a:t>
            </a:r>
            <a:r>
              <a:rPr sz="1400" b="1" dirty="0">
                <a:latin typeface="Arial"/>
                <a:ea typeface="+mn-ea"/>
                <a:cs typeface="Arial"/>
              </a:rPr>
              <a:t>may</a:t>
            </a:r>
            <a:r>
              <a:rPr sz="1400" b="1" spc="-4" dirty="0">
                <a:latin typeface="Arial"/>
                <a:ea typeface="+mn-ea"/>
                <a:cs typeface="Arial"/>
              </a:rPr>
              <a:t> op</a:t>
            </a:r>
            <a:r>
              <a:rPr sz="1400" b="1" dirty="0">
                <a:latin typeface="Arial"/>
                <a:ea typeface="+mn-ea"/>
                <a:cs typeface="Arial"/>
              </a:rPr>
              <a:t>t</a:t>
            </a:r>
            <a:r>
              <a:rPr sz="1400" b="1" spc="4" dirty="0">
                <a:latin typeface="Arial"/>
                <a:ea typeface="+mn-ea"/>
                <a:cs typeface="Arial"/>
              </a:rPr>
              <a:t>i</a:t>
            </a:r>
            <a:r>
              <a:rPr sz="1400" b="1" spc="-4" dirty="0">
                <a:latin typeface="Arial"/>
                <a:ea typeface="+mn-ea"/>
                <a:cs typeface="Arial"/>
              </a:rPr>
              <a:t>on</a:t>
            </a:r>
            <a:r>
              <a:rPr sz="1400" b="1" dirty="0">
                <a:latin typeface="Arial"/>
                <a:ea typeface="+mn-ea"/>
                <a:cs typeface="Arial"/>
              </a:rPr>
              <a:t>a</a:t>
            </a:r>
            <a:r>
              <a:rPr sz="1400" b="1" spc="4" dirty="0">
                <a:latin typeface="Arial"/>
                <a:ea typeface="+mn-ea"/>
                <a:cs typeface="Arial"/>
              </a:rPr>
              <a:t>l</a:t>
            </a:r>
            <a:r>
              <a:rPr sz="1400" b="1" spc="-4" dirty="0">
                <a:latin typeface="Arial"/>
                <a:ea typeface="+mn-ea"/>
                <a:cs typeface="Arial"/>
              </a:rPr>
              <a:t>l</a:t>
            </a:r>
            <a:r>
              <a:rPr sz="1400" b="1" dirty="0">
                <a:latin typeface="Arial"/>
                <a:ea typeface="+mn-ea"/>
                <a:cs typeface="Arial"/>
              </a:rPr>
              <a:t>y</a:t>
            </a:r>
            <a:r>
              <a:rPr sz="1400" b="1" spc="-39" dirty="0">
                <a:latin typeface="Arial"/>
                <a:ea typeface="+mn-ea"/>
                <a:cs typeface="Arial"/>
              </a:rPr>
              <a:t> </a:t>
            </a:r>
            <a:r>
              <a:rPr sz="1400" b="1" dirty="0">
                <a:latin typeface="Arial"/>
                <a:ea typeface="+mn-ea"/>
                <a:cs typeface="Arial"/>
              </a:rPr>
              <a:t>c</a:t>
            </a:r>
            <a:r>
              <a:rPr sz="1400" b="1" spc="-4" dirty="0">
                <a:latin typeface="Arial"/>
                <a:ea typeface="+mn-ea"/>
                <a:cs typeface="Arial"/>
              </a:rPr>
              <a:t>on</a:t>
            </a:r>
            <a:r>
              <a:rPr sz="1400" b="1" dirty="0">
                <a:latin typeface="Arial"/>
                <a:ea typeface="+mn-ea"/>
                <a:cs typeface="Arial"/>
              </a:rPr>
              <a:t>ta</a:t>
            </a:r>
            <a:r>
              <a:rPr sz="1400" b="1" spc="4" dirty="0">
                <a:latin typeface="Arial"/>
                <a:ea typeface="+mn-ea"/>
                <a:cs typeface="Arial"/>
              </a:rPr>
              <a:t>i</a:t>
            </a:r>
            <a:r>
              <a:rPr sz="1400" b="1" dirty="0">
                <a:latin typeface="Arial"/>
                <a:ea typeface="+mn-ea"/>
                <a:cs typeface="Arial"/>
              </a:rPr>
              <a:t>n</a:t>
            </a:r>
            <a:r>
              <a:rPr sz="1400" b="1" spc="-34" dirty="0">
                <a:latin typeface="Arial"/>
                <a:ea typeface="+mn-ea"/>
                <a:cs typeface="Arial"/>
              </a:rPr>
              <a:t> </a:t>
            </a:r>
            <a:r>
              <a:rPr sz="1400" b="1" spc="-4" dirty="0">
                <a:latin typeface="Arial"/>
                <a:ea typeface="+mn-ea"/>
                <a:cs typeface="Arial"/>
              </a:rPr>
              <a:t>po</a:t>
            </a:r>
            <a:r>
              <a:rPr sz="1400" b="1" spc="4" dirty="0">
                <a:latin typeface="Arial"/>
                <a:ea typeface="+mn-ea"/>
                <a:cs typeface="Arial"/>
              </a:rPr>
              <a:t>li</a:t>
            </a:r>
            <a:r>
              <a:rPr sz="1400" b="1" dirty="0">
                <a:latin typeface="Arial"/>
                <a:ea typeface="+mn-ea"/>
                <a:cs typeface="Arial"/>
              </a:rPr>
              <a:t>cy</a:t>
            </a:r>
            <a:r>
              <a:rPr sz="1400" b="1" spc="-29" dirty="0">
                <a:latin typeface="Arial"/>
                <a:ea typeface="+mn-ea"/>
                <a:cs typeface="Arial"/>
              </a:rPr>
              <a:t> </a:t>
            </a:r>
            <a:r>
              <a:rPr sz="1400" b="1" spc="-4" dirty="0">
                <a:latin typeface="Arial"/>
                <a:ea typeface="+mn-ea"/>
                <a:cs typeface="Arial"/>
              </a:rPr>
              <a:t>D</a:t>
            </a:r>
            <a:r>
              <a:rPr sz="1400" b="1" dirty="0">
                <a:latin typeface="Arial"/>
                <a:ea typeface="+mn-ea"/>
                <a:cs typeface="Arial"/>
              </a:rPr>
              <a:t>B</a:t>
            </a:r>
            <a:endParaRPr sz="1400">
              <a:latin typeface="Arial"/>
              <a:ea typeface="+mn-ea"/>
              <a:cs typeface="Arial"/>
            </a:endParaRPr>
          </a:p>
        </p:txBody>
      </p:sp>
      <p:sp>
        <p:nvSpPr>
          <p:cNvPr id="48" name="object 19"/>
          <p:cNvSpPr txBox="1"/>
          <p:nvPr/>
        </p:nvSpPr>
        <p:spPr>
          <a:xfrm>
            <a:off x="6415088" y="4167188"/>
            <a:ext cx="1336675" cy="204787"/>
          </a:xfrm>
          <a:prstGeom prst="rect">
            <a:avLst/>
          </a:prstGeom>
        </p:spPr>
        <p:txBody>
          <a:bodyPr lIns="0" tIns="0" rIns="0" bIns="0"/>
          <a:lstStyle/>
          <a:p>
            <a:pPr marL="12700">
              <a:lnSpc>
                <a:spcPts val="1535"/>
              </a:lnSpc>
              <a:spcBef>
                <a:spcPts val="76"/>
              </a:spcBef>
              <a:defRPr/>
            </a:pPr>
            <a:r>
              <a:rPr sz="1400" b="1" spc="-4" dirty="0">
                <a:latin typeface="Arial"/>
                <a:ea typeface="+mn-ea"/>
                <a:cs typeface="Arial"/>
              </a:rPr>
              <a:t>R</a:t>
            </a:r>
            <a:r>
              <a:rPr sz="1400" b="1" spc="-39" dirty="0">
                <a:latin typeface="Arial"/>
                <a:ea typeface="+mn-ea"/>
                <a:cs typeface="Arial"/>
              </a:rPr>
              <a:t>A</a:t>
            </a:r>
            <a:r>
              <a:rPr sz="1400" b="1" spc="-4" dirty="0">
                <a:latin typeface="Arial"/>
                <a:ea typeface="+mn-ea"/>
                <a:cs typeface="Arial"/>
              </a:rPr>
              <a:t>D</a:t>
            </a:r>
            <a:r>
              <a:rPr sz="1400" b="1" spc="4" dirty="0">
                <a:latin typeface="Arial"/>
                <a:ea typeface="+mn-ea"/>
                <a:cs typeface="Arial"/>
              </a:rPr>
              <a:t>I</a:t>
            </a:r>
            <a:r>
              <a:rPr sz="1400" b="1" spc="-4" dirty="0">
                <a:latin typeface="Arial"/>
                <a:ea typeface="+mn-ea"/>
                <a:cs typeface="Arial"/>
              </a:rPr>
              <a:t>U</a:t>
            </a:r>
            <a:r>
              <a:rPr sz="1400" b="1" dirty="0">
                <a:latin typeface="Arial"/>
                <a:ea typeface="+mn-ea"/>
                <a:cs typeface="Arial"/>
              </a:rPr>
              <a:t>S</a:t>
            </a:r>
            <a:r>
              <a:rPr sz="1400" b="1" spc="39" dirty="0">
                <a:latin typeface="Arial"/>
                <a:ea typeface="+mn-ea"/>
                <a:cs typeface="Arial"/>
              </a:rPr>
              <a:t> </a:t>
            </a:r>
            <a:r>
              <a:rPr sz="1400" b="1" dirty="0">
                <a:latin typeface="Arial"/>
                <a:ea typeface="+mn-ea"/>
                <a:cs typeface="Arial"/>
              </a:rPr>
              <a:t>Se</a:t>
            </a:r>
            <a:r>
              <a:rPr sz="1400" b="1" spc="4" dirty="0">
                <a:latin typeface="Arial"/>
                <a:ea typeface="+mn-ea"/>
                <a:cs typeface="Arial"/>
              </a:rPr>
              <a:t>r</a:t>
            </a:r>
            <a:r>
              <a:rPr sz="1400" b="1" spc="-14" dirty="0">
                <a:latin typeface="Arial"/>
                <a:ea typeface="+mn-ea"/>
                <a:cs typeface="Arial"/>
              </a:rPr>
              <a:t>v</a:t>
            </a:r>
            <a:r>
              <a:rPr sz="1400" b="1" dirty="0">
                <a:latin typeface="Arial"/>
                <a:ea typeface="+mn-ea"/>
                <a:cs typeface="Arial"/>
              </a:rPr>
              <a:t>er</a:t>
            </a:r>
            <a:endParaRPr sz="1400">
              <a:latin typeface="Arial"/>
              <a:ea typeface="+mn-ea"/>
              <a:cs typeface="Arial"/>
            </a:endParaRPr>
          </a:p>
        </p:txBody>
      </p:sp>
      <p:sp>
        <p:nvSpPr>
          <p:cNvPr id="49" name="object 18"/>
          <p:cNvSpPr txBox="1">
            <a:spLocks noChangeArrowheads="1"/>
          </p:cNvSpPr>
          <p:nvPr/>
        </p:nvSpPr>
        <p:spPr bwMode="auto">
          <a:xfrm>
            <a:off x="3446463" y="4259263"/>
            <a:ext cx="585787" cy="471487"/>
          </a:xfrm>
          <a:prstGeom prst="rect">
            <a:avLst/>
          </a:prstGeom>
          <a:noFill/>
          <a:ln w="9525">
            <a:noFill/>
            <a:miter lim="800000"/>
            <a:headEnd/>
            <a:tailEnd/>
          </a:ln>
        </p:spPr>
        <p:txBody>
          <a:bodyPr lIns="0" tIns="0" rIns="0" bIns="0"/>
          <a:lstStyle/>
          <a:p>
            <a:pPr algn="ctr">
              <a:lnSpc>
                <a:spcPts val="1725"/>
              </a:lnSpc>
              <a:spcBef>
                <a:spcPts val="88"/>
              </a:spcBef>
            </a:pPr>
            <a:r>
              <a:rPr lang="en-US" sz="1600" b="1">
                <a:cs typeface="Arial" charset="0"/>
              </a:rPr>
              <a:t>LDAP</a:t>
            </a:r>
            <a:endParaRPr lang="en-US" sz="1600">
              <a:cs typeface="Arial" charset="0"/>
            </a:endParaRPr>
          </a:p>
          <a:p>
            <a:pPr algn="ctr">
              <a:lnSpc>
                <a:spcPct val="96000"/>
              </a:lnSpc>
            </a:pPr>
            <a:r>
              <a:rPr lang="en-US" sz="1600" b="1">
                <a:cs typeface="Arial" charset="0"/>
              </a:rPr>
              <a:t>SQL</a:t>
            </a:r>
            <a:endParaRPr lang="en-US" sz="1600">
              <a:cs typeface="Arial" charset="0"/>
            </a:endParaRPr>
          </a:p>
        </p:txBody>
      </p:sp>
      <p:sp>
        <p:nvSpPr>
          <p:cNvPr id="50" name="object 17"/>
          <p:cNvSpPr txBox="1">
            <a:spLocks noChangeArrowheads="1"/>
          </p:cNvSpPr>
          <p:nvPr/>
        </p:nvSpPr>
        <p:spPr bwMode="auto">
          <a:xfrm>
            <a:off x="2300288" y="5930900"/>
            <a:ext cx="1087437" cy="415925"/>
          </a:xfrm>
          <a:prstGeom prst="rect">
            <a:avLst/>
          </a:prstGeom>
          <a:noFill/>
          <a:ln w="9525">
            <a:noFill/>
            <a:miter lim="800000"/>
            <a:headEnd/>
            <a:tailEnd/>
          </a:ln>
        </p:spPr>
        <p:txBody>
          <a:bodyPr lIns="0" tIns="0" rIns="0" bIns="0"/>
          <a:lstStyle/>
          <a:p>
            <a:pPr marL="12700">
              <a:lnSpc>
                <a:spcPts val="1538"/>
              </a:lnSpc>
              <a:spcBef>
                <a:spcPts val="75"/>
              </a:spcBef>
            </a:pPr>
            <a:r>
              <a:rPr lang="en-US" sz="1400" b="1">
                <a:cs typeface="Arial" charset="0"/>
              </a:rPr>
              <a:t>Access Line</a:t>
            </a:r>
            <a:endParaRPr lang="en-US" sz="1400">
              <a:cs typeface="Arial" charset="0"/>
            </a:endParaRPr>
          </a:p>
          <a:p>
            <a:pPr marL="12700">
              <a:lnSpc>
                <a:spcPct val="96000"/>
              </a:lnSpc>
            </a:pPr>
            <a:r>
              <a:rPr lang="en-US" sz="1400" b="1">
                <a:cs typeface="Arial" charset="0"/>
              </a:rPr>
              <a:t>(e.g. PPP)</a:t>
            </a:r>
            <a:endParaRPr lang="en-US" sz="1400">
              <a:cs typeface="Arial" charset="0"/>
            </a:endParaRPr>
          </a:p>
        </p:txBody>
      </p:sp>
      <p:sp>
        <p:nvSpPr>
          <p:cNvPr id="51" name="object 16"/>
          <p:cNvSpPr txBox="1"/>
          <p:nvPr/>
        </p:nvSpPr>
        <p:spPr>
          <a:xfrm>
            <a:off x="6110288" y="5929313"/>
            <a:ext cx="1784350" cy="203200"/>
          </a:xfrm>
          <a:prstGeom prst="rect">
            <a:avLst/>
          </a:prstGeom>
        </p:spPr>
        <p:txBody>
          <a:bodyPr lIns="0" tIns="0" rIns="0" bIns="0"/>
          <a:lstStyle/>
          <a:p>
            <a:pPr marL="12700">
              <a:lnSpc>
                <a:spcPts val="1535"/>
              </a:lnSpc>
              <a:spcBef>
                <a:spcPts val="76"/>
              </a:spcBef>
              <a:defRPr/>
            </a:pPr>
            <a:r>
              <a:rPr sz="1400" b="1" spc="-114" dirty="0">
                <a:latin typeface="Arial"/>
                <a:ea typeface="+mn-ea"/>
                <a:cs typeface="Arial"/>
              </a:rPr>
              <a:t>T</a:t>
            </a:r>
            <a:r>
              <a:rPr sz="1400" b="1" spc="-4" dirty="0">
                <a:latin typeface="Arial"/>
                <a:ea typeface="+mn-ea"/>
                <a:cs typeface="Arial"/>
              </a:rPr>
              <a:t>o</a:t>
            </a:r>
            <a:r>
              <a:rPr sz="1400" b="1" spc="34" dirty="0">
                <a:latin typeface="Arial"/>
                <a:ea typeface="+mn-ea"/>
                <a:cs typeface="Arial"/>
              </a:rPr>
              <a:t>w</a:t>
            </a:r>
            <a:r>
              <a:rPr sz="1400" b="1" spc="-14" dirty="0">
                <a:latin typeface="Arial"/>
                <a:ea typeface="+mn-ea"/>
                <a:cs typeface="Arial"/>
              </a:rPr>
              <a:t>a</a:t>
            </a:r>
            <a:r>
              <a:rPr sz="1400" b="1" spc="4" dirty="0">
                <a:latin typeface="Arial"/>
                <a:ea typeface="+mn-ea"/>
                <a:cs typeface="Arial"/>
              </a:rPr>
              <a:t>r</a:t>
            </a:r>
            <a:r>
              <a:rPr sz="1400" b="1" spc="-4" dirty="0">
                <a:latin typeface="Arial"/>
                <a:ea typeface="+mn-ea"/>
                <a:cs typeface="Arial"/>
              </a:rPr>
              <a:t>d</a:t>
            </a:r>
            <a:r>
              <a:rPr sz="1400" b="1" dirty="0">
                <a:latin typeface="Arial"/>
                <a:ea typeface="+mn-ea"/>
                <a:cs typeface="Arial"/>
              </a:rPr>
              <a:t>s</a:t>
            </a:r>
            <a:r>
              <a:rPr sz="1400" b="1" spc="-39" dirty="0">
                <a:latin typeface="Arial"/>
                <a:ea typeface="+mn-ea"/>
                <a:cs typeface="Arial"/>
              </a:rPr>
              <a:t> </a:t>
            </a:r>
            <a:r>
              <a:rPr sz="1400" b="1" dirty="0">
                <a:latin typeface="Arial"/>
                <a:ea typeface="+mn-ea"/>
                <a:cs typeface="Arial"/>
              </a:rPr>
              <a:t>t</a:t>
            </a:r>
            <a:r>
              <a:rPr sz="1400" b="1" spc="-4" dirty="0">
                <a:latin typeface="Arial"/>
                <a:ea typeface="+mn-ea"/>
                <a:cs typeface="Arial"/>
              </a:rPr>
              <a:t>h</a:t>
            </a:r>
            <a:r>
              <a:rPr sz="1400" b="1" dirty="0">
                <a:latin typeface="Arial"/>
                <a:ea typeface="+mn-ea"/>
                <a:cs typeface="Arial"/>
              </a:rPr>
              <a:t>e</a:t>
            </a:r>
            <a:r>
              <a:rPr sz="1400" b="1" spc="-14" dirty="0">
                <a:latin typeface="Arial"/>
                <a:ea typeface="+mn-ea"/>
                <a:cs typeface="Arial"/>
              </a:rPr>
              <a:t> </a:t>
            </a:r>
            <a:r>
              <a:rPr sz="1400" b="1" spc="4" dirty="0">
                <a:latin typeface="Arial"/>
                <a:ea typeface="+mn-ea"/>
                <a:cs typeface="Arial"/>
              </a:rPr>
              <a:t>I</a:t>
            </a:r>
            <a:r>
              <a:rPr sz="1400" b="1" spc="-4" dirty="0">
                <a:latin typeface="Arial"/>
                <a:ea typeface="+mn-ea"/>
                <a:cs typeface="Arial"/>
              </a:rPr>
              <a:t>n</a:t>
            </a:r>
            <a:r>
              <a:rPr sz="1400" b="1" dirty="0">
                <a:latin typeface="Arial"/>
                <a:ea typeface="+mn-ea"/>
                <a:cs typeface="Arial"/>
              </a:rPr>
              <a:t>te</a:t>
            </a:r>
            <a:r>
              <a:rPr sz="1400" b="1" spc="4" dirty="0">
                <a:latin typeface="Arial"/>
                <a:ea typeface="+mn-ea"/>
                <a:cs typeface="Arial"/>
              </a:rPr>
              <a:t>r</a:t>
            </a:r>
            <a:r>
              <a:rPr sz="1400" b="1" spc="-4" dirty="0">
                <a:latin typeface="Arial"/>
                <a:ea typeface="+mn-ea"/>
                <a:cs typeface="Arial"/>
              </a:rPr>
              <a:t>n</a:t>
            </a:r>
            <a:r>
              <a:rPr sz="1400" b="1" dirty="0">
                <a:latin typeface="Arial"/>
                <a:ea typeface="+mn-ea"/>
                <a:cs typeface="Arial"/>
              </a:rPr>
              <a:t>et</a:t>
            </a:r>
            <a:endParaRPr sz="1400">
              <a:latin typeface="Arial"/>
              <a:ea typeface="+mn-ea"/>
              <a:cs typeface="Arial"/>
            </a:endParaRPr>
          </a:p>
        </p:txBody>
      </p:sp>
      <p:sp>
        <p:nvSpPr>
          <p:cNvPr id="52" name="object 15"/>
          <p:cNvSpPr txBox="1"/>
          <p:nvPr/>
        </p:nvSpPr>
        <p:spPr>
          <a:xfrm>
            <a:off x="1081088" y="6396038"/>
            <a:ext cx="447675" cy="203200"/>
          </a:xfrm>
          <a:prstGeom prst="rect">
            <a:avLst/>
          </a:prstGeom>
        </p:spPr>
        <p:txBody>
          <a:bodyPr lIns="0" tIns="0" rIns="0" bIns="0"/>
          <a:lstStyle/>
          <a:p>
            <a:pPr marL="12700">
              <a:lnSpc>
                <a:spcPts val="1535"/>
              </a:lnSpc>
              <a:spcBef>
                <a:spcPts val="76"/>
              </a:spcBef>
              <a:defRPr/>
            </a:pPr>
            <a:r>
              <a:rPr sz="1400" b="1" spc="-4" dirty="0">
                <a:latin typeface="Arial"/>
                <a:ea typeface="+mn-ea"/>
                <a:cs typeface="Arial"/>
              </a:rPr>
              <a:t>U</a:t>
            </a:r>
            <a:r>
              <a:rPr sz="1400" b="1" dirty="0">
                <a:latin typeface="Arial"/>
                <a:ea typeface="+mn-ea"/>
                <a:cs typeface="Arial"/>
              </a:rPr>
              <a:t>ser</a:t>
            </a:r>
            <a:endParaRPr sz="1400">
              <a:latin typeface="Arial"/>
              <a:ea typeface="+mn-ea"/>
              <a:cs typeface="Arial"/>
            </a:endParaRPr>
          </a:p>
        </p:txBody>
      </p:sp>
      <p:sp>
        <p:nvSpPr>
          <p:cNvPr id="53" name="object 14"/>
          <p:cNvSpPr txBox="1"/>
          <p:nvPr/>
        </p:nvSpPr>
        <p:spPr>
          <a:xfrm>
            <a:off x="4046538" y="6548438"/>
            <a:ext cx="946150" cy="203200"/>
          </a:xfrm>
          <a:prstGeom prst="rect">
            <a:avLst/>
          </a:prstGeom>
        </p:spPr>
        <p:txBody>
          <a:bodyPr lIns="0" tIns="0" rIns="0" bIns="0"/>
          <a:lstStyle/>
          <a:p>
            <a:pPr marL="12700">
              <a:lnSpc>
                <a:spcPts val="1535"/>
              </a:lnSpc>
              <a:spcBef>
                <a:spcPts val="76"/>
              </a:spcBef>
              <a:defRPr/>
            </a:pPr>
            <a:r>
              <a:rPr sz="1400" b="1" spc="-4" dirty="0">
                <a:latin typeface="Arial"/>
                <a:ea typeface="+mn-ea"/>
                <a:cs typeface="Arial"/>
              </a:rPr>
              <a:t>N</a:t>
            </a:r>
            <a:r>
              <a:rPr sz="1400" b="1" spc="-39" dirty="0">
                <a:latin typeface="Arial"/>
                <a:ea typeface="+mn-ea"/>
                <a:cs typeface="Arial"/>
              </a:rPr>
              <a:t>A</a:t>
            </a:r>
            <a:r>
              <a:rPr sz="1400" b="1" dirty="0">
                <a:latin typeface="Arial"/>
                <a:ea typeface="+mn-ea"/>
                <a:cs typeface="Arial"/>
              </a:rPr>
              <a:t>S</a:t>
            </a:r>
            <a:r>
              <a:rPr sz="1400" b="1" spc="39" dirty="0">
                <a:latin typeface="Arial"/>
                <a:ea typeface="+mn-ea"/>
                <a:cs typeface="Arial"/>
              </a:rPr>
              <a:t> </a:t>
            </a:r>
            <a:r>
              <a:rPr sz="1400" b="1" dirty="0">
                <a:latin typeface="Arial"/>
                <a:ea typeface="+mn-ea"/>
                <a:cs typeface="Arial"/>
              </a:rPr>
              <a:t>/ </a:t>
            </a:r>
            <a:r>
              <a:rPr sz="1400" b="1" spc="-4" dirty="0">
                <a:latin typeface="Arial"/>
                <a:ea typeface="+mn-ea"/>
                <a:cs typeface="Arial"/>
              </a:rPr>
              <a:t>R</a:t>
            </a:r>
            <a:r>
              <a:rPr sz="1400" b="1" spc="-39" dirty="0">
                <a:latin typeface="Arial"/>
                <a:ea typeface="+mn-ea"/>
                <a:cs typeface="Arial"/>
              </a:rPr>
              <a:t>A</a:t>
            </a:r>
            <a:r>
              <a:rPr sz="1400" b="1" dirty="0">
                <a:latin typeface="Arial"/>
                <a:ea typeface="+mn-ea"/>
                <a:cs typeface="Arial"/>
              </a:rPr>
              <a:t>S</a:t>
            </a:r>
            <a:endParaRPr sz="1400">
              <a:latin typeface="Arial"/>
              <a:ea typeface="+mn-ea"/>
              <a:cs typeface="Arial"/>
            </a:endParaRPr>
          </a:p>
        </p:txBody>
      </p:sp>
      <p:sp>
        <p:nvSpPr>
          <p:cNvPr id="54" name="object 11"/>
          <p:cNvSpPr txBox="1">
            <a:spLocks noChangeArrowheads="1"/>
          </p:cNvSpPr>
          <p:nvPr/>
        </p:nvSpPr>
        <p:spPr bwMode="auto">
          <a:xfrm>
            <a:off x="3363913" y="4721225"/>
            <a:ext cx="379412" cy="685800"/>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55" name="object 10"/>
          <p:cNvSpPr txBox="1"/>
          <p:nvPr/>
        </p:nvSpPr>
        <p:spPr>
          <a:xfrm>
            <a:off x="3743325" y="4721225"/>
            <a:ext cx="2057400" cy="685800"/>
          </a:xfrm>
          <a:prstGeom prst="rect">
            <a:avLst/>
          </a:prstGeom>
        </p:spPr>
        <p:txBody>
          <a:bodyPr lIns="0" tIns="0" rIns="0" bIns="0"/>
          <a:lstStyle/>
          <a:p>
            <a:pPr>
              <a:lnSpc>
                <a:spcPts val="550"/>
              </a:lnSpc>
              <a:spcBef>
                <a:spcPts val="24"/>
              </a:spcBef>
              <a:defRPr/>
            </a:pPr>
            <a:endParaRPr sz="550">
              <a:ea typeface="+mn-ea"/>
            </a:endParaRPr>
          </a:p>
          <a:p>
            <a:pPr marL="407924">
              <a:lnSpc>
                <a:spcPct val="95825"/>
              </a:lnSpc>
              <a:spcBef>
                <a:spcPts val="1000"/>
              </a:spcBef>
              <a:defRPr/>
            </a:pPr>
            <a:r>
              <a:rPr sz="1400" b="1" spc="-4" dirty="0">
                <a:solidFill>
                  <a:srgbClr val="3333CC"/>
                </a:solidFill>
                <a:latin typeface="Arial"/>
                <a:ea typeface="+mn-ea"/>
                <a:cs typeface="Arial"/>
              </a:rPr>
              <a:t>LD</a:t>
            </a:r>
            <a:r>
              <a:rPr sz="1400" b="1" spc="-39" dirty="0">
                <a:solidFill>
                  <a:srgbClr val="3333CC"/>
                </a:solidFill>
                <a:latin typeface="Arial"/>
                <a:ea typeface="+mn-ea"/>
                <a:cs typeface="Arial"/>
              </a:rPr>
              <a:t>A</a:t>
            </a:r>
            <a:r>
              <a:rPr sz="1400" b="1" dirty="0">
                <a:solidFill>
                  <a:srgbClr val="3333CC"/>
                </a:solidFill>
                <a:latin typeface="Arial"/>
                <a:ea typeface="+mn-ea"/>
                <a:cs typeface="Arial"/>
              </a:rPr>
              <a:t>P</a:t>
            </a:r>
            <a:r>
              <a:rPr sz="1400" b="1" spc="4" dirty="0">
                <a:solidFill>
                  <a:srgbClr val="3333CC"/>
                </a:solidFill>
                <a:latin typeface="Arial"/>
                <a:ea typeface="+mn-ea"/>
                <a:cs typeface="Arial"/>
              </a:rPr>
              <a:t>/</a:t>
            </a:r>
            <a:r>
              <a:rPr sz="1400" b="1" dirty="0">
                <a:solidFill>
                  <a:srgbClr val="3333CC"/>
                </a:solidFill>
                <a:latin typeface="Arial"/>
                <a:ea typeface="+mn-ea"/>
                <a:cs typeface="Arial"/>
              </a:rPr>
              <a:t>SQL</a:t>
            </a:r>
            <a:endParaRPr sz="1400">
              <a:latin typeface="Arial"/>
              <a:ea typeface="+mn-ea"/>
              <a:cs typeface="Arial"/>
            </a:endParaRPr>
          </a:p>
        </p:txBody>
      </p:sp>
      <p:sp>
        <p:nvSpPr>
          <p:cNvPr id="56" name="object 9"/>
          <p:cNvSpPr txBox="1">
            <a:spLocks noChangeArrowheads="1"/>
          </p:cNvSpPr>
          <p:nvPr/>
        </p:nvSpPr>
        <p:spPr bwMode="auto">
          <a:xfrm>
            <a:off x="5800725" y="4721225"/>
            <a:ext cx="458788" cy="685800"/>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57" name="object 8"/>
          <p:cNvSpPr txBox="1">
            <a:spLocks noChangeArrowheads="1"/>
          </p:cNvSpPr>
          <p:nvPr/>
        </p:nvSpPr>
        <p:spPr bwMode="auto">
          <a:xfrm>
            <a:off x="3363913" y="5407025"/>
            <a:ext cx="1143000" cy="531813"/>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58" name="object 7"/>
          <p:cNvSpPr txBox="1"/>
          <p:nvPr/>
        </p:nvSpPr>
        <p:spPr>
          <a:xfrm>
            <a:off x="4506913" y="5407025"/>
            <a:ext cx="1752600" cy="531813"/>
          </a:xfrm>
          <a:prstGeom prst="rect">
            <a:avLst/>
          </a:prstGeom>
        </p:spPr>
        <p:txBody>
          <a:bodyPr lIns="0" tIns="0" rIns="0" bIns="0"/>
          <a:lstStyle/>
          <a:p>
            <a:pPr>
              <a:lnSpc>
                <a:spcPts val="550"/>
              </a:lnSpc>
              <a:spcBef>
                <a:spcPts val="41"/>
              </a:spcBef>
              <a:defRPr/>
            </a:pPr>
            <a:endParaRPr sz="550">
              <a:ea typeface="+mn-ea"/>
            </a:endParaRPr>
          </a:p>
          <a:p>
            <a:pPr marL="549275">
              <a:lnSpc>
                <a:spcPct val="95825"/>
              </a:lnSpc>
              <a:spcBef>
                <a:spcPts val="1000"/>
              </a:spcBef>
              <a:defRPr/>
            </a:pPr>
            <a:r>
              <a:rPr sz="1600" b="1" dirty="0">
                <a:solidFill>
                  <a:srgbClr val="FF3300"/>
                </a:solidFill>
                <a:latin typeface="Arial"/>
                <a:ea typeface="+mn-ea"/>
                <a:cs typeface="Arial"/>
              </a:rPr>
              <a:t>R</a:t>
            </a:r>
            <a:r>
              <a:rPr sz="1600" b="1" spc="-50" dirty="0">
                <a:solidFill>
                  <a:srgbClr val="FF3300"/>
                </a:solidFill>
                <a:latin typeface="Arial"/>
                <a:ea typeface="+mn-ea"/>
                <a:cs typeface="Arial"/>
              </a:rPr>
              <a:t>A</a:t>
            </a:r>
            <a:r>
              <a:rPr sz="1600" b="1" dirty="0">
                <a:solidFill>
                  <a:srgbClr val="FF3300"/>
                </a:solidFill>
                <a:latin typeface="Arial"/>
                <a:ea typeface="+mn-ea"/>
                <a:cs typeface="Arial"/>
              </a:rPr>
              <a:t>DIUS</a:t>
            </a:r>
            <a:endParaRPr sz="1600">
              <a:latin typeface="Arial"/>
              <a:ea typeface="+mn-ea"/>
              <a:cs typeface="Arial"/>
            </a:endParaRPr>
          </a:p>
        </p:txBody>
      </p:sp>
    </p:spTree>
    <p:extLst>
      <p:ext uri="{BB962C8B-B14F-4D97-AF65-F5344CB8AC3E}">
        <p14:creationId xmlns:p14="http://schemas.microsoft.com/office/powerpoint/2010/main" xmlns="" val="1132914716"/>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RADIUS Authentication</a:t>
            </a:r>
            <a:endParaRPr lang="en-IN" dirty="0"/>
          </a:p>
        </p:txBody>
      </p:sp>
      <p:sp>
        <p:nvSpPr>
          <p:cNvPr id="3" name="Content Placeholder 2"/>
          <p:cNvSpPr>
            <a:spLocks noGrp="1"/>
          </p:cNvSpPr>
          <p:nvPr>
            <p:ph idx="1"/>
          </p:nvPr>
        </p:nvSpPr>
        <p:spPr>
          <a:xfrm>
            <a:off x="677334" y="1293963"/>
            <a:ext cx="8596668" cy="5339750"/>
          </a:xfrm>
        </p:spPr>
        <p:txBody>
          <a:bodyPr/>
          <a:lstStyle/>
          <a:p>
            <a:pPr marL="12700" algn="just">
              <a:lnSpc>
                <a:spcPct val="150000"/>
              </a:lnSpc>
              <a:buNone/>
            </a:pPr>
            <a:r>
              <a:rPr lang="en-US" sz="1500" dirty="0" smtClean="0">
                <a:cs typeface="Arial" charset="0"/>
              </a:rPr>
              <a:t>A RADIUS transaction typically starts with an Access-Request carrying user credentials followed by a RADIUS server response with a grant or denial of access.</a:t>
            </a:r>
          </a:p>
          <a:p>
            <a:pPr marL="0" indent="0" algn="just">
              <a:lnSpc>
                <a:spcPct val="150000"/>
              </a:lnSpc>
              <a:buNone/>
            </a:pPr>
            <a:endParaRPr lang="en-IN" dirty="0"/>
          </a:p>
        </p:txBody>
      </p:sp>
      <p:sp>
        <p:nvSpPr>
          <p:cNvPr id="84" name="object 56"/>
          <p:cNvSpPr>
            <a:spLocks noChangeArrowheads="1"/>
          </p:cNvSpPr>
          <p:nvPr/>
        </p:nvSpPr>
        <p:spPr bwMode="auto">
          <a:xfrm>
            <a:off x="9636755" y="4770437"/>
            <a:ext cx="185737" cy="1943100"/>
          </a:xfrm>
          <a:custGeom>
            <a:avLst/>
            <a:gdLst>
              <a:gd name="T0" fmla="*/ 0 w 186626"/>
              <a:gd name="T1" fmla="*/ 0 h 1944243"/>
              <a:gd name="T2" fmla="*/ 186626 w 186626"/>
              <a:gd name="T3" fmla="*/ 1944243 h 1944243"/>
            </a:gdLst>
            <a:ahLst/>
            <a:cxnLst/>
            <a:rect l="T0" t="T1" r="T2" b="T3"/>
            <a:pathLst>
              <a:path w="186626" h="1944243">
                <a:moveTo>
                  <a:pt x="0" y="1944243"/>
                </a:moveTo>
                <a:lnTo>
                  <a:pt x="186626" y="1944243"/>
                </a:lnTo>
                <a:lnTo>
                  <a:pt x="186626" y="0"/>
                </a:lnTo>
                <a:lnTo>
                  <a:pt x="0" y="0"/>
                </a:lnTo>
                <a:lnTo>
                  <a:pt x="0" y="1944243"/>
                </a:lnTo>
                <a:close/>
              </a:path>
            </a:pathLst>
          </a:custGeom>
          <a:solidFill>
            <a:srgbClr val="D9D9D9"/>
          </a:solidFill>
          <a:ln w="9525">
            <a:noFill/>
            <a:miter lim="800000"/>
            <a:headEnd/>
            <a:tailEnd/>
          </a:ln>
        </p:spPr>
        <p:txBody>
          <a:bodyPr lIns="0" tIns="0" rIns="0" bIns="0"/>
          <a:lstStyle/>
          <a:p>
            <a:endParaRPr lang="en-US"/>
          </a:p>
        </p:txBody>
      </p:sp>
      <p:sp>
        <p:nvSpPr>
          <p:cNvPr id="85" name="object 57"/>
          <p:cNvSpPr>
            <a:spLocks noChangeArrowheads="1"/>
          </p:cNvSpPr>
          <p:nvPr/>
        </p:nvSpPr>
        <p:spPr bwMode="auto">
          <a:xfrm>
            <a:off x="9636755" y="2825750"/>
            <a:ext cx="185737" cy="1944687"/>
          </a:xfrm>
          <a:custGeom>
            <a:avLst/>
            <a:gdLst>
              <a:gd name="T0" fmla="*/ 0 w 186626"/>
              <a:gd name="T1" fmla="*/ 0 h 1944243"/>
              <a:gd name="T2" fmla="*/ 186626 w 186626"/>
              <a:gd name="T3" fmla="*/ 1944243 h 1944243"/>
            </a:gdLst>
            <a:ahLst/>
            <a:cxnLst/>
            <a:rect l="T0" t="T1" r="T2" b="T3"/>
            <a:pathLst>
              <a:path w="186626" h="1944243">
                <a:moveTo>
                  <a:pt x="0" y="1944243"/>
                </a:moveTo>
                <a:lnTo>
                  <a:pt x="186626" y="1944243"/>
                </a:lnTo>
                <a:lnTo>
                  <a:pt x="186626" y="0"/>
                </a:lnTo>
                <a:lnTo>
                  <a:pt x="0" y="0"/>
                </a:lnTo>
                <a:lnTo>
                  <a:pt x="0" y="1944243"/>
                </a:lnTo>
                <a:close/>
              </a:path>
            </a:pathLst>
          </a:custGeom>
          <a:solidFill>
            <a:srgbClr val="BEBEBE"/>
          </a:solidFill>
          <a:ln w="9525">
            <a:noFill/>
            <a:miter lim="800000"/>
            <a:headEnd/>
            <a:tailEnd/>
          </a:ln>
        </p:spPr>
        <p:txBody>
          <a:bodyPr lIns="0" tIns="0" rIns="0" bIns="0"/>
          <a:lstStyle/>
          <a:p>
            <a:endParaRPr lang="en-US"/>
          </a:p>
        </p:txBody>
      </p:sp>
      <p:sp>
        <p:nvSpPr>
          <p:cNvPr id="86" name="object 58"/>
          <p:cNvSpPr>
            <a:spLocks noChangeArrowheads="1"/>
          </p:cNvSpPr>
          <p:nvPr/>
        </p:nvSpPr>
        <p:spPr bwMode="auto">
          <a:xfrm>
            <a:off x="6828467" y="4770437"/>
            <a:ext cx="2751138" cy="1943100"/>
          </a:xfrm>
          <a:custGeom>
            <a:avLst/>
            <a:gdLst>
              <a:gd name="T0" fmla="*/ 0 w 2751201"/>
              <a:gd name="T1" fmla="*/ 0 h 1944243"/>
              <a:gd name="T2" fmla="*/ 2751201 w 2751201"/>
              <a:gd name="T3" fmla="*/ 1944243 h 1944243"/>
            </a:gdLst>
            <a:ahLst/>
            <a:cxnLst/>
            <a:rect l="T0" t="T1" r="T2" b="T3"/>
            <a:pathLst>
              <a:path w="2751201" h="1944243">
                <a:moveTo>
                  <a:pt x="0" y="1944243"/>
                </a:moveTo>
                <a:lnTo>
                  <a:pt x="2751201" y="1944243"/>
                </a:lnTo>
                <a:lnTo>
                  <a:pt x="2751201" y="0"/>
                </a:lnTo>
                <a:lnTo>
                  <a:pt x="0" y="0"/>
                </a:lnTo>
                <a:lnTo>
                  <a:pt x="0" y="1944243"/>
                </a:lnTo>
                <a:close/>
              </a:path>
            </a:pathLst>
          </a:custGeom>
          <a:solidFill>
            <a:srgbClr val="D9D9D9"/>
          </a:solidFill>
          <a:ln w="9525">
            <a:noFill/>
            <a:miter lim="800000"/>
            <a:headEnd/>
            <a:tailEnd/>
          </a:ln>
        </p:spPr>
        <p:txBody>
          <a:bodyPr lIns="0" tIns="0" rIns="0" bIns="0"/>
          <a:lstStyle/>
          <a:p>
            <a:endParaRPr lang="en-US"/>
          </a:p>
        </p:txBody>
      </p:sp>
      <p:sp>
        <p:nvSpPr>
          <p:cNvPr id="87" name="object 59"/>
          <p:cNvSpPr>
            <a:spLocks noChangeArrowheads="1"/>
          </p:cNvSpPr>
          <p:nvPr/>
        </p:nvSpPr>
        <p:spPr bwMode="auto">
          <a:xfrm>
            <a:off x="6828467" y="2825750"/>
            <a:ext cx="2751138" cy="1944687"/>
          </a:xfrm>
          <a:custGeom>
            <a:avLst/>
            <a:gdLst>
              <a:gd name="T0" fmla="*/ 0 w 2751201"/>
              <a:gd name="T1" fmla="*/ 0 h 1944243"/>
              <a:gd name="T2" fmla="*/ 2751201 w 2751201"/>
              <a:gd name="T3" fmla="*/ 1944243 h 1944243"/>
            </a:gdLst>
            <a:ahLst/>
            <a:cxnLst/>
            <a:rect l="T0" t="T1" r="T2" b="T3"/>
            <a:pathLst>
              <a:path w="2751201" h="1944243">
                <a:moveTo>
                  <a:pt x="0" y="1944243"/>
                </a:moveTo>
                <a:lnTo>
                  <a:pt x="2751201" y="1944243"/>
                </a:lnTo>
                <a:lnTo>
                  <a:pt x="2751201" y="0"/>
                </a:lnTo>
                <a:lnTo>
                  <a:pt x="0" y="0"/>
                </a:lnTo>
                <a:lnTo>
                  <a:pt x="0" y="1944243"/>
                </a:lnTo>
                <a:close/>
              </a:path>
            </a:pathLst>
          </a:custGeom>
          <a:solidFill>
            <a:srgbClr val="BEBEBE"/>
          </a:solidFill>
          <a:ln w="9525">
            <a:noFill/>
            <a:miter lim="800000"/>
            <a:headEnd/>
            <a:tailEnd/>
          </a:ln>
        </p:spPr>
        <p:txBody>
          <a:bodyPr lIns="0" tIns="0" rIns="0" bIns="0"/>
          <a:lstStyle/>
          <a:p>
            <a:endParaRPr lang="en-US"/>
          </a:p>
        </p:txBody>
      </p:sp>
      <p:sp>
        <p:nvSpPr>
          <p:cNvPr id="88" name="object 60"/>
          <p:cNvSpPr>
            <a:spLocks noChangeArrowheads="1"/>
          </p:cNvSpPr>
          <p:nvPr/>
        </p:nvSpPr>
        <p:spPr bwMode="auto">
          <a:xfrm>
            <a:off x="4020180" y="4770437"/>
            <a:ext cx="2751137" cy="1943100"/>
          </a:xfrm>
          <a:custGeom>
            <a:avLst/>
            <a:gdLst>
              <a:gd name="T0" fmla="*/ 0 w 2751201"/>
              <a:gd name="T1" fmla="*/ 0 h 1944243"/>
              <a:gd name="T2" fmla="*/ 2751201 w 2751201"/>
              <a:gd name="T3" fmla="*/ 1944243 h 1944243"/>
            </a:gdLst>
            <a:ahLst/>
            <a:cxnLst/>
            <a:rect l="T0" t="T1" r="T2" b="T3"/>
            <a:pathLst>
              <a:path w="2751201" h="1944243">
                <a:moveTo>
                  <a:pt x="0" y="1944243"/>
                </a:moveTo>
                <a:lnTo>
                  <a:pt x="2751201" y="1944243"/>
                </a:lnTo>
                <a:lnTo>
                  <a:pt x="2751201" y="0"/>
                </a:lnTo>
                <a:lnTo>
                  <a:pt x="0" y="0"/>
                </a:lnTo>
                <a:lnTo>
                  <a:pt x="0" y="1944243"/>
                </a:lnTo>
                <a:close/>
              </a:path>
            </a:pathLst>
          </a:custGeom>
          <a:solidFill>
            <a:srgbClr val="D9D9D9"/>
          </a:solidFill>
          <a:ln w="9525">
            <a:noFill/>
            <a:miter lim="800000"/>
            <a:headEnd/>
            <a:tailEnd/>
          </a:ln>
        </p:spPr>
        <p:txBody>
          <a:bodyPr lIns="0" tIns="0" rIns="0" bIns="0"/>
          <a:lstStyle/>
          <a:p>
            <a:endParaRPr lang="en-US"/>
          </a:p>
        </p:txBody>
      </p:sp>
      <p:sp>
        <p:nvSpPr>
          <p:cNvPr id="89" name="object 61"/>
          <p:cNvSpPr>
            <a:spLocks noChangeArrowheads="1"/>
          </p:cNvSpPr>
          <p:nvPr/>
        </p:nvSpPr>
        <p:spPr bwMode="auto">
          <a:xfrm>
            <a:off x="4020180" y="2825750"/>
            <a:ext cx="2751137" cy="1944687"/>
          </a:xfrm>
          <a:custGeom>
            <a:avLst/>
            <a:gdLst>
              <a:gd name="T0" fmla="*/ 0 w 2751201"/>
              <a:gd name="T1" fmla="*/ 0 h 1944243"/>
              <a:gd name="T2" fmla="*/ 2751201 w 2751201"/>
              <a:gd name="T3" fmla="*/ 1944243 h 1944243"/>
            </a:gdLst>
            <a:ahLst/>
            <a:cxnLst/>
            <a:rect l="T0" t="T1" r="T2" b="T3"/>
            <a:pathLst>
              <a:path w="2751201" h="1944243">
                <a:moveTo>
                  <a:pt x="0" y="1944243"/>
                </a:moveTo>
                <a:lnTo>
                  <a:pt x="2751201" y="1944243"/>
                </a:lnTo>
                <a:lnTo>
                  <a:pt x="2751201" y="0"/>
                </a:lnTo>
                <a:lnTo>
                  <a:pt x="0" y="0"/>
                </a:lnTo>
                <a:lnTo>
                  <a:pt x="0" y="1944243"/>
                </a:lnTo>
                <a:close/>
              </a:path>
            </a:pathLst>
          </a:custGeom>
          <a:solidFill>
            <a:srgbClr val="BEBEBE"/>
          </a:solidFill>
          <a:ln w="9525">
            <a:noFill/>
            <a:miter lim="800000"/>
            <a:headEnd/>
            <a:tailEnd/>
          </a:ln>
        </p:spPr>
        <p:txBody>
          <a:bodyPr lIns="0" tIns="0" rIns="0" bIns="0"/>
          <a:lstStyle/>
          <a:p>
            <a:endParaRPr lang="en-US"/>
          </a:p>
        </p:txBody>
      </p:sp>
      <p:sp>
        <p:nvSpPr>
          <p:cNvPr id="90" name="object 62"/>
          <p:cNvSpPr>
            <a:spLocks noChangeArrowheads="1"/>
          </p:cNvSpPr>
          <p:nvPr/>
        </p:nvSpPr>
        <p:spPr bwMode="auto">
          <a:xfrm>
            <a:off x="1211892" y="4770437"/>
            <a:ext cx="2751138" cy="1943100"/>
          </a:xfrm>
          <a:custGeom>
            <a:avLst/>
            <a:gdLst>
              <a:gd name="T0" fmla="*/ 0 w 2751137"/>
              <a:gd name="T1" fmla="*/ 0 h 1944243"/>
              <a:gd name="T2" fmla="*/ 2751137 w 2751137"/>
              <a:gd name="T3" fmla="*/ 1944243 h 1944243"/>
            </a:gdLst>
            <a:ahLst/>
            <a:cxnLst/>
            <a:rect l="T0" t="T1" r="T2" b="T3"/>
            <a:pathLst>
              <a:path w="2751137" h="1944243">
                <a:moveTo>
                  <a:pt x="0" y="1944243"/>
                </a:moveTo>
                <a:lnTo>
                  <a:pt x="2751137" y="1944243"/>
                </a:lnTo>
                <a:lnTo>
                  <a:pt x="2751137" y="0"/>
                </a:lnTo>
                <a:lnTo>
                  <a:pt x="0" y="0"/>
                </a:lnTo>
                <a:lnTo>
                  <a:pt x="0" y="1944243"/>
                </a:lnTo>
                <a:close/>
              </a:path>
            </a:pathLst>
          </a:custGeom>
          <a:solidFill>
            <a:srgbClr val="D9D9D9"/>
          </a:solidFill>
          <a:ln w="9525">
            <a:noFill/>
            <a:miter lim="800000"/>
            <a:headEnd/>
            <a:tailEnd/>
          </a:ln>
        </p:spPr>
        <p:txBody>
          <a:bodyPr lIns="0" tIns="0" rIns="0" bIns="0"/>
          <a:lstStyle/>
          <a:p>
            <a:endParaRPr lang="en-US"/>
          </a:p>
        </p:txBody>
      </p:sp>
      <p:sp>
        <p:nvSpPr>
          <p:cNvPr id="91" name="object 63"/>
          <p:cNvSpPr>
            <a:spLocks noChangeArrowheads="1"/>
          </p:cNvSpPr>
          <p:nvPr/>
        </p:nvSpPr>
        <p:spPr bwMode="auto">
          <a:xfrm>
            <a:off x="1211892" y="2825750"/>
            <a:ext cx="2751138" cy="1944687"/>
          </a:xfrm>
          <a:custGeom>
            <a:avLst/>
            <a:gdLst>
              <a:gd name="T0" fmla="*/ 0 w 2751137"/>
              <a:gd name="T1" fmla="*/ 0 h 1944243"/>
              <a:gd name="T2" fmla="*/ 2751137 w 2751137"/>
              <a:gd name="T3" fmla="*/ 1944243 h 1944243"/>
            </a:gdLst>
            <a:ahLst/>
            <a:cxnLst/>
            <a:rect l="T0" t="T1" r="T2" b="T3"/>
            <a:pathLst>
              <a:path w="2751137" h="1944243">
                <a:moveTo>
                  <a:pt x="0" y="1944243"/>
                </a:moveTo>
                <a:lnTo>
                  <a:pt x="2751137" y="1944243"/>
                </a:lnTo>
                <a:lnTo>
                  <a:pt x="2751137" y="0"/>
                </a:lnTo>
                <a:lnTo>
                  <a:pt x="0" y="0"/>
                </a:lnTo>
                <a:lnTo>
                  <a:pt x="0" y="1944243"/>
                </a:lnTo>
                <a:close/>
              </a:path>
            </a:pathLst>
          </a:custGeom>
          <a:solidFill>
            <a:srgbClr val="BEBEBE"/>
          </a:solidFill>
          <a:ln w="9525">
            <a:noFill/>
            <a:miter lim="800000"/>
            <a:headEnd/>
            <a:tailEnd/>
          </a:ln>
        </p:spPr>
        <p:txBody>
          <a:bodyPr lIns="0" tIns="0" rIns="0" bIns="0"/>
          <a:lstStyle/>
          <a:p>
            <a:endParaRPr lang="en-US"/>
          </a:p>
        </p:txBody>
      </p:sp>
      <p:sp>
        <p:nvSpPr>
          <p:cNvPr id="92" name="object 64"/>
          <p:cNvSpPr>
            <a:spLocks noChangeArrowheads="1"/>
          </p:cNvSpPr>
          <p:nvPr/>
        </p:nvSpPr>
        <p:spPr bwMode="auto">
          <a:xfrm>
            <a:off x="678492" y="4770437"/>
            <a:ext cx="476250" cy="1943100"/>
          </a:xfrm>
          <a:custGeom>
            <a:avLst/>
            <a:gdLst>
              <a:gd name="T0" fmla="*/ 0 w 476250"/>
              <a:gd name="T1" fmla="*/ 0 h 1944243"/>
              <a:gd name="T2" fmla="*/ 476250 w 476250"/>
              <a:gd name="T3" fmla="*/ 1944243 h 1944243"/>
            </a:gdLst>
            <a:ahLst/>
            <a:cxnLst/>
            <a:rect l="T0" t="T1" r="T2" b="T3"/>
            <a:pathLst>
              <a:path w="476250" h="1944243">
                <a:moveTo>
                  <a:pt x="0" y="1944243"/>
                </a:moveTo>
                <a:lnTo>
                  <a:pt x="476250" y="1944243"/>
                </a:lnTo>
                <a:lnTo>
                  <a:pt x="476250" y="0"/>
                </a:lnTo>
                <a:lnTo>
                  <a:pt x="0" y="0"/>
                </a:lnTo>
                <a:lnTo>
                  <a:pt x="0" y="1944243"/>
                </a:lnTo>
                <a:close/>
              </a:path>
            </a:pathLst>
          </a:custGeom>
          <a:solidFill>
            <a:srgbClr val="D9D9D9"/>
          </a:solidFill>
          <a:ln w="9525">
            <a:noFill/>
            <a:miter lim="800000"/>
            <a:headEnd/>
            <a:tailEnd/>
          </a:ln>
        </p:spPr>
        <p:txBody>
          <a:bodyPr lIns="0" tIns="0" rIns="0" bIns="0"/>
          <a:lstStyle/>
          <a:p>
            <a:endParaRPr lang="en-US"/>
          </a:p>
        </p:txBody>
      </p:sp>
      <p:sp>
        <p:nvSpPr>
          <p:cNvPr id="93" name="object 65"/>
          <p:cNvSpPr>
            <a:spLocks noChangeArrowheads="1"/>
          </p:cNvSpPr>
          <p:nvPr/>
        </p:nvSpPr>
        <p:spPr bwMode="auto">
          <a:xfrm>
            <a:off x="678492" y="2825750"/>
            <a:ext cx="476250" cy="1944687"/>
          </a:xfrm>
          <a:custGeom>
            <a:avLst/>
            <a:gdLst>
              <a:gd name="T0" fmla="*/ 0 w 476250"/>
              <a:gd name="T1" fmla="*/ 0 h 1944243"/>
              <a:gd name="T2" fmla="*/ 476250 w 476250"/>
              <a:gd name="T3" fmla="*/ 1944243 h 1944243"/>
            </a:gdLst>
            <a:ahLst/>
            <a:cxnLst/>
            <a:rect l="T0" t="T1" r="T2" b="T3"/>
            <a:pathLst>
              <a:path w="476250" h="1944243">
                <a:moveTo>
                  <a:pt x="0" y="1944243"/>
                </a:moveTo>
                <a:lnTo>
                  <a:pt x="476250" y="1944243"/>
                </a:lnTo>
                <a:lnTo>
                  <a:pt x="476250" y="0"/>
                </a:lnTo>
                <a:lnTo>
                  <a:pt x="0" y="0"/>
                </a:lnTo>
                <a:lnTo>
                  <a:pt x="0" y="1944243"/>
                </a:lnTo>
                <a:close/>
              </a:path>
            </a:pathLst>
          </a:custGeom>
          <a:solidFill>
            <a:srgbClr val="BEBEBE"/>
          </a:solidFill>
          <a:ln w="9525">
            <a:noFill/>
            <a:miter lim="800000"/>
            <a:headEnd/>
            <a:tailEnd/>
          </a:ln>
        </p:spPr>
        <p:txBody>
          <a:bodyPr lIns="0" tIns="0" rIns="0" bIns="0"/>
          <a:lstStyle/>
          <a:p>
            <a:endParaRPr lang="en-US"/>
          </a:p>
        </p:txBody>
      </p:sp>
      <p:sp>
        <p:nvSpPr>
          <p:cNvPr id="94" name="object 66"/>
          <p:cNvSpPr>
            <a:spLocks noChangeArrowheads="1"/>
          </p:cNvSpPr>
          <p:nvPr/>
        </p:nvSpPr>
        <p:spPr bwMode="auto">
          <a:xfrm>
            <a:off x="1183317" y="2357437"/>
            <a:ext cx="0" cy="4500563"/>
          </a:xfrm>
          <a:custGeom>
            <a:avLst/>
            <a:gdLst>
              <a:gd name="T0" fmla="*/ 0 h 4500587"/>
              <a:gd name="T1" fmla="*/ 4500587 h 4500587"/>
            </a:gdLst>
            <a:ahLst/>
            <a:cxnLst/>
            <a:rect l="0" t="T0" r="0" b="T1"/>
            <a:pathLst>
              <a:path h="4500587">
                <a:moveTo>
                  <a:pt x="0" y="0"/>
                </a:moveTo>
                <a:lnTo>
                  <a:pt x="0" y="4500587"/>
                </a:lnTo>
              </a:path>
            </a:pathLst>
          </a:custGeom>
          <a:noFill/>
          <a:ln w="57150">
            <a:solidFill>
              <a:srgbClr val="808080"/>
            </a:solidFill>
            <a:miter lim="800000"/>
            <a:headEnd/>
            <a:tailEnd/>
          </a:ln>
        </p:spPr>
        <p:txBody>
          <a:bodyPr lIns="0" tIns="0" rIns="0" bIns="0"/>
          <a:lstStyle/>
          <a:p>
            <a:endParaRPr lang="en-US"/>
          </a:p>
        </p:txBody>
      </p:sp>
      <p:sp>
        <p:nvSpPr>
          <p:cNvPr id="95" name="object 67"/>
          <p:cNvSpPr>
            <a:spLocks noChangeArrowheads="1"/>
          </p:cNvSpPr>
          <p:nvPr/>
        </p:nvSpPr>
        <p:spPr bwMode="auto">
          <a:xfrm>
            <a:off x="3991605" y="2357437"/>
            <a:ext cx="0" cy="4500563"/>
          </a:xfrm>
          <a:custGeom>
            <a:avLst/>
            <a:gdLst>
              <a:gd name="T0" fmla="*/ 0 h 4500587"/>
              <a:gd name="T1" fmla="*/ 4500587 h 4500587"/>
            </a:gdLst>
            <a:ahLst/>
            <a:cxnLst/>
            <a:rect l="0" t="T0" r="0" b="T1"/>
            <a:pathLst>
              <a:path h="4500587">
                <a:moveTo>
                  <a:pt x="0" y="0"/>
                </a:moveTo>
                <a:lnTo>
                  <a:pt x="0" y="4500587"/>
                </a:lnTo>
              </a:path>
            </a:pathLst>
          </a:custGeom>
          <a:noFill/>
          <a:ln w="57150">
            <a:solidFill>
              <a:srgbClr val="808080"/>
            </a:solidFill>
            <a:miter lim="800000"/>
            <a:headEnd/>
            <a:tailEnd/>
          </a:ln>
        </p:spPr>
        <p:txBody>
          <a:bodyPr lIns="0" tIns="0" rIns="0" bIns="0"/>
          <a:lstStyle/>
          <a:p>
            <a:endParaRPr lang="en-US"/>
          </a:p>
        </p:txBody>
      </p:sp>
      <p:sp>
        <p:nvSpPr>
          <p:cNvPr id="96" name="object 68"/>
          <p:cNvSpPr>
            <a:spLocks noChangeArrowheads="1"/>
          </p:cNvSpPr>
          <p:nvPr/>
        </p:nvSpPr>
        <p:spPr bwMode="auto">
          <a:xfrm>
            <a:off x="6799892" y="2357437"/>
            <a:ext cx="0" cy="4500563"/>
          </a:xfrm>
          <a:custGeom>
            <a:avLst/>
            <a:gdLst>
              <a:gd name="T0" fmla="*/ 0 h 4500587"/>
              <a:gd name="T1" fmla="*/ 4500587 h 4500587"/>
            </a:gdLst>
            <a:ahLst/>
            <a:cxnLst/>
            <a:rect l="0" t="T0" r="0" b="T1"/>
            <a:pathLst>
              <a:path h="4500587">
                <a:moveTo>
                  <a:pt x="0" y="0"/>
                </a:moveTo>
                <a:lnTo>
                  <a:pt x="0" y="4500587"/>
                </a:lnTo>
              </a:path>
            </a:pathLst>
          </a:custGeom>
          <a:noFill/>
          <a:ln w="57150">
            <a:solidFill>
              <a:srgbClr val="808080"/>
            </a:solidFill>
            <a:miter lim="800000"/>
            <a:headEnd/>
            <a:tailEnd/>
          </a:ln>
        </p:spPr>
        <p:txBody>
          <a:bodyPr lIns="0" tIns="0" rIns="0" bIns="0"/>
          <a:lstStyle/>
          <a:p>
            <a:endParaRPr lang="en-US"/>
          </a:p>
        </p:txBody>
      </p:sp>
      <p:sp>
        <p:nvSpPr>
          <p:cNvPr id="97" name="object 69"/>
          <p:cNvSpPr>
            <a:spLocks noChangeArrowheads="1"/>
          </p:cNvSpPr>
          <p:nvPr/>
        </p:nvSpPr>
        <p:spPr bwMode="auto">
          <a:xfrm>
            <a:off x="9608180" y="2357437"/>
            <a:ext cx="0" cy="4498975"/>
          </a:xfrm>
          <a:custGeom>
            <a:avLst/>
            <a:gdLst>
              <a:gd name="T0" fmla="*/ 0 h 4500549"/>
              <a:gd name="T1" fmla="*/ 4500549 h 4500549"/>
            </a:gdLst>
            <a:ahLst/>
            <a:cxnLst/>
            <a:rect l="0" t="T0" r="0" b="T1"/>
            <a:pathLst>
              <a:path h="4500549">
                <a:moveTo>
                  <a:pt x="0" y="0"/>
                </a:moveTo>
                <a:lnTo>
                  <a:pt x="0" y="4500549"/>
                </a:lnTo>
              </a:path>
            </a:pathLst>
          </a:custGeom>
          <a:noFill/>
          <a:ln w="57150">
            <a:solidFill>
              <a:srgbClr val="808080"/>
            </a:solidFill>
            <a:miter lim="800000"/>
            <a:headEnd/>
            <a:tailEnd/>
          </a:ln>
        </p:spPr>
        <p:txBody>
          <a:bodyPr lIns="0" tIns="0" rIns="0" bIns="0"/>
          <a:lstStyle/>
          <a:p>
            <a:endParaRPr lang="en-US"/>
          </a:p>
        </p:txBody>
      </p:sp>
      <p:sp>
        <p:nvSpPr>
          <p:cNvPr id="98" name="object 70"/>
          <p:cNvSpPr>
            <a:spLocks noChangeArrowheads="1"/>
          </p:cNvSpPr>
          <p:nvPr/>
        </p:nvSpPr>
        <p:spPr bwMode="auto">
          <a:xfrm>
            <a:off x="637217" y="2133600"/>
            <a:ext cx="1143000" cy="420687"/>
          </a:xfrm>
          <a:prstGeom prst="rect">
            <a:avLst/>
          </a:prstGeom>
          <a:blipFill dpi="0" rotWithShape="1">
            <a:blip r:embed="rId2"/>
            <a:srcRect/>
            <a:stretch>
              <a:fillRect/>
            </a:stretch>
          </a:blipFill>
          <a:ln w="9525">
            <a:noFill/>
            <a:miter lim="800000"/>
            <a:headEnd/>
            <a:tailEnd/>
          </a:ln>
        </p:spPr>
        <p:txBody>
          <a:bodyPr lIns="0" tIns="0" rIns="0" bIns="0"/>
          <a:lstStyle/>
          <a:p>
            <a:endParaRPr lang="en-US"/>
          </a:p>
        </p:txBody>
      </p:sp>
      <p:sp>
        <p:nvSpPr>
          <p:cNvPr id="99" name="object 71"/>
          <p:cNvSpPr>
            <a:spLocks noChangeArrowheads="1"/>
          </p:cNvSpPr>
          <p:nvPr/>
        </p:nvSpPr>
        <p:spPr bwMode="auto">
          <a:xfrm>
            <a:off x="807080" y="2106612"/>
            <a:ext cx="858837" cy="533400"/>
          </a:xfrm>
          <a:prstGeom prst="rect">
            <a:avLst/>
          </a:prstGeom>
          <a:blipFill dpi="0" rotWithShape="1">
            <a:blip r:embed="rId3"/>
            <a:srcRect/>
            <a:stretch>
              <a:fillRect/>
            </a:stretch>
          </a:blipFill>
          <a:ln w="9525">
            <a:noFill/>
            <a:miter lim="800000"/>
            <a:headEnd/>
            <a:tailEnd/>
          </a:ln>
        </p:spPr>
        <p:txBody>
          <a:bodyPr lIns="0" tIns="0" rIns="0" bIns="0"/>
          <a:lstStyle/>
          <a:p>
            <a:endParaRPr lang="en-US"/>
          </a:p>
        </p:txBody>
      </p:sp>
      <p:sp>
        <p:nvSpPr>
          <p:cNvPr id="100" name="object 72"/>
          <p:cNvSpPr>
            <a:spLocks noChangeArrowheads="1"/>
          </p:cNvSpPr>
          <p:nvPr/>
        </p:nvSpPr>
        <p:spPr bwMode="auto">
          <a:xfrm>
            <a:off x="678492" y="2173287"/>
            <a:ext cx="1008063" cy="287338"/>
          </a:xfrm>
          <a:prstGeom prst="rect">
            <a:avLst/>
          </a:prstGeom>
          <a:blipFill dpi="0" rotWithShape="1">
            <a:blip r:embed="rId4"/>
            <a:srcRect/>
            <a:stretch>
              <a:fillRect/>
            </a:stretch>
          </a:blipFill>
          <a:ln w="9525">
            <a:noFill/>
            <a:miter lim="800000"/>
            <a:headEnd/>
            <a:tailEnd/>
          </a:ln>
        </p:spPr>
        <p:txBody>
          <a:bodyPr lIns="0" tIns="0" rIns="0" bIns="0"/>
          <a:lstStyle/>
          <a:p>
            <a:endParaRPr lang="en-US"/>
          </a:p>
        </p:txBody>
      </p:sp>
      <p:sp>
        <p:nvSpPr>
          <p:cNvPr id="101" name="object 73"/>
          <p:cNvSpPr>
            <a:spLocks noChangeArrowheads="1"/>
          </p:cNvSpPr>
          <p:nvPr/>
        </p:nvSpPr>
        <p:spPr bwMode="auto">
          <a:xfrm>
            <a:off x="678492" y="2173287"/>
            <a:ext cx="1008063" cy="287338"/>
          </a:xfrm>
          <a:custGeom>
            <a:avLst/>
            <a:gdLst>
              <a:gd name="T0" fmla="*/ 0 w 1008062"/>
              <a:gd name="T1" fmla="*/ 0 h 287337"/>
              <a:gd name="T2" fmla="*/ 1008062 w 1008062"/>
              <a:gd name="T3" fmla="*/ 287337 h 287337"/>
            </a:gdLst>
            <a:ahLst/>
            <a:cxnLst/>
            <a:rect l="T0" t="T1" r="T2" b="T3"/>
            <a:pathLst>
              <a:path w="1008062" h="287337">
                <a:moveTo>
                  <a:pt x="0" y="287337"/>
                </a:moveTo>
                <a:lnTo>
                  <a:pt x="1008062" y="287337"/>
                </a:lnTo>
                <a:lnTo>
                  <a:pt x="1008062" y="0"/>
                </a:lnTo>
                <a:lnTo>
                  <a:pt x="0" y="0"/>
                </a:lnTo>
                <a:lnTo>
                  <a:pt x="0" y="287337"/>
                </a:lnTo>
                <a:close/>
              </a:path>
            </a:pathLst>
          </a:custGeom>
          <a:noFill/>
          <a:ln w="28575">
            <a:solidFill>
              <a:srgbClr val="333333"/>
            </a:solidFill>
            <a:miter lim="800000"/>
            <a:headEnd/>
            <a:tailEnd/>
          </a:ln>
        </p:spPr>
        <p:txBody>
          <a:bodyPr lIns="0" tIns="0" rIns="0" bIns="0"/>
          <a:lstStyle/>
          <a:p>
            <a:endParaRPr lang="en-US"/>
          </a:p>
        </p:txBody>
      </p:sp>
      <p:sp>
        <p:nvSpPr>
          <p:cNvPr id="102" name="object 74"/>
          <p:cNvSpPr>
            <a:spLocks noChangeArrowheads="1"/>
          </p:cNvSpPr>
          <p:nvPr/>
        </p:nvSpPr>
        <p:spPr bwMode="auto">
          <a:xfrm>
            <a:off x="3447092" y="2133600"/>
            <a:ext cx="1141413" cy="420687"/>
          </a:xfrm>
          <a:prstGeom prst="rect">
            <a:avLst/>
          </a:prstGeom>
          <a:blipFill dpi="0" rotWithShape="1">
            <a:blip r:embed="rId5"/>
            <a:srcRect/>
            <a:stretch>
              <a:fillRect/>
            </a:stretch>
          </a:blipFill>
          <a:ln w="9525">
            <a:noFill/>
            <a:miter lim="800000"/>
            <a:headEnd/>
            <a:tailEnd/>
          </a:ln>
        </p:spPr>
        <p:txBody>
          <a:bodyPr lIns="0" tIns="0" rIns="0" bIns="0"/>
          <a:lstStyle/>
          <a:p>
            <a:endParaRPr lang="en-US"/>
          </a:p>
        </p:txBody>
      </p:sp>
      <p:sp>
        <p:nvSpPr>
          <p:cNvPr id="103" name="object 75"/>
          <p:cNvSpPr>
            <a:spLocks noChangeArrowheads="1"/>
          </p:cNvSpPr>
          <p:nvPr/>
        </p:nvSpPr>
        <p:spPr bwMode="auto">
          <a:xfrm>
            <a:off x="3631242" y="2106612"/>
            <a:ext cx="830263" cy="533400"/>
          </a:xfrm>
          <a:prstGeom prst="rect">
            <a:avLst/>
          </a:prstGeom>
          <a:blipFill dpi="0" rotWithShape="1">
            <a:blip r:embed="rId6"/>
            <a:srcRect/>
            <a:stretch>
              <a:fillRect/>
            </a:stretch>
          </a:blipFill>
          <a:ln w="9525">
            <a:noFill/>
            <a:miter lim="800000"/>
            <a:headEnd/>
            <a:tailEnd/>
          </a:ln>
        </p:spPr>
        <p:txBody>
          <a:bodyPr lIns="0" tIns="0" rIns="0" bIns="0"/>
          <a:lstStyle/>
          <a:p>
            <a:endParaRPr lang="en-US"/>
          </a:p>
        </p:txBody>
      </p:sp>
      <p:sp>
        <p:nvSpPr>
          <p:cNvPr id="104" name="object 76"/>
          <p:cNvSpPr>
            <a:spLocks noChangeArrowheads="1"/>
          </p:cNvSpPr>
          <p:nvPr/>
        </p:nvSpPr>
        <p:spPr bwMode="auto">
          <a:xfrm>
            <a:off x="3488367" y="2173287"/>
            <a:ext cx="1006475" cy="287338"/>
          </a:xfrm>
          <a:prstGeom prst="rect">
            <a:avLst/>
          </a:prstGeom>
          <a:blipFill dpi="0" rotWithShape="1">
            <a:blip r:embed="rId7"/>
            <a:srcRect/>
            <a:stretch>
              <a:fillRect/>
            </a:stretch>
          </a:blipFill>
          <a:ln w="9525">
            <a:noFill/>
            <a:miter lim="800000"/>
            <a:headEnd/>
            <a:tailEnd/>
          </a:ln>
        </p:spPr>
        <p:txBody>
          <a:bodyPr lIns="0" tIns="0" rIns="0" bIns="0"/>
          <a:lstStyle/>
          <a:p>
            <a:endParaRPr lang="en-US"/>
          </a:p>
        </p:txBody>
      </p:sp>
      <p:sp>
        <p:nvSpPr>
          <p:cNvPr id="105" name="object 77"/>
          <p:cNvSpPr>
            <a:spLocks noChangeArrowheads="1"/>
          </p:cNvSpPr>
          <p:nvPr/>
        </p:nvSpPr>
        <p:spPr bwMode="auto">
          <a:xfrm>
            <a:off x="3488367" y="2173287"/>
            <a:ext cx="1006475" cy="287338"/>
          </a:xfrm>
          <a:custGeom>
            <a:avLst/>
            <a:gdLst>
              <a:gd name="T0" fmla="*/ 0 w 1006475"/>
              <a:gd name="T1" fmla="*/ 0 h 287337"/>
              <a:gd name="T2" fmla="*/ 1006475 w 1006475"/>
              <a:gd name="T3" fmla="*/ 287337 h 287337"/>
            </a:gdLst>
            <a:ahLst/>
            <a:cxnLst/>
            <a:rect l="T0" t="T1" r="T2" b="T3"/>
            <a:pathLst>
              <a:path w="1006475" h="287337">
                <a:moveTo>
                  <a:pt x="0" y="287337"/>
                </a:moveTo>
                <a:lnTo>
                  <a:pt x="1006475" y="287337"/>
                </a:lnTo>
                <a:lnTo>
                  <a:pt x="1006475" y="0"/>
                </a:lnTo>
                <a:lnTo>
                  <a:pt x="0" y="0"/>
                </a:lnTo>
                <a:lnTo>
                  <a:pt x="0" y="287337"/>
                </a:lnTo>
                <a:close/>
              </a:path>
            </a:pathLst>
          </a:custGeom>
          <a:noFill/>
          <a:ln w="28575">
            <a:solidFill>
              <a:srgbClr val="333333"/>
            </a:solidFill>
            <a:miter lim="800000"/>
            <a:headEnd/>
            <a:tailEnd/>
          </a:ln>
        </p:spPr>
        <p:txBody>
          <a:bodyPr lIns="0" tIns="0" rIns="0" bIns="0"/>
          <a:lstStyle/>
          <a:p>
            <a:endParaRPr lang="en-US"/>
          </a:p>
        </p:txBody>
      </p:sp>
      <p:sp>
        <p:nvSpPr>
          <p:cNvPr id="106" name="object 78"/>
          <p:cNvSpPr>
            <a:spLocks noChangeArrowheads="1"/>
          </p:cNvSpPr>
          <p:nvPr/>
        </p:nvSpPr>
        <p:spPr bwMode="auto">
          <a:xfrm>
            <a:off x="1183317" y="3017837"/>
            <a:ext cx="2808288" cy="131763"/>
          </a:xfrm>
          <a:custGeom>
            <a:avLst/>
            <a:gdLst>
              <a:gd name="T0" fmla="*/ 0 w 2808414"/>
              <a:gd name="T1" fmla="*/ 0 h 132587"/>
              <a:gd name="T2" fmla="*/ 2808414 w 2808414"/>
              <a:gd name="T3" fmla="*/ 132587 h 132587"/>
            </a:gdLst>
            <a:ahLst/>
            <a:cxnLst/>
            <a:rect l="T0" t="T1" r="T2" b="T3"/>
            <a:pathLst>
              <a:path w="2808414" h="132587">
                <a:moveTo>
                  <a:pt x="2681922" y="123570"/>
                </a:moveTo>
                <a:lnTo>
                  <a:pt x="2685859" y="130301"/>
                </a:lnTo>
                <a:lnTo>
                  <a:pt x="2694622" y="132587"/>
                </a:lnTo>
                <a:lnTo>
                  <a:pt x="2701480" y="128650"/>
                </a:lnTo>
                <a:lnTo>
                  <a:pt x="2808414" y="66293"/>
                </a:lnTo>
                <a:lnTo>
                  <a:pt x="2701480" y="3937"/>
                </a:lnTo>
                <a:lnTo>
                  <a:pt x="2694622" y="0"/>
                </a:lnTo>
                <a:lnTo>
                  <a:pt x="2685859" y="2286"/>
                </a:lnTo>
                <a:lnTo>
                  <a:pt x="2681922" y="9143"/>
                </a:lnTo>
                <a:lnTo>
                  <a:pt x="2677985" y="15875"/>
                </a:lnTo>
                <a:lnTo>
                  <a:pt x="2680271" y="24637"/>
                </a:lnTo>
                <a:lnTo>
                  <a:pt x="2687129" y="28701"/>
                </a:lnTo>
                <a:lnTo>
                  <a:pt x="2727265" y="52070"/>
                </a:lnTo>
                <a:lnTo>
                  <a:pt x="2779966" y="52069"/>
                </a:lnTo>
                <a:lnTo>
                  <a:pt x="2779966" y="80644"/>
                </a:lnTo>
                <a:lnTo>
                  <a:pt x="2727163" y="80644"/>
                </a:lnTo>
                <a:lnTo>
                  <a:pt x="2687129" y="104012"/>
                </a:lnTo>
                <a:lnTo>
                  <a:pt x="2680271" y="107950"/>
                </a:lnTo>
                <a:lnTo>
                  <a:pt x="2677985" y="116712"/>
                </a:lnTo>
                <a:lnTo>
                  <a:pt x="2681922" y="123570"/>
                </a:lnTo>
                <a:close/>
              </a:path>
              <a:path w="2808414" h="132587">
                <a:moveTo>
                  <a:pt x="2779966" y="52069"/>
                </a:moveTo>
                <a:lnTo>
                  <a:pt x="2772854" y="53975"/>
                </a:lnTo>
                <a:lnTo>
                  <a:pt x="2772854" y="78612"/>
                </a:lnTo>
                <a:lnTo>
                  <a:pt x="2751722" y="66309"/>
                </a:lnTo>
                <a:lnTo>
                  <a:pt x="2772854" y="53975"/>
                </a:lnTo>
                <a:lnTo>
                  <a:pt x="2779966" y="52069"/>
                </a:lnTo>
                <a:lnTo>
                  <a:pt x="0" y="52069"/>
                </a:lnTo>
                <a:lnTo>
                  <a:pt x="0" y="80644"/>
                </a:lnTo>
                <a:lnTo>
                  <a:pt x="2779966" y="80644"/>
                </a:lnTo>
                <a:lnTo>
                  <a:pt x="2779966" y="52069"/>
                </a:lnTo>
                <a:close/>
              </a:path>
              <a:path w="2808414" h="132587">
                <a:moveTo>
                  <a:pt x="2772854" y="53975"/>
                </a:moveTo>
                <a:lnTo>
                  <a:pt x="2751722" y="66309"/>
                </a:lnTo>
                <a:lnTo>
                  <a:pt x="2772854" y="78612"/>
                </a:lnTo>
                <a:lnTo>
                  <a:pt x="2772854" y="53975"/>
                </a:lnTo>
                <a:close/>
              </a:path>
            </a:pathLst>
          </a:custGeom>
          <a:solidFill>
            <a:srgbClr val="000000"/>
          </a:solidFill>
          <a:ln w="9525">
            <a:noFill/>
            <a:miter lim="800000"/>
            <a:headEnd/>
            <a:tailEnd/>
          </a:ln>
        </p:spPr>
        <p:txBody>
          <a:bodyPr lIns="0" tIns="0" rIns="0" bIns="0"/>
          <a:lstStyle/>
          <a:p>
            <a:endParaRPr lang="en-US"/>
          </a:p>
        </p:txBody>
      </p:sp>
      <p:sp>
        <p:nvSpPr>
          <p:cNvPr id="107" name="object 79"/>
          <p:cNvSpPr>
            <a:spLocks noChangeArrowheads="1"/>
          </p:cNvSpPr>
          <p:nvPr/>
        </p:nvSpPr>
        <p:spPr bwMode="auto">
          <a:xfrm>
            <a:off x="3990017" y="3406775"/>
            <a:ext cx="2808288" cy="133350"/>
          </a:xfrm>
          <a:custGeom>
            <a:avLst/>
            <a:gdLst>
              <a:gd name="T0" fmla="*/ 0 w 2808351"/>
              <a:gd name="T1" fmla="*/ 0 h 132587"/>
              <a:gd name="T2" fmla="*/ 2808351 w 2808351"/>
              <a:gd name="T3" fmla="*/ 132587 h 132587"/>
            </a:gdLst>
            <a:ahLst/>
            <a:cxnLst/>
            <a:rect l="T0" t="T1" r="T2" b="T3"/>
            <a:pathLst>
              <a:path w="2808351" h="132587">
                <a:moveTo>
                  <a:pt x="2681986" y="123443"/>
                </a:moveTo>
                <a:lnTo>
                  <a:pt x="2685923" y="130301"/>
                </a:lnTo>
                <a:lnTo>
                  <a:pt x="2694686" y="132587"/>
                </a:lnTo>
                <a:lnTo>
                  <a:pt x="2701544" y="128650"/>
                </a:lnTo>
                <a:lnTo>
                  <a:pt x="2808351" y="66293"/>
                </a:lnTo>
                <a:lnTo>
                  <a:pt x="2701544" y="3937"/>
                </a:lnTo>
                <a:lnTo>
                  <a:pt x="2694686" y="0"/>
                </a:lnTo>
                <a:lnTo>
                  <a:pt x="2685923" y="2286"/>
                </a:lnTo>
                <a:lnTo>
                  <a:pt x="2681986" y="9143"/>
                </a:lnTo>
                <a:lnTo>
                  <a:pt x="2677922" y="15875"/>
                </a:lnTo>
                <a:lnTo>
                  <a:pt x="2680335" y="24637"/>
                </a:lnTo>
                <a:lnTo>
                  <a:pt x="2687066" y="28575"/>
                </a:lnTo>
                <a:lnTo>
                  <a:pt x="2727317" y="52069"/>
                </a:lnTo>
                <a:lnTo>
                  <a:pt x="2780030" y="52069"/>
                </a:lnTo>
                <a:lnTo>
                  <a:pt x="2780030" y="80644"/>
                </a:lnTo>
                <a:lnTo>
                  <a:pt x="2727100" y="80644"/>
                </a:lnTo>
                <a:lnTo>
                  <a:pt x="2687066" y="104012"/>
                </a:lnTo>
                <a:lnTo>
                  <a:pt x="2680335" y="107950"/>
                </a:lnTo>
                <a:lnTo>
                  <a:pt x="2677922" y="116712"/>
                </a:lnTo>
                <a:lnTo>
                  <a:pt x="2681986" y="123443"/>
                </a:lnTo>
                <a:close/>
              </a:path>
              <a:path w="2808351" h="132587">
                <a:moveTo>
                  <a:pt x="2780030" y="52069"/>
                </a:moveTo>
                <a:lnTo>
                  <a:pt x="2772791" y="53975"/>
                </a:lnTo>
                <a:lnTo>
                  <a:pt x="2772791" y="78612"/>
                </a:lnTo>
                <a:lnTo>
                  <a:pt x="2751686" y="66293"/>
                </a:lnTo>
                <a:lnTo>
                  <a:pt x="2772791" y="53975"/>
                </a:lnTo>
                <a:lnTo>
                  <a:pt x="2780030" y="52069"/>
                </a:lnTo>
                <a:lnTo>
                  <a:pt x="0" y="52069"/>
                </a:lnTo>
                <a:lnTo>
                  <a:pt x="0" y="80644"/>
                </a:lnTo>
                <a:lnTo>
                  <a:pt x="2780030" y="80644"/>
                </a:lnTo>
                <a:lnTo>
                  <a:pt x="2780030" y="52069"/>
                </a:lnTo>
                <a:close/>
              </a:path>
              <a:path w="2808351" h="132587">
                <a:moveTo>
                  <a:pt x="2772791" y="53975"/>
                </a:moveTo>
                <a:lnTo>
                  <a:pt x="2751686" y="66293"/>
                </a:lnTo>
                <a:lnTo>
                  <a:pt x="2772791" y="78612"/>
                </a:lnTo>
                <a:lnTo>
                  <a:pt x="2772791" y="53975"/>
                </a:lnTo>
                <a:close/>
              </a:path>
            </a:pathLst>
          </a:custGeom>
          <a:solidFill>
            <a:srgbClr val="000000"/>
          </a:solidFill>
          <a:ln w="9525">
            <a:noFill/>
            <a:miter lim="800000"/>
            <a:headEnd/>
            <a:tailEnd/>
          </a:ln>
        </p:spPr>
        <p:txBody>
          <a:bodyPr lIns="0" tIns="0" rIns="0" bIns="0"/>
          <a:lstStyle/>
          <a:p>
            <a:endParaRPr lang="en-US"/>
          </a:p>
        </p:txBody>
      </p:sp>
      <p:sp>
        <p:nvSpPr>
          <p:cNvPr id="108" name="object 80"/>
          <p:cNvSpPr>
            <a:spLocks noChangeArrowheads="1"/>
          </p:cNvSpPr>
          <p:nvPr/>
        </p:nvSpPr>
        <p:spPr bwMode="auto">
          <a:xfrm>
            <a:off x="3991605" y="4291012"/>
            <a:ext cx="2808287" cy="133350"/>
          </a:xfrm>
          <a:custGeom>
            <a:avLst/>
            <a:gdLst>
              <a:gd name="T0" fmla="*/ 0 w 2808478"/>
              <a:gd name="T1" fmla="*/ 0 h 132714"/>
              <a:gd name="T2" fmla="*/ 2808478 w 2808478"/>
              <a:gd name="T3" fmla="*/ 132714 h 132714"/>
            </a:gdLst>
            <a:ahLst/>
            <a:cxnLst/>
            <a:rect l="T0" t="T1" r="T2" b="T3"/>
            <a:pathLst>
              <a:path w="2808478" h="132714">
                <a:moveTo>
                  <a:pt x="122555" y="2286"/>
                </a:moveTo>
                <a:lnTo>
                  <a:pt x="113791" y="0"/>
                </a:lnTo>
                <a:lnTo>
                  <a:pt x="106934" y="3937"/>
                </a:lnTo>
                <a:lnTo>
                  <a:pt x="0" y="66294"/>
                </a:lnTo>
                <a:lnTo>
                  <a:pt x="28448" y="52070"/>
                </a:lnTo>
                <a:lnTo>
                  <a:pt x="35560" y="78740"/>
                </a:lnTo>
                <a:lnTo>
                  <a:pt x="81251" y="80644"/>
                </a:lnTo>
                <a:lnTo>
                  <a:pt x="2808478" y="80645"/>
                </a:lnTo>
                <a:lnTo>
                  <a:pt x="2808478" y="52070"/>
                </a:lnTo>
                <a:lnTo>
                  <a:pt x="81251" y="52069"/>
                </a:lnTo>
                <a:lnTo>
                  <a:pt x="56773" y="66357"/>
                </a:lnTo>
                <a:lnTo>
                  <a:pt x="35560" y="53975"/>
                </a:lnTo>
                <a:lnTo>
                  <a:pt x="81251" y="52069"/>
                </a:lnTo>
                <a:lnTo>
                  <a:pt x="121285" y="28702"/>
                </a:lnTo>
                <a:lnTo>
                  <a:pt x="128143" y="24765"/>
                </a:lnTo>
                <a:lnTo>
                  <a:pt x="130428" y="16002"/>
                </a:lnTo>
                <a:lnTo>
                  <a:pt x="126491" y="9144"/>
                </a:lnTo>
                <a:lnTo>
                  <a:pt x="122555" y="2286"/>
                </a:lnTo>
                <a:close/>
              </a:path>
              <a:path w="2808478" h="132714">
                <a:moveTo>
                  <a:pt x="106934" y="128651"/>
                </a:moveTo>
                <a:lnTo>
                  <a:pt x="113791" y="132715"/>
                </a:lnTo>
                <a:lnTo>
                  <a:pt x="122555" y="130429"/>
                </a:lnTo>
                <a:lnTo>
                  <a:pt x="126491" y="123571"/>
                </a:lnTo>
                <a:lnTo>
                  <a:pt x="130428" y="116713"/>
                </a:lnTo>
                <a:lnTo>
                  <a:pt x="128143" y="107950"/>
                </a:lnTo>
                <a:lnTo>
                  <a:pt x="121285" y="104013"/>
                </a:lnTo>
                <a:lnTo>
                  <a:pt x="81251" y="80644"/>
                </a:lnTo>
                <a:lnTo>
                  <a:pt x="28448" y="80645"/>
                </a:lnTo>
                <a:lnTo>
                  <a:pt x="81251" y="80644"/>
                </a:lnTo>
                <a:lnTo>
                  <a:pt x="35560" y="78740"/>
                </a:lnTo>
                <a:lnTo>
                  <a:pt x="28448" y="52070"/>
                </a:lnTo>
                <a:lnTo>
                  <a:pt x="0" y="66294"/>
                </a:lnTo>
                <a:lnTo>
                  <a:pt x="106934" y="128651"/>
                </a:lnTo>
                <a:close/>
              </a:path>
              <a:path w="2808478" h="132714">
                <a:moveTo>
                  <a:pt x="81251" y="52069"/>
                </a:moveTo>
                <a:lnTo>
                  <a:pt x="35560" y="53975"/>
                </a:lnTo>
                <a:lnTo>
                  <a:pt x="56773" y="66357"/>
                </a:lnTo>
                <a:lnTo>
                  <a:pt x="81251" y="52069"/>
                </a:lnTo>
                <a:close/>
              </a:path>
            </a:pathLst>
          </a:custGeom>
          <a:solidFill>
            <a:srgbClr val="000000"/>
          </a:solidFill>
          <a:ln w="9525">
            <a:noFill/>
            <a:miter lim="800000"/>
            <a:headEnd/>
            <a:tailEnd/>
          </a:ln>
        </p:spPr>
        <p:txBody>
          <a:bodyPr lIns="0" tIns="0" rIns="0" bIns="0"/>
          <a:lstStyle/>
          <a:p>
            <a:endParaRPr lang="en-US"/>
          </a:p>
        </p:txBody>
      </p:sp>
      <p:sp>
        <p:nvSpPr>
          <p:cNvPr id="109" name="object 85"/>
          <p:cNvSpPr>
            <a:spLocks noChangeArrowheads="1"/>
          </p:cNvSpPr>
          <p:nvPr/>
        </p:nvSpPr>
        <p:spPr bwMode="auto">
          <a:xfrm>
            <a:off x="6798305" y="3632200"/>
            <a:ext cx="2808287" cy="131762"/>
          </a:xfrm>
          <a:custGeom>
            <a:avLst/>
            <a:gdLst>
              <a:gd name="T0" fmla="*/ 0 w 2808351"/>
              <a:gd name="T1" fmla="*/ 0 h 132587"/>
              <a:gd name="T2" fmla="*/ 2808351 w 2808351"/>
              <a:gd name="T3" fmla="*/ 132587 h 132587"/>
            </a:gdLst>
            <a:ahLst/>
            <a:cxnLst/>
            <a:rect l="T0" t="T1" r="T2" b="T3"/>
            <a:pathLst>
              <a:path w="2808351" h="132587">
                <a:moveTo>
                  <a:pt x="2681859" y="123443"/>
                </a:moveTo>
                <a:lnTo>
                  <a:pt x="2685923" y="130301"/>
                </a:lnTo>
                <a:lnTo>
                  <a:pt x="2694686" y="132587"/>
                </a:lnTo>
                <a:lnTo>
                  <a:pt x="2701417" y="128650"/>
                </a:lnTo>
                <a:lnTo>
                  <a:pt x="2808351" y="66293"/>
                </a:lnTo>
                <a:lnTo>
                  <a:pt x="2701417" y="3937"/>
                </a:lnTo>
                <a:lnTo>
                  <a:pt x="2694686" y="0"/>
                </a:lnTo>
                <a:lnTo>
                  <a:pt x="2685923" y="2285"/>
                </a:lnTo>
                <a:lnTo>
                  <a:pt x="2681859" y="9143"/>
                </a:lnTo>
                <a:lnTo>
                  <a:pt x="2677922" y="15875"/>
                </a:lnTo>
                <a:lnTo>
                  <a:pt x="2680208" y="24637"/>
                </a:lnTo>
                <a:lnTo>
                  <a:pt x="2687066" y="28575"/>
                </a:lnTo>
                <a:lnTo>
                  <a:pt x="2727317" y="52069"/>
                </a:lnTo>
                <a:lnTo>
                  <a:pt x="2780029" y="52069"/>
                </a:lnTo>
                <a:lnTo>
                  <a:pt x="2780029" y="80644"/>
                </a:lnTo>
                <a:lnTo>
                  <a:pt x="2727100" y="80644"/>
                </a:lnTo>
                <a:lnTo>
                  <a:pt x="2687066" y="104012"/>
                </a:lnTo>
                <a:lnTo>
                  <a:pt x="2680208" y="107950"/>
                </a:lnTo>
                <a:lnTo>
                  <a:pt x="2677922" y="116712"/>
                </a:lnTo>
                <a:lnTo>
                  <a:pt x="2681859" y="123443"/>
                </a:lnTo>
                <a:close/>
              </a:path>
              <a:path w="2808351" h="132587">
                <a:moveTo>
                  <a:pt x="2780029" y="52069"/>
                </a:moveTo>
                <a:lnTo>
                  <a:pt x="2772791" y="53975"/>
                </a:lnTo>
                <a:lnTo>
                  <a:pt x="2772791" y="78612"/>
                </a:lnTo>
                <a:lnTo>
                  <a:pt x="2751686" y="66293"/>
                </a:lnTo>
                <a:lnTo>
                  <a:pt x="2772791" y="53975"/>
                </a:lnTo>
                <a:lnTo>
                  <a:pt x="2780029" y="52069"/>
                </a:lnTo>
                <a:lnTo>
                  <a:pt x="0" y="52069"/>
                </a:lnTo>
                <a:lnTo>
                  <a:pt x="0" y="80644"/>
                </a:lnTo>
                <a:lnTo>
                  <a:pt x="2780029" y="80644"/>
                </a:lnTo>
                <a:lnTo>
                  <a:pt x="2780029" y="52069"/>
                </a:lnTo>
                <a:close/>
              </a:path>
              <a:path w="2808351" h="132587">
                <a:moveTo>
                  <a:pt x="2772791" y="53975"/>
                </a:moveTo>
                <a:lnTo>
                  <a:pt x="2751686" y="66293"/>
                </a:lnTo>
                <a:lnTo>
                  <a:pt x="2772791" y="78612"/>
                </a:lnTo>
                <a:lnTo>
                  <a:pt x="2772791" y="53975"/>
                </a:lnTo>
                <a:close/>
              </a:path>
            </a:pathLst>
          </a:custGeom>
          <a:solidFill>
            <a:srgbClr val="000000"/>
          </a:solidFill>
          <a:ln w="9525">
            <a:noFill/>
            <a:miter lim="800000"/>
            <a:headEnd/>
            <a:tailEnd/>
          </a:ln>
        </p:spPr>
        <p:txBody>
          <a:bodyPr lIns="0" tIns="0" rIns="0" bIns="0"/>
          <a:lstStyle/>
          <a:p>
            <a:endParaRPr lang="en-US"/>
          </a:p>
        </p:txBody>
      </p:sp>
      <p:sp>
        <p:nvSpPr>
          <p:cNvPr id="110" name="object 87"/>
          <p:cNvSpPr>
            <a:spLocks noChangeArrowheads="1"/>
          </p:cNvSpPr>
          <p:nvPr/>
        </p:nvSpPr>
        <p:spPr bwMode="auto">
          <a:xfrm>
            <a:off x="6798305" y="4075112"/>
            <a:ext cx="2808287" cy="133350"/>
          </a:xfrm>
          <a:custGeom>
            <a:avLst/>
            <a:gdLst>
              <a:gd name="T0" fmla="*/ 0 w 2808478"/>
              <a:gd name="T1" fmla="*/ 0 h 132715"/>
              <a:gd name="T2" fmla="*/ 2808478 w 2808478"/>
              <a:gd name="T3" fmla="*/ 132715 h 132715"/>
            </a:gdLst>
            <a:ahLst/>
            <a:cxnLst/>
            <a:rect l="T0" t="T1" r="T2" b="T3"/>
            <a:pathLst>
              <a:path w="2808478" h="132715">
                <a:moveTo>
                  <a:pt x="122427" y="2286"/>
                </a:moveTo>
                <a:lnTo>
                  <a:pt x="113665" y="0"/>
                </a:lnTo>
                <a:lnTo>
                  <a:pt x="106807" y="4064"/>
                </a:lnTo>
                <a:lnTo>
                  <a:pt x="0" y="66293"/>
                </a:lnTo>
                <a:lnTo>
                  <a:pt x="28321" y="52070"/>
                </a:lnTo>
                <a:lnTo>
                  <a:pt x="35560" y="78740"/>
                </a:lnTo>
                <a:lnTo>
                  <a:pt x="81250" y="80645"/>
                </a:lnTo>
                <a:lnTo>
                  <a:pt x="2808478" y="80645"/>
                </a:lnTo>
                <a:lnTo>
                  <a:pt x="2808478" y="52070"/>
                </a:lnTo>
                <a:lnTo>
                  <a:pt x="81250" y="52069"/>
                </a:lnTo>
                <a:lnTo>
                  <a:pt x="56773" y="66357"/>
                </a:lnTo>
                <a:lnTo>
                  <a:pt x="35560" y="53975"/>
                </a:lnTo>
                <a:lnTo>
                  <a:pt x="81250" y="52069"/>
                </a:lnTo>
                <a:lnTo>
                  <a:pt x="121285" y="28702"/>
                </a:lnTo>
                <a:lnTo>
                  <a:pt x="128016" y="24765"/>
                </a:lnTo>
                <a:lnTo>
                  <a:pt x="130301" y="16002"/>
                </a:lnTo>
                <a:lnTo>
                  <a:pt x="126365" y="9143"/>
                </a:lnTo>
                <a:lnTo>
                  <a:pt x="122427" y="2286"/>
                </a:lnTo>
                <a:close/>
              </a:path>
              <a:path w="2808478" h="132715">
                <a:moveTo>
                  <a:pt x="106807" y="128650"/>
                </a:moveTo>
                <a:lnTo>
                  <a:pt x="113665" y="132715"/>
                </a:lnTo>
                <a:lnTo>
                  <a:pt x="122427" y="130429"/>
                </a:lnTo>
                <a:lnTo>
                  <a:pt x="126365" y="123571"/>
                </a:lnTo>
                <a:lnTo>
                  <a:pt x="130301" y="116712"/>
                </a:lnTo>
                <a:lnTo>
                  <a:pt x="128016" y="107950"/>
                </a:lnTo>
                <a:lnTo>
                  <a:pt x="121285" y="104012"/>
                </a:lnTo>
                <a:lnTo>
                  <a:pt x="81250" y="80645"/>
                </a:lnTo>
                <a:lnTo>
                  <a:pt x="28321" y="80645"/>
                </a:lnTo>
                <a:lnTo>
                  <a:pt x="81250" y="80645"/>
                </a:lnTo>
                <a:lnTo>
                  <a:pt x="35560" y="78740"/>
                </a:lnTo>
                <a:lnTo>
                  <a:pt x="28321" y="52070"/>
                </a:lnTo>
                <a:lnTo>
                  <a:pt x="0" y="66293"/>
                </a:lnTo>
                <a:lnTo>
                  <a:pt x="106807" y="128650"/>
                </a:lnTo>
                <a:close/>
              </a:path>
              <a:path w="2808478" h="132715">
                <a:moveTo>
                  <a:pt x="81250" y="52069"/>
                </a:moveTo>
                <a:lnTo>
                  <a:pt x="35560" y="53975"/>
                </a:lnTo>
                <a:lnTo>
                  <a:pt x="56773" y="66357"/>
                </a:lnTo>
                <a:lnTo>
                  <a:pt x="81250" y="52069"/>
                </a:lnTo>
                <a:close/>
              </a:path>
            </a:pathLst>
          </a:custGeom>
          <a:solidFill>
            <a:srgbClr val="000000"/>
          </a:solidFill>
          <a:ln w="9525">
            <a:noFill/>
            <a:miter lim="800000"/>
            <a:headEnd/>
            <a:tailEnd/>
          </a:ln>
        </p:spPr>
        <p:txBody>
          <a:bodyPr lIns="0" tIns="0" rIns="0" bIns="0"/>
          <a:lstStyle/>
          <a:p>
            <a:endParaRPr lang="en-US"/>
          </a:p>
        </p:txBody>
      </p:sp>
      <p:sp>
        <p:nvSpPr>
          <p:cNvPr id="111" name="object 88"/>
          <p:cNvSpPr>
            <a:spLocks noChangeArrowheads="1"/>
          </p:cNvSpPr>
          <p:nvPr/>
        </p:nvSpPr>
        <p:spPr bwMode="auto">
          <a:xfrm>
            <a:off x="6255380" y="2125662"/>
            <a:ext cx="1141412" cy="693738"/>
          </a:xfrm>
          <a:prstGeom prst="rect">
            <a:avLst/>
          </a:prstGeom>
          <a:blipFill dpi="0" rotWithShape="1">
            <a:blip r:embed="rId8"/>
            <a:srcRect/>
            <a:stretch>
              <a:fillRect/>
            </a:stretch>
          </a:blipFill>
          <a:ln w="9525">
            <a:noFill/>
            <a:miter lim="800000"/>
            <a:headEnd/>
            <a:tailEnd/>
          </a:ln>
        </p:spPr>
        <p:txBody>
          <a:bodyPr lIns="0" tIns="0" rIns="0" bIns="0"/>
          <a:lstStyle/>
          <a:p>
            <a:endParaRPr lang="en-US"/>
          </a:p>
        </p:txBody>
      </p:sp>
      <p:sp>
        <p:nvSpPr>
          <p:cNvPr id="112" name="object 89"/>
          <p:cNvSpPr>
            <a:spLocks noChangeArrowheads="1"/>
          </p:cNvSpPr>
          <p:nvPr/>
        </p:nvSpPr>
        <p:spPr bwMode="auto">
          <a:xfrm>
            <a:off x="6264905" y="2112962"/>
            <a:ext cx="1177925" cy="777875"/>
          </a:xfrm>
          <a:prstGeom prst="rect">
            <a:avLst/>
          </a:prstGeom>
          <a:blipFill dpi="0" rotWithShape="1">
            <a:blip r:embed="rId9"/>
            <a:srcRect/>
            <a:stretch>
              <a:fillRect/>
            </a:stretch>
          </a:blipFill>
          <a:ln w="9525">
            <a:noFill/>
            <a:miter lim="800000"/>
            <a:headEnd/>
            <a:tailEnd/>
          </a:ln>
        </p:spPr>
        <p:txBody>
          <a:bodyPr lIns="0" tIns="0" rIns="0" bIns="0"/>
          <a:lstStyle/>
          <a:p>
            <a:endParaRPr lang="en-US"/>
          </a:p>
        </p:txBody>
      </p:sp>
      <p:sp>
        <p:nvSpPr>
          <p:cNvPr id="113" name="object 90"/>
          <p:cNvSpPr>
            <a:spLocks noChangeArrowheads="1"/>
          </p:cNvSpPr>
          <p:nvPr/>
        </p:nvSpPr>
        <p:spPr bwMode="auto">
          <a:xfrm>
            <a:off x="6296655" y="2165350"/>
            <a:ext cx="1006475" cy="558800"/>
          </a:xfrm>
          <a:prstGeom prst="rect">
            <a:avLst/>
          </a:prstGeom>
          <a:blipFill dpi="0" rotWithShape="1">
            <a:blip r:embed="rId10"/>
            <a:srcRect/>
            <a:stretch>
              <a:fillRect/>
            </a:stretch>
          </a:blipFill>
          <a:ln w="9525">
            <a:noFill/>
            <a:miter lim="800000"/>
            <a:headEnd/>
            <a:tailEnd/>
          </a:ln>
        </p:spPr>
        <p:txBody>
          <a:bodyPr lIns="0" tIns="0" rIns="0" bIns="0"/>
          <a:lstStyle/>
          <a:p>
            <a:endParaRPr lang="en-US"/>
          </a:p>
        </p:txBody>
      </p:sp>
      <p:sp>
        <p:nvSpPr>
          <p:cNvPr id="114" name="object 91"/>
          <p:cNvSpPr>
            <a:spLocks noChangeArrowheads="1"/>
          </p:cNvSpPr>
          <p:nvPr/>
        </p:nvSpPr>
        <p:spPr bwMode="auto">
          <a:xfrm>
            <a:off x="6296655" y="2165350"/>
            <a:ext cx="1006475" cy="558800"/>
          </a:xfrm>
          <a:custGeom>
            <a:avLst/>
            <a:gdLst>
              <a:gd name="T0" fmla="*/ 0 w 1006474"/>
              <a:gd name="T1" fmla="*/ 0 h 557606"/>
              <a:gd name="T2" fmla="*/ 1006474 w 1006474"/>
              <a:gd name="T3" fmla="*/ 557606 h 557606"/>
            </a:gdLst>
            <a:ahLst/>
            <a:cxnLst/>
            <a:rect l="T0" t="T1" r="T2" b="T3"/>
            <a:pathLst>
              <a:path w="1006474" h="557606">
                <a:moveTo>
                  <a:pt x="0" y="557606"/>
                </a:moveTo>
                <a:lnTo>
                  <a:pt x="1006474" y="557606"/>
                </a:lnTo>
                <a:lnTo>
                  <a:pt x="1006474" y="0"/>
                </a:lnTo>
                <a:lnTo>
                  <a:pt x="0" y="0"/>
                </a:lnTo>
                <a:lnTo>
                  <a:pt x="0" y="557606"/>
                </a:lnTo>
                <a:close/>
              </a:path>
            </a:pathLst>
          </a:custGeom>
          <a:noFill/>
          <a:ln w="28575">
            <a:solidFill>
              <a:srgbClr val="333333"/>
            </a:solidFill>
            <a:miter lim="800000"/>
            <a:headEnd/>
            <a:tailEnd/>
          </a:ln>
        </p:spPr>
        <p:txBody>
          <a:bodyPr lIns="0" tIns="0" rIns="0" bIns="0"/>
          <a:lstStyle/>
          <a:p>
            <a:endParaRPr lang="en-US"/>
          </a:p>
        </p:txBody>
      </p:sp>
      <p:sp>
        <p:nvSpPr>
          <p:cNvPr id="115" name="object 92"/>
          <p:cNvSpPr>
            <a:spLocks noChangeArrowheads="1"/>
          </p:cNvSpPr>
          <p:nvPr/>
        </p:nvSpPr>
        <p:spPr bwMode="auto">
          <a:xfrm>
            <a:off x="1181730" y="4487862"/>
            <a:ext cx="2808287" cy="131763"/>
          </a:xfrm>
          <a:custGeom>
            <a:avLst/>
            <a:gdLst>
              <a:gd name="T0" fmla="*/ 0 w 2808490"/>
              <a:gd name="T1" fmla="*/ 0 h 132587"/>
              <a:gd name="T2" fmla="*/ 2808490 w 2808490"/>
              <a:gd name="T3" fmla="*/ 132587 h 132587"/>
            </a:gdLst>
            <a:ahLst/>
            <a:cxnLst/>
            <a:rect l="T0" t="T1" r="T2" b="T3"/>
            <a:pathLst>
              <a:path w="2808490" h="132587">
                <a:moveTo>
                  <a:pt x="122453" y="2285"/>
                </a:moveTo>
                <a:lnTo>
                  <a:pt x="113703" y="0"/>
                </a:lnTo>
                <a:lnTo>
                  <a:pt x="106883" y="3936"/>
                </a:lnTo>
                <a:lnTo>
                  <a:pt x="0" y="66293"/>
                </a:lnTo>
                <a:lnTo>
                  <a:pt x="28346" y="51942"/>
                </a:lnTo>
                <a:lnTo>
                  <a:pt x="35559" y="78612"/>
                </a:lnTo>
                <a:lnTo>
                  <a:pt x="81149" y="80518"/>
                </a:lnTo>
                <a:lnTo>
                  <a:pt x="2808490" y="80517"/>
                </a:lnTo>
                <a:lnTo>
                  <a:pt x="2808490" y="51942"/>
                </a:lnTo>
                <a:lnTo>
                  <a:pt x="81250" y="51942"/>
                </a:lnTo>
                <a:lnTo>
                  <a:pt x="56691" y="66278"/>
                </a:lnTo>
                <a:lnTo>
                  <a:pt x="35559" y="53974"/>
                </a:lnTo>
                <a:lnTo>
                  <a:pt x="81250" y="51942"/>
                </a:lnTo>
                <a:lnTo>
                  <a:pt x="121284" y="28574"/>
                </a:lnTo>
                <a:lnTo>
                  <a:pt x="128104" y="24637"/>
                </a:lnTo>
                <a:lnTo>
                  <a:pt x="130403" y="15874"/>
                </a:lnTo>
                <a:lnTo>
                  <a:pt x="126428" y="9016"/>
                </a:lnTo>
                <a:lnTo>
                  <a:pt x="122453" y="2285"/>
                </a:lnTo>
                <a:close/>
              </a:path>
              <a:path w="2808490" h="132587">
                <a:moveTo>
                  <a:pt x="106883" y="128650"/>
                </a:moveTo>
                <a:lnTo>
                  <a:pt x="113703" y="132587"/>
                </a:lnTo>
                <a:lnTo>
                  <a:pt x="122453" y="130301"/>
                </a:lnTo>
                <a:lnTo>
                  <a:pt x="126428" y="123443"/>
                </a:lnTo>
                <a:lnTo>
                  <a:pt x="130403" y="116712"/>
                </a:lnTo>
                <a:lnTo>
                  <a:pt x="128104" y="107949"/>
                </a:lnTo>
                <a:lnTo>
                  <a:pt x="121284" y="103885"/>
                </a:lnTo>
                <a:lnTo>
                  <a:pt x="81149" y="80518"/>
                </a:lnTo>
                <a:lnTo>
                  <a:pt x="28346" y="80517"/>
                </a:lnTo>
                <a:lnTo>
                  <a:pt x="81149" y="80518"/>
                </a:lnTo>
                <a:lnTo>
                  <a:pt x="35559" y="78612"/>
                </a:lnTo>
                <a:lnTo>
                  <a:pt x="28346" y="51942"/>
                </a:lnTo>
                <a:lnTo>
                  <a:pt x="0" y="66293"/>
                </a:lnTo>
                <a:lnTo>
                  <a:pt x="106883" y="128650"/>
                </a:lnTo>
                <a:close/>
              </a:path>
              <a:path w="2808490" h="132587">
                <a:moveTo>
                  <a:pt x="81250" y="51942"/>
                </a:moveTo>
                <a:lnTo>
                  <a:pt x="35559" y="53974"/>
                </a:lnTo>
                <a:lnTo>
                  <a:pt x="56691" y="66278"/>
                </a:lnTo>
                <a:lnTo>
                  <a:pt x="81250" y="51942"/>
                </a:lnTo>
                <a:close/>
              </a:path>
            </a:pathLst>
          </a:custGeom>
          <a:solidFill>
            <a:srgbClr val="000000"/>
          </a:solidFill>
          <a:ln w="9525">
            <a:noFill/>
            <a:miter lim="800000"/>
            <a:headEnd/>
            <a:tailEnd/>
          </a:ln>
        </p:spPr>
        <p:txBody>
          <a:bodyPr lIns="0" tIns="0" rIns="0" bIns="0"/>
          <a:lstStyle/>
          <a:p>
            <a:endParaRPr lang="en-US"/>
          </a:p>
        </p:txBody>
      </p:sp>
      <p:sp>
        <p:nvSpPr>
          <p:cNvPr id="116" name="object 93"/>
          <p:cNvSpPr>
            <a:spLocks noChangeArrowheads="1"/>
          </p:cNvSpPr>
          <p:nvPr/>
        </p:nvSpPr>
        <p:spPr bwMode="auto">
          <a:xfrm>
            <a:off x="1183317" y="5207000"/>
            <a:ext cx="2808288" cy="133350"/>
          </a:xfrm>
          <a:custGeom>
            <a:avLst/>
            <a:gdLst>
              <a:gd name="T0" fmla="*/ 0 w 2808414"/>
              <a:gd name="T1" fmla="*/ 0 h 132587"/>
              <a:gd name="T2" fmla="*/ 2808414 w 2808414"/>
              <a:gd name="T3" fmla="*/ 132587 h 132587"/>
            </a:gdLst>
            <a:ahLst/>
            <a:cxnLst/>
            <a:rect l="T0" t="T1" r="T2" b="T3"/>
            <a:pathLst>
              <a:path w="2808414" h="132587">
                <a:moveTo>
                  <a:pt x="2772854" y="53975"/>
                </a:moveTo>
                <a:lnTo>
                  <a:pt x="2751722" y="66278"/>
                </a:lnTo>
                <a:lnTo>
                  <a:pt x="2772854" y="78612"/>
                </a:lnTo>
                <a:lnTo>
                  <a:pt x="2772854" y="53975"/>
                </a:lnTo>
                <a:close/>
              </a:path>
              <a:path w="2808414" h="132587">
                <a:moveTo>
                  <a:pt x="2701480" y="128650"/>
                </a:moveTo>
                <a:lnTo>
                  <a:pt x="2808414" y="66293"/>
                </a:lnTo>
                <a:lnTo>
                  <a:pt x="2779966" y="51943"/>
                </a:lnTo>
                <a:lnTo>
                  <a:pt x="0" y="51943"/>
                </a:lnTo>
                <a:lnTo>
                  <a:pt x="0" y="80518"/>
                </a:lnTo>
                <a:lnTo>
                  <a:pt x="2779966" y="80518"/>
                </a:lnTo>
                <a:lnTo>
                  <a:pt x="2772854" y="53975"/>
                </a:lnTo>
                <a:lnTo>
                  <a:pt x="2772854" y="78612"/>
                </a:lnTo>
                <a:lnTo>
                  <a:pt x="2751722" y="66278"/>
                </a:lnTo>
                <a:lnTo>
                  <a:pt x="2772854" y="53975"/>
                </a:lnTo>
                <a:lnTo>
                  <a:pt x="2779966" y="80518"/>
                </a:lnTo>
                <a:lnTo>
                  <a:pt x="2701480" y="128650"/>
                </a:lnTo>
                <a:close/>
              </a:path>
              <a:path w="2808414" h="132587">
                <a:moveTo>
                  <a:pt x="2685859" y="2286"/>
                </a:moveTo>
                <a:lnTo>
                  <a:pt x="2681922" y="9016"/>
                </a:lnTo>
                <a:lnTo>
                  <a:pt x="2677985" y="15875"/>
                </a:lnTo>
                <a:lnTo>
                  <a:pt x="2680271" y="24637"/>
                </a:lnTo>
                <a:lnTo>
                  <a:pt x="2687129" y="28575"/>
                </a:lnTo>
                <a:lnTo>
                  <a:pt x="2727163" y="51942"/>
                </a:lnTo>
                <a:lnTo>
                  <a:pt x="2779966" y="51943"/>
                </a:lnTo>
                <a:lnTo>
                  <a:pt x="2808414" y="66293"/>
                </a:lnTo>
                <a:lnTo>
                  <a:pt x="2701480" y="3937"/>
                </a:lnTo>
                <a:lnTo>
                  <a:pt x="2694622" y="0"/>
                </a:lnTo>
                <a:lnTo>
                  <a:pt x="2685859" y="2286"/>
                </a:lnTo>
                <a:close/>
              </a:path>
              <a:path w="2808414" h="132587">
                <a:moveTo>
                  <a:pt x="2681922" y="123443"/>
                </a:moveTo>
                <a:lnTo>
                  <a:pt x="2685859" y="130301"/>
                </a:lnTo>
                <a:lnTo>
                  <a:pt x="2694622" y="132587"/>
                </a:lnTo>
                <a:lnTo>
                  <a:pt x="2701480" y="128650"/>
                </a:lnTo>
                <a:lnTo>
                  <a:pt x="2779966" y="80518"/>
                </a:lnTo>
                <a:lnTo>
                  <a:pt x="2727265" y="80518"/>
                </a:lnTo>
                <a:lnTo>
                  <a:pt x="2687129" y="103886"/>
                </a:lnTo>
                <a:lnTo>
                  <a:pt x="2680271" y="107950"/>
                </a:lnTo>
                <a:lnTo>
                  <a:pt x="2677985" y="116712"/>
                </a:lnTo>
                <a:lnTo>
                  <a:pt x="2681922" y="123443"/>
                </a:lnTo>
                <a:close/>
              </a:path>
            </a:pathLst>
          </a:custGeom>
          <a:solidFill>
            <a:srgbClr val="000000"/>
          </a:solidFill>
          <a:ln w="9525">
            <a:noFill/>
            <a:miter lim="800000"/>
            <a:headEnd/>
            <a:tailEnd/>
          </a:ln>
        </p:spPr>
        <p:txBody>
          <a:bodyPr lIns="0" tIns="0" rIns="0" bIns="0"/>
          <a:lstStyle/>
          <a:p>
            <a:endParaRPr lang="en-US"/>
          </a:p>
        </p:txBody>
      </p:sp>
      <p:sp>
        <p:nvSpPr>
          <p:cNvPr id="117" name="object 94"/>
          <p:cNvSpPr>
            <a:spLocks noChangeArrowheads="1"/>
          </p:cNvSpPr>
          <p:nvPr/>
        </p:nvSpPr>
        <p:spPr bwMode="auto">
          <a:xfrm>
            <a:off x="3990017" y="5495925"/>
            <a:ext cx="2808288" cy="131762"/>
          </a:xfrm>
          <a:custGeom>
            <a:avLst/>
            <a:gdLst>
              <a:gd name="T0" fmla="*/ 0 w 2808351"/>
              <a:gd name="T1" fmla="*/ 0 h 132587"/>
              <a:gd name="T2" fmla="*/ 2808351 w 2808351"/>
              <a:gd name="T3" fmla="*/ 132587 h 132587"/>
            </a:gdLst>
            <a:ahLst/>
            <a:cxnLst/>
            <a:rect l="T0" t="T1" r="T2" b="T3"/>
            <a:pathLst>
              <a:path w="2808351" h="132587">
                <a:moveTo>
                  <a:pt x="2772791" y="53975"/>
                </a:moveTo>
                <a:lnTo>
                  <a:pt x="2751659" y="66278"/>
                </a:lnTo>
                <a:lnTo>
                  <a:pt x="2772791" y="78612"/>
                </a:lnTo>
                <a:lnTo>
                  <a:pt x="2772791" y="53975"/>
                </a:lnTo>
                <a:close/>
              </a:path>
              <a:path w="2808351" h="132587">
                <a:moveTo>
                  <a:pt x="2701544" y="128650"/>
                </a:moveTo>
                <a:lnTo>
                  <a:pt x="2808351" y="66293"/>
                </a:lnTo>
                <a:lnTo>
                  <a:pt x="2780030" y="51942"/>
                </a:lnTo>
                <a:lnTo>
                  <a:pt x="0" y="51942"/>
                </a:lnTo>
                <a:lnTo>
                  <a:pt x="0" y="80517"/>
                </a:lnTo>
                <a:lnTo>
                  <a:pt x="2780030" y="80517"/>
                </a:lnTo>
                <a:lnTo>
                  <a:pt x="2772791" y="53975"/>
                </a:lnTo>
                <a:lnTo>
                  <a:pt x="2772791" y="78612"/>
                </a:lnTo>
                <a:lnTo>
                  <a:pt x="2751659" y="66278"/>
                </a:lnTo>
                <a:lnTo>
                  <a:pt x="2772791" y="53975"/>
                </a:lnTo>
                <a:lnTo>
                  <a:pt x="2780030" y="80517"/>
                </a:lnTo>
                <a:lnTo>
                  <a:pt x="2701544" y="128650"/>
                </a:lnTo>
                <a:close/>
              </a:path>
              <a:path w="2808351" h="132587">
                <a:moveTo>
                  <a:pt x="2685923" y="2285"/>
                </a:moveTo>
                <a:lnTo>
                  <a:pt x="2681986" y="9016"/>
                </a:lnTo>
                <a:lnTo>
                  <a:pt x="2677922" y="15875"/>
                </a:lnTo>
                <a:lnTo>
                  <a:pt x="2680335" y="24637"/>
                </a:lnTo>
                <a:lnTo>
                  <a:pt x="2687066" y="28575"/>
                </a:lnTo>
                <a:lnTo>
                  <a:pt x="2727100" y="51942"/>
                </a:lnTo>
                <a:lnTo>
                  <a:pt x="2780030" y="51942"/>
                </a:lnTo>
                <a:lnTo>
                  <a:pt x="2808351" y="66293"/>
                </a:lnTo>
                <a:lnTo>
                  <a:pt x="2701544" y="3936"/>
                </a:lnTo>
                <a:lnTo>
                  <a:pt x="2694686" y="0"/>
                </a:lnTo>
                <a:lnTo>
                  <a:pt x="2685923" y="2285"/>
                </a:lnTo>
                <a:close/>
              </a:path>
              <a:path w="2808351" h="132587">
                <a:moveTo>
                  <a:pt x="2681986" y="123443"/>
                </a:moveTo>
                <a:lnTo>
                  <a:pt x="2685923" y="130301"/>
                </a:lnTo>
                <a:lnTo>
                  <a:pt x="2694686" y="132587"/>
                </a:lnTo>
                <a:lnTo>
                  <a:pt x="2701544" y="128650"/>
                </a:lnTo>
                <a:lnTo>
                  <a:pt x="2780030" y="80517"/>
                </a:lnTo>
                <a:lnTo>
                  <a:pt x="2727201" y="80518"/>
                </a:lnTo>
                <a:lnTo>
                  <a:pt x="2687066" y="103885"/>
                </a:lnTo>
                <a:lnTo>
                  <a:pt x="2680335" y="107950"/>
                </a:lnTo>
                <a:lnTo>
                  <a:pt x="2677922" y="116712"/>
                </a:lnTo>
                <a:lnTo>
                  <a:pt x="2681986" y="123443"/>
                </a:lnTo>
                <a:close/>
              </a:path>
            </a:pathLst>
          </a:custGeom>
          <a:solidFill>
            <a:srgbClr val="000000"/>
          </a:solidFill>
          <a:ln w="9525">
            <a:noFill/>
            <a:miter lim="800000"/>
            <a:headEnd/>
            <a:tailEnd/>
          </a:ln>
        </p:spPr>
        <p:txBody>
          <a:bodyPr lIns="0" tIns="0" rIns="0" bIns="0"/>
          <a:lstStyle/>
          <a:p>
            <a:endParaRPr lang="en-US"/>
          </a:p>
        </p:txBody>
      </p:sp>
      <p:sp>
        <p:nvSpPr>
          <p:cNvPr id="118" name="object 95"/>
          <p:cNvSpPr>
            <a:spLocks noChangeArrowheads="1"/>
          </p:cNvSpPr>
          <p:nvPr/>
        </p:nvSpPr>
        <p:spPr bwMode="auto">
          <a:xfrm>
            <a:off x="3991605" y="6378575"/>
            <a:ext cx="2808287" cy="133350"/>
          </a:xfrm>
          <a:custGeom>
            <a:avLst/>
            <a:gdLst>
              <a:gd name="T0" fmla="*/ 0 w 2808478"/>
              <a:gd name="T1" fmla="*/ 0 h 132651"/>
              <a:gd name="T2" fmla="*/ 2808478 w 2808478"/>
              <a:gd name="T3" fmla="*/ 132651 h 132651"/>
            </a:gdLst>
            <a:ahLst/>
            <a:cxnLst/>
            <a:rect l="T0" t="T1" r="T2" b="T3"/>
            <a:pathLst>
              <a:path w="2808478" h="132651">
                <a:moveTo>
                  <a:pt x="122555" y="2311"/>
                </a:moveTo>
                <a:lnTo>
                  <a:pt x="113791" y="0"/>
                </a:lnTo>
                <a:lnTo>
                  <a:pt x="106934" y="3987"/>
                </a:lnTo>
                <a:lnTo>
                  <a:pt x="0" y="66332"/>
                </a:lnTo>
                <a:lnTo>
                  <a:pt x="28448" y="52044"/>
                </a:lnTo>
                <a:lnTo>
                  <a:pt x="35560" y="78676"/>
                </a:lnTo>
                <a:lnTo>
                  <a:pt x="81208" y="80619"/>
                </a:lnTo>
                <a:lnTo>
                  <a:pt x="2808478" y="80619"/>
                </a:lnTo>
                <a:lnTo>
                  <a:pt x="2808478" y="52044"/>
                </a:lnTo>
                <a:lnTo>
                  <a:pt x="81208" y="52044"/>
                </a:lnTo>
                <a:lnTo>
                  <a:pt x="56719" y="66332"/>
                </a:lnTo>
                <a:lnTo>
                  <a:pt x="35560" y="53987"/>
                </a:lnTo>
                <a:lnTo>
                  <a:pt x="81208" y="52044"/>
                </a:lnTo>
                <a:lnTo>
                  <a:pt x="121285" y="28663"/>
                </a:lnTo>
                <a:lnTo>
                  <a:pt x="128143" y="24688"/>
                </a:lnTo>
                <a:lnTo>
                  <a:pt x="130428" y="15938"/>
                </a:lnTo>
                <a:lnTo>
                  <a:pt x="126491" y="9118"/>
                </a:lnTo>
                <a:lnTo>
                  <a:pt x="122555" y="2311"/>
                </a:lnTo>
                <a:close/>
              </a:path>
              <a:path w="2808478" h="132651">
                <a:moveTo>
                  <a:pt x="106934" y="128676"/>
                </a:moveTo>
                <a:lnTo>
                  <a:pt x="113791" y="132651"/>
                </a:lnTo>
                <a:lnTo>
                  <a:pt x="122555" y="130352"/>
                </a:lnTo>
                <a:lnTo>
                  <a:pt x="126491" y="123532"/>
                </a:lnTo>
                <a:lnTo>
                  <a:pt x="130428" y="116712"/>
                </a:lnTo>
                <a:lnTo>
                  <a:pt x="128143" y="107975"/>
                </a:lnTo>
                <a:lnTo>
                  <a:pt x="121285" y="104000"/>
                </a:lnTo>
                <a:lnTo>
                  <a:pt x="81208" y="80619"/>
                </a:lnTo>
                <a:lnTo>
                  <a:pt x="28448" y="80619"/>
                </a:lnTo>
                <a:lnTo>
                  <a:pt x="81208" y="80619"/>
                </a:lnTo>
                <a:lnTo>
                  <a:pt x="35560" y="78676"/>
                </a:lnTo>
                <a:lnTo>
                  <a:pt x="28448" y="52044"/>
                </a:lnTo>
                <a:lnTo>
                  <a:pt x="0" y="66332"/>
                </a:lnTo>
                <a:lnTo>
                  <a:pt x="106934" y="128676"/>
                </a:lnTo>
                <a:close/>
              </a:path>
              <a:path w="2808478" h="132651">
                <a:moveTo>
                  <a:pt x="81208" y="52044"/>
                </a:moveTo>
                <a:lnTo>
                  <a:pt x="35560" y="53987"/>
                </a:lnTo>
                <a:lnTo>
                  <a:pt x="56719" y="66332"/>
                </a:lnTo>
                <a:lnTo>
                  <a:pt x="81208" y="52044"/>
                </a:lnTo>
                <a:close/>
              </a:path>
            </a:pathLst>
          </a:custGeom>
          <a:solidFill>
            <a:srgbClr val="000000"/>
          </a:solidFill>
          <a:ln w="9525">
            <a:noFill/>
            <a:miter lim="800000"/>
            <a:headEnd/>
            <a:tailEnd/>
          </a:ln>
        </p:spPr>
        <p:txBody>
          <a:bodyPr lIns="0" tIns="0" rIns="0" bIns="0"/>
          <a:lstStyle/>
          <a:p>
            <a:endParaRPr lang="en-US"/>
          </a:p>
        </p:txBody>
      </p:sp>
      <p:sp>
        <p:nvSpPr>
          <p:cNvPr id="119" name="object 96"/>
          <p:cNvSpPr>
            <a:spLocks noChangeArrowheads="1"/>
          </p:cNvSpPr>
          <p:nvPr/>
        </p:nvSpPr>
        <p:spPr bwMode="auto">
          <a:xfrm>
            <a:off x="6798305" y="5719762"/>
            <a:ext cx="2808287" cy="133350"/>
          </a:xfrm>
          <a:custGeom>
            <a:avLst/>
            <a:gdLst>
              <a:gd name="T0" fmla="*/ 0 w 2808351"/>
              <a:gd name="T1" fmla="*/ 0 h 132587"/>
              <a:gd name="T2" fmla="*/ 2808351 w 2808351"/>
              <a:gd name="T3" fmla="*/ 132587 h 132587"/>
            </a:gdLst>
            <a:ahLst/>
            <a:cxnLst/>
            <a:rect l="T0" t="T1" r="T2" b="T3"/>
            <a:pathLst>
              <a:path w="2808351" h="132587">
                <a:moveTo>
                  <a:pt x="2772791" y="53975"/>
                </a:moveTo>
                <a:lnTo>
                  <a:pt x="2751659" y="66278"/>
                </a:lnTo>
                <a:lnTo>
                  <a:pt x="2772791" y="78613"/>
                </a:lnTo>
                <a:lnTo>
                  <a:pt x="2772791" y="53975"/>
                </a:lnTo>
                <a:close/>
              </a:path>
              <a:path w="2808351" h="132587">
                <a:moveTo>
                  <a:pt x="2701417" y="128651"/>
                </a:moveTo>
                <a:lnTo>
                  <a:pt x="2808351" y="66294"/>
                </a:lnTo>
                <a:lnTo>
                  <a:pt x="2780029" y="51943"/>
                </a:lnTo>
                <a:lnTo>
                  <a:pt x="0" y="51943"/>
                </a:lnTo>
                <a:lnTo>
                  <a:pt x="0" y="80518"/>
                </a:lnTo>
                <a:lnTo>
                  <a:pt x="2780029" y="80518"/>
                </a:lnTo>
                <a:lnTo>
                  <a:pt x="2772791" y="53975"/>
                </a:lnTo>
                <a:lnTo>
                  <a:pt x="2772791" y="78613"/>
                </a:lnTo>
                <a:lnTo>
                  <a:pt x="2751659" y="66278"/>
                </a:lnTo>
                <a:lnTo>
                  <a:pt x="2772791" y="53975"/>
                </a:lnTo>
                <a:lnTo>
                  <a:pt x="2780029" y="80518"/>
                </a:lnTo>
                <a:lnTo>
                  <a:pt x="2701417" y="128651"/>
                </a:lnTo>
                <a:close/>
              </a:path>
              <a:path w="2808351" h="132587">
                <a:moveTo>
                  <a:pt x="2685923" y="2286"/>
                </a:moveTo>
                <a:lnTo>
                  <a:pt x="2681859" y="9017"/>
                </a:lnTo>
                <a:lnTo>
                  <a:pt x="2677922" y="15875"/>
                </a:lnTo>
                <a:lnTo>
                  <a:pt x="2680208" y="24638"/>
                </a:lnTo>
                <a:lnTo>
                  <a:pt x="2687066" y="28575"/>
                </a:lnTo>
                <a:lnTo>
                  <a:pt x="2727100" y="51942"/>
                </a:lnTo>
                <a:lnTo>
                  <a:pt x="2780029" y="51943"/>
                </a:lnTo>
                <a:lnTo>
                  <a:pt x="2808351" y="66294"/>
                </a:lnTo>
                <a:lnTo>
                  <a:pt x="2701417" y="3937"/>
                </a:lnTo>
                <a:lnTo>
                  <a:pt x="2694686" y="0"/>
                </a:lnTo>
                <a:lnTo>
                  <a:pt x="2685923" y="2286"/>
                </a:lnTo>
                <a:close/>
              </a:path>
              <a:path w="2808351" h="132587">
                <a:moveTo>
                  <a:pt x="2681859" y="123444"/>
                </a:moveTo>
                <a:lnTo>
                  <a:pt x="2685923" y="130302"/>
                </a:lnTo>
                <a:lnTo>
                  <a:pt x="2694686" y="132588"/>
                </a:lnTo>
                <a:lnTo>
                  <a:pt x="2701417" y="128651"/>
                </a:lnTo>
                <a:lnTo>
                  <a:pt x="2780029" y="80518"/>
                </a:lnTo>
                <a:lnTo>
                  <a:pt x="2727201" y="80518"/>
                </a:lnTo>
                <a:lnTo>
                  <a:pt x="2687066" y="103886"/>
                </a:lnTo>
                <a:lnTo>
                  <a:pt x="2680208" y="107950"/>
                </a:lnTo>
                <a:lnTo>
                  <a:pt x="2677922" y="116713"/>
                </a:lnTo>
                <a:lnTo>
                  <a:pt x="2681859" y="123444"/>
                </a:lnTo>
                <a:close/>
              </a:path>
            </a:pathLst>
          </a:custGeom>
          <a:solidFill>
            <a:srgbClr val="000000"/>
          </a:solidFill>
          <a:ln w="9525">
            <a:noFill/>
            <a:miter lim="800000"/>
            <a:headEnd/>
            <a:tailEnd/>
          </a:ln>
        </p:spPr>
        <p:txBody>
          <a:bodyPr lIns="0" tIns="0" rIns="0" bIns="0"/>
          <a:lstStyle/>
          <a:p>
            <a:endParaRPr lang="en-US"/>
          </a:p>
        </p:txBody>
      </p:sp>
      <p:sp>
        <p:nvSpPr>
          <p:cNvPr id="120" name="object 97"/>
          <p:cNvSpPr>
            <a:spLocks noChangeArrowheads="1"/>
          </p:cNvSpPr>
          <p:nvPr/>
        </p:nvSpPr>
        <p:spPr bwMode="auto">
          <a:xfrm>
            <a:off x="6798305" y="6162675"/>
            <a:ext cx="2808287" cy="133350"/>
          </a:xfrm>
          <a:custGeom>
            <a:avLst/>
            <a:gdLst>
              <a:gd name="T0" fmla="*/ 0 w 2808478"/>
              <a:gd name="T1" fmla="*/ 0 h 132638"/>
              <a:gd name="T2" fmla="*/ 2808478 w 2808478"/>
              <a:gd name="T3" fmla="*/ 132638 h 132638"/>
            </a:gdLst>
            <a:ahLst/>
            <a:cxnLst/>
            <a:rect l="T0" t="T1" r="T2" b="T3"/>
            <a:pathLst>
              <a:path w="2808478" h="132638">
                <a:moveTo>
                  <a:pt x="122427" y="2298"/>
                </a:moveTo>
                <a:lnTo>
                  <a:pt x="113665" y="0"/>
                </a:lnTo>
                <a:lnTo>
                  <a:pt x="106807" y="3975"/>
                </a:lnTo>
                <a:lnTo>
                  <a:pt x="0" y="66319"/>
                </a:lnTo>
                <a:lnTo>
                  <a:pt x="28321" y="52031"/>
                </a:lnTo>
                <a:lnTo>
                  <a:pt x="35560" y="78663"/>
                </a:lnTo>
                <a:lnTo>
                  <a:pt x="81208" y="80606"/>
                </a:lnTo>
                <a:lnTo>
                  <a:pt x="2808478" y="80606"/>
                </a:lnTo>
                <a:lnTo>
                  <a:pt x="2808478" y="52031"/>
                </a:lnTo>
                <a:lnTo>
                  <a:pt x="81208" y="52031"/>
                </a:lnTo>
                <a:lnTo>
                  <a:pt x="56719" y="66319"/>
                </a:lnTo>
                <a:lnTo>
                  <a:pt x="35560" y="53975"/>
                </a:lnTo>
                <a:lnTo>
                  <a:pt x="81208" y="52031"/>
                </a:lnTo>
                <a:lnTo>
                  <a:pt x="121285" y="28651"/>
                </a:lnTo>
                <a:lnTo>
                  <a:pt x="128016" y="24676"/>
                </a:lnTo>
                <a:lnTo>
                  <a:pt x="130301" y="15925"/>
                </a:lnTo>
                <a:lnTo>
                  <a:pt x="126365" y="9118"/>
                </a:lnTo>
                <a:lnTo>
                  <a:pt x="122427" y="2298"/>
                </a:lnTo>
                <a:close/>
              </a:path>
              <a:path w="2808478" h="132638">
                <a:moveTo>
                  <a:pt x="106807" y="128663"/>
                </a:moveTo>
                <a:lnTo>
                  <a:pt x="113665" y="132638"/>
                </a:lnTo>
                <a:lnTo>
                  <a:pt x="122427" y="130340"/>
                </a:lnTo>
                <a:lnTo>
                  <a:pt x="126365" y="123520"/>
                </a:lnTo>
                <a:lnTo>
                  <a:pt x="130301" y="116712"/>
                </a:lnTo>
                <a:lnTo>
                  <a:pt x="128016" y="107962"/>
                </a:lnTo>
                <a:lnTo>
                  <a:pt x="121285" y="103987"/>
                </a:lnTo>
                <a:lnTo>
                  <a:pt x="81208" y="80606"/>
                </a:lnTo>
                <a:lnTo>
                  <a:pt x="28321" y="80606"/>
                </a:lnTo>
                <a:lnTo>
                  <a:pt x="81208" y="80606"/>
                </a:lnTo>
                <a:lnTo>
                  <a:pt x="35560" y="78663"/>
                </a:lnTo>
                <a:lnTo>
                  <a:pt x="28321" y="52031"/>
                </a:lnTo>
                <a:lnTo>
                  <a:pt x="0" y="66319"/>
                </a:lnTo>
                <a:lnTo>
                  <a:pt x="106807" y="128663"/>
                </a:lnTo>
                <a:close/>
              </a:path>
              <a:path w="2808478" h="132638">
                <a:moveTo>
                  <a:pt x="81208" y="52031"/>
                </a:moveTo>
                <a:lnTo>
                  <a:pt x="35560" y="53975"/>
                </a:lnTo>
                <a:lnTo>
                  <a:pt x="56719" y="66319"/>
                </a:lnTo>
                <a:lnTo>
                  <a:pt x="81208" y="52031"/>
                </a:lnTo>
                <a:close/>
              </a:path>
            </a:pathLst>
          </a:custGeom>
          <a:solidFill>
            <a:srgbClr val="000000"/>
          </a:solidFill>
          <a:ln w="9525">
            <a:noFill/>
            <a:miter lim="800000"/>
            <a:headEnd/>
            <a:tailEnd/>
          </a:ln>
        </p:spPr>
        <p:txBody>
          <a:bodyPr lIns="0" tIns="0" rIns="0" bIns="0"/>
          <a:lstStyle/>
          <a:p>
            <a:endParaRPr lang="en-US"/>
          </a:p>
        </p:txBody>
      </p:sp>
      <p:sp>
        <p:nvSpPr>
          <p:cNvPr id="121" name="object 98"/>
          <p:cNvSpPr>
            <a:spLocks noChangeArrowheads="1"/>
          </p:cNvSpPr>
          <p:nvPr/>
        </p:nvSpPr>
        <p:spPr bwMode="auto">
          <a:xfrm>
            <a:off x="1181730" y="6575425"/>
            <a:ext cx="2808287" cy="133350"/>
          </a:xfrm>
          <a:custGeom>
            <a:avLst/>
            <a:gdLst>
              <a:gd name="T0" fmla="*/ 0 w 2808490"/>
              <a:gd name="T1" fmla="*/ 0 h 132638"/>
              <a:gd name="T2" fmla="*/ 2808490 w 2808490"/>
              <a:gd name="T3" fmla="*/ 132638 h 132638"/>
            </a:gdLst>
            <a:ahLst/>
            <a:cxnLst/>
            <a:rect l="T0" t="T1" r="T2" b="T3"/>
            <a:pathLst>
              <a:path w="2808490" h="132638">
                <a:moveTo>
                  <a:pt x="122453" y="2298"/>
                </a:moveTo>
                <a:lnTo>
                  <a:pt x="113703" y="0"/>
                </a:lnTo>
                <a:lnTo>
                  <a:pt x="106883" y="3975"/>
                </a:lnTo>
                <a:lnTo>
                  <a:pt x="0" y="66319"/>
                </a:lnTo>
                <a:lnTo>
                  <a:pt x="28346" y="52031"/>
                </a:lnTo>
                <a:lnTo>
                  <a:pt x="35559" y="78663"/>
                </a:lnTo>
                <a:lnTo>
                  <a:pt x="81208" y="80606"/>
                </a:lnTo>
                <a:lnTo>
                  <a:pt x="2808490" y="80606"/>
                </a:lnTo>
                <a:lnTo>
                  <a:pt x="2808490" y="52031"/>
                </a:lnTo>
                <a:lnTo>
                  <a:pt x="81208" y="52031"/>
                </a:lnTo>
                <a:lnTo>
                  <a:pt x="56719" y="66319"/>
                </a:lnTo>
                <a:lnTo>
                  <a:pt x="35559" y="53975"/>
                </a:lnTo>
                <a:lnTo>
                  <a:pt x="81208" y="52031"/>
                </a:lnTo>
                <a:lnTo>
                  <a:pt x="121284" y="28651"/>
                </a:lnTo>
                <a:lnTo>
                  <a:pt x="128104" y="24676"/>
                </a:lnTo>
                <a:lnTo>
                  <a:pt x="130403" y="15925"/>
                </a:lnTo>
                <a:lnTo>
                  <a:pt x="126428" y="9118"/>
                </a:lnTo>
                <a:lnTo>
                  <a:pt x="122453" y="2298"/>
                </a:lnTo>
                <a:close/>
              </a:path>
              <a:path w="2808490" h="132638">
                <a:moveTo>
                  <a:pt x="106883" y="128663"/>
                </a:moveTo>
                <a:lnTo>
                  <a:pt x="113703" y="132638"/>
                </a:lnTo>
                <a:lnTo>
                  <a:pt x="122453" y="130340"/>
                </a:lnTo>
                <a:lnTo>
                  <a:pt x="126428" y="123520"/>
                </a:lnTo>
                <a:lnTo>
                  <a:pt x="130403" y="116713"/>
                </a:lnTo>
                <a:lnTo>
                  <a:pt x="128104" y="107962"/>
                </a:lnTo>
                <a:lnTo>
                  <a:pt x="121284" y="103987"/>
                </a:lnTo>
                <a:lnTo>
                  <a:pt x="81208" y="80606"/>
                </a:lnTo>
                <a:lnTo>
                  <a:pt x="28346" y="80606"/>
                </a:lnTo>
                <a:lnTo>
                  <a:pt x="81208" y="80606"/>
                </a:lnTo>
                <a:lnTo>
                  <a:pt x="35559" y="78663"/>
                </a:lnTo>
                <a:lnTo>
                  <a:pt x="28346" y="52031"/>
                </a:lnTo>
                <a:lnTo>
                  <a:pt x="0" y="66319"/>
                </a:lnTo>
                <a:lnTo>
                  <a:pt x="106883" y="128663"/>
                </a:lnTo>
                <a:close/>
              </a:path>
              <a:path w="2808490" h="132638">
                <a:moveTo>
                  <a:pt x="81208" y="52031"/>
                </a:moveTo>
                <a:lnTo>
                  <a:pt x="35559" y="53975"/>
                </a:lnTo>
                <a:lnTo>
                  <a:pt x="56719" y="66319"/>
                </a:lnTo>
                <a:lnTo>
                  <a:pt x="81208" y="52031"/>
                </a:lnTo>
                <a:close/>
              </a:path>
            </a:pathLst>
          </a:custGeom>
          <a:solidFill>
            <a:srgbClr val="000000"/>
          </a:solidFill>
          <a:ln w="9525">
            <a:noFill/>
            <a:miter lim="800000"/>
            <a:headEnd/>
            <a:tailEnd/>
          </a:ln>
        </p:spPr>
        <p:txBody>
          <a:bodyPr lIns="0" tIns="0" rIns="0" bIns="0"/>
          <a:lstStyle/>
          <a:p>
            <a:endParaRPr lang="en-US"/>
          </a:p>
        </p:txBody>
      </p:sp>
      <p:sp>
        <p:nvSpPr>
          <p:cNvPr id="122" name="object 100"/>
          <p:cNvSpPr>
            <a:spLocks noChangeArrowheads="1"/>
          </p:cNvSpPr>
          <p:nvPr/>
        </p:nvSpPr>
        <p:spPr bwMode="auto">
          <a:xfrm>
            <a:off x="4267830" y="2152559"/>
            <a:ext cx="452437" cy="320675"/>
          </a:xfrm>
          <a:prstGeom prst="rect">
            <a:avLst/>
          </a:prstGeom>
          <a:blipFill dpi="0" rotWithShape="1">
            <a:blip r:embed="rId11"/>
            <a:srcRect/>
            <a:stretch>
              <a:fillRect/>
            </a:stretch>
          </a:blipFill>
          <a:ln w="9525">
            <a:noFill/>
            <a:miter lim="800000"/>
            <a:headEnd/>
            <a:tailEnd/>
          </a:ln>
        </p:spPr>
        <p:txBody>
          <a:bodyPr lIns="0" tIns="0" rIns="0" bIns="0"/>
          <a:lstStyle/>
          <a:p>
            <a:endParaRPr lang="en-US"/>
          </a:p>
        </p:txBody>
      </p:sp>
      <p:sp>
        <p:nvSpPr>
          <p:cNvPr id="123" name="object 52"/>
          <p:cNvSpPr txBox="1">
            <a:spLocks noChangeArrowheads="1"/>
          </p:cNvSpPr>
          <p:nvPr/>
        </p:nvSpPr>
        <p:spPr bwMode="auto">
          <a:xfrm>
            <a:off x="786442" y="2233612"/>
            <a:ext cx="663575" cy="211138"/>
          </a:xfrm>
          <a:prstGeom prst="rect">
            <a:avLst/>
          </a:prstGeom>
          <a:noFill/>
          <a:ln w="9525">
            <a:noFill/>
            <a:miter lim="800000"/>
            <a:headEnd/>
            <a:tailEnd/>
          </a:ln>
        </p:spPr>
        <p:txBody>
          <a:bodyPr lIns="0" tIns="0" rIns="0" bIns="0"/>
          <a:lstStyle/>
          <a:p>
            <a:pPr marL="12700">
              <a:lnSpc>
                <a:spcPts val="1725"/>
              </a:lnSpc>
              <a:spcBef>
                <a:spcPts val="88"/>
              </a:spcBef>
            </a:pPr>
            <a:r>
              <a:rPr lang="en-US" sz="1600" b="1" dirty="0" smtClean="0">
                <a:solidFill>
                  <a:srgbClr val="FFFFFF"/>
                </a:solidFill>
                <a:cs typeface="Arial" charset="0"/>
              </a:rPr>
              <a:t>User</a:t>
            </a:r>
            <a:endParaRPr lang="en-US" sz="1600" dirty="0">
              <a:cs typeface="Arial" charset="0"/>
            </a:endParaRPr>
          </a:p>
        </p:txBody>
      </p:sp>
      <p:sp>
        <p:nvSpPr>
          <p:cNvPr id="124" name="object 51"/>
          <p:cNvSpPr txBox="1"/>
          <p:nvPr/>
        </p:nvSpPr>
        <p:spPr>
          <a:xfrm>
            <a:off x="3767767" y="2216150"/>
            <a:ext cx="477838" cy="228600"/>
          </a:xfrm>
          <a:prstGeom prst="rect">
            <a:avLst/>
          </a:prstGeom>
        </p:spPr>
        <p:txBody>
          <a:bodyPr lIns="0" tIns="0" rIns="0" bIns="0"/>
          <a:lstStyle/>
          <a:p>
            <a:pPr marL="12700">
              <a:lnSpc>
                <a:spcPts val="1730"/>
              </a:lnSpc>
              <a:spcBef>
                <a:spcPts val="86"/>
              </a:spcBef>
              <a:defRPr/>
            </a:pPr>
            <a:r>
              <a:rPr sz="1600" b="1" dirty="0">
                <a:solidFill>
                  <a:srgbClr val="FFFFFF"/>
                </a:solidFill>
                <a:latin typeface="Arial"/>
                <a:ea typeface="+mn-ea"/>
                <a:cs typeface="Arial"/>
              </a:rPr>
              <a:t>N</a:t>
            </a:r>
            <a:r>
              <a:rPr sz="1600" b="1" spc="-50" dirty="0">
                <a:solidFill>
                  <a:srgbClr val="FFFFFF"/>
                </a:solidFill>
                <a:latin typeface="Arial"/>
                <a:ea typeface="+mn-ea"/>
                <a:cs typeface="Arial"/>
              </a:rPr>
              <a:t>A</a:t>
            </a:r>
            <a:r>
              <a:rPr sz="1600" b="1" dirty="0">
                <a:solidFill>
                  <a:srgbClr val="FFFFFF"/>
                </a:solidFill>
                <a:latin typeface="Arial"/>
                <a:ea typeface="+mn-ea"/>
                <a:cs typeface="Arial"/>
              </a:rPr>
              <a:t>S</a:t>
            </a:r>
            <a:endParaRPr sz="1600">
              <a:latin typeface="Arial"/>
              <a:ea typeface="+mn-ea"/>
              <a:cs typeface="Arial"/>
            </a:endParaRPr>
          </a:p>
        </p:txBody>
      </p:sp>
      <p:sp>
        <p:nvSpPr>
          <p:cNvPr id="125" name="object 50"/>
          <p:cNvSpPr txBox="1">
            <a:spLocks noChangeArrowheads="1"/>
          </p:cNvSpPr>
          <p:nvPr/>
        </p:nvSpPr>
        <p:spPr bwMode="auto">
          <a:xfrm>
            <a:off x="9451017" y="2216150"/>
            <a:ext cx="347663" cy="227012"/>
          </a:xfrm>
          <a:prstGeom prst="rect">
            <a:avLst/>
          </a:prstGeom>
          <a:noFill/>
          <a:ln w="9525">
            <a:noFill/>
            <a:miter lim="800000"/>
            <a:headEnd/>
            <a:tailEnd/>
          </a:ln>
        </p:spPr>
        <p:txBody>
          <a:bodyPr lIns="0" tIns="0" rIns="0" bIns="0"/>
          <a:lstStyle/>
          <a:p>
            <a:pPr marL="12700">
              <a:lnSpc>
                <a:spcPts val="1725"/>
              </a:lnSpc>
              <a:spcBef>
                <a:spcPts val="88"/>
              </a:spcBef>
            </a:pPr>
            <a:r>
              <a:rPr lang="en-US" sz="1600" b="1">
                <a:solidFill>
                  <a:srgbClr val="FFFFFF"/>
                </a:solidFill>
                <a:cs typeface="Arial" charset="0"/>
              </a:rPr>
              <a:t>DB</a:t>
            </a:r>
            <a:endParaRPr lang="en-US" sz="1600">
              <a:cs typeface="Arial" charset="0"/>
            </a:endParaRPr>
          </a:p>
        </p:txBody>
      </p:sp>
      <p:sp>
        <p:nvSpPr>
          <p:cNvPr id="126" name="object 49"/>
          <p:cNvSpPr txBox="1"/>
          <p:nvPr/>
        </p:nvSpPr>
        <p:spPr>
          <a:xfrm>
            <a:off x="6403017" y="2222500"/>
            <a:ext cx="825500" cy="228600"/>
          </a:xfrm>
          <a:prstGeom prst="rect">
            <a:avLst/>
          </a:prstGeom>
        </p:spPr>
        <p:txBody>
          <a:bodyPr lIns="0" tIns="0" rIns="0" bIns="0"/>
          <a:lstStyle/>
          <a:p>
            <a:pPr marL="12700">
              <a:lnSpc>
                <a:spcPts val="1730"/>
              </a:lnSpc>
              <a:spcBef>
                <a:spcPts val="86"/>
              </a:spcBef>
              <a:defRPr/>
            </a:pPr>
            <a:r>
              <a:rPr sz="1600" b="1" dirty="0">
                <a:solidFill>
                  <a:srgbClr val="FFFFFF"/>
                </a:solidFill>
                <a:latin typeface="Arial"/>
                <a:ea typeface="+mn-ea"/>
                <a:cs typeface="Arial"/>
              </a:rPr>
              <a:t>R</a:t>
            </a:r>
            <a:r>
              <a:rPr sz="1600" b="1" spc="-50" dirty="0">
                <a:solidFill>
                  <a:srgbClr val="FFFFFF"/>
                </a:solidFill>
                <a:latin typeface="Arial"/>
                <a:ea typeface="+mn-ea"/>
                <a:cs typeface="Arial"/>
              </a:rPr>
              <a:t>A</a:t>
            </a:r>
            <a:r>
              <a:rPr sz="1600" b="1" dirty="0">
                <a:solidFill>
                  <a:srgbClr val="FFFFFF"/>
                </a:solidFill>
                <a:latin typeface="Arial"/>
                <a:ea typeface="+mn-ea"/>
                <a:cs typeface="Arial"/>
              </a:rPr>
              <a:t>DIUS</a:t>
            </a:r>
            <a:endParaRPr sz="1600">
              <a:latin typeface="Arial"/>
              <a:ea typeface="+mn-ea"/>
              <a:cs typeface="Arial"/>
            </a:endParaRPr>
          </a:p>
        </p:txBody>
      </p:sp>
      <p:sp>
        <p:nvSpPr>
          <p:cNvPr id="127" name="object 48"/>
          <p:cNvSpPr txBox="1"/>
          <p:nvPr/>
        </p:nvSpPr>
        <p:spPr>
          <a:xfrm>
            <a:off x="4578980" y="3027362"/>
            <a:ext cx="1658937" cy="204788"/>
          </a:xfrm>
          <a:prstGeom prst="rect">
            <a:avLst/>
          </a:prstGeom>
        </p:spPr>
        <p:txBody>
          <a:bodyPr lIns="0" tIns="0" rIns="0" bIns="0"/>
          <a:lstStyle/>
          <a:p>
            <a:pPr marL="12700">
              <a:lnSpc>
                <a:spcPts val="1535"/>
              </a:lnSpc>
              <a:spcBef>
                <a:spcPts val="76"/>
              </a:spcBef>
              <a:defRPr/>
            </a:pPr>
            <a:r>
              <a:rPr sz="1400" b="1" spc="34" dirty="0">
                <a:latin typeface="Arial"/>
                <a:ea typeface="+mn-ea"/>
                <a:cs typeface="Arial"/>
              </a:rPr>
              <a:t>w</a:t>
            </a:r>
            <a:r>
              <a:rPr sz="1400" b="1" spc="-4" dirty="0">
                <a:latin typeface="Arial"/>
                <a:ea typeface="+mn-ea"/>
                <a:cs typeface="Arial"/>
              </a:rPr>
              <a:t>i</a:t>
            </a:r>
            <a:r>
              <a:rPr sz="1400" b="1" spc="-9" dirty="0">
                <a:latin typeface="Arial"/>
                <a:ea typeface="+mn-ea"/>
                <a:cs typeface="Arial"/>
              </a:rPr>
              <a:t>t</a:t>
            </a:r>
            <a:r>
              <a:rPr sz="1400" b="1" dirty="0">
                <a:latin typeface="Arial"/>
                <a:ea typeface="+mn-ea"/>
                <a:cs typeface="Arial"/>
              </a:rPr>
              <a:t>h</a:t>
            </a:r>
            <a:r>
              <a:rPr sz="1400" b="1" spc="-29" dirty="0">
                <a:latin typeface="Arial"/>
                <a:ea typeface="+mn-ea"/>
                <a:cs typeface="Arial"/>
              </a:rPr>
              <a:t> </a:t>
            </a:r>
            <a:r>
              <a:rPr sz="1400" b="1" spc="-4" dirty="0">
                <a:latin typeface="Arial"/>
                <a:ea typeface="+mn-ea"/>
                <a:cs typeface="Arial"/>
              </a:rPr>
              <a:t>u</a:t>
            </a:r>
            <a:r>
              <a:rPr sz="1400" b="1" dirty="0">
                <a:latin typeface="Arial"/>
                <a:ea typeface="+mn-ea"/>
                <a:cs typeface="Arial"/>
              </a:rPr>
              <a:t>se</a:t>
            </a:r>
            <a:r>
              <a:rPr sz="1400" b="1" spc="4" dirty="0">
                <a:latin typeface="Arial"/>
                <a:ea typeface="+mn-ea"/>
                <a:cs typeface="Arial"/>
              </a:rPr>
              <a:t>r</a:t>
            </a:r>
            <a:r>
              <a:rPr sz="1400" b="1" spc="-4" dirty="0">
                <a:latin typeface="Arial"/>
                <a:ea typeface="+mn-ea"/>
                <a:cs typeface="Arial"/>
              </a:rPr>
              <a:t>n</a:t>
            </a:r>
            <a:r>
              <a:rPr sz="1400" b="1" dirty="0">
                <a:latin typeface="Arial"/>
                <a:ea typeface="+mn-ea"/>
                <a:cs typeface="Arial"/>
              </a:rPr>
              <a:t>ame</a:t>
            </a:r>
            <a:r>
              <a:rPr sz="1400" b="1" spc="-29" dirty="0">
                <a:latin typeface="Arial"/>
                <a:ea typeface="+mn-ea"/>
                <a:cs typeface="Arial"/>
              </a:rPr>
              <a:t> </a:t>
            </a:r>
            <a:r>
              <a:rPr sz="1400" b="1" dirty="0">
                <a:latin typeface="Arial"/>
                <a:ea typeface="+mn-ea"/>
                <a:cs typeface="Arial"/>
              </a:rPr>
              <a:t>a</a:t>
            </a:r>
            <a:r>
              <a:rPr sz="1400" b="1" spc="-4" dirty="0">
                <a:latin typeface="Arial"/>
                <a:ea typeface="+mn-ea"/>
                <a:cs typeface="Arial"/>
              </a:rPr>
              <a:t>n</a:t>
            </a:r>
            <a:r>
              <a:rPr sz="1400" b="1" dirty="0">
                <a:latin typeface="Arial"/>
                <a:ea typeface="+mn-ea"/>
                <a:cs typeface="Arial"/>
              </a:rPr>
              <a:t>d</a:t>
            </a:r>
            <a:endParaRPr sz="1400">
              <a:latin typeface="Arial"/>
              <a:ea typeface="+mn-ea"/>
              <a:cs typeface="Arial"/>
            </a:endParaRPr>
          </a:p>
        </p:txBody>
      </p:sp>
      <p:sp>
        <p:nvSpPr>
          <p:cNvPr id="128" name="object 45"/>
          <p:cNvSpPr txBox="1"/>
          <p:nvPr/>
        </p:nvSpPr>
        <p:spPr>
          <a:xfrm rot="16200000">
            <a:off x="405442" y="3802062"/>
            <a:ext cx="1236663" cy="220663"/>
          </a:xfrm>
          <a:prstGeom prst="rect">
            <a:avLst/>
          </a:prstGeom>
        </p:spPr>
        <p:txBody>
          <a:bodyPr lIns="0" tIns="0" rIns="0" bIns="0"/>
          <a:lstStyle/>
          <a:p>
            <a:pPr marL="12700">
              <a:lnSpc>
                <a:spcPts val="1730"/>
              </a:lnSpc>
              <a:spcBef>
                <a:spcPts val="86"/>
              </a:spcBef>
              <a:defRPr/>
            </a:pPr>
            <a:r>
              <a:rPr sz="1600" b="1" spc="-50" dirty="0">
                <a:latin typeface="Arial"/>
                <a:ea typeface="+mn-ea"/>
                <a:cs typeface="Arial"/>
              </a:rPr>
              <a:t>A</a:t>
            </a:r>
            <a:r>
              <a:rPr sz="1600" b="1" dirty="0">
                <a:latin typeface="Arial"/>
                <a:ea typeface="+mn-ea"/>
                <a:cs typeface="Arial"/>
              </a:rPr>
              <a:t>u</a:t>
            </a:r>
            <a:r>
              <a:rPr sz="1600" b="1" spc="-4" dirty="0">
                <a:latin typeface="Arial"/>
                <a:ea typeface="+mn-ea"/>
                <a:cs typeface="Arial"/>
              </a:rPr>
              <a:t>t</a:t>
            </a:r>
            <a:r>
              <a:rPr sz="1600" b="1" spc="9" dirty="0">
                <a:latin typeface="Arial"/>
                <a:ea typeface="+mn-ea"/>
                <a:cs typeface="Arial"/>
              </a:rPr>
              <a:t>h</a:t>
            </a:r>
            <a:r>
              <a:rPr sz="1600" b="1" dirty="0">
                <a:latin typeface="Arial"/>
                <a:ea typeface="+mn-ea"/>
                <a:cs typeface="Arial"/>
              </a:rPr>
              <a:t>.</a:t>
            </a:r>
            <a:r>
              <a:rPr sz="1600" b="1" spc="23" dirty="0">
                <a:latin typeface="Arial"/>
                <a:ea typeface="+mn-ea"/>
                <a:cs typeface="Arial"/>
              </a:rPr>
              <a:t> </a:t>
            </a:r>
            <a:r>
              <a:rPr sz="1600" b="1" dirty="0">
                <a:latin typeface="Arial"/>
                <a:ea typeface="+mn-ea"/>
                <a:cs typeface="Arial"/>
              </a:rPr>
              <a:t>fail</a:t>
            </a:r>
            <a:r>
              <a:rPr sz="1600" b="1" spc="-4" dirty="0">
                <a:latin typeface="Arial"/>
                <a:ea typeface="+mn-ea"/>
                <a:cs typeface="Arial"/>
              </a:rPr>
              <a:t>u</a:t>
            </a:r>
            <a:r>
              <a:rPr sz="1600" b="1" dirty="0">
                <a:latin typeface="Arial"/>
                <a:ea typeface="+mn-ea"/>
                <a:cs typeface="Arial"/>
              </a:rPr>
              <a:t>re</a:t>
            </a:r>
            <a:endParaRPr sz="1600">
              <a:latin typeface="Arial"/>
              <a:ea typeface="+mn-ea"/>
              <a:cs typeface="Arial"/>
            </a:endParaRPr>
          </a:p>
        </p:txBody>
      </p:sp>
      <p:sp>
        <p:nvSpPr>
          <p:cNvPr id="129" name="object 44"/>
          <p:cNvSpPr txBox="1"/>
          <p:nvPr/>
        </p:nvSpPr>
        <p:spPr>
          <a:xfrm rot="16200000">
            <a:off x="406236" y="5672931"/>
            <a:ext cx="1425575" cy="220663"/>
          </a:xfrm>
          <a:prstGeom prst="rect">
            <a:avLst/>
          </a:prstGeom>
        </p:spPr>
        <p:txBody>
          <a:bodyPr lIns="0" tIns="0" rIns="0" bIns="0"/>
          <a:lstStyle/>
          <a:p>
            <a:pPr marL="12700">
              <a:lnSpc>
                <a:spcPts val="1735"/>
              </a:lnSpc>
              <a:spcBef>
                <a:spcPts val="86"/>
              </a:spcBef>
              <a:defRPr/>
            </a:pPr>
            <a:r>
              <a:rPr sz="1600" b="1" spc="-50" dirty="0">
                <a:latin typeface="Arial"/>
                <a:ea typeface="+mn-ea"/>
                <a:cs typeface="Arial"/>
              </a:rPr>
              <a:t>A</a:t>
            </a:r>
            <a:r>
              <a:rPr sz="1600" b="1" dirty="0">
                <a:latin typeface="Arial"/>
                <a:ea typeface="+mn-ea"/>
                <a:cs typeface="Arial"/>
              </a:rPr>
              <a:t>u</a:t>
            </a:r>
            <a:r>
              <a:rPr sz="1600" b="1" spc="-9" dirty="0">
                <a:latin typeface="Arial"/>
                <a:ea typeface="+mn-ea"/>
                <a:cs typeface="Arial"/>
              </a:rPr>
              <a:t>t</a:t>
            </a:r>
            <a:r>
              <a:rPr sz="1600" b="1" spc="9" dirty="0">
                <a:latin typeface="Arial"/>
                <a:ea typeface="+mn-ea"/>
                <a:cs typeface="Arial"/>
              </a:rPr>
              <a:t>h</a:t>
            </a:r>
            <a:r>
              <a:rPr sz="1600" b="1" dirty="0">
                <a:latin typeface="Arial"/>
                <a:ea typeface="+mn-ea"/>
                <a:cs typeface="Arial"/>
              </a:rPr>
              <a:t>.</a:t>
            </a:r>
            <a:r>
              <a:rPr sz="1600" b="1" spc="48" dirty="0">
                <a:latin typeface="Arial"/>
                <a:ea typeface="+mn-ea"/>
                <a:cs typeface="Arial"/>
              </a:rPr>
              <a:t> </a:t>
            </a:r>
            <a:r>
              <a:rPr sz="1600" b="1" dirty="0">
                <a:latin typeface="Arial"/>
                <a:ea typeface="+mn-ea"/>
                <a:cs typeface="Arial"/>
              </a:rPr>
              <a:t>s</a:t>
            </a:r>
            <a:r>
              <a:rPr sz="1600" b="1" spc="-4" dirty="0">
                <a:latin typeface="Arial"/>
                <a:ea typeface="+mn-ea"/>
                <a:cs typeface="Arial"/>
              </a:rPr>
              <a:t>u</a:t>
            </a:r>
            <a:r>
              <a:rPr sz="1600" b="1" dirty="0">
                <a:latin typeface="Arial"/>
                <a:ea typeface="+mn-ea"/>
                <a:cs typeface="Arial"/>
              </a:rPr>
              <a:t>ccess</a:t>
            </a:r>
            <a:endParaRPr sz="1600">
              <a:latin typeface="Arial"/>
              <a:ea typeface="+mn-ea"/>
              <a:cs typeface="Arial"/>
            </a:endParaRPr>
          </a:p>
        </p:txBody>
      </p:sp>
      <p:sp>
        <p:nvSpPr>
          <p:cNvPr id="130" name="object 43"/>
          <p:cNvSpPr txBox="1">
            <a:spLocks noChangeArrowheads="1"/>
          </p:cNvSpPr>
          <p:nvPr/>
        </p:nvSpPr>
        <p:spPr bwMode="auto">
          <a:xfrm>
            <a:off x="678492" y="2173287"/>
            <a:ext cx="1008063" cy="184150"/>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131" name="object 42"/>
          <p:cNvSpPr txBox="1">
            <a:spLocks noChangeArrowheads="1"/>
          </p:cNvSpPr>
          <p:nvPr/>
        </p:nvSpPr>
        <p:spPr bwMode="auto">
          <a:xfrm>
            <a:off x="1686555" y="2173287"/>
            <a:ext cx="1801812" cy="287338"/>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132" name="object 41"/>
          <p:cNvSpPr txBox="1">
            <a:spLocks noChangeArrowheads="1"/>
          </p:cNvSpPr>
          <p:nvPr/>
        </p:nvSpPr>
        <p:spPr bwMode="auto">
          <a:xfrm>
            <a:off x="3488367" y="2173287"/>
            <a:ext cx="1006475" cy="184150"/>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133" name="object 40"/>
          <p:cNvSpPr txBox="1">
            <a:spLocks noChangeArrowheads="1"/>
          </p:cNvSpPr>
          <p:nvPr/>
        </p:nvSpPr>
        <p:spPr bwMode="auto">
          <a:xfrm>
            <a:off x="4512095" y="2173287"/>
            <a:ext cx="1801813" cy="287338"/>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134" name="object 39"/>
          <p:cNvSpPr txBox="1">
            <a:spLocks noChangeArrowheads="1"/>
          </p:cNvSpPr>
          <p:nvPr/>
        </p:nvSpPr>
        <p:spPr bwMode="auto">
          <a:xfrm>
            <a:off x="6296655" y="2173287"/>
            <a:ext cx="1006475" cy="184150"/>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135" name="object 38"/>
          <p:cNvSpPr txBox="1">
            <a:spLocks noChangeArrowheads="1"/>
          </p:cNvSpPr>
          <p:nvPr/>
        </p:nvSpPr>
        <p:spPr bwMode="auto">
          <a:xfrm>
            <a:off x="7303130" y="2173287"/>
            <a:ext cx="1801812" cy="285750"/>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136" name="object 36"/>
          <p:cNvSpPr txBox="1">
            <a:spLocks noChangeArrowheads="1"/>
          </p:cNvSpPr>
          <p:nvPr/>
        </p:nvSpPr>
        <p:spPr bwMode="auto">
          <a:xfrm>
            <a:off x="678492" y="2357437"/>
            <a:ext cx="504825" cy="103188"/>
          </a:xfrm>
          <a:prstGeom prst="rect">
            <a:avLst/>
          </a:prstGeom>
          <a:noFill/>
          <a:ln w="9525">
            <a:noFill/>
            <a:miter lim="800000"/>
            <a:headEnd/>
            <a:tailEnd/>
          </a:ln>
        </p:spPr>
        <p:txBody>
          <a:bodyPr lIns="0" tIns="0" rIns="0" bIns="0"/>
          <a:lstStyle/>
          <a:p>
            <a:pPr marL="25400">
              <a:lnSpc>
                <a:spcPts val="800"/>
              </a:lnSpc>
              <a:spcBef>
                <a:spcPts val="13"/>
              </a:spcBef>
            </a:pPr>
            <a:endParaRPr lang="en-US" sz="800"/>
          </a:p>
        </p:txBody>
      </p:sp>
      <p:sp>
        <p:nvSpPr>
          <p:cNvPr id="137" name="object 35"/>
          <p:cNvSpPr txBox="1">
            <a:spLocks noChangeArrowheads="1"/>
          </p:cNvSpPr>
          <p:nvPr/>
        </p:nvSpPr>
        <p:spPr bwMode="auto">
          <a:xfrm>
            <a:off x="1183317" y="2357437"/>
            <a:ext cx="503238" cy="103188"/>
          </a:xfrm>
          <a:prstGeom prst="rect">
            <a:avLst/>
          </a:prstGeom>
          <a:noFill/>
          <a:ln w="9525">
            <a:noFill/>
            <a:miter lim="800000"/>
            <a:headEnd/>
            <a:tailEnd/>
          </a:ln>
        </p:spPr>
        <p:txBody>
          <a:bodyPr lIns="0" tIns="0" rIns="0" bIns="0"/>
          <a:lstStyle/>
          <a:p>
            <a:pPr marL="25400">
              <a:lnSpc>
                <a:spcPts val="800"/>
              </a:lnSpc>
              <a:spcBef>
                <a:spcPts val="13"/>
              </a:spcBef>
            </a:pPr>
            <a:endParaRPr lang="en-US" sz="800"/>
          </a:p>
        </p:txBody>
      </p:sp>
      <p:sp>
        <p:nvSpPr>
          <p:cNvPr id="138" name="object 34"/>
          <p:cNvSpPr txBox="1">
            <a:spLocks noChangeArrowheads="1"/>
          </p:cNvSpPr>
          <p:nvPr/>
        </p:nvSpPr>
        <p:spPr bwMode="auto">
          <a:xfrm>
            <a:off x="3488367" y="2357437"/>
            <a:ext cx="503238" cy="103188"/>
          </a:xfrm>
          <a:prstGeom prst="rect">
            <a:avLst/>
          </a:prstGeom>
          <a:noFill/>
          <a:ln w="9525">
            <a:noFill/>
            <a:miter lim="800000"/>
            <a:headEnd/>
            <a:tailEnd/>
          </a:ln>
        </p:spPr>
        <p:txBody>
          <a:bodyPr lIns="0" tIns="0" rIns="0" bIns="0"/>
          <a:lstStyle/>
          <a:p>
            <a:pPr marL="25400">
              <a:lnSpc>
                <a:spcPts val="800"/>
              </a:lnSpc>
              <a:spcBef>
                <a:spcPts val="13"/>
              </a:spcBef>
            </a:pPr>
            <a:endParaRPr lang="en-US" sz="800"/>
          </a:p>
        </p:txBody>
      </p:sp>
      <p:sp>
        <p:nvSpPr>
          <p:cNvPr id="139" name="object 33"/>
          <p:cNvSpPr txBox="1">
            <a:spLocks noChangeArrowheads="1"/>
          </p:cNvSpPr>
          <p:nvPr/>
        </p:nvSpPr>
        <p:spPr bwMode="auto">
          <a:xfrm>
            <a:off x="3991605" y="2357437"/>
            <a:ext cx="503237" cy="103188"/>
          </a:xfrm>
          <a:prstGeom prst="rect">
            <a:avLst/>
          </a:prstGeom>
          <a:noFill/>
          <a:ln w="9525">
            <a:noFill/>
            <a:miter lim="800000"/>
            <a:headEnd/>
            <a:tailEnd/>
          </a:ln>
        </p:spPr>
        <p:txBody>
          <a:bodyPr lIns="0" tIns="0" rIns="0" bIns="0"/>
          <a:lstStyle/>
          <a:p>
            <a:pPr marL="25400">
              <a:lnSpc>
                <a:spcPts val="800"/>
              </a:lnSpc>
              <a:spcBef>
                <a:spcPts val="13"/>
              </a:spcBef>
            </a:pPr>
            <a:endParaRPr lang="en-US" sz="800"/>
          </a:p>
        </p:txBody>
      </p:sp>
      <p:sp>
        <p:nvSpPr>
          <p:cNvPr id="140" name="object 32"/>
          <p:cNvSpPr txBox="1">
            <a:spLocks noChangeArrowheads="1"/>
          </p:cNvSpPr>
          <p:nvPr/>
        </p:nvSpPr>
        <p:spPr bwMode="auto">
          <a:xfrm>
            <a:off x="6296655" y="2357437"/>
            <a:ext cx="660400" cy="366713"/>
          </a:xfrm>
          <a:prstGeom prst="rect">
            <a:avLst/>
          </a:prstGeom>
          <a:noFill/>
          <a:ln w="9525">
            <a:noFill/>
            <a:miter lim="800000"/>
            <a:headEnd/>
            <a:tailEnd/>
          </a:ln>
        </p:spPr>
        <p:txBody>
          <a:bodyPr lIns="0" tIns="0" rIns="0" bIns="0"/>
          <a:lstStyle/>
          <a:p>
            <a:pPr>
              <a:lnSpc>
                <a:spcPts val="750"/>
              </a:lnSpc>
            </a:pPr>
            <a:endParaRPr lang="en-US" sz="700" dirty="0"/>
          </a:p>
          <a:p>
            <a:pPr>
              <a:lnSpc>
                <a:spcPct val="96000"/>
              </a:lnSpc>
            </a:pPr>
            <a:r>
              <a:rPr lang="en-US" sz="1600" b="1" dirty="0" smtClean="0">
                <a:solidFill>
                  <a:srgbClr val="FFFFFF"/>
                </a:solidFill>
                <a:cs typeface="Arial" charset="0"/>
              </a:rPr>
              <a:t>   ser</a:t>
            </a:r>
            <a:endParaRPr lang="en-US" sz="1600" dirty="0">
              <a:cs typeface="Arial" charset="0"/>
            </a:endParaRPr>
          </a:p>
        </p:txBody>
      </p:sp>
      <p:sp>
        <p:nvSpPr>
          <p:cNvPr id="141" name="object 31"/>
          <p:cNvSpPr txBox="1"/>
          <p:nvPr/>
        </p:nvSpPr>
        <p:spPr>
          <a:xfrm>
            <a:off x="6799892" y="2357437"/>
            <a:ext cx="503238" cy="366713"/>
          </a:xfrm>
          <a:prstGeom prst="rect">
            <a:avLst/>
          </a:prstGeom>
        </p:spPr>
        <p:txBody>
          <a:bodyPr lIns="0" tIns="0" rIns="0" bIns="0"/>
          <a:lstStyle/>
          <a:p>
            <a:pPr>
              <a:lnSpc>
                <a:spcPts val="750"/>
              </a:lnSpc>
              <a:spcBef>
                <a:spcPts val="1"/>
              </a:spcBef>
              <a:defRPr/>
            </a:pPr>
            <a:endParaRPr sz="750">
              <a:ea typeface="+mn-ea"/>
            </a:endParaRPr>
          </a:p>
          <a:p>
            <a:pPr marL="2361">
              <a:lnSpc>
                <a:spcPct val="95825"/>
              </a:lnSpc>
              <a:defRPr/>
            </a:pPr>
            <a:r>
              <a:rPr sz="1600" b="1" spc="-29" dirty="0">
                <a:solidFill>
                  <a:srgbClr val="FFFFFF"/>
                </a:solidFill>
                <a:latin typeface="Arial"/>
                <a:ea typeface="+mn-ea"/>
                <a:cs typeface="Arial"/>
              </a:rPr>
              <a:t>v</a:t>
            </a:r>
            <a:r>
              <a:rPr sz="1600" b="1" dirty="0">
                <a:solidFill>
                  <a:srgbClr val="FFFFFF"/>
                </a:solidFill>
                <a:latin typeface="Arial"/>
                <a:ea typeface="+mn-ea"/>
                <a:cs typeface="Arial"/>
              </a:rPr>
              <a:t>er</a:t>
            </a:r>
            <a:endParaRPr sz="1600">
              <a:latin typeface="Arial"/>
              <a:ea typeface="+mn-ea"/>
              <a:cs typeface="Arial"/>
            </a:endParaRPr>
          </a:p>
        </p:txBody>
      </p:sp>
      <p:sp>
        <p:nvSpPr>
          <p:cNvPr id="142" name="object 30"/>
          <p:cNvSpPr txBox="1">
            <a:spLocks noChangeArrowheads="1"/>
          </p:cNvSpPr>
          <p:nvPr/>
        </p:nvSpPr>
        <p:spPr bwMode="auto">
          <a:xfrm>
            <a:off x="9104942" y="2357437"/>
            <a:ext cx="503238" cy="101600"/>
          </a:xfrm>
          <a:prstGeom prst="rect">
            <a:avLst/>
          </a:prstGeom>
          <a:noFill/>
          <a:ln w="9525">
            <a:noFill/>
            <a:miter lim="800000"/>
            <a:headEnd/>
            <a:tailEnd/>
          </a:ln>
        </p:spPr>
        <p:txBody>
          <a:bodyPr lIns="0" tIns="0" rIns="0" bIns="0"/>
          <a:lstStyle/>
          <a:p>
            <a:pPr marL="25400">
              <a:lnSpc>
                <a:spcPts val="800"/>
              </a:lnSpc>
              <a:spcBef>
                <a:spcPts val="13"/>
              </a:spcBef>
            </a:pPr>
            <a:endParaRPr lang="en-US" sz="800"/>
          </a:p>
        </p:txBody>
      </p:sp>
      <p:sp>
        <p:nvSpPr>
          <p:cNvPr id="143" name="object 28"/>
          <p:cNvSpPr txBox="1">
            <a:spLocks noChangeArrowheads="1"/>
          </p:cNvSpPr>
          <p:nvPr/>
        </p:nvSpPr>
        <p:spPr bwMode="auto">
          <a:xfrm>
            <a:off x="678492" y="2460625"/>
            <a:ext cx="504825" cy="365125"/>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144" name="object 27"/>
          <p:cNvSpPr txBox="1">
            <a:spLocks noChangeArrowheads="1"/>
          </p:cNvSpPr>
          <p:nvPr/>
        </p:nvSpPr>
        <p:spPr bwMode="auto">
          <a:xfrm>
            <a:off x="1183317" y="2460625"/>
            <a:ext cx="2808288" cy="365125"/>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145" name="object 26"/>
          <p:cNvSpPr txBox="1">
            <a:spLocks noChangeArrowheads="1"/>
          </p:cNvSpPr>
          <p:nvPr/>
        </p:nvSpPr>
        <p:spPr bwMode="auto">
          <a:xfrm>
            <a:off x="3991605" y="2460625"/>
            <a:ext cx="2305050" cy="263525"/>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146" name="object 25"/>
          <p:cNvSpPr txBox="1">
            <a:spLocks noChangeArrowheads="1"/>
          </p:cNvSpPr>
          <p:nvPr/>
        </p:nvSpPr>
        <p:spPr bwMode="auto">
          <a:xfrm>
            <a:off x="7303130" y="2459037"/>
            <a:ext cx="2305050" cy="265113"/>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147" name="object 23"/>
          <p:cNvSpPr txBox="1">
            <a:spLocks noChangeArrowheads="1"/>
          </p:cNvSpPr>
          <p:nvPr/>
        </p:nvSpPr>
        <p:spPr bwMode="auto">
          <a:xfrm>
            <a:off x="3991605" y="2724150"/>
            <a:ext cx="2808287" cy="101600"/>
          </a:xfrm>
          <a:prstGeom prst="rect">
            <a:avLst/>
          </a:prstGeom>
          <a:noFill/>
          <a:ln w="9525">
            <a:noFill/>
            <a:miter lim="800000"/>
            <a:headEnd/>
            <a:tailEnd/>
          </a:ln>
        </p:spPr>
        <p:txBody>
          <a:bodyPr lIns="0" tIns="0" rIns="0" bIns="0"/>
          <a:lstStyle/>
          <a:p>
            <a:pPr marL="25400">
              <a:lnSpc>
                <a:spcPts val="800"/>
              </a:lnSpc>
            </a:pPr>
            <a:endParaRPr lang="en-US" sz="800"/>
          </a:p>
        </p:txBody>
      </p:sp>
      <p:sp>
        <p:nvSpPr>
          <p:cNvPr id="148" name="object 22"/>
          <p:cNvSpPr txBox="1">
            <a:spLocks noChangeArrowheads="1"/>
          </p:cNvSpPr>
          <p:nvPr/>
        </p:nvSpPr>
        <p:spPr bwMode="auto">
          <a:xfrm>
            <a:off x="6799892" y="2724150"/>
            <a:ext cx="2808288" cy="101600"/>
          </a:xfrm>
          <a:prstGeom prst="rect">
            <a:avLst/>
          </a:prstGeom>
          <a:noFill/>
          <a:ln w="9525">
            <a:noFill/>
            <a:miter lim="800000"/>
            <a:headEnd/>
            <a:tailEnd/>
          </a:ln>
        </p:spPr>
        <p:txBody>
          <a:bodyPr lIns="0" tIns="0" rIns="0" bIns="0"/>
          <a:lstStyle/>
          <a:p>
            <a:pPr marL="25400">
              <a:lnSpc>
                <a:spcPts val="800"/>
              </a:lnSpc>
            </a:pPr>
            <a:endParaRPr lang="en-US" sz="800"/>
          </a:p>
        </p:txBody>
      </p:sp>
      <p:sp>
        <p:nvSpPr>
          <p:cNvPr id="149" name="object 21"/>
          <p:cNvSpPr txBox="1">
            <a:spLocks noChangeArrowheads="1"/>
          </p:cNvSpPr>
          <p:nvPr/>
        </p:nvSpPr>
        <p:spPr bwMode="auto">
          <a:xfrm>
            <a:off x="678492" y="2825750"/>
            <a:ext cx="504825" cy="1944687"/>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150" name="object 20"/>
          <p:cNvSpPr txBox="1">
            <a:spLocks noChangeArrowheads="1"/>
          </p:cNvSpPr>
          <p:nvPr/>
        </p:nvSpPr>
        <p:spPr bwMode="auto">
          <a:xfrm>
            <a:off x="1183317" y="2825750"/>
            <a:ext cx="2808288" cy="1944687"/>
          </a:xfrm>
          <a:prstGeom prst="rect">
            <a:avLst/>
          </a:prstGeom>
          <a:noFill/>
          <a:ln w="9525">
            <a:noFill/>
            <a:miter lim="800000"/>
            <a:headEnd/>
            <a:tailEnd/>
          </a:ln>
        </p:spPr>
        <p:txBody>
          <a:bodyPr lIns="0" tIns="0" rIns="0" bIns="0"/>
          <a:lstStyle/>
          <a:p>
            <a:pPr marL="574675" algn="ctr">
              <a:lnSpc>
                <a:spcPct val="96000"/>
              </a:lnSpc>
              <a:spcBef>
                <a:spcPts val="175"/>
              </a:spcBef>
            </a:pPr>
            <a:r>
              <a:rPr lang="en-US" sz="1400" b="1" dirty="0">
                <a:cs typeface="Arial" charset="0"/>
              </a:rPr>
              <a:t>User data packet</a:t>
            </a:r>
            <a:endParaRPr lang="en-US" sz="1400" dirty="0">
              <a:cs typeface="Arial" charset="0"/>
            </a:endParaRPr>
          </a:p>
          <a:p>
            <a:pPr marL="574675" algn="ctr">
              <a:lnSpc>
                <a:spcPct val="96000"/>
              </a:lnSpc>
              <a:spcBef>
                <a:spcPts val="9813"/>
              </a:spcBef>
            </a:pPr>
            <a:r>
              <a:rPr lang="en-US" sz="1400" b="1" dirty="0">
                <a:cs typeface="Arial" charset="0"/>
              </a:rPr>
              <a:t>Reject access</a:t>
            </a:r>
            <a:endParaRPr lang="en-US" sz="1400" dirty="0">
              <a:cs typeface="Arial" charset="0"/>
            </a:endParaRPr>
          </a:p>
        </p:txBody>
      </p:sp>
      <p:sp>
        <p:nvSpPr>
          <p:cNvPr id="151" name="object 19"/>
          <p:cNvSpPr txBox="1">
            <a:spLocks noChangeArrowheads="1"/>
          </p:cNvSpPr>
          <p:nvPr/>
        </p:nvSpPr>
        <p:spPr bwMode="auto">
          <a:xfrm>
            <a:off x="3991605" y="2825750"/>
            <a:ext cx="2808287" cy="1944687"/>
          </a:xfrm>
          <a:prstGeom prst="rect">
            <a:avLst/>
          </a:prstGeom>
          <a:noFill/>
          <a:ln w="9525">
            <a:noFill/>
            <a:miter lim="800000"/>
            <a:headEnd/>
            <a:tailEnd/>
          </a:ln>
        </p:spPr>
        <p:txBody>
          <a:bodyPr lIns="0" tIns="0" rIns="0" bIns="0"/>
          <a:lstStyle/>
          <a:p>
            <a:pPr marL="690563">
              <a:lnSpc>
                <a:spcPts val="1450"/>
              </a:lnSpc>
              <a:spcBef>
                <a:spcPts val="75"/>
              </a:spcBef>
            </a:pPr>
            <a:r>
              <a:rPr lang="en-US" sz="1400" b="1">
                <a:cs typeface="Arial" charset="0"/>
              </a:rPr>
              <a:t>Access-Request</a:t>
            </a:r>
            <a:endParaRPr lang="en-US" sz="1400">
              <a:cs typeface="Arial" charset="0"/>
            </a:endParaRPr>
          </a:p>
          <a:p>
            <a:pPr marL="690563" algn="ctr">
              <a:lnSpc>
                <a:spcPct val="96000"/>
              </a:lnSpc>
              <a:spcBef>
                <a:spcPts val="1675"/>
              </a:spcBef>
            </a:pPr>
            <a:r>
              <a:rPr lang="en-US" sz="1400" b="1">
                <a:cs typeface="Arial" charset="0"/>
              </a:rPr>
              <a:t>hashed password (RSA MD5)</a:t>
            </a:r>
            <a:endParaRPr lang="en-US" sz="1400">
              <a:cs typeface="Arial" charset="0"/>
            </a:endParaRPr>
          </a:p>
          <a:p>
            <a:pPr marL="690563">
              <a:lnSpc>
                <a:spcPct val="96000"/>
              </a:lnSpc>
              <a:spcBef>
                <a:spcPts val="5238"/>
              </a:spcBef>
            </a:pPr>
            <a:r>
              <a:rPr lang="en-US" sz="1400" b="1">
                <a:cs typeface="Arial" charset="0"/>
              </a:rPr>
              <a:t>Access-Reject</a:t>
            </a:r>
            <a:endParaRPr lang="en-US" sz="1400">
              <a:cs typeface="Arial" charset="0"/>
            </a:endParaRPr>
          </a:p>
        </p:txBody>
      </p:sp>
      <p:sp>
        <p:nvSpPr>
          <p:cNvPr id="152" name="object 18"/>
          <p:cNvSpPr txBox="1">
            <a:spLocks noChangeArrowheads="1"/>
          </p:cNvSpPr>
          <p:nvPr/>
        </p:nvSpPr>
        <p:spPr bwMode="auto">
          <a:xfrm>
            <a:off x="6799892" y="2825750"/>
            <a:ext cx="2808288" cy="1944687"/>
          </a:xfrm>
          <a:prstGeom prst="rect">
            <a:avLst/>
          </a:prstGeom>
          <a:noFill/>
          <a:ln w="9525">
            <a:noFill/>
            <a:miter lim="800000"/>
            <a:headEnd/>
            <a:tailEnd/>
          </a:ln>
        </p:spPr>
        <p:txBody>
          <a:bodyPr lIns="0" tIns="0" rIns="0" bIns="0"/>
          <a:lstStyle/>
          <a:p>
            <a:pPr>
              <a:lnSpc>
                <a:spcPts val="1000"/>
              </a:lnSpc>
            </a:pPr>
            <a:endParaRPr lang="en-US" sz="1000"/>
          </a:p>
          <a:p>
            <a:pPr algn="ctr">
              <a:lnSpc>
                <a:spcPct val="100000"/>
              </a:lnSpc>
              <a:spcBef>
                <a:spcPts val="2238"/>
              </a:spcBef>
            </a:pPr>
            <a:r>
              <a:rPr lang="en-US" sz="1400" b="1">
                <a:cs typeface="Arial" charset="0"/>
              </a:rPr>
              <a:t>Lookup credentials for authorization</a:t>
            </a:r>
            <a:endParaRPr lang="en-US" sz="1400">
              <a:cs typeface="Arial" charset="0"/>
            </a:endParaRPr>
          </a:p>
          <a:p>
            <a:pPr algn="ctr">
              <a:lnSpc>
                <a:spcPct val="96000"/>
              </a:lnSpc>
              <a:spcBef>
                <a:spcPts val="1750"/>
              </a:spcBef>
            </a:pPr>
            <a:r>
              <a:rPr lang="en-US" sz="1400" b="1">
                <a:cs typeface="Arial" charset="0"/>
              </a:rPr>
              <a:t>'Wrong credentials'</a:t>
            </a:r>
            <a:endParaRPr lang="en-US" sz="1400">
              <a:cs typeface="Arial" charset="0"/>
            </a:endParaRPr>
          </a:p>
        </p:txBody>
      </p:sp>
      <p:sp>
        <p:nvSpPr>
          <p:cNvPr id="153" name="object 17"/>
          <p:cNvSpPr txBox="1">
            <a:spLocks noChangeArrowheads="1"/>
          </p:cNvSpPr>
          <p:nvPr/>
        </p:nvSpPr>
        <p:spPr bwMode="auto">
          <a:xfrm>
            <a:off x="9608180" y="2825750"/>
            <a:ext cx="214312" cy="1944687"/>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154" name="object 15"/>
          <p:cNvSpPr txBox="1">
            <a:spLocks noChangeArrowheads="1"/>
          </p:cNvSpPr>
          <p:nvPr/>
        </p:nvSpPr>
        <p:spPr bwMode="auto">
          <a:xfrm>
            <a:off x="678492" y="4770437"/>
            <a:ext cx="504825" cy="1943100"/>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155" name="object 14"/>
          <p:cNvSpPr txBox="1">
            <a:spLocks noChangeArrowheads="1"/>
          </p:cNvSpPr>
          <p:nvPr/>
        </p:nvSpPr>
        <p:spPr bwMode="auto">
          <a:xfrm>
            <a:off x="1183317" y="4770437"/>
            <a:ext cx="2808288" cy="1943100"/>
          </a:xfrm>
          <a:prstGeom prst="rect">
            <a:avLst/>
          </a:prstGeom>
          <a:noFill/>
          <a:ln w="9525">
            <a:noFill/>
            <a:miter lim="800000"/>
            <a:headEnd/>
            <a:tailEnd/>
          </a:ln>
        </p:spPr>
        <p:txBody>
          <a:bodyPr lIns="0" tIns="0" rIns="0" bIns="0"/>
          <a:lstStyle/>
          <a:p>
            <a:pPr>
              <a:lnSpc>
                <a:spcPts val="1000"/>
              </a:lnSpc>
            </a:pPr>
            <a:endParaRPr lang="en-US" sz="1000"/>
          </a:p>
          <a:p>
            <a:pPr algn="ctr">
              <a:lnSpc>
                <a:spcPct val="96000"/>
              </a:lnSpc>
              <a:spcBef>
                <a:spcPts val="1113"/>
              </a:spcBef>
            </a:pPr>
            <a:r>
              <a:rPr lang="en-US" sz="1400" b="1">
                <a:cs typeface="Arial" charset="0"/>
              </a:rPr>
              <a:t>User data packet</a:t>
            </a:r>
            <a:endParaRPr lang="en-US" sz="1400">
              <a:cs typeface="Arial" charset="0"/>
            </a:endParaRPr>
          </a:p>
          <a:p>
            <a:pPr algn="ctr">
              <a:lnSpc>
                <a:spcPct val="96000"/>
              </a:lnSpc>
              <a:spcBef>
                <a:spcPts val="9013"/>
              </a:spcBef>
            </a:pPr>
            <a:r>
              <a:rPr lang="en-US" sz="1400" b="1">
                <a:cs typeface="Arial" charset="0"/>
              </a:rPr>
              <a:t>Grant access</a:t>
            </a:r>
            <a:endParaRPr lang="en-US" sz="1400">
              <a:cs typeface="Arial" charset="0"/>
            </a:endParaRPr>
          </a:p>
        </p:txBody>
      </p:sp>
      <p:sp>
        <p:nvSpPr>
          <p:cNvPr id="156" name="object 13"/>
          <p:cNvSpPr txBox="1">
            <a:spLocks noChangeArrowheads="1"/>
          </p:cNvSpPr>
          <p:nvPr/>
        </p:nvSpPr>
        <p:spPr bwMode="auto">
          <a:xfrm>
            <a:off x="3991605" y="4770437"/>
            <a:ext cx="2808287" cy="1943100"/>
          </a:xfrm>
          <a:prstGeom prst="rect">
            <a:avLst/>
          </a:prstGeom>
          <a:noFill/>
          <a:ln w="9525">
            <a:noFill/>
            <a:miter lim="800000"/>
            <a:headEnd/>
            <a:tailEnd/>
          </a:ln>
        </p:spPr>
        <p:txBody>
          <a:bodyPr lIns="0" tIns="0" rIns="0" bIns="0"/>
          <a:lstStyle/>
          <a:p>
            <a:pPr>
              <a:lnSpc>
                <a:spcPts val="950"/>
              </a:lnSpc>
              <a:spcBef>
                <a:spcPts val="25"/>
              </a:spcBef>
            </a:pPr>
            <a:endParaRPr lang="en-US" sz="900"/>
          </a:p>
          <a:p>
            <a:pPr algn="ctr">
              <a:lnSpc>
                <a:spcPct val="100000"/>
              </a:lnSpc>
            </a:pPr>
            <a:r>
              <a:rPr lang="en-US" sz="1400" b="1">
                <a:cs typeface="Arial" charset="0"/>
              </a:rPr>
              <a:t>Access-Request with username and</a:t>
            </a:r>
            <a:endParaRPr lang="en-US" sz="1400">
              <a:cs typeface="Arial" charset="0"/>
            </a:endParaRPr>
          </a:p>
          <a:p>
            <a:pPr algn="ctr">
              <a:lnSpc>
                <a:spcPct val="96000"/>
              </a:lnSpc>
            </a:pPr>
            <a:r>
              <a:rPr lang="en-US" sz="1400" b="1">
                <a:cs typeface="Arial" charset="0"/>
              </a:rPr>
              <a:t>hashed password (RSA MD5)</a:t>
            </a:r>
            <a:endParaRPr lang="en-US" sz="1400">
              <a:cs typeface="Arial" charset="0"/>
            </a:endParaRPr>
          </a:p>
          <a:p>
            <a:pPr>
              <a:lnSpc>
                <a:spcPct val="96000"/>
              </a:lnSpc>
              <a:spcBef>
                <a:spcPts val="5238"/>
              </a:spcBef>
            </a:pPr>
            <a:r>
              <a:rPr lang="en-US" sz="1400" b="1">
                <a:cs typeface="Arial" charset="0"/>
              </a:rPr>
              <a:t>Access-Accept</a:t>
            </a:r>
            <a:endParaRPr lang="en-US" sz="1400">
              <a:cs typeface="Arial" charset="0"/>
            </a:endParaRPr>
          </a:p>
        </p:txBody>
      </p:sp>
      <p:sp>
        <p:nvSpPr>
          <p:cNvPr id="157" name="object 12"/>
          <p:cNvSpPr txBox="1">
            <a:spLocks noChangeArrowheads="1"/>
          </p:cNvSpPr>
          <p:nvPr/>
        </p:nvSpPr>
        <p:spPr bwMode="auto">
          <a:xfrm>
            <a:off x="6799892" y="4770437"/>
            <a:ext cx="2808288" cy="1943100"/>
          </a:xfrm>
          <a:prstGeom prst="rect">
            <a:avLst/>
          </a:prstGeom>
          <a:noFill/>
          <a:ln w="9525">
            <a:noFill/>
            <a:miter lim="800000"/>
            <a:headEnd/>
            <a:tailEnd/>
          </a:ln>
        </p:spPr>
        <p:txBody>
          <a:bodyPr lIns="0" tIns="0" rIns="0" bIns="0"/>
          <a:lstStyle/>
          <a:p>
            <a:pPr>
              <a:lnSpc>
                <a:spcPts val="650"/>
              </a:lnSpc>
              <a:spcBef>
                <a:spcPts val="25"/>
              </a:spcBef>
            </a:pPr>
            <a:endParaRPr lang="en-US" sz="600"/>
          </a:p>
          <a:p>
            <a:pPr algn="ctr">
              <a:lnSpc>
                <a:spcPct val="100000"/>
              </a:lnSpc>
              <a:spcBef>
                <a:spcPts val="2000"/>
              </a:spcBef>
            </a:pPr>
            <a:r>
              <a:rPr lang="en-US" sz="1400" b="1">
                <a:cs typeface="Arial" charset="0"/>
              </a:rPr>
              <a:t>Lookup credentials for authorization. Create session record.</a:t>
            </a:r>
            <a:endParaRPr lang="en-US" sz="1400">
              <a:cs typeface="Arial" charset="0"/>
            </a:endParaRPr>
          </a:p>
          <a:p>
            <a:pPr algn="ctr">
              <a:lnSpc>
                <a:spcPct val="96000"/>
              </a:lnSpc>
              <a:spcBef>
                <a:spcPts val="1763"/>
              </a:spcBef>
            </a:pPr>
            <a:r>
              <a:rPr lang="en-US" sz="1400" b="1">
                <a:cs typeface="Arial" charset="0"/>
              </a:rPr>
              <a:t>'Correct credentials'</a:t>
            </a:r>
            <a:endParaRPr lang="en-US" sz="1400">
              <a:cs typeface="Arial" charset="0"/>
            </a:endParaRPr>
          </a:p>
        </p:txBody>
      </p:sp>
      <p:sp>
        <p:nvSpPr>
          <p:cNvPr id="158" name="object 11"/>
          <p:cNvSpPr txBox="1">
            <a:spLocks noChangeArrowheads="1"/>
          </p:cNvSpPr>
          <p:nvPr/>
        </p:nvSpPr>
        <p:spPr bwMode="auto">
          <a:xfrm>
            <a:off x="9608180" y="4770437"/>
            <a:ext cx="214312" cy="1943100"/>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159" name="object 10"/>
          <p:cNvSpPr txBox="1">
            <a:spLocks noChangeArrowheads="1"/>
          </p:cNvSpPr>
          <p:nvPr/>
        </p:nvSpPr>
        <p:spPr bwMode="auto">
          <a:xfrm>
            <a:off x="678492" y="6713537"/>
            <a:ext cx="504825" cy="144463"/>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160" name="object 9"/>
          <p:cNvSpPr txBox="1">
            <a:spLocks noChangeArrowheads="1"/>
          </p:cNvSpPr>
          <p:nvPr/>
        </p:nvSpPr>
        <p:spPr bwMode="auto">
          <a:xfrm>
            <a:off x="1183317" y="6713537"/>
            <a:ext cx="2808288" cy="144463"/>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161" name="object 8"/>
          <p:cNvSpPr txBox="1">
            <a:spLocks noChangeArrowheads="1"/>
          </p:cNvSpPr>
          <p:nvPr/>
        </p:nvSpPr>
        <p:spPr bwMode="auto">
          <a:xfrm>
            <a:off x="3991605" y="6713537"/>
            <a:ext cx="2808287" cy="144463"/>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162" name="object 7"/>
          <p:cNvSpPr txBox="1">
            <a:spLocks noChangeArrowheads="1"/>
          </p:cNvSpPr>
          <p:nvPr/>
        </p:nvSpPr>
        <p:spPr bwMode="auto">
          <a:xfrm>
            <a:off x="6799892" y="6713537"/>
            <a:ext cx="2808288" cy="144463"/>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163" name="object 99"/>
          <p:cNvSpPr>
            <a:spLocks noChangeArrowheads="1"/>
          </p:cNvSpPr>
          <p:nvPr/>
        </p:nvSpPr>
        <p:spPr bwMode="auto">
          <a:xfrm>
            <a:off x="1223124" y="2150134"/>
            <a:ext cx="504825" cy="419100"/>
          </a:xfrm>
          <a:prstGeom prst="rect">
            <a:avLst/>
          </a:prstGeom>
          <a:blipFill dpi="0" rotWithShape="1">
            <a:blip r:embed="rId12"/>
            <a:srcRect/>
            <a:stretch>
              <a:fillRect/>
            </a:stretch>
          </a:blipFill>
          <a:ln w="9525">
            <a:noFill/>
            <a:miter lim="800000"/>
            <a:headEnd/>
            <a:tailEnd/>
          </a:ln>
        </p:spPr>
        <p:txBody>
          <a:bodyPr lIns="0" tIns="0" rIns="0" bIns="0"/>
          <a:lstStyle/>
          <a:p>
            <a:endParaRPr lang="en-US"/>
          </a:p>
        </p:txBody>
      </p:sp>
      <p:sp>
        <p:nvSpPr>
          <p:cNvPr id="173" name="object 81"/>
          <p:cNvSpPr>
            <a:spLocks noChangeArrowheads="1"/>
          </p:cNvSpPr>
          <p:nvPr/>
        </p:nvSpPr>
        <p:spPr bwMode="auto">
          <a:xfrm>
            <a:off x="8925644" y="2166517"/>
            <a:ext cx="1143000" cy="422275"/>
          </a:xfrm>
          <a:prstGeom prst="rect">
            <a:avLst/>
          </a:prstGeom>
          <a:blipFill dpi="0" rotWithShape="1">
            <a:blip r:embed="rId13"/>
            <a:srcRect/>
            <a:stretch>
              <a:fillRect/>
            </a:stretch>
          </a:blipFill>
          <a:ln w="9525">
            <a:noFill/>
            <a:miter lim="800000"/>
            <a:headEnd/>
            <a:tailEnd/>
          </a:ln>
        </p:spPr>
        <p:txBody>
          <a:bodyPr lIns="0" tIns="0" rIns="0" bIns="0"/>
          <a:lstStyle/>
          <a:p>
            <a:endParaRPr lang="en-US"/>
          </a:p>
        </p:txBody>
      </p:sp>
      <p:sp>
        <p:nvSpPr>
          <p:cNvPr id="174" name="object 82"/>
          <p:cNvSpPr>
            <a:spLocks noChangeArrowheads="1"/>
          </p:cNvSpPr>
          <p:nvPr/>
        </p:nvSpPr>
        <p:spPr bwMode="auto">
          <a:xfrm>
            <a:off x="9174882" y="2141117"/>
            <a:ext cx="700087" cy="533400"/>
          </a:xfrm>
          <a:prstGeom prst="rect">
            <a:avLst/>
          </a:prstGeom>
          <a:blipFill dpi="0" rotWithShape="1">
            <a:blip r:embed="rId14"/>
            <a:srcRect/>
            <a:stretch>
              <a:fillRect/>
            </a:stretch>
          </a:blipFill>
          <a:ln w="9525">
            <a:noFill/>
            <a:miter lim="800000"/>
            <a:headEnd/>
            <a:tailEnd/>
          </a:ln>
        </p:spPr>
        <p:txBody>
          <a:bodyPr lIns="0" tIns="0" rIns="0" bIns="0"/>
          <a:lstStyle/>
          <a:p>
            <a:endParaRPr lang="en-US"/>
          </a:p>
        </p:txBody>
      </p:sp>
      <p:sp>
        <p:nvSpPr>
          <p:cNvPr id="175" name="object 83"/>
          <p:cNvSpPr>
            <a:spLocks noChangeArrowheads="1"/>
          </p:cNvSpPr>
          <p:nvPr/>
        </p:nvSpPr>
        <p:spPr bwMode="auto">
          <a:xfrm>
            <a:off x="8966919" y="2206205"/>
            <a:ext cx="1006475" cy="287337"/>
          </a:xfrm>
          <a:prstGeom prst="rect">
            <a:avLst/>
          </a:prstGeom>
          <a:blipFill dpi="0" rotWithShape="1">
            <a:blip r:embed="rId15"/>
            <a:srcRect/>
            <a:stretch>
              <a:fillRect/>
            </a:stretch>
          </a:blipFill>
          <a:ln w="9525">
            <a:noFill/>
            <a:miter lim="800000"/>
            <a:headEnd/>
            <a:tailEnd/>
          </a:ln>
        </p:spPr>
        <p:txBody>
          <a:bodyPr lIns="0" tIns="0" rIns="0" bIns="0"/>
          <a:lstStyle/>
          <a:p>
            <a:endParaRPr lang="en-US"/>
          </a:p>
        </p:txBody>
      </p:sp>
      <p:sp>
        <p:nvSpPr>
          <p:cNvPr id="176" name="object 84"/>
          <p:cNvSpPr>
            <a:spLocks noChangeArrowheads="1"/>
          </p:cNvSpPr>
          <p:nvPr/>
        </p:nvSpPr>
        <p:spPr bwMode="auto">
          <a:xfrm>
            <a:off x="8966919" y="2206205"/>
            <a:ext cx="1006475" cy="287337"/>
          </a:xfrm>
          <a:custGeom>
            <a:avLst/>
            <a:gdLst>
              <a:gd name="T0" fmla="*/ 0 w 1006475"/>
              <a:gd name="T1" fmla="*/ 0 h 287337"/>
              <a:gd name="T2" fmla="*/ 1006475 w 1006475"/>
              <a:gd name="T3" fmla="*/ 287337 h 287337"/>
            </a:gdLst>
            <a:ahLst/>
            <a:cxnLst/>
            <a:rect l="T0" t="T1" r="T2" b="T3"/>
            <a:pathLst>
              <a:path w="1006475" h="287337">
                <a:moveTo>
                  <a:pt x="0" y="287337"/>
                </a:moveTo>
                <a:lnTo>
                  <a:pt x="1006475" y="287337"/>
                </a:lnTo>
                <a:lnTo>
                  <a:pt x="1006475" y="0"/>
                </a:lnTo>
                <a:lnTo>
                  <a:pt x="0" y="0"/>
                </a:lnTo>
                <a:lnTo>
                  <a:pt x="0" y="287337"/>
                </a:lnTo>
                <a:close/>
              </a:path>
            </a:pathLst>
          </a:custGeom>
          <a:noFill/>
          <a:ln w="28575">
            <a:solidFill>
              <a:srgbClr val="333333"/>
            </a:solidFill>
            <a:miter lim="800000"/>
            <a:headEnd/>
            <a:tailEnd/>
          </a:ln>
        </p:spPr>
        <p:txBody>
          <a:bodyPr lIns="0" tIns="0" rIns="0" bIns="0"/>
          <a:lstStyle/>
          <a:p>
            <a:endParaRPr lang="en-US"/>
          </a:p>
        </p:txBody>
      </p:sp>
      <p:sp>
        <p:nvSpPr>
          <p:cNvPr id="177" name="object 86"/>
          <p:cNvSpPr>
            <a:spLocks noChangeArrowheads="1"/>
          </p:cNvSpPr>
          <p:nvPr/>
        </p:nvSpPr>
        <p:spPr bwMode="auto">
          <a:xfrm>
            <a:off x="9750725" y="2204317"/>
            <a:ext cx="328613" cy="279400"/>
          </a:xfrm>
          <a:prstGeom prst="rect">
            <a:avLst/>
          </a:prstGeom>
          <a:blipFill dpi="0" rotWithShape="1">
            <a:blip r:embed="rId16"/>
            <a:srcRect/>
            <a:stretch>
              <a:fillRect/>
            </a:stretch>
          </a:blipFill>
          <a:ln w="9525">
            <a:noFill/>
            <a:miter lim="800000"/>
            <a:headEnd/>
            <a:tailEnd/>
          </a:ln>
        </p:spPr>
        <p:txBody>
          <a:bodyPr lIns="0" tIns="0" rIns="0" bIns="0"/>
          <a:lstStyle/>
          <a:p>
            <a:endParaRPr lang="en-US"/>
          </a:p>
        </p:txBody>
      </p:sp>
      <p:sp>
        <p:nvSpPr>
          <p:cNvPr id="178" name="object 50"/>
          <p:cNvSpPr txBox="1">
            <a:spLocks noChangeArrowheads="1"/>
          </p:cNvSpPr>
          <p:nvPr/>
        </p:nvSpPr>
        <p:spPr bwMode="auto">
          <a:xfrm>
            <a:off x="9312994" y="2250655"/>
            <a:ext cx="347663" cy="227012"/>
          </a:xfrm>
          <a:prstGeom prst="rect">
            <a:avLst/>
          </a:prstGeom>
          <a:noFill/>
          <a:ln w="9525">
            <a:noFill/>
            <a:miter lim="800000"/>
            <a:headEnd/>
            <a:tailEnd/>
          </a:ln>
        </p:spPr>
        <p:txBody>
          <a:bodyPr lIns="0" tIns="0" rIns="0" bIns="0"/>
          <a:lstStyle/>
          <a:p>
            <a:pPr marL="12700">
              <a:lnSpc>
                <a:spcPts val="1725"/>
              </a:lnSpc>
              <a:spcBef>
                <a:spcPts val="88"/>
              </a:spcBef>
            </a:pPr>
            <a:r>
              <a:rPr lang="en-US" sz="1600" b="1">
                <a:solidFill>
                  <a:srgbClr val="FFFFFF"/>
                </a:solidFill>
                <a:cs typeface="Arial" charset="0"/>
              </a:rPr>
              <a:t>DB</a:t>
            </a:r>
            <a:endParaRPr lang="en-US" sz="1600">
              <a:cs typeface="Arial" charset="0"/>
            </a:endParaRPr>
          </a:p>
        </p:txBody>
      </p:sp>
      <p:sp>
        <p:nvSpPr>
          <p:cNvPr id="179" name="object 37"/>
          <p:cNvSpPr txBox="1">
            <a:spLocks noChangeArrowheads="1"/>
          </p:cNvSpPr>
          <p:nvPr/>
        </p:nvSpPr>
        <p:spPr bwMode="auto">
          <a:xfrm>
            <a:off x="8966919" y="2207792"/>
            <a:ext cx="1006475" cy="184150"/>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180" name="object 30"/>
          <p:cNvSpPr txBox="1">
            <a:spLocks noChangeArrowheads="1"/>
          </p:cNvSpPr>
          <p:nvPr/>
        </p:nvSpPr>
        <p:spPr bwMode="auto">
          <a:xfrm>
            <a:off x="8966919" y="2391942"/>
            <a:ext cx="503238" cy="101600"/>
          </a:xfrm>
          <a:prstGeom prst="rect">
            <a:avLst/>
          </a:prstGeom>
          <a:noFill/>
          <a:ln w="9525">
            <a:noFill/>
            <a:miter lim="800000"/>
            <a:headEnd/>
            <a:tailEnd/>
          </a:ln>
        </p:spPr>
        <p:txBody>
          <a:bodyPr lIns="0" tIns="0" rIns="0" bIns="0"/>
          <a:lstStyle/>
          <a:p>
            <a:pPr marL="25400">
              <a:lnSpc>
                <a:spcPts val="800"/>
              </a:lnSpc>
              <a:spcBef>
                <a:spcPts val="13"/>
              </a:spcBef>
            </a:pPr>
            <a:endParaRPr lang="en-US" sz="800"/>
          </a:p>
        </p:txBody>
      </p:sp>
      <p:sp>
        <p:nvSpPr>
          <p:cNvPr id="181" name="object 29"/>
          <p:cNvSpPr txBox="1">
            <a:spLocks noChangeArrowheads="1"/>
          </p:cNvSpPr>
          <p:nvPr/>
        </p:nvSpPr>
        <p:spPr bwMode="auto">
          <a:xfrm>
            <a:off x="9470157" y="2391942"/>
            <a:ext cx="503237" cy="101600"/>
          </a:xfrm>
          <a:prstGeom prst="rect">
            <a:avLst/>
          </a:prstGeom>
          <a:noFill/>
          <a:ln w="9525">
            <a:noFill/>
            <a:miter lim="800000"/>
            <a:headEnd/>
            <a:tailEnd/>
          </a:ln>
        </p:spPr>
        <p:txBody>
          <a:bodyPr lIns="0" tIns="0" rIns="0" bIns="0"/>
          <a:lstStyle/>
          <a:p>
            <a:pPr marL="25400">
              <a:lnSpc>
                <a:spcPts val="800"/>
              </a:lnSpc>
              <a:spcBef>
                <a:spcPts val="13"/>
              </a:spcBef>
            </a:pPr>
            <a:endParaRPr lang="en-US" sz="800"/>
          </a:p>
        </p:txBody>
      </p:sp>
      <p:sp>
        <p:nvSpPr>
          <p:cNvPr id="182" name="object 101"/>
          <p:cNvSpPr>
            <a:spLocks noChangeArrowheads="1"/>
          </p:cNvSpPr>
          <p:nvPr/>
        </p:nvSpPr>
        <p:spPr bwMode="auto">
          <a:xfrm>
            <a:off x="7179724" y="2142197"/>
            <a:ext cx="304800" cy="603848"/>
          </a:xfrm>
          <a:prstGeom prst="rect">
            <a:avLst/>
          </a:prstGeom>
          <a:blipFill dpi="0" rotWithShape="1">
            <a:blip r:embed="rId17"/>
            <a:srcRect/>
            <a:stretch>
              <a:fillRect/>
            </a:stretch>
          </a:blipFill>
          <a:ln w="9525">
            <a:noFill/>
            <a:miter lim="800000"/>
            <a:headEnd/>
            <a:tailEnd/>
          </a:ln>
        </p:spPr>
        <p:txBody>
          <a:bodyPr lIns="0" tIns="0" rIns="0" bIns="0"/>
          <a:lstStyle/>
          <a:p>
            <a:endParaRPr lang="en-US"/>
          </a:p>
        </p:txBody>
      </p:sp>
    </p:spTree>
    <p:extLst>
      <p:ext uri="{BB962C8B-B14F-4D97-AF65-F5344CB8AC3E}">
        <p14:creationId xmlns:p14="http://schemas.microsoft.com/office/powerpoint/2010/main" xmlns="" val="2528015034"/>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4143"/>
          </a:xfrm>
        </p:spPr>
        <p:txBody>
          <a:bodyPr>
            <a:normAutofit/>
          </a:bodyPr>
          <a:lstStyle/>
          <a:p>
            <a:r>
              <a:rPr lang="en-GB" dirty="0" smtClean="0"/>
              <a:t>RADIUS Accounting</a:t>
            </a:r>
            <a:endParaRPr lang="en-IN" dirty="0"/>
          </a:p>
        </p:txBody>
      </p:sp>
      <p:sp>
        <p:nvSpPr>
          <p:cNvPr id="3" name="Content Placeholder 2"/>
          <p:cNvSpPr>
            <a:spLocks noGrp="1"/>
          </p:cNvSpPr>
          <p:nvPr>
            <p:ph idx="1"/>
          </p:nvPr>
        </p:nvSpPr>
        <p:spPr>
          <a:xfrm>
            <a:off x="677334" y="1397479"/>
            <a:ext cx="8596668" cy="4643883"/>
          </a:xfrm>
        </p:spPr>
        <p:txBody>
          <a:bodyPr/>
          <a:lstStyle/>
          <a:p>
            <a:pPr marL="12700">
              <a:lnSpc>
                <a:spcPct val="150000"/>
              </a:lnSpc>
              <a:buNone/>
            </a:pPr>
            <a:r>
              <a:rPr lang="en-US" sz="1500" dirty="0" smtClean="0">
                <a:cs typeface="Arial" charset="0"/>
              </a:rPr>
              <a:t>Once a network session is up and running (successful authentication), the NAS may request to start counting network usage of the user.</a:t>
            </a:r>
          </a:p>
          <a:p>
            <a:pPr algn="just">
              <a:lnSpc>
                <a:spcPct val="150000"/>
              </a:lnSpc>
              <a:buNone/>
            </a:pPr>
            <a:endParaRPr lang="en-IN" dirty="0"/>
          </a:p>
        </p:txBody>
      </p:sp>
      <p:sp>
        <p:nvSpPr>
          <p:cNvPr id="5" name="object 45"/>
          <p:cNvSpPr>
            <a:spLocks noChangeArrowheads="1"/>
          </p:cNvSpPr>
          <p:nvPr/>
        </p:nvSpPr>
        <p:spPr bwMode="auto">
          <a:xfrm>
            <a:off x="1019415" y="2668737"/>
            <a:ext cx="0" cy="4068763"/>
          </a:xfrm>
          <a:custGeom>
            <a:avLst/>
            <a:gdLst>
              <a:gd name="T0" fmla="*/ 0 h 4068533"/>
              <a:gd name="T1" fmla="*/ 4068533 h 4068533"/>
            </a:gdLst>
            <a:ahLst/>
            <a:cxnLst/>
            <a:rect l="0" t="T0" r="0" b="T1"/>
            <a:pathLst>
              <a:path h="4068533">
                <a:moveTo>
                  <a:pt x="0" y="0"/>
                </a:moveTo>
                <a:lnTo>
                  <a:pt x="0" y="4068533"/>
                </a:lnTo>
              </a:path>
            </a:pathLst>
          </a:custGeom>
          <a:noFill/>
          <a:ln w="57150">
            <a:solidFill>
              <a:srgbClr val="808080"/>
            </a:solidFill>
            <a:miter lim="800000"/>
            <a:headEnd/>
            <a:tailEnd/>
          </a:ln>
        </p:spPr>
        <p:txBody>
          <a:bodyPr lIns="0" tIns="0" rIns="0" bIns="0"/>
          <a:lstStyle/>
          <a:p>
            <a:endParaRPr lang="en-US"/>
          </a:p>
        </p:txBody>
      </p:sp>
      <p:sp>
        <p:nvSpPr>
          <p:cNvPr id="6" name="object 46"/>
          <p:cNvSpPr>
            <a:spLocks noChangeArrowheads="1"/>
          </p:cNvSpPr>
          <p:nvPr/>
        </p:nvSpPr>
        <p:spPr bwMode="auto">
          <a:xfrm>
            <a:off x="473315" y="2444900"/>
            <a:ext cx="1143000" cy="422275"/>
          </a:xfrm>
          <a:prstGeom prst="rect">
            <a:avLst/>
          </a:prstGeom>
          <a:blipFill dpi="0" rotWithShape="1">
            <a:blip r:embed="rId2"/>
            <a:srcRect/>
            <a:stretch>
              <a:fillRect/>
            </a:stretch>
          </a:blipFill>
          <a:ln w="9525">
            <a:noFill/>
            <a:miter lim="800000"/>
            <a:headEnd/>
            <a:tailEnd/>
          </a:ln>
        </p:spPr>
        <p:txBody>
          <a:bodyPr lIns="0" tIns="0" rIns="0" bIns="0"/>
          <a:lstStyle/>
          <a:p>
            <a:endParaRPr lang="en-US"/>
          </a:p>
        </p:txBody>
      </p:sp>
      <p:sp>
        <p:nvSpPr>
          <p:cNvPr id="7" name="object 47"/>
          <p:cNvSpPr>
            <a:spLocks noChangeArrowheads="1"/>
          </p:cNvSpPr>
          <p:nvPr/>
        </p:nvSpPr>
        <p:spPr bwMode="auto">
          <a:xfrm>
            <a:off x="643178" y="2417912"/>
            <a:ext cx="858837" cy="533400"/>
          </a:xfrm>
          <a:prstGeom prst="rect">
            <a:avLst/>
          </a:prstGeom>
          <a:blipFill dpi="0" rotWithShape="1">
            <a:blip r:embed="rId3"/>
            <a:srcRect/>
            <a:stretch>
              <a:fillRect/>
            </a:stretch>
          </a:blipFill>
          <a:ln w="9525">
            <a:noFill/>
            <a:miter lim="800000"/>
            <a:headEnd/>
            <a:tailEnd/>
          </a:ln>
        </p:spPr>
        <p:txBody>
          <a:bodyPr lIns="0" tIns="0" rIns="0" bIns="0"/>
          <a:lstStyle/>
          <a:p>
            <a:endParaRPr lang="en-US"/>
          </a:p>
        </p:txBody>
      </p:sp>
      <p:sp>
        <p:nvSpPr>
          <p:cNvPr id="8" name="object 48"/>
          <p:cNvSpPr>
            <a:spLocks noChangeArrowheads="1"/>
          </p:cNvSpPr>
          <p:nvPr/>
        </p:nvSpPr>
        <p:spPr bwMode="auto">
          <a:xfrm>
            <a:off x="514590" y="2484587"/>
            <a:ext cx="1008063" cy="287338"/>
          </a:xfrm>
          <a:prstGeom prst="rect">
            <a:avLst/>
          </a:prstGeom>
          <a:blipFill dpi="0" rotWithShape="1">
            <a:blip r:embed="rId4"/>
            <a:srcRect/>
            <a:stretch>
              <a:fillRect/>
            </a:stretch>
          </a:blipFill>
          <a:ln w="9525">
            <a:noFill/>
            <a:miter lim="800000"/>
            <a:headEnd/>
            <a:tailEnd/>
          </a:ln>
        </p:spPr>
        <p:txBody>
          <a:bodyPr lIns="0" tIns="0" rIns="0" bIns="0"/>
          <a:lstStyle/>
          <a:p>
            <a:endParaRPr lang="en-US"/>
          </a:p>
        </p:txBody>
      </p:sp>
      <p:sp>
        <p:nvSpPr>
          <p:cNvPr id="9" name="object 49"/>
          <p:cNvSpPr>
            <a:spLocks noChangeArrowheads="1"/>
          </p:cNvSpPr>
          <p:nvPr/>
        </p:nvSpPr>
        <p:spPr bwMode="auto">
          <a:xfrm>
            <a:off x="514590" y="2484587"/>
            <a:ext cx="1008063" cy="287338"/>
          </a:xfrm>
          <a:custGeom>
            <a:avLst/>
            <a:gdLst>
              <a:gd name="T0" fmla="*/ 0 w 1008062"/>
              <a:gd name="T1" fmla="*/ 0 h 287337"/>
              <a:gd name="T2" fmla="*/ 1008062 w 1008062"/>
              <a:gd name="T3" fmla="*/ 287337 h 287337"/>
            </a:gdLst>
            <a:ahLst/>
            <a:cxnLst/>
            <a:rect l="T0" t="T1" r="T2" b="T3"/>
            <a:pathLst>
              <a:path w="1008062" h="287337">
                <a:moveTo>
                  <a:pt x="0" y="287337"/>
                </a:moveTo>
                <a:lnTo>
                  <a:pt x="1008062" y="287337"/>
                </a:lnTo>
                <a:lnTo>
                  <a:pt x="1008062" y="0"/>
                </a:lnTo>
                <a:lnTo>
                  <a:pt x="0" y="0"/>
                </a:lnTo>
                <a:lnTo>
                  <a:pt x="0" y="287337"/>
                </a:lnTo>
                <a:close/>
              </a:path>
            </a:pathLst>
          </a:custGeom>
          <a:noFill/>
          <a:ln w="28575">
            <a:solidFill>
              <a:srgbClr val="333333"/>
            </a:solidFill>
            <a:miter lim="800000"/>
            <a:headEnd/>
            <a:tailEnd/>
          </a:ln>
        </p:spPr>
        <p:txBody>
          <a:bodyPr lIns="0" tIns="0" rIns="0" bIns="0"/>
          <a:lstStyle/>
          <a:p>
            <a:endParaRPr lang="en-US"/>
          </a:p>
        </p:txBody>
      </p:sp>
      <p:sp>
        <p:nvSpPr>
          <p:cNvPr id="10" name="object 50"/>
          <p:cNvSpPr>
            <a:spLocks noChangeArrowheads="1"/>
          </p:cNvSpPr>
          <p:nvPr/>
        </p:nvSpPr>
        <p:spPr bwMode="auto">
          <a:xfrm>
            <a:off x="3827703" y="2668737"/>
            <a:ext cx="0" cy="4068763"/>
          </a:xfrm>
          <a:custGeom>
            <a:avLst/>
            <a:gdLst>
              <a:gd name="T0" fmla="*/ 0 h 4068533"/>
              <a:gd name="T1" fmla="*/ 4068533 h 4068533"/>
            </a:gdLst>
            <a:ahLst/>
            <a:cxnLst/>
            <a:rect l="0" t="T0" r="0" b="T1"/>
            <a:pathLst>
              <a:path h="4068533">
                <a:moveTo>
                  <a:pt x="0" y="0"/>
                </a:moveTo>
                <a:lnTo>
                  <a:pt x="0" y="4068533"/>
                </a:lnTo>
              </a:path>
            </a:pathLst>
          </a:custGeom>
          <a:noFill/>
          <a:ln w="57150">
            <a:solidFill>
              <a:srgbClr val="808080"/>
            </a:solidFill>
            <a:miter lim="800000"/>
            <a:headEnd/>
            <a:tailEnd/>
          </a:ln>
        </p:spPr>
        <p:txBody>
          <a:bodyPr lIns="0" tIns="0" rIns="0" bIns="0"/>
          <a:lstStyle/>
          <a:p>
            <a:endParaRPr lang="en-US"/>
          </a:p>
        </p:txBody>
      </p:sp>
      <p:sp>
        <p:nvSpPr>
          <p:cNvPr id="11" name="object 51"/>
          <p:cNvSpPr>
            <a:spLocks noChangeArrowheads="1"/>
          </p:cNvSpPr>
          <p:nvPr/>
        </p:nvSpPr>
        <p:spPr bwMode="auto">
          <a:xfrm>
            <a:off x="3283190" y="2444900"/>
            <a:ext cx="1141413" cy="422275"/>
          </a:xfrm>
          <a:prstGeom prst="rect">
            <a:avLst/>
          </a:prstGeom>
          <a:blipFill dpi="0" rotWithShape="1">
            <a:blip r:embed="rId5"/>
            <a:srcRect/>
            <a:stretch>
              <a:fillRect/>
            </a:stretch>
          </a:blipFill>
          <a:ln w="9525">
            <a:noFill/>
            <a:miter lim="800000"/>
            <a:headEnd/>
            <a:tailEnd/>
          </a:ln>
        </p:spPr>
        <p:txBody>
          <a:bodyPr lIns="0" tIns="0" rIns="0" bIns="0"/>
          <a:lstStyle/>
          <a:p>
            <a:endParaRPr lang="en-US"/>
          </a:p>
        </p:txBody>
      </p:sp>
      <p:sp>
        <p:nvSpPr>
          <p:cNvPr id="12" name="object 52"/>
          <p:cNvSpPr>
            <a:spLocks noChangeArrowheads="1"/>
          </p:cNvSpPr>
          <p:nvPr/>
        </p:nvSpPr>
        <p:spPr bwMode="auto">
          <a:xfrm>
            <a:off x="3467340" y="2417912"/>
            <a:ext cx="830263" cy="533400"/>
          </a:xfrm>
          <a:prstGeom prst="rect">
            <a:avLst/>
          </a:prstGeom>
          <a:blipFill dpi="0" rotWithShape="1">
            <a:blip r:embed="rId6"/>
            <a:srcRect/>
            <a:stretch>
              <a:fillRect/>
            </a:stretch>
          </a:blipFill>
          <a:ln w="9525">
            <a:noFill/>
            <a:miter lim="800000"/>
            <a:headEnd/>
            <a:tailEnd/>
          </a:ln>
        </p:spPr>
        <p:txBody>
          <a:bodyPr lIns="0" tIns="0" rIns="0" bIns="0"/>
          <a:lstStyle/>
          <a:p>
            <a:endParaRPr lang="en-US"/>
          </a:p>
        </p:txBody>
      </p:sp>
      <p:sp>
        <p:nvSpPr>
          <p:cNvPr id="13" name="object 53"/>
          <p:cNvSpPr>
            <a:spLocks noChangeArrowheads="1"/>
          </p:cNvSpPr>
          <p:nvPr/>
        </p:nvSpPr>
        <p:spPr bwMode="auto">
          <a:xfrm>
            <a:off x="3324465" y="2484587"/>
            <a:ext cx="1006475" cy="287338"/>
          </a:xfrm>
          <a:prstGeom prst="rect">
            <a:avLst/>
          </a:prstGeom>
          <a:blipFill dpi="0" rotWithShape="1">
            <a:blip r:embed="rId7"/>
            <a:srcRect/>
            <a:stretch>
              <a:fillRect/>
            </a:stretch>
          </a:blipFill>
          <a:ln w="9525">
            <a:noFill/>
            <a:miter lim="800000"/>
            <a:headEnd/>
            <a:tailEnd/>
          </a:ln>
        </p:spPr>
        <p:txBody>
          <a:bodyPr lIns="0" tIns="0" rIns="0" bIns="0"/>
          <a:lstStyle/>
          <a:p>
            <a:endParaRPr lang="en-US"/>
          </a:p>
        </p:txBody>
      </p:sp>
      <p:sp>
        <p:nvSpPr>
          <p:cNvPr id="14" name="object 54"/>
          <p:cNvSpPr>
            <a:spLocks noChangeArrowheads="1"/>
          </p:cNvSpPr>
          <p:nvPr/>
        </p:nvSpPr>
        <p:spPr bwMode="auto">
          <a:xfrm>
            <a:off x="3324465" y="2484587"/>
            <a:ext cx="1006475" cy="287338"/>
          </a:xfrm>
          <a:custGeom>
            <a:avLst/>
            <a:gdLst>
              <a:gd name="T0" fmla="*/ 0 w 1006475"/>
              <a:gd name="T1" fmla="*/ 0 h 287337"/>
              <a:gd name="T2" fmla="*/ 1006475 w 1006475"/>
              <a:gd name="T3" fmla="*/ 287337 h 287337"/>
            </a:gdLst>
            <a:ahLst/>
            <a:cxnLst/>
            <a:rect l="T0" t="T1" r="T2" b="T3"/>
            <a:pathLst>
              <a:path w="1006475" h="287337">
                <a:moveTo>
                  <a:pt x="0" y="287337"/>
                </a:moveTo>
                <a:lnTo>
                  <a:pt x="1006475" y="287337"/>
                </a:lnTo>
                <a:lnTo>
                  <a:pt x="1006475" y="0"/>
                </a:lnTo>
                <a:lnTo>
                  <a:pt x="0" y="0"/>
                </a:lnTo>
                <a:lnTo>
                  <a:pt x="0" y="287337"/>
                </a:lnTo>
                <a:close/>
              </a:path>
            </a:pathLst>
          </a:custGeom>
          <a:noFill/>
          <a:ln w="28575">
            <a:solidFill>
              <a:srgbClr val="333333"/>
            </a:solidFill>
            <a:miter lim="800000"/>
            <a:headEnd/>
            <a:tailEnd/>
          </a:ln>
        </p:spPr>
        <p:txBody>
          <a:bodyPr lIns="0" tIns="0" rIns="0" bIns="0"/>
          <a:lstStyle/>
          <a:p>
            <a:endParaRPr lang="en-US"/>
          </a:p>
        </p:txBody>
      </p:sp>
      <p:sp>
        <p:nvSpPr>
          <p:cNvPr id="15" name="object 55"/>
          <p:cNvSpPr>
            <a:spLocks noChangeArrowheads="1"/>
          </p:cNvSpPr>
          <p:nvPr/>
        </p:nvSpPr>
        <p:spPr bwMode="auto">
          <a:xfrm>
            <a:off x="1019415" y="3359300"/>
            <a:ext cx="2808288" cy="131762"/>
          </a:xfrm>
          <a:custGeom>
            <a:avLst/>
            <a:gdLst>
              <a:gd name="T0" fmla="*/ 0 w 2808414"/>
              <a:gd name="T1" fmla="*/ 0 h 132587"/>
              <a:gd name="T2" fmla="*/ 2808414 w 2808414"/>
              <a:gd name="T3" fmla="*/ 132587 h 132587"/>
            </a:gdLst>
            <a:ahLst/>
            <a:cxnLst/>
            <a:rect l="T0" t="T1" r="T2" b="T3"/>
            <a:pathLst>
              <a:path w="2808414" h="132587">
                <a:moveTo>
                  <a:pt x="2681922" y="123571"/>
                </a:moveTo>
                <a:lnTo>
                  <a:pt x="2685859" y="130301"/>
                </a:lnTo>
                <a:lnTo>
                  <a:pt x="2694622" y="132587"/>
                </a:lnTo>
                <a:lnTo>
                  <a:pt x="2701480" y="128650"/>
                </a:lnTo>
                <a:lnTo>
                  <a:pt x="2808414" y="66294"/>
                </a:lnTo>
                <a:lnTo>
                  <a:pt x="2701480" y="3937"/>
                </a:lnTo>
                <a:lnTo>
                  <a:pt x="2694622" y="0"/>
                </a:lnTo>
                <a:lnTo>
                  <a:pt x="2685859" y="2286"/>
                </a:lnTo>
                <a:lnTo>
                  <a:pt x="2681922" y="9144"/>
                </a:lnTo>
                <a:lnTo>
                  <a:pt x="2677985" y="15875"/>
                </a:lnTo>
                <a:lnTo>
                  <a:pt x="2680271" y="24637"/>
                </a:lnTo>
                <a:lnTo>
                  <a:pt x="2687129" y="28701"/>
                </a:lnTo>
                <a:lnTo>
                  <a:pt x="2727265" y="52070"/>
                </a:lnTo>
                <a:lnTo>
                  <a:pt x="2779966" y="52070"/>
                </a:lnTo>
                <a:lnTo>
                  <a:pt x="2779966" y="80645"/>
                </a:lnTo>
                <a:lnTo>
                  <a:pt x="2727163" y="80644"/>
                </a:lnTo>
                <a:lnTo>
                  <a:pt x="2687129" y="104012"/>
                </a:lnTo>
                <a:lnTo>
                  <a:pt x="2680271" y="107950"/>
                </a:lnTo>
                <a:lnTo>
                  <a:pt x="2677985" y="116712"/>
                </a:lnTo>
                <a:lnTo>
                  <a:pt x="2681922" y="123571"/>
                </a:lnTo>
                <a:close/>
              </a:path>
              <a:path w="2808414" h="132587">
                <a:moveTo>
                  <a:pt x="2779966" y="52070"/>
                </a:moveTo>
                <a:lnTo>
                  <a:pt x="2772854" y="53975"/>
                </a:lnTo>
                <a:lnTo>
                  <a:pt x="2772854" y="78612"/>
                </a:lnTo>
                <a:lnTo>
                  <a:pt x="2751722" y="66309"/>
                </a:lnTo>
                <a:lnTo>
                  <a:pt x="2772854" y="53975"/>
                </a:lnTo>
                <a:lnTo>
                  <a:pt x="2779966" y="52070"/>
                </a:lnTo>
                <a:lnTo>
                  <a:pt x="0" y="52070"/>
                </a:lnTo>
                <a:lnTo>
                  <a:pt x="0" y="80645"/>
                </a:lnTo>
                <a:lnTo>
                  <a:pt x="2779966" y="80645"/>
                </a:lnTo>
                <a:lnTo>
                  <a:pt x="2779966" y="52070"/>
                </a:lnTo>
                <a:close/>
              </a:path>
              <a:path w="2808414" h="132587">
                <a:moveTo>
                  <a:pt x="2772854" y="53975"/>
                </a:moveTo>
                <a:lnTo>
                  <a:pt x="2751722" y="66309"/>
                </a:lnTo>
                <a:lnTo>
                  <a:pt x="2772854" y="78612"/>
                </a:lnTo>
                <a:lnTo>
                  <a:pt x="2772854" y="53975"/>
                </a:lnTo>
                <a:close/>
              </a:path>
            </a:pathLst>
          </a:custGeom>
          <a:solidFill>
            <a:srgbClr val="000000"/>
          </a:solidFill>
          <a:ln w="9525">
            <a:noFill/>
            <a:miter lim="800000"/>
            <a:headEnd/>
            <a:tailEnd/>
          </a:ln>
        </p:spPr>
        <p:txBody>
          <a:bodyPr lIns="0" tIns="0" rIns="0" bIns="0"/>
          <a:lstStyle/>
          <a:p>
            <a:endParaRPr lang="en-US"/>
          </a:p>
        </p:txBody>
      </p:sp>
      <p:sp>
        <p:nvSpPr>
          <p:cNvPr id="16" name="object 56"/>
          <p:cNvSpPr>
            <a:spLocks noChangeArrowheads="1"/>
          </p:cNvSpPr>
          <p:nvPr/>
        </p:nvSpPr>
        <p:spPr bwMode="auto">
          <a:xfrm>
            <a:off x="6635990" y="2668737"/>
            <a:ext cx="0" cy="4068763"/>
          </a:xfrm>
          <a:custGeom>
            <a:avLst/>
            <a:gdLst>
              <a:gd name="T0" fmla="*/ 0 h 4068533"/>
              <a:gd name="T1" fmla="*/ 4068533 h 4068533"/>
            </a:gdLst>
            <a:ahLst/>
            <a:cxnLst/>
            <a:rect l="0" t="T0" r="0" b="T1"/>
            <a:pathLst>
              <a:path h="4068533">
                <a:moveTo>
                  <a:pt x="0" y="0"/>
                </a:moveTo>
                <a:lnTo>
                  <a:pt x="0" y="4068533"/>
                </a:lnTo>
              </a:path>
            </a:pathLst>
          </a:custGeom>
          <a:noFill/>
          <a:ln w="57150">
            <a:solidFill>
              <a:srgbClr val="808080"/>
            </a:solidFill>
            <a:miter lim="800000"/>
            <a:headEnd/>
            <a:tailEnd/>
          </a:ln>
        </p:spPr>
        <p:txBody>
          <a:bodyPr lIns="0" tIns="0" rIns="0" bIns="0"/>
          <a:lstStyle/>
          <a:p>
            <a:endParaRPr lang="en-US"/>
          </a:p>
        </p:txBody>
      </p:sp>
      <p:sp>
        <p:nvSpPr>
          <p:cNvPr id="17" name="object 57"/>
          <p:cNvSpPr>
            <a:spLocks noChangeArrowheads="1"/>
          </p:cNvSpPr>
          <p:nvPr/>
        </p:nvSpPr>
        <p:spPr bwMode="auto">
          <a:xfrm>
            <a:off x="6091478" y="2436962"/>
            <a:ext cx="1141412" cy="693738"/>
          </a:xfrm>
          <a:prstGeom prst="rect">
            <a:avLst/>
          </a:prstGeom>
          <a:blipFill dpi="0" rotWithShape="1">
            <a:blip r:embed="rId8"/>
            <a:srcRect/>
            <a:stretch>
              <a:fillRect/>
            </a:stretch>
          </a:blipFill>
          <a:ln w="9525">
            <a:noFill/>
            <a:miter lim="800000"/>
            <a:headEnd/>
            <a:tailEnd/>
          </a:ln>
        </p:spPr>
        <p:txBody>
          <a:bodyPr lIns="0" tIns="0" rIns="0" bIns="0"/>
          <a:lstStyle/>
          <a:p>
            <a:endParaRPr lang="en-US"/>
          </a:p>
        </p:txBody>
      </p:sp>
      <p:sp>
        <p:nvSpPr>
          <p:cNvPr id="18" name="object 58"/>
          <p:cNvSpPr>
            <a:spLocks noChangeArrowheads="1"/>
          </p:cNvSpPr>
          <p:nvPr/>
        </p:nvSpPr>
        <p:spPr bwMode="auto">
          <a:xfrm>
            <a:off x="6101003" y="2424262"/>
            <a:ext cx="1177925" cy="777875"/>
          </a:xfrm>
          <a:prstGeom prst="rect">
            <a:avLst/>
          </a:prstGeom>
          <a:blipFill dpi="0" rotWithShape="1">
            <a:blip r:embed="rId9"/>
            <a:srcRect/>
            <a:stretch>
              <a:fillRect/>
            </a:stretch>
          </a:blipFill>
          <a:ln w="9525">
            <a:noFill/>
            <a:miter lim="800000"/>
            <a:headEnd/>
            <a:tailEnd/>
          </a:ln>
        </p:spPr>
        <p:txBody>
          <a:bodyPr lIns="0" tIns="0" rIns="0" bIns="0"/>
          <a:lstStyle/>
          <a:p>
            <a:endParaRPr lang="en-US"/>
          </a:p>
        </p:txBody>
      </p:sp>
      <p:sp>
        <p:nvSpPr>
          <p:cNvPr id="19" name="object 59"/>
          <p:cNvSpPr>
            <a:spLocks noChangeArrowheads="1"/>
          </p:cNvSpPr>
          <p:nvPr/>
        </p:nvSpPr>
        <p:spPr bwMode="auto">
          <a:xfrm>
            <a:off x="6132753" y="2478237"/>
            <a:ext cx="1006475" cy="557213"/>
          </a:xfrm>
          <a:prstGeom prst="rect">
            <a:avLst/>
          </a:prstGeom>
          <a:blipFill dpi="0" rotWithShape="1">
            <a:blip r:embed="rId10"/>
            <a:srcRect/>
            <a:stretch>
              <a:fillRect/>
            </a:stretch>
          </a:blipFill>
          <a:ln w="9525">
            <a:noFill/>
            <a:miter lim="800000"/>
            <a:headEnd/>
            <a:tailEnd/>
          </a:ln>
        </p:spPr>
        <p:txBody>
          <a:bodyPr lIns="0" tIns="0" rIns="0" bIns="0"/>
          <a:lstStyle/>
          <a:p>
            <a:endParaRPr lang="en-US"/>
          </a:p>
        </p:txBody>
      </p:sp>
      <p:sp>
        <p:nvSpPr>
          <p:cNvPr id="20" name="object 60"/>
          <p:cNvSpPr>
            <a:spLocks noChangeArrowheads="1"/>
          </p:cNvSpPr>
          <p:nvPr/>
        </p:nvSpPr>
        <p:spPr bwMode="auto">
          <a:xfrm>
            <a:off x="6132753" y="2478237"/>
            <a:ext cx="1006475" cy="557213"/>
          </a:xfrm>
          <a:custGeom>
            <a:avLst/>
            <a:gdLst>
              <a:gd name="T0" fmla="*/ 0 w 1006474"/>
              <a:gd name="T1" fmla="*/ 0 h 557606"/>
              <a:gd name="T2" fmla="*/ 1006474 w 1006474"/>
              <a:gd name="T3" fmla="*/ 557606 h 557606"/>
            </a:gdLst>
            <a:ahLst/>
            <a:cxnLst/>
            <a:rect l="T0" t="T1" r="T2" b="T3"/>
            <a:pathLst>
              <a:path w="1006474" h="557606">
                <a:moveTo>
                  <a:pt x="0" y="557606"/>
                </a:moveTo>
                <a:lnTo>
                  <a:pt x="1006474" y="557606"/>
                </a:lnTo>
                <a:lnTo>
                  <a:pt x="1006474" y="0"/>
                </a:lnTo>
                <a:lnTo>
                  <a:pt x="0" y="0"/>
                </a:lnTo>
                <a:lnTo>
                  <a:pt x="0" y="557606"/>
                </a:lnTo>
                <a:close/>
              </a:path>
            </a:pathLst>
          </a:custGeom>
          <a:noFill/>
          <a:ln w="28575">
            <a:solidFill>
              <a:srgbClr val="333333"/>
            </a:solidFill>
            <a:miter lim="800000"/>
            <a:headEnd/>
            <a:tailEnd/>
          </a:ln>
        </p:spPr>
        <p:txBody>
          <a:bodyPr lIns="0" tIns="0" rIns="0" bIns="0"/>
          <a:lstStyle/>
          <a:p>
            <a:endParaRPr lang="en-US"/>
          </a:p>
        </p:txBody>
      </p:sp>
      <p:sp>
        <p:nvSpPr>
          <p:cNvPr id="21" name="object 61"/>
          <p:cNvSpPr>
            <a:spLocks noChangeArrowheads="1"/>
          </p:cNvSpPr>
          <p:nvPr/>
        </p:nvSpPr>
        <p:spPr bwMode="auto">
          <a:xfrm>
            <a:off x="3826115" y="3646637"/>
            <a:ext cx="2808288" cy="133350"/>
          </a:xfrm>
          <a:custGeom>
            <a:avLst/>
            <a:gdLst>
              <a:gd name="T0" fmla="*/ 0 w 2808351"/>
              <a:gd name="T1" fmla="*/ 0 h 132587"/>
              <a:gd name="T2" fmla="*/ 2808351 w 2808351"/>
              <a:gd name="T3" fmla="*/ 132587 h 132587"/>
            </a:gdLst>
            <a:ahLst/>
            <a:cxnLst/>
            <a:rect l="T0" t="T1" r="T2" b="T3"/>
            <a:pathLst>
              <a:path w="2808351" h="132587">
                <a:moveTo>
                  <a:pt x="2681986" y="123444"/>
                </a:moveTo>
                <a:lnTo>
                  <a:pt x="2685923" y="130301"/>
                </a:lnTo>
                <a:lnTo>
                  <a:pt x="2694686" y="132587"/>
                </a:lnTo>
                <a:lnTo>
                  <a:pt x="2701544" y="128650"/>
                </a:lnTo>
                <a:lnTo>
                  <a:pt x="2808351" y="66294"/>
                </a:lnTo>
                <a:lnTo>
                  <a:pt x="2701544" y="3937"/>
                </a:lnTo>
                <a:lnTo>
                  <a:pt x="2694686" y="0"/>
                </a:lnTo>
                <a:lnTo>
                  <a:pt x="2685923" y="2286"/>
                </a:lnTo>
                <a:lnTo>
                  <a:pt x="2681986" y="9144"/>
                </a:lnTo>
                <a:lnTo>
                  <a:pt x="2677922" y="15875"/>
                </a:lnTo>
                <a:lnTo>
                  <a:pt x="2680335" y="24637"/>
                </a:lnTo>
                <a:lnTo>
                  <a:pt x="2687066" y="28575"/>
                </a:lnTo>
                <a:lnTo>
                  <a:pt x="2727317" y="52069"/>
                </a:lnTo>
                <a:lnTo>
                  <a:pt x="2780030" y="52070"/>
                </a:lnTo>
                <a:lnTo>
                  <a:pt x="2780030" y="80645"/>
                </a:lnTo>
                <a:lnTo>
                  <a:pt x="2727100" y="80644"/>
                </a:lnTo>
                <a:lnTo>
                  <a:pt x="2687066" y="104012"/>
                </a:lnTo>
                <a:lnTo>
                  <a:pt x="2680335" y="107950"/>
                </a:lnTo>
                <a:lnTo>
                  <a:pt x="2677922" y="116712"/>
                </a:lnTo>
                <a:lnTo>
                  <a:pt x="2681986" y="123444"/>
                </a:lnTo>
                <a:close/>
              </a:path>
              <a:path w="2808351" h="132587">
                <a:moveTo>
                  <a:pt x="2780030" y="52070"/>
                </a:moveTo>
                <a:lnTo>
                  <a:pt x="2772791" y="53975"/>
                </a:lnTo>
                <a:lnTo>
                  <a:pt x="2772791" y="78612"/>
                </a:lnTo>
                <a:lnTo>
                  <a:pt x="2751686" y="66293"/>
                </a:lnTo>
                <a:lnTo>
                  <a:pt x="2772791" y="53975"/>
                </a:lnTo>
                <a:lnTo>
                  <a:pt x="2780030" y="52070"/>
                </a:lnTo>
                <a:lnTo>
                  <a:pt x="0" y="52070"/>
                </a:lnTo>
                <a:lnTo>
                  <a:pt x="0" y="80645"/>
                </a:lnTo>
                <a:lnTo>
                  <a:pt x="2780030" y="80645"/>
                </a:lnTo>
                <a:lnTo>
                  <a:pt x="2780030" y="52070"/>
                </a:lnTo>
                <a:close/>
              </a:path>
              <a:path w="2808351" h="132587">
                <a:moveTo>
                  <a:pt x="2772791" y="53975"/>
                </a:moveTo>
                <a:lnTo>
                  <a:pt x="2751686" y="66293"/>
                </a:lnTo>
                <a:lnTo>
                  <a:pt x="2772791" y="78612"/>
                </a:lnTo>
                <a:lnTo>
                  <a:pt x="2772791" y="53975"/>
                </a:lnTo>
                <a:close/>
              </a:path>
            </a:pathLst>
          </a:custGeom>
          <a:solidFill>
            <a:srgbClr val="000000"/>
          </a:solidFill>
          <a:ln w="9525">
            <a:noFill/>
            <a:miter lim="800000"/>
            <a:headEnd/>
            <a:tailEnd/>
          </a:ln>
        </p:spPr>
        <p:txBody>
          <a:bodyPr lIns="0" tIns="0" rIns="0" bIns="0"/>
          <a:lstStyle/>
          <a:p>
            <a:endParaRPr lang="en-US"/>
          </a:p>
        </p:txBody>
      </p:sp>
      <p:sp>
        <p:nvSpPr>
          <p:cNvPr id="22" name="object 62"/>
          <p:cNvSpPr>
            <a:spLocks noChangeArrowheads="1"/>
          </p:cNvSpPr>
          <p:nvPr/>
        </p:nvSpPr>
        <p:spPr bwMode="auto">
          <a:xfrm>
            <a:off x="3827703" y="4386412"/>
            <a:ext cx="2808287" cy="133350"/>
          </a:xfrm>
          <a:custGeom>
            <a:avLst/>
            <a:gdLst>
              <a:gd name="T0" fmla="*/ 0 w 2808478"/>
              <a:gd name="T1" fmla="*/ 0 h 132715"/>
              <a:gd name="T2" fmla="*/ 2808478 w 2808478"/>
              <a:gd name="T3" fmla="*/ 132715 h 132715"/>
            </a:gdLst>
            <a:ahLst/>
            <a:cxnLst/>
            <a:rect l="T0" t="T1" r="T2" b="T3"/>
            <a:pathLst>
              <a:path w="2808478" h="132715">
                <a:moveTo>
                  <a:pt x="122555" y="2286"/>
                </a:moveTo>
                <a:lnTo>
                  <a:pt x="113791" y="0"/>
                </a:lnTo>
                <a:lnTo>
                  <a:pt x="106934" y="4064"/>
                </a:lnTo>
                <a:lnTo>
                  <a:pt x="0" y="66293"/>
                </a:lnTo>
                <a:lnTo>
                  <a:pt x="28448" y="52070"/>
                </a:lnTo>
                <a:lnTo>
                  <a:pt x="35560" y="78740"/>
                </a:lnTo>
                <a:lnTo>
                  <a:pt x="81251" y="80644"/>
                </a:lnTo>
                <a:lnTo>
                  <a:pt x="2808478" y="80645"/>
                </a:lnTo>
                <a:lnTo>
                  <a:pt x="2808478" y="52070"/>
                </a:lnTo>
                <a:lnTo>
                  <a:pt x="81251" y="52069"/>
                </a:lnTo>
                <a:lnTo>
                  <a:pt x="56773" y="66357"/>
                </a:lnTo>
                <a:lnTo>
                  <a:pt x="35560" y="53975"/>
                </a:lnTo>
                <a:lnTo>
                  <a:pt x="81251" y="52069"/>
                </a:lnTo>
                <a:lnTo>
                  <a:pt x="121285" y="28702"/>
                </a:lnTo>
                <a:lnTo>
                  <a:pt x="128143" y="24765"/>
                </a:lnTo>
                <a:lnTo>
                  <a:pt x="130428" y="16002"/>
                </a:lnTo>
                <a:lnTo>
                  <a:pt x="126491" y="9143"/>
                </a:lnTo>
                <a:lnTo>
                  <a:pt x="122555" y="2286"/>
                </a:lnTo>
                <a:close/>
              </a:path>
              <a:path w="2808478" h="132715">
                <a:moveTo>
                  <a:pt x="106934" y="128650"/>
                </a:moveTo>
                <a:lnTo>
                  <a:pt x="113791" y="132715"/>
                </a:lnTo>
                <a:lnTo>
                  <a:pt x="122555" y="130429"/>
                </a:lnTo>
                <a:lnTo>
                  <a:pt x="126491" y="123571"/>
                </a:lnTo>
                <a:lnTo>
                  <a:pt x="130428" y="116712"/>
                </a:lnTo>
                <a:lnTo>
                  <a:pt x="128143" y="107950"/>
                </a:lnTo>
                <a:lnTo>
                  <a:pt x="121285" y="104012"/>
                </a:lnTo>
                <a:lnTo>
                  <a:pt x="81251" y="80644"/>
                </a:lnTo>
                <a:lnTo>
                  <a:pt x="28448" y="80645"/>
                </a:lnTo>
                <a:lnTo>
                  <a:pt x="81251" y="80644"/>
                </a:lnTo>
                <a:lnTo>
                  <a:pt x="35560" y="78740"/>
                </a:lnTo>
                <a:lnTo>
                  <a:pt x="28448" y="52070"/>
                </a:lnTo>
                <a:lnTo>
                  <a:pt x="0" y="66293"/>
                </a:lnTo>
                <a:lnTo>
                  <a:pt x="106934" y="128650"/>
                </a:lnTo>
                <a:close/>
              </a:path>
              <a:path w="2808478" h="132715">
                <a:moveTo>
                  <a:pt x="81251" y="52069"/>
                </a:moveTo>
                <a:lnTo>
                  <a:pt x="35560" y="53975"/>
                </a:lnTo>
                <a:lnTo>
                  <a:pt x="56773" y="66357"/>
                </a:lnTo>
                <a:lnTo>
                  <a:pt x="81251" y="52069"/>
                </a:lnTo>
                <a:close/>
              </a:path>
            </a:pathLst>
          </a:custGeom>
          <a:solidFill>
            <a:srgbClr val="000000"/>
          </a:solidFill>
          <a:ln w="9525">
            <a:noFill/>
            <a:miter lim="800000"/>
            <a:headEnd/>
            <a:tailEnd/>
          </a:ln>
        </p:spPr>
        <p:txBody>
          <a:bodyPr lIns="0" tIns="0" rIns="0" bIns="0"/>
          <a:lstStyle/>
          <a:p>
            <a:endParaRPr lang="en-US"/>
          </a:p>
        </p:txBody>
      </p:sp>
      <p:sp>
        <p:nvSpPr>
          <p:cNvPr id="23" name="object 63"/>
          <p:cNvSpPr>
            <a:spLocks noChangeArrowheads="1"/>
          </p:cNvSpPr>
          <p:nvPr/>
        </p:nvSpPr>
        <p:spPr bwMode="auto">
          <a:xfrm>
            <a:off x="9444278" y="2668737"/>
            <a:ext cx="0" cy="4068763"/>
          </a:xfrm>
          <a:custGeom>
            <a:avLst/>
            <a:gdLst>
              <a:gd name="T0" fmla="*/ 0 h 4068584"/>
              <a:gd name="T1" fmla="*/ 4068584 h 4068584"/>
            </a:gdLst>
            <a:ahLst/>
            <a:cxnLst/>
            <a:rect l="0" t="T0" r="0" b="T1"/>
            <a:pathLst>
              <a:path h="4068584">
                <a:moveTo>
                  <a:pt x="0" y="0"/>
                </a:moveTo>
                <a:lnTo>
                  <a:pt x="0" y="4068584"/>
                </a:lnTo>
              </a:path>
            </a:pathLst>
          </a:custGeom>
          <a:noFill/>
          <a:ln w="57150">
            <a:solidFill>
              <a:srgbClr val="808080"/>
            </a:solidFill>
            <a:miter lim="800000"/>
            <a:headEnd/>
            <a:tailEnd/>
          </a:ln>
        </p:spPr>
        <p:txBody>
          <a:bodyPr lIns="0" tIns="0" rIns="0" bIns="0"/>
          <a:lstStyle/>
          <a:p>
            <a:endParaRPr lang="en-US"/>
          </a:p>
        </p:txBody>
      </p:sp>
      <p:sp>
        <p:nvSpPr>
          <p:cNvPr id="24" name="object 64"/>
          <p:cNvSpPr>
            <a:spLocks noChangeArrowheads="1"/>
          </p:cNvSpPr>
          <p:nvPr/>
        </p:nvSpPr>
        <p:spPr bwMode="auto">
          <a:xfrm>
            <a:off x="8941040" y="2484587"/>
            <a:ext cx="1006475" cy="287338"/>
          </a:xfrm>
          <a:prstGeom prst="rect">
            <a:avLst/>
          </a:prstGeom>
          <a:blipFill dpi="0" rotWithShape="1">
            <a:blip r:embed="rId11"/>
            <a:srcRect/>
            <a:stretch>
              <a:fillRect/>
            </a:stretch>
          </a:blipFill>
          <a:ln w="9525">
            <a:noFill/>
            <a:miter lim="800000"/>
            <a:headEnd/>
            <a:tailEnd/>
          </a:ln>
        </p:spPr>
        <p:txBody>
          <a:bodyPr lIns="0" tIns="0" rIns="0" bIns="0"/>
          <a:lstStyle/>
          <a:p>
            <a:endParaRPr lang="en-US"/>
          </a:p>
        </p:txBody>
      </p:sp>
      <p:sp>
        <p:nvSpPr>
          <p:cNvPr id="25" name="object 65"/>
          <p:cNvSpPr>
            <a:spLocks noChangeArrowheads="1"/>
          </p:cNvSpPr>
          <p:nvPr/>
        </p:nvSpPr>
        <p:spPr bwMode="auto">
          <a:xfrm>
            <a:off x="8941040" y="2484587"/>
            <a:ext cx="1006475" cy="287338"/>
          </a:xfrm>
          <a:custGeom>
            <a:avLst/>
            <a:gdLst>
              <a:gd name="T0" fmla="*/ 0 w 1006475"/>
              <a:gd name="T1" fmla="*/ 0 h 287337"/>
              <a:gd name="T2" fmla="*/ 1006475 w 1006475"/>
              <a:gd name="T3" fmla="*/ 287337 h 287337"/>
            </a:gdLst>
            <a:ahLst/>
            <a:cxnLst/>
            <a:rect l="T0" t="T1" r="T2" b="T3"/>
            <a:pathLst>
              <a:path w="1006475" h="287337">
                <a:moveTo>
                  <a:pt x="0" y="287337"/>
                </a:moveTo>
                <a:lnTo>
                  <a:pt x="1006475" y="287337"/>
                </a:lnTo>
                <a:lnTo>
                  <a:pt x="1006475" y="0"/>
                </a:lnTo>
                <a:lnTo>
                  <a:pt x="0" y="0"/>
                </a:lnTo>
                <a:lnTo>
                  <a:pt x="0" y="287337"/>
                </a:lnTo>
                <a:close/>
              </a:path>
            </a:pathLst>
          </a:custGeom>
          <a:noFill/>
          <a:ln w="28575">
            <a:solidFill>
              <a:srgbClr val="333333"/>
            </a:solidFill>
            <a:miter lim="800000"/>
            <a:headEnd/>
            <a:tailEnd/>
          </a:ln>
        </p:spPr>
        <p:txBody>
          <a:bodyPr lIns="0" tIns="0" rIns="0" bIns="0"/>
          <a:lstStyle/>
          <a:p>
            <a:endParaRPr lang="en-US"/>
          </a:p>
        </p:txBody>
      </p:sp>
      <p:sp>
        <p:nvSpPr>
          <p:cNvPr id="26" name="object 66"/>
          <p:cNvSpPr>
            <a:spLocks noChangeArrowheads="1"/>
          </p:cNvSpPr>
          <p:nvPr/>
        </p:nvSpPr>
        <p:spPr bwMode="auto">
          <a:xfrm>
            <a:off x="9698966" y="2489739"/>
            <a:ext cx="328613" cy="279400"/>
          </a:xfrm>
          <a:prstGeom prst="rect">
            <a:avLst/>
          </a:prstGeom>
          <a:blipFill dpi="0" rotWithShape="1">
            <a:blip r:embed="rId12"/>
            <a:srcRect/>
            <a:stretch>
              <a:fillRect/>
            </a:stretch>
          </a:blipFill>
          <a:ln w="9525">
            <a:noFill/>
            <a:miter lim="800000"/>
            <a:headEnd/>
            <a:tailEnd/>
          </a:ln>
        </p:spPr>
        <p:txBody>
          <a:bodyPr lIns="0" tIns="0" rIns="0" bIns="0"/>
          <a:lstStyle/>
          <a:p>
            <a:endParaRPr lang="en-US"/>
          </a:p>
        </p:txBody>
      </p:sp>
      <p:sp>
        <p:nvSpPr>
          <p:cNvPr id="27" name="object 67"/>
          <p:cNvSpPr>
            <a:spLocks noChangeArrowheads="1"/>
          </p:cNvSpPr>
          <p:nvPr/>
        </p:nvSpPr>
        <p:spPr bwMode="auto">
          <a:xfrm>
            <a:off x="6634403" y="3872062"/>
            <a:ext cx="2808287" cy="131763"/>
          </a:xfrm>
          <a:custGeom>
            <a:avLst/>
            <a:gdLst>
              <a:gd name="T0" fmla="*/ 0 w 2808351"/>
              <a:gd name="T1" fmla="*/ 0 h 132587"/>
              <a:gd name="T2" fmla="*/ 2808351 w 2808351"/>
              <a:gd name="T3" fmla="*/ 132587 h 132587"/>
            </a:gdLst>
            <a:ahLst/>
            <a:cxnLst/>
            <a:rect l="T0" t="T1" r="T2" b="T3"/>
            <a:pathLst>
              <a:path w="2808351" h="132587">
                <a:moveTo>
                  <a:pt x="2681859" y="123443"/>
                </a:moveTo>
                <a:lnTo>
                  <a:pt x="2685923" y="130301"/>
                </a:lnTo>
                <a:lnTo>
                  <a:pt x="2694686" y="132587"/>
                </a:lnTo>
                <a:lnTo>
                  <a:pt x="2701417" y="128650"/>
                </a:lnTo>
                <a:lnTo>
                  <a:pt x="2808351" y="66293"/>
                </a:lnTo>
                <a:lnTo>
                  <a:pt x="2701417" y="3937"/>
                </a:lnTo>
                <a:lnTo>
                  <a:pt x="2694686" y="0"/>
                </a:lnTo>
                <a:lnTo>
                  <a:pt x="2685923" y="2286"/>
                </a:lnTo>
                <a:lnTo>
                  <a:pt x="2681859" y="9143"/>
                </a:lnTo>
                <a:lnTo>
                  <a:pt x="2677922" y="15875"/>
                </a:lnTo>
                <a:lnTo>
                  <a:pt x="2680208" y="24637"/>
                </a:lnTo>
                <a:lnTo>
                  <a:pt x="2687066" y="28575"/>
                </a:lnTo>
                <a:lnTo>
                  <a:pt x="2727317" y="52069"/>
                </a:lnTo>
                <a:lnTo>
                  <a:pt x="2780029" y="52069"/>
                </a:lnTo>
                <a:lnTo>
                  <a:pt x="2780029" y="80644"/>
                </a:lnTo>
                <a:lnTo>
                  <a:pt x="2727100" y="80644"/>
                </a:lnTo>
                <a:lnTo>
                  <a:pt x="2687066" y="104012"/>
                </a:lnTo>
                <a:lnTo>
                  <a:pt x="2680208" y="107950"/>
                </a:lnTo>
                <a:lnTo>
                  <a:pt x="2677922" y="116712"/>
                </a:lnTo>
                <a:lnTo>
                  <a:pt x="2681859" y="123443"/>
                </a:lnTo>
                <a:close/>
              </a:path>
              <a:path w="2808351" h="132587">
                <a:moveTo>
                  <a:pt x="2780029" y="52069"/>
                </a:moveTo>
                <a:lnTo>
                  <a:pt x="2772791" y="53975"/>
                </a:lnTo>
                <a:lnTo>
                  <a:pt x="2772791" y="78612"/>
                </a:lnTo>
                <a:lnTo>
                  <a:pt x="2751686" y="66293"/>
                </a:lnTo>
                <a:lnTo>
                  <a:pt x="2772791" y="53975"/>
                </a:lnTo>
                <a:lnTo>
                  <a:pt x="2780029" y="52069"/>
                </a:lnTo>
                <a:lnTo>
                  <a:pt x="0" y="52069"/>
                </a:lnTo>
                <a:lnTo>
                  <a:pt x="0" y="80644"/>
                </a:lnTo>
                <a:lnTo>
                  <a:pt x="2780029" y="80644"/>
                </a:lnTo>
                <a:lnTo>
                  <a:pt x="2780029" y="52069"/>
                </a:lnTo>
                <a:close/>
              </a:path>
              <a:path w="2808351" h="132587">
                <a:moveTo>
                  <a:pt x="2772791" y="53975"/>
                </a:moveTo>
                <a:lnTo>
                  <a:pt x="2751686" y="66293"/>
                </a:lnTo>
                <a:lnTo>
                  <a:pt x="2772791" y="78612"/>
                </a:lnTo>
                <a:lnTo>
                  <a:pt x="2772791" y="53975"/>
                </a:lnTo>
                <a:close/>
              </a:path>
            </a:pathLst>
          </a:custGeom>
          <a:solidFill>
            <a:srgbClr val="000000"/>
          </a:solidFill>
          <a:ln w="9525">
            <a:noFill/>
            <a:miter lim="800000"/>
            <a:headEnd/>
            <a:tailEnd/>
          </a:ln>
        </p:spPr>
        <p:txBody>
          <a:bodyPr lIns="0" tIns="0" rIns="0" bIns="0"/>
          <a:lstStyle/>
          <a:p>
            <a:endParaRPr lang="en-US"/>
          </a:p>
        </p:txBody>
      </p:sp>
      <p:sp>
        <p:nvSpPr>
          <p:cNvPr id="28" name="object 68"/>
          <p:cNvSpPr>
            <a:spLocks noChangeArrowheads="1"/>
          </p:cNvSpPr>
          <p:nvPr/>
        </p:nvSpPr>
        <p:spPr bwMode="auto">
          <a:xfrm>
            <a:off x="1017828" y="5283350"/>
            <a:ext cx="2808287" cy="133350"/>
          </a:xfrm>
          <a:custGeom>
            <a:avLst/>
            <a:gdLst>
              <a:gd name="T0" fmla="*/ 0 w 2808287"/>
              <a:gd name="T1" fmla="*/ 0 h 132714"/>
              <a:gd name="T2" fmla="*/ 2808287 w 2808287"/>
              <a:gd name="T3" fmla="*/ 132714 h 132714"/>
            </a:gdLst>
            <a:ahLst/>
            <a:cxnLst/>
            <a:rect l="T0" t="T1" r="T2" b="T3"/>
            <a:pathLst>
              <a:path w="2808287" h="132714">
                <a:moveTo>
                  <a:pt x="2681922" y="123570"/>
                </a:moveTo>
                <a:lnTo>
                  <a:pt x="2685859" y="130301"/>
                </a:lnTo>
                <a:lnTo>
                  <a:pt x="2694622" y="132714"/>
                </a:lnTo>
                <a:lnTo>
                  <a:pt x="2701480" y="128650"/>
                </a:lnTo>
                <a:lnTo>
                  <a:pt x="2808287" y="66293"/>
                </a:lnTo>
                <a:lnTo>
                  <a:pt x="2701480" y="3936"/>
                </a:lnTo>
                <a:lnTo>
                  <a:pt x="2694622" y="0"/>
                </a:lnTo>
                <a:lnTo>
                  <a:pt x="2685859" y="2285"/>
                </a:lnTo>
                <a:lnTo>
                  <a:pt x="2681922" y="9143"/>
                </a:lnTo>
                <a:lnTo>
                  <a:pt x="2677985" y="16001"/>
                </a:lnTo>
                <a:lnTo>
                  <a:pt x="2680271" y="24764"/>
                </a:lnTo>
                <a:lnTo>
                  <a:pt x="2687129" y="28701"/>
                </a:lnTo>
                <a:lnTo>
                  <a:pt x="2727163" y="52069"/>
                </a:lnTo>
                <a:lnTo>
                  <a:pt x="2779966" y="52069"/>
                </a:lnTo>
                <a:lnTo>
                  <a:pt x="2779966" y="80644"/>
                </a:lnTo>
                <a:lnTo>
                  <a:pt x="2727163" y="80644"/>
                </a:lnTo>
                <a:lnTo>
                  <a:pt x="2687129" y="104012"/>
                </a:lnTo>
                <a:lnTo>
                  <a:pt x="2680271" y="107950"/>
                </a:lnTo>
                <a:lnTo>
                  <a:pt x="2677985" y="116712"/>
                </a:lnTo>
                <a:lnTo>
                  <a:pt x="2681922" y="123570"/>
                </a:lnTo>
                <a:close/>
              </a:path>
              <a:path w="2808287" h="132714">
                <a:moveTo>
                  <a:pt x="2779966" y="52069"/>
                </a:moveTo>
                <a:lnTo>
                  <a:pt x="2772854" y="53975"/>
                </a:lnTo>
                <a:lnTo>
                  <a:pt x="2772854" y="78739"/>
                </a:lnTo>
                <a:lnTo>
                  <a:pt x="2751640" y="66357"/>
                </a:lnTo>
                <a:lnTo>
                  <a:pt x="2772854" y="53975"/>
                </a:lnTo>
                <a:lnTo>
                  <a:pt x="2779966" y="52069"/>
                </a:lnTo>
                <a:lnTo>
                  <a:pt x="0" y="52069"/>
                </a:lnTo>
                <a:lnTo>
                  <a:pt x="0" y="80644"/>
                </a:lnTo>
                <a:lnTo>
                  <a:pt x="2779966" y="80644"/>
                </a:lnTo>
                <a:lnTo>
                  <a:pt x="2779966" y="52069"/>
                </a:lnTo>
                <a:close/>
              </a:path>
              <a:path w="2808287" h="132714">
                <a:moveTo>
                  <a:pt x="2772854" y="53975"/>
                </a:moveTo>
                <a:lnTo>
                  <a:pt x="2751640" y="66357"/>
                </a:lnTo>
                <a:lnTo>
                  <a:pt x="2772854" y="78739"/>
                </a:lnTo>
                <a:lnTo>
                  <a:pt x="2772854" y="53975"/>
                </a:lnTo>
                <a:close/>
              </a:path>
            </a:pathLst>
          </a:custGeom>
          <a:solidFill>
            <a:srgbClr val="000000"/>
          </a:solidFill>
          <a:ln w="9525">
            <a:noFill/>
            <a:miter lim="800000"/>
            <a:headEnd/>
            <a:tailEnd/>
          </a:ln>
        </p:spPr>
        <p:txBody>
          <a:bodyPr lIns="0" tIns="0" rIns="0" bIns="0"/>
          <a:lstStyle/>
          <a:p>
            <a:endParaRPr lang="en-US"/>
          </a:p>
        </p:txBody>
      </p:sp>
      <p:sp>
        <p:nvSpPr>
          <p:cNvPr id="29" name="object 69"/>
          <p:cNvSpPr>
            <a:spLocks noChangeArrowheads="1"/>
          </p:cNvSpPr>
          <p:nvPr/>
        </p:nvSpPr>
        <p:spPr bwMode="auto">
          <a:xfrm>
            <a:off x="3826115" y="5570687"/>
            <a:ext cx="2808288" cy="133350"/>
          </a:xfrm>
          <a:custGeom>
            <a:avLst/>
            <a:gdLst>
              <a:gd name="T0" fmla="*/ 0 w 2808351"/>
              <a:gd name="T1" fmla="*/ 0 h 132715"/>
              <a:gd name="T2" fmla="*/ 2808351 w 2808351"/>
              <a:gd name="T3" fmla="*/ 132715 h 132715"/>
            </a:gdLst>
            <a:ahLst/>
            <a:cxnLst/>
            <a:rect l="T0" t="T1" r="T2" b="T3"/>
            <a:pathLst>
              <a:path w="2808351" h="132715">
                <a:moveTo>
                  <a:pt x="2772791" y="53975"/>
                </a:moveTo>
                <a:lnTo>
                  <a:pt x="2751577" y="66357"/>
                </a:lnTo>
                <a:lnTo>
                  <a:pt x="2772791" y="78740"/>
                </a:lnTo>
                <a:lnTo>
                  <a:pt x="2772791" y="53975"/>
                </a:lnTo>
                <a:close/>
              </a:path>
              <a:path w="2808351" h="132715">
                <a:moveTo>
                  <a:pt x="2701544" y="128651"/>
                </a:moveTo>
                <a:lnTo>
                  <a:pt x="2808351" y="66294"/>
                </a:lnTo>
                <a:lnTo>
                  <a:pt x="2780030" y="52070"/>
                </a:lnTo>
                <a:lnTo>
                  <a:pt x="0" y="52070"/>
                </a:lnTo>
                <a:lnTo>
                  <a:pt x="0" y="80645"/>
                </a:lnTo>
                <a:lnTo>
                  <a:pt x="2780030" y="80645"/>
                </a:lnTo>
                <a:lnTo>
                  <a:pt x="2772791" y="53975"/>
                </a:lnTo>
                <a:lnTo>
                  <a:pt x="2772791" y="78740"/>
                </a:lnTo>
                <a:lnTo>
                  <a:pt x="2751577" y="66357"/>
                </a:lnTo>
                <a:lnTo>
                  <a:pt x="2772791" y="53975"/>
                </a:lnTo>
                <a:lnTo>
                  <a:pt x="2780030" y="80645"/>
                </a:lnTo>
                <a:lnTo>
                  <a:pt x="2701544" y="128651"/>
                </a:lnTo>
                <a:close/>
              </a:path>
              <a:path w="2808351" h="132715">
                <a:moveTo>
                  <a:pt x="2685923" y="2286"/>
                </a:moveTo>
                <a:lnTo>
                  <a:pt x="2681986" y="9144"/>
                </a:lnTo>
                <a:lnTo>
                  <a:pt x="2677922" y="16002"/>
                </a:lnTo>
                <a:lnTo>
                  <a:pt x="2680335" y="24638"/>
                </a:lnTo>
                <a:lnTo>
                  <a:pt x="2687066" y="28702"/>
                </a:lnTo>
                <a:lnTo>
                  <a:pt x="2727100" y="52069"/>
                </a:lnTo>
                <a:lnTo>
                  <a:pt x="2780030" y="52070"/>
                </a:lnTo>
                <a:lnTo>
                  <a:pt x="2808351" y="66294"/>
                </a:lnTo>
                <a:lnTo>
                  <a:pt x="2701544" y="3937"/>
                </a:lnTo>
                <a:lnTo>
                  <a:pt x="2694686" y="0"/>
                </a:lnTo>
                <a:lnTo>
                  <a:pt x="2685923" y="2286"/>
                </a:lnTo>
                <a:close/>
              </a:path>
              <a:path w="2808351" h="132715">
                <a:moveTo>
                  <a:pt x="2681986" y="123571"/>
                </a:moveTo>
                <a:lnTo>
                  <a:pt x="2685923" y="130302"/>
                </a:lnTo>
                <a:lnTo>
                  <a:pt x="2694686" y="132715"/>
                </a:lnTo>
                <a:lnTo>
                  <a:pt x="2701544" y="128651"/>
                </a:lnTo>
                <a:lnTo>
                  <a:pt x="2780030" y="80645"/>
                </a:lnTo>
                <a:lnTo>
                  <a:pt x="2727100" y="80644"/>
                </a:lnTo>
                <a:lnTo>
                  <a:pt x="2687066" y="104013"/>
                </a:lnTo>
                <a:lnTo>
                  <a:pt x="2680335" y="107950"/>
                </a:lnTo>
                <a:lnTo>
                  <a:pt x="2677922" y="116713"/>
                </a:lnTo>
                <a:lnTo>
                  <a:pt x="2681986" y="123571"/>
                </a:lnTo>
                <a:close/>
              </a:path>
            </a:pathLst>
          </a:custGeom>
          <a:solidFill>
            <a:srgbClr val="000000"/>
          </a:solidFill>
          <a:ln w="9525">
            <a:noFill/>
            <a:miter lim="800000"/>
            <a:headEnd/>
            <a:tailEnd/>
          </a:ln>
        </p:spPr>
        <p:txBody>
          <a:bodyPr lIns="0" tIns="0" rIns="0" bIns="0"/>
          <a:lstStyle/>
          <a:p>
            <a:endParaRPr lang="en-US"/>
          </a:p>
        </p:txBody>
      </p:sp>
      <p:sp>
        <p:nvSpPr>
          <p:cNvPr id="30" name="object 70"/>
          <p:cNvSpPr>
            <a:spLocks noChangeArrowheads="1"/>
          </p:cNvSpPr>
          <p:nvPr/>
        </p:nvSpPr>
        <p:spPr bwMode="auto">
          <a:xfrm>
            <a:off x="3827703" y="6312050"/>
            <a:ext cx="2808287" cy="131762"/>
          </a:xfrm>
          <a:custGeom>
            <a:avLst/>
            <a:gdLst>
              <a:gd name="T0" fmla="*/ 0 w 2808478"/>
              <a:gd name="T1" fmla="*/ 0 h 132651"/>
              <a:gd name="T2" fmla="*/ 2808478 w 2808478"/>
              <a:gd name="T3" fmla="*/ 132651 h 132651"/>
            </a:gdLst>
            <a:ahLst/>
            <a:cxnLst/>
            <a:rect l="T0" t="T1" r="T2" b="T3"/>
            <a:pathLst>
              <a:path w="2808478" h="132651">
                <a:moveTo>
                  <a:pt x="106934" y="128676"/>
                </a:moveTo>
                <a:lnTo>
                  <a:pt x="113791" y="132651"/>
                </a:lnTo>
                <a:lnTo>
                  <a:pt x="122555" y="130352"/>
                </a:lnTo>
                <a:lnTo>
                  <a:pt x="126491" y="123532"/>
                </a:lnTo>
                <a:lnTo>
                  <a:pt x="130428" y="116712"/>
                </a:lnTo>
                <a:lnTo>
                  <a:pt x="128143" y="107962"/>
                </a:lnTo>
                <a:lnTo>
                  <a:pt x="121285" y="103987"/>
                </a:lnTo>
                <a:lnTo>
                  <a:pt x="81220" y="80619"/>
                </a:lnTo>
                <a:lnTo>
                  <a:pt x="28448" y="80619"/>
                </a:lnTo>
                <a:lnTo>
                  <a:pt x="81220" y="80619"/>
                </a:lnTo>
                <a:lnTo>
                  <a:pt x="35560" y="78663"/>
                </a:lnTo>
                <a:lnTo>
                  <a:pt x="28448" y="52044"/>
                </a:lnTo>
                <a:lnTo>
                  <a:pt x="0" y="66332"/>
                </a:lnTo>
                <a:lnTo>
                  <a:pt x="106934" y="128676"/>
                </a:lnTo>
                <a:close/>
              </a:path>
              <a:path w="2808478" h="132651">
                <a:moveTo>
                  <a:pt x="81199" y="52044"/>
                </a:moveTo>
                <a:lnTo>
                  <a:pt x="35560" y="53987"/>
                </a:lnTo>
                <a:lnTo>
                  <a:pt x="56713" y="66325"/>
                </a:lnTo>
                <a:lnTo>
                  <a:pt x="81199" y="52044"/>
                </a:lnTo>
                <a:close/>
              </a:path>
              <a:path w="2808478" h="132651">
                <a:moveTo>
                  <a:pt x="2808478" y="52031"/>
                </a:moveTo>
                <a:lnTo>
                  <a:pt x="81199" y="52044"/>
                </a:lnTo>
                <a:lnTo>
                  <a:pt x="56713" y="66325"/>
                </a:lnTo>
                <a:lnTo>
                  <a:pt x="35560" y="53987"/>
                </a:lnTo>
                <a:lnTo>
                  <a:pt x="81199" y="52044"/>
                </a:lnTo>
                <a:lnTo>
                  <a:pt x="121285" y="28663"/>
                </a:lnTo>
                <a:lnTo>
                  <a:pt x="128143" y="24688"/>
                </a:lnTo>
                <a:lnTo>
                  <a:pt x="130428" y="15938"/>
                </a:lnTo>
                <a:lnTo>
                  <a:pt x="126491" y="9118"/>
                </a:lnTo>
                <a:lnTo>
                  <a:pt x="122555" y="2298"/>
                </a:lnTo>
                <a:lnTo>
                  <a:pt x="113791" y="0"/>
                </a:lnTo>
                <a:lnTo>
                  <a:pt x="106934" y="3975"/>
                </a:lnTo>
                <a:lnTo>
                  <a:pt x="0" y="66332"/>
                </a:lnTo>
                <a:lnTo>
                  <a:pt x="28448" y="52044"/>
                </a:lnTo>
                <a:lnTo>
                  <a:pt x="35560" y="78663"/>
                </a:lnTo>
                <a:lnTo>
                  <a:pt x="81220" y="80619"/>
                </a:lnTo>
                <a:lnTo>
                  <a:pt x="2808478" y="80606"/>
                </a:lnTo>
                <a:lnTo>
                  <a:pt x="2808478" y="52031"/>
                </a:lnTo>
                <a:close/>
              </a:path>
            </a:pathLst>
          </a:custGeom>
          <a:solidFill>
            <a:srgbClr val="000000"/>
          </a:solidFill>
          <a:ln w="9525">
            <a:noFill/>
            <a:miter lim="800000"/>
            <a:headEnd/>
            <a:tailEnd/>
          </a:ln>
        </p:spPr>
        <p:txBody>
          <a:bodyPr lIns="0" tIns="0" rIns="0" bIns="0"/>
          <a:lstStyle/>
          <a:p>
            <a:endParaRPr lang="en-US"/>
          </a:p>
        </p:txBody>
      </p:sp>
      <p:sp>
        <p:nvSpPr>
          <p:cNvPr id="31" name="object 71"/>
          <p:cNvSpPr>
            <a:spLocks noChangeArrowheads="1"/>
          </p:cNvSpPr>
          <p:nvPr/>
        </p:nvSpPr>
        <p:spPr bwMode="auto">
          <a:xfrm>
            <a:off x="6634403" y="5796112"/>
            <a:ext cx="2808287" cy="131763"/>
          </a:xfrm>
          <a:custGeom>
            <a:avLst/>
            <a:gdLst>
              <a:gd name="T0" fmla="*/ 0 w 2808351"/>
              <a:gd name="T1" fmla="*/ 0 h 132714"/>
              <a:gd name="T2" fmla="*/ 2808351 w 2808351"/>
              <a:gd name="T3" fmla="*/ 132714 h 132714"/>
            </a:gdLst>
            <a:ahLst/>
            <a:cxnLst/>
            <a:rect l="T0" t="T1" r="T2" b="T3"/>
            <a:pathLst>
              <a:path w="2808351" h="132714">
                <a:moveTo>
                  <a:pt x="2681859" y="123570"/>
                </a:moveTo>
                <a:lnTo>
                  <a:pt x="2685923" y="130301"/>
                </a:lnTo>
                <a:lnTo>
                  <a:pt x="2694686" y="132714"/>
                </a:lnTo>
                <a:lnTo>
                  <a:pt x="2701417" y="128650"/>
                </a:lnTo>
                <a:lnTo>
                  <a:pt x="2808351" y="66293"/>
                </a:lnTo>
                <a:lnTo>
                  <a:pt x="2701417" y="3936"/>
                </a:lnTo>
                <a:lnTo>
                  <a:pt x="2694686" y="0"/>
                </a:lnTo>
                <a:lnTo>
                  <a:pt x="2685923" y="2285"/>
                </a:lnTo>
                <a:lnTo>
                  <a:pt x="2681859" y="9143"/>
                </a:lnTo>
                <a:lnTo>
                  <a:pt x="2677922" y="16001"/>
                </a:lnTo>
                <a:lnTo>
                  <a:pt x="2680208" y="24637"/>
                </a:lnTo>
                <a:lnTo>
                  <a:pt x="2687066" y="28701"/>
                </a:lnTo>
                <a:lnTo>
                  <a:pt x="2727100" y="52069"/>
                </a:lnTo>
                <a:lnTo>
                  <a:pt x="2780029" y="52069"/>
                </a:lnTo>
                <a:lnTo>
                  <a:pt x="2780029" y="80644"/>
                </a:lnTo>
                <a:lnTo>
                  <a:pt x="2727100" y="80644"/>
                </a:lnTo>
                <a:lnTo>
                  <a:pt x="2687066" y="104012"/>
                </a:lnTo>
                <a:lnTo>
                  <a:pt x="2680208" y="107949"/>
                </a:lnTo>
                <a:lnTo>
                  <a:pt x="2677922" y="116712"/>
                </a:lnTo>
                <a:lnTo>
                  <a:pt x="2681859" y="123570"/>
                </a:lnTo>
                <a:close/>
              </a:path>
              <a:path w="2808351" h="132714">
                <a:moveTo>
                  <a:pt x="2780029" y="52069"/>
                </a:moveTo>
                <a:lnTo>
                  <a:pt x="2772791" y="53974"/>
                </a:lnTo>
                <a:lnTo>
                  <a:pt x="2772791" y="78739"/>
                </a:lnTo>
                <a:lnTo>
                  <a:pt x="2751577" y="66357"/>
                </a:lnTo>
                <a:lnTo>
                  <a:pt x="2772791" y="53974"/>
                </a:lnTo>
                <a:lnTo>
                  <a:pt x="2780029" y="52069"/>
                </a:lnTo>
                <a:lnTo>
                  <a:pt x="0" y="52069"/>
                </a:lnTo>
                <a:lnTo>
                  <a:pt x="0" y="80644"/>
                </a:lnTo>
                <a:lnTo>
                  <a:pt x="2780029" y="80644"/>
                </a:lnTo>
                <a:lnTo>
                  <a:pt x="2780029" y="52069"/>
                </a:lnTo>
                <a:close/>
              </a:path>
              <a:path w="2808351" h="132714">
                <a:moveTo>
                  <a:pt x="2772791" y="53974"/>
                </a:moveTo>
                <a:lnTo>
                  <a:pt x="2751577" y="66357"/>
                </a:lnTo>
                <a:lnTo>
                  <a:pt x="2772791" y="78739"/>
                </a:lnTo>
                <a:lnTo>
                  <a:pt x="2772791" y="53974"/>
                </a:lnTo>
                <a:close/>
              </a:path>
            </a:pathLst>
          </a:custGeom>
          <a:solidFill>
            <a:srgbClr val="000000"/>
          </a:solidFill>
          <a:ln w="9525">
            <a:noFill/>
            <a:miter lim="800000"/>
            <a:headEnd/>
            <a:tailEnd/>
          </a:ln>
        </p:spPr>
        <p:txBody>
          <a:bodyPr lIns="0" tIns="0" rIns="0" bIns="0"/>
          <a:lstStyle/>
          <a:p>
            <a:endParaRPr lang="en-US"/>
          </a:p>
        </p:txBody>
      </p:sp>
      <p:sp>
        <p:nvSpPr>
          <p:cNvPr id="32" name="object 72"/>
          <p:cNvSpPr>
            <a:spLocks noChangeArrowheads="1"/>
          </p:cNvSpPr>
          <p:nvPr/>
        </p:nvSpPr>
        <p:spPr bwMode="auto">
          <a:xfrm>
            <a:off x="4129807" y="2489739"/>
            <a:ext cx="452437" cy="320675"/>
          </a:xfrm>
          <a:prstGeom prst="rect">
            <a:avLst/>
          </a:prstGeom>
          <a:blipFill dpi="0" rotWithShape="1">
            <a:blip r:embed="rId13"/>
            <a:srcRect/>
            <a:stretch>
              <a:fillRect/>
            </a:stretch>
          </a:blipFill>
          <a:ln w="9525">
            <a:noFill/>
            <a:miter lim="800000"/>
            <a:headEnd/>
            <a:tailEnd/>
          </a:ln>
        </p:spPr>
        <p:txBody>
          <a:bodyPr lIns="0" tIns="0" rIns="0" bIns="0"/>
          <a:lstStyle/>
          <a:p>
            <a:endParaRPr lang="en-US"/>
          </a:p>
        </p:txBody>
      </p:sp>
      <p:sp>
        <p:nvSpPr>
          <p:cNvPr id="33" name="object 73"/>
          <p:cNvSpPr>
            <a:spLocks noChangeArrowheads="1"/>
          </p:cNvSpPr>
          <p:nvPr/>
        </p:nvSpPr>
        <p:spPr bwMode="auto">
          <a:xfrm>
            <a:off x="7050328" y="2484409"/>
            <a:ext cx="304800" cy="569342"/>
          </a:xfrm>
          <a:prstGeom prst="rect">
            <a:avLst/>
          </a:prstGeom>
          <a:blipFill dpi="0" rotWithShape="1">
            <a:blip r:embed="rId14"/>
            <a:srcRect/>
            <a:stretch>
              <a:fillRect/>
            </a:stretch>
          </a:blipFill>
          <a:ln w="9525">
            <a:noFill/>
            <a:miter lim="800000"/>
            <a:headEnd/>
            <a:tailEnd/>
          </a:ln>
        </p:spPr>
        <p:txBody>
          <a:bodyPr lIns="0" tIns="0" rIns="0" bIns="0"/>
          <a:lstStyle/>
          <a:p>
            <a:endParaRPr lang="en-US"/>
          </a:p>
        </p:txBody>
      </p:sp>
      <p:sp>
        <p:nvSpPr>
          <p:cNvPr id="34" name="object 74"/>
          <p:cNvSpPr>
            <a:spLocks noChangeArrowheads="1"/>
          </p:cNvSpPr>
          <p:nvPr/>
        </p:nvSpPr>
        <p:spPr bwMode="auto">
          <a:xfrm>
            <a:off x="1067849" y="2461434"/>
            <a:ext cx="504825" cy="419100"/>
          </a:xfrm>
          <a:prstGeom prst="rect">
            <a:avLst/>
          </a:prstGeom>
          <a:blipFill dpi="0" rotWithShape="1">
            <a:blip r:embed="rId15"/>
            <a:srcRect/>
            <a:stretch>
              <a:fillRect/>
            </a:stretch>
          </a:blipFill>
          <a:ln w="9525">
            <a:noFill/>
            <a:miter lim="800000"/>
            <a:headEnd/>
            <a:tailEnd/>
          </a:ln>
        </p:spPr>
        <p:txBody>
          <a:bodyPr lIns="0" tIns="0" rIns="0" bIns="0"/>
          <a:lstStyle/>
          <a:p>
            <a:endParaRPr lang="en-US"/>
          </a:p>
        </p:txBody>
      </p:sp>
      <p:sp>
        <p:nvSpPr>
          <p:cNvPr id="35" name="object 41"/>
          <p:cNvSpPr txBox="1">
            <a:spLocks noChangeArrowheads="1"/>
          </p:cNvSpPr>
          <p:nvPr/>
        </p:nvSpPr>
        <p:spPr bwMode="auto">
          <a:xfrm>
            <a:off x="546340" y="2544912"/>
            <a:ext cx="739775" cy="211138"/>
          </a:xfrm>
          <a:prstGeom prst="rect">
            <a:avLst/>
          </a:prstGeom>
          <a:noFill/>
          <a:ln w="9525">
            <a:noFill/>
            <a:miter lim="800000"/>
            <a:headEnd/>
            <a:tailEnd/>
          </a:ln>
        </p:spPr>
        <p:txBody>
          <a:bodyPr lIns="0" tIns="0" rIns="0" bIns="0"/>
          <a:lstStyle/>
          <a:p>
            <a:pPr marL="12700">
              <a:lnSpc>
                <a:spcPts val="1725"/>
              </a:lnSpc>
              <a:spcBef>
                <a:spcPts val="88"/>
              </a:spcBef>
            </a:pPr>
            <a:r>
              <a:rPr lang="en-US" sz="1600" b="1">
                <a:solidFill>
                  <a:srgbClr val="FFFFFF"/>
                </a:solidFill>
                <a:cs typeface="Arial" charset="0"/>
              </a:rPr>
              <a:t>User</a:t>
            </a:r>
            <a:endParaRPr lang="en-US" sz="1600">
              <a:cs typeface="Arial" charset="0"/>
            </a:endParaRPr>
          </a:p>
        </p:txBody>
      </p:sp>
      <p:sp>
        <p:nvSpPr>
          <p:cNvPr id="36" name="object 40"/>
          <p:cNvSpPr txBox="1"/>
          <p:nvPr/>
        </p:nvSpPr>
        <p:spPr>
          <a:xfrm>
            <a:off x="3603865" y="2527450"/>
            <a:ext cx="477838" cy="228600"/>
          </a:xfrm>
          <a:prstGeom prst="rect">
            <a:avLst/>
          </a:prstGeom>
        </p:spPr>
        <p:txBody>
          <a:bodyPr lIns="0" tIns="0" rIns="0" bIns="0"/>
          <a:lstStyle/>
          <a:p>
            <a:pPr marL="12700">
              <a:lnSpc>
                <a:spcPts val="1730"/>
              </a:lnSpc>
              <a:spcBef>
                <a:spcPts val="86"/>
              </a:spcBef>
              <a:defRPr/>
            </a:pPr>
            <a:r>
              <a:rPr sz="1600" b="1" dirty="0">
                <a:solidFill>
                  <a:srgbClr val="FFFFFF"/>
                </a:solidFill>
                <a:latin typeface="Arial"/>
                <a:ea typeface="+mn-ea"/>
                <a:cs typeface="Arial"/>
              </a:rPr>
              <a:t>N</a:t>
            </a:r>
            <a:r>
              <a:rPr sz="1600" b="1" spc="-50" dirty="0">
                <a:solidFill>
                  <a:srgbClr val="FFFFFF"/>
                </a:solidFill>
                <a:latin typeface="Arial"/>
                <a:ea typeface="+mn-ea"/>
                <a:cs typeface="Arial"/>
              </a:rPr>
              <a:t>A</a:t>
            </a:r>
            <a:r>
              <a:rPr sz="1600" b="1" dirty="0">
                <a:solidFill>
                  <a:srgbClr val="FFFFFF"/>
                </a:solidFill>
                <a:latin typeface="Arial"/>
                <a:ea typeface="+mn-ea"/>
                <a:cs typeface="Arial"/>
              </a:rPr>
              <a:t>S</a:t>
            </a:r>
            <a:endParaRPr sz="1600">
              <a:latin typeface="Arial"/>
              <a:ea typeface="+mn-ea"/>
              <a:cs typeface="Arial"/>
            </a:endParaRPr>
          </a:p>
        </p:txBody>
      </p:sp>
      <p:sp>
        <p:nvSpPr>
          <p:cNvPr id="37" name="object 39"/>
          <p:cNvSpPr txBox="1">
            <a:spLocks noChangeArrowheads="1"/>
          </p:cNvSpPr>
          <p:nvPr/>
        </p:nvSpPr>
        <p:spPr bwMode="auto">
          <a:xfrm>
            <a:off x="9287115" y="2527450"/>
            <a:ext cx="347663" cy="228600"/>
          </a:xfrm>
          <a:prstGeom prst="rect">
            <a:avLst/>
          </a:prstGeom>
          <a:noFill/>
          <a:ln w="9525">
            <a:noFill/>
            <a:miter lim="800000"/>
            <a:headEnd/>
            <a:tailEnd/>
          </a:ln>
        </p:spPr>
        <p:txBody>
          <a:bodyPr lIns="0" tIns="0" rIns="0" bIns="0"/>
          <a:lstStyle/>
          <a:p>
            <a:pPr marL="12700">
              <a:lnSpc>
                <a:spcPts val="1725"/>
              </a:lnSpc>
              <a:spcBef>
                <a:spcPts val="88"/>
              </a:spcBef>
            </a:pPr>
            <a:r>
              <a:rPr lang="en-US" sz="1600" b="1">
                <a:solidFill>
                  <a:srgbClr val="FFFFFF"/>
                </a:solidFill>
                <a:cs typeface="Arial" charset="0"/>
              </a:rPr>
              <a:t>DB</a:t>
            </a:r>
            <a:endParaRPr lang="en-US" sz="1600">
              <a:cs typeface="Arial" charset="0"/>
            </a:endParaRPr>
          </a:p>
        </p:txBody>
      </p:sp>
      <p:sp>
        <p:nvSpPr>
          <p:cNvPr id="38" name="object 38"/>
          <p:cNvSpPr txBox="1"/>
          <p:nvPr/>
        </p:nvSpPr>
        <p:spPr>
          <a:xfrm>
            <a:off x="6239115" y="2533800"/>
            <a:ext cx="825500" cy="228600"/>
          </a:xfrm>
          <a:prstGeom prst="rect">
            <a:avLst/>
          </a:prstGeom>
        </p:spPr>
        <p:txBody>
          <a:bodyPr lIns="0" tIns="0" rIns="0" bIns="0"/>
          <a:lstStyle/>
          <a:p>
            <a:pPr marL="12700">
              <a:lnSpc>
                <a:spcPts val="1730"/>
              </a:lnSpc>
              <a:spcBef>
                <a:spcPts val="86"/>
              </a:spcBef>
              <a:defRPr/>
            </a:pPr>
            <a:r>
              <a:rPr sz="1600" b="1" dirty="0">
                <a:solidFill>
                  <a:srgbClr val="FFFFFF"/>
                </a:solidFill>
                <a:latin typeface="Arial"/>
                <a:ea typeface="+mn-ea"/>
                <a:cs typeface="Arial"/>
              </a:rPr>
              <a:t>R</a:t>
            </a:r>
            <a:r>
              <a:rPr sz="1600" b="1" spc="-50" dirty="0">
                <a:solidFill>
                  <a:srgbClr val="FFFFFF"/>
                </a:solidFill>
                <a:latin typeface="Arial"/>
                <a:ea typeface="+mn-ea"/>
                <a:cs typeface="Arial"/>
              </a:rPr>
              <a:t>A</a:t>
            </a:r>
            <a:r>
              <a:rPr sz="1600" b="1" dirty="0">
                <a:solidFill>
                  <a:srgbClr val="FFFFFF"/>
                </a:solidFill>
                <a:latin typeface="Arial"/>
                <a:ea typeface="+mn-ea"/>
                <a:cs typeface="Arial"/>
              </a:rPr>
              <a:t>DIUS</a:t>
            </a:r>
            <a:endParaRPr sz="1600">
              <a:latin typeface="Arial"/>
              <a:ea typeface="+mn-ea"/>
              <a:cs typeface="Arial"/>
            </a:endParaRPr>
          </a:p>
        </p:txBody>
      </p:sp>
      <p:sp>
        <p:nvSpPr>
          <p:cNvPr id="39" name="object 37"/>
          <p:cNvSpPr txBox="1"/>
          <p:nvPr/>
        </p:nvSpPr>
        <p:spPr>
          <a:xfrm>
            <a:off x="1608378" y="3198962"/>
            <a:ext cx="1473200" cy="203200"/>
          </a:xfrm>
          <a:prstGeom prst="rect">
            <a:avLst/>
          </a:prstGeom>
        </p:spPr>
        <p:txBody>
          <a:bodyPr lIns="0" tIns="0" rIns="0" bIns="0"/>
          <a:lstStyle/>
          <a:p>
            <a:pPr marL="12700">
              <a:lnSpc>
                <a:spcPts val="1535"/>
              </a:lnSpc>
              <a:spcBef>
                <a:spcPts val="76"/>
              </a:spcBef>
              <a:defRPr/>
            </a:pPr>
            <a:r>
              <a:rPr sz="1400" b="1" dirty="0">
                <a:latin typeface="Arial"/>
                <a:ea typeface="+mn-ea"/>
                <a:cs typeface="Arial"/>
              </a:rPr>
              <a:t>Us</a:t>
            </a:r>
            <a:r>
              <a:rPr sz="1400" b="1" spc="-4" dirty="0">
                <a:latin typeface="Arial"/>
                <a:ea typeface="+mn-ea"/>
                <a:cs typeface="Arial"/>
              </a:rPr>
              <a:t>e</a:t>
            </a:r>
            <a:r>
              <a:rPr sz="1400" b="1" dirty="0">
                <a:latin typeface="Arial"/>
                <a:ea typeface="+mn-ea"/>
                <a:cs typeface="Arial"/>
              </a:rPr>
              <a:t>r </a:t>
            </a:r>
            <a:r>
              <a:rPr sz="1400" b="1" spc="-4" dirty="0">
                <a:latin typeface="Arial"/>
                <a:ea typeface="+mn-ea"/>
                <a:cs typeface="Arial"/>
              </a:rPr>
              <a:t>d</a:t>
            </a:r>
            <a:r>
              <a:rPr sz="1400" b="1" dirty="0">
                <a:latin typeface="Arial"/>
                <a:ea typeface="+mn-ea"/>
                <a:cs typeface="Arial"/>
              </a:rPr>
              <a:t>ata</a:t>
            </a:r>
            <a:r>
              <a:rPr sz="1400" b="1" spc="-29" dirty="0">
                <a:latin typeface="Arial"/>
                <a:ea typeface="+mn-ea"/>
                <a:cs typeface="Arial"/>
              </a:rPr>
              <a:t> </a:t>
            </a:r>
            <a:r>
              <a:rPr sz="1400" b="1" spc="-4" dirty="0">
                <a:latin typeface="Arial"/>
                <a:ea typeface="+mn-ea"/>
                <a:cs typeface="Arial"/>
              </a:rPr>
              <a:t>p</a:t>
            </a:r>
            <a:r>
              <a:rPr sz="1400" b="1" dirty="0">
                <a:latin typeface="Arial"/>
                <a:ea typeface="+mn-ea"/>
                <a:cs typeface="Arial"/>
              </a:rPr>
              <a:t>acket</a:t>
            </a:r>
            <a:endParaRPr sz="1400">
              <a:latin typeface="Arial"/>
              <a:ea typeface="+mn-ea"/>
              <a:cs typeface="Arial"/>
            </a:endParaRPr>
          </a:p>
        </p:txBody>
      </p:sp>
      <p:sp>
        <p:nvSpPr>
          <p:cNvPr id="40" name="object 36"/>
          <p:cNvSpPr txBox="1">
            <a:spLocks noChangeArrowheads="1"/>
          </p:cNvSpPr>
          <p:nvPr/>
        </p:nvSpPr>
        <p:spPr bwMode="auto">
          <a:xfrm>
            <a:off x="4351578" y="3270400"/>
            <a:ext cx="1771650" cy="417512"/>
          </a:xfrm>
          <a:prstGeom prst="rect">
            <a:avLst/>
          </a:prstGeom>
          <a:noFill/>
          <a:ln w="9525">
            <a:noFill/>
            <a:miter lim="800000"/>
            <a:headEnd/>
            <a:tailEnd/>
          </a:ln>
        </p:spPr>
        <p:txBody>
          <a:bodyPr lIns="0" tIns="0" rIns="0" bIns="0"/>
          <a:lstStyle/>
          <a:p>
            <a:pPr algn="ctr">
              <a:lnSpc>
                <a:spcPts val="1538"/>
              </a:lnSpc>
              <a:spcBef>
                <a:spcPts val="75"/>
              </a:spcBef>
            </a:pPr>
            <a:r>
              <a:rPr lang="en-US" sz="1400" b="1">
                <a:cs typeface="Arial" charset="0"/>
              </a:rPr>
              <a:t>Accounting-Request</a:t>
            </a:r>
            <a:endParaRPr lang="en-US" sz="1400">
              <a:cs typeface="Arial" charset="0"/>
            </a:endParaRPr>
          </a:p>
          <a:p>
            <a:pPr algn="ctr">
              <a:lnSpc>
                <a:spcPct val="96000"/>
              </a:lnSpc>
            </a:pPr>
            <a:r>
              <a:rPr lang="en-US" sz="1400" b="1">
                <a:cs typeface="Arial" charset="0"/>
              </a:rPr>
              <a:t>(Start)</a:t>
            </a:r>
            <a:endParaRPr lang="en-US" sz="1400">
              <a:cs typeface="Arial" charset="0"/>
            </a:endParaRPr>
          </a:p>
        </p:txBody>
      </p:sp>
      <p:sp>
        <p:nvSpPr>
          <p:cNvPr id="41" name="object 35"/>
          <p:cNvSpPr txBox="1"/>
          <p:nvPr/>
        </p:nvSpPr>
        <p:spPr>
          <a:xfrm>
            <a:off x="7109065" y="3486300"/>
            <a:ext cx="1855788" cy="204787"/>
          </a:xfrm>
          <a:prstGeom prst="rect">
            <a:avLst/>
          </a:prstGeom>
        </p:spPr>
        <p:txBody>
          <a:bodyPr lIns="0" tIns="0" rIns="0" bIns="0"/>
          <a:lstStyle/>
          <a:p>
            <a:pPr marL="12700">
              <a:lnSpc>
                <a:spcPts val="1535"/>
              </a:lnSpc>
              <a:spcBef>
                <a:spcPts val="76"/>
              </a:spcBef>
              <a:defRPr/>
            </a:pPr>
            <a:r>
              <a:rPr sz="1400" b="1" dirty="0">
                <a:latin typeface="Arial"/>
                <a:ea typeface="+mn-ea"/>
                <a:cs typeface="Arial"/>
              </a:rPr>
              <a:t>Sta</a:t>
            </a:r>
            <a:r>
              <a:rPr sz="1400" b="1" spc="4" dirty="0">
                <a:latin typeface="Arial"/>
                <a:ea typeface="+mn-ea"/>
                <a:cs typeface="Arial"/>
              </a:rPr>
              <a:t>r</a:t>
            </a:r>
            <a:r>
              <a:rPr sz="1400" b="1" dirty="0">
                <a:latin typeface="Arial"/>
                <a:ea typeface="+mn-ea"/>
                <a:cs typeface="Arial"/>
              </a:rPr>
              <a:t>t</a:t>
            </a:r>
            <a:r>
              <a:rPr sz="1400" b="1" spc="-14" dirty="0">
                <a:latin typeface="Arial"/>
                <a:ea typeface="+mn-ea"/>
                <a:cs typeface="Arial"/>
              </a:rPr>
              <a:t> </a:t>
            </a:r>
            <a:r>
              <a:rPr sz="1400" b="1" dirty="0">
                <a:latin typeface="Arial"/>
                <a:ea typeface="+mn-ea"/>
                <a:cs typeface="Arial"/>
              </a:rPr>
              <a:t>c</a:t>
            </a:r>
            <a:r>
              <a:rPr sz="1400" b="1" spc="-4" dirty="0">
                <a:latin typeface="Arial"/>
                <a:ea typeface="+mn-ea"/>
                <a:cs typeface="Arial"/>
              </a:rPr>
              <a:t>oun</a:t>
            </a:r>
            <a:r>
              <a:rPr sz="1400" b="1" dirty="0">
                <a:latin typeface="Arial"/>
                <a:ea typeface="+mn-ea"/>
                <a:cs typeface="Arial"/>
              </a:rPr>
              <a:t>t</a:t>
            </a:r>
            <a:r>
              <a:rPr sz="1400" b="1" spc="4" dirty="0">
                <a:latin typeface="Arial"/>
                <a:ea typeface="+mn-ea"/>
                <a:cs typeface="Arial"/>
              </a:rPr>
              <a:t>i</a:t>
            </a:r>
            <a:r>
              <a:rPr sz="1400" b="1" spc="-4" dirty="0">
                <a:latin typeface="Arial"/>
                <a:ea typeface="+mn-ea"/>
                <a:cs typeface="Arial"/>
              </a:rPr>
              <a:t>n</a:t>
            </a:r>
            <a:r>
              <a:rPr sz="1400" b="1" dirty="0">
                <a:latin typeface="Arial"/>
                <a:ea typeface="+mn-ea"/>
                <a:cs typeface="Arial"/>
              </a:rPr>
              <a:t>g</a:t>
            </a:r>
            <a:r>
              <a:rPr sz="1400" b="1" spc="-29" dirty="0">
                <a:latin typeface="Arial"/>
                <a:ea typeface="+mn-ea"/>
                <a:cs typeface="Arial"/>
              </a:rPr>
              <a:t> </a:t>
            </a:r>
            <a:r>
              <a:rPr sz="1400" b="1" spc="4" dirty="0">
                <a:latin typeface="Arial"/>
                <a:ea typeface="+mn-ea"/>
                <a:cs typeface="Arial"/>
              </a:rPr>
              <a:t>r</a:t>
            </a:r>
            <a:r>
              <a:rPr sz="1400" b="1" dirty="0">
                <a:latin typeface="Arial"/>
                <a:ea typeface="+mn-ea"/>
                <a:cs typeface="Arial"/>
              </a:rPr>
              <a:t>es</a:t>
            </a:r>
            <a:r>
              <a:rPr sz="1400" b="1" spc="-4" dirty="0">
                <a:latin typeface="Arial"/>
                <a:ea typeface="+mn-ea"/>
                <a:cs typeface="Arial"/>
              </a:rPr>
              <a:t>ou</a:t>
            </a:r>
            <a:r>
              <a:rPr sz="1400" b="1" dirty="0">
                <a:latin typeface="Arial"/>
                <a:ea typeface="+mn-ea"/>
                <a:cs typeface="Arial"/>
              </a:rPr>
              <a:t>r</a:t>
            </a:r>
            <a:endParaRPr sz="1400">
              <a:latin typeface="Arial"/>
              <a:ea typeface="+mn-ea"/>
              <a:cs typeface="Arial"/>
            </a:endParaRPr>
          </a:p>
        </p:txBody>
      </p:sp>
      <p:sp>
        <p:nvSpPr>
          <p:cNvPr id="42" name="object 34"/>
          <p:cNvSpPr txBox="1"/>
          <p:nvPr/>
        </p:nvSpPr>
        <p:spPr>
          <a:xfrm>
            <a:off x="7124940" y="3700612"/>
            <a:ext cx="2020888" cy="203200"/>
          </a:xfrm>
          <a:prstGeom prst="rect">
            <a:avLst/>
          </a:prstGeom>
        </p:spPr>
        <p:txBody>
          <a:bodyPr lIns="0" tIns="0" rIns="0" bIns="0"/>
          <a:lstStyle/>
          <a:p>
            <a:pPr marL="12700">
              <a:lnSpc>
                <a:spcPts val="1535"/>
              </a:lnSpc>
              <a:spcBef>
                <a:spcPts val="76"/>
              </a:spcBef>
              <a:defRPr/>
            </a:pPr>
            <a:r>
              <a:rPr sz="1400" b="1" spc="-4" dirty="0">
                <a:latin typeface="Arial"/>
                <a:ea typeface="+mn-ea"/>
                <a:cs typeface="Arial"/>
              </a:rPr>
              <a:t>u</a:t>
            </a:r>
            <a:r>
              <a:rPr sz="1400" b="1" dirty="0">
                <a:latin typeface="Arial"/>
                <a:ea typeface="+mn-ea"/>
                <a:cs typeface="Arial"/>
              </a:rPr>
              <a:t>sa</a:t>
            </a:r>
            <a:r>
              <a:rPr sz="1400" b="1" spc="-4" dirty="0">
                <a:latin typeface="Arial"/>
                <a:ea typeface="+mn-ea"/>
                <a:cs typeface="Arial"/>
              </a:rPr>
              <a:t>g</a:t>
            </a:r>
            <a:r>
              <a:rPr sz="1400" b="1" dirty="0">
                <a:latin typeface="Arial"/>
                <a:ea typeface="+mn-ea"/>
                <a:cs typeface="Arial"/>
              </a:rPr>
              <a:t>e</a:t>
            </a:r>
            <a:r>
              <a:rPr sz="1400" b="1" spc="-14" dirty="0">
                <a:latin typeface="Arial"/>
                <a:ea typeface="+mn-ea"/>
                <a:cs typeface="Arial"/>
              </a:rPr>
              <a:t> </a:t>
            </a:r>
            <a:r>
              <a:rPr sz="1400" b="1" dirty="0">
                <a:latin typeface="Arial"/>
                <a:ea typeface="+mn-ea"/>
                <a:cs typeface="Arial"/>
              </a:rPr>
              <a:t>(e</a:t>
            </a:r>
            <a:r>
              <a:rPr sz="1400" b="1" spc="4" dirty="0">
                <a:latin typeface="Arial"/>
                <a:ea typeface="+mn-ea"/>
                <a:cs typeface="Arial"/>
              </a:rPr>
              <a:t>.</a:t>
            </a:r>
            <a:r>
              <a:rPr sz="1400" b="1" spc="-4" dirty="0">
                <a:latin typeface="Arial"/>
                <a:ea typeface="+mn-ea"/>
                <a:cs typeface="Arial"/>
              </a:rPr>
              <a:t>g</a:t>
            </a:r>
            <a:r>
              <a:rPr sz="1400" b="1" dirty="0">
                <a:latin typeface="Arial"/>
                <a:ea typeface="+mn-ea"/>
                <a:cs typeface="Arial"/>
              </a:rPr>
              <a:t>.</a:t>
            </a:r>
            <a:r>
              <a:rPr sz="1400" b="1" spc="-25" dirty="0">
                <a:latin typeface="Arial"/>
                <a:ea typeface="+mn-ea"/>
                <a:cs typeface="Arial"/>
              </a:rPr>
              <a:t> </a:t>
            </a:r>
            <a:r>
              <a:rPr sz="1400" b="1" spc="-4" dirty="0">
                <a:latin typeface="Arial"/>
                <a:ea typeface="+mn-ea"/>
                <a:cs typeface="Arial"/>
              </a:rPr>
              <a:t>on</a:t>
            </a:r>
            <a:r>
              <a:rPr sz="1400" b="1" spc="4" dirty="0">
                <a:latin typeface="Arial"/>
                <a:ea typeface="+mn-ea"/>
                <a:cs typeface="Arial"/>
              </a:rPr>
              <a:t>li</a:t>
            </a:r>
            <a:r>
              <a:rPr sz="1400" b="1" spc="-4" dirty="0">
                <a:latin typeface="Arial"/>
                <a:ea typeface="+mn-ea"/>
                <a:cs typeface="Arial"/>
              </a:rPr>
              <a:t>n</a:t>
            </a:r>
            <a:r>
              <a:rPr sz="1400" b="1" dirty="0">
                <a:latin typeface="Arial"/>
                <a:ea typeface="+mn-ea"/>
                <a:cs typeface="Arial"/>
              </a:rPr>
              <a:t>e</a:t>
            </a:r>
            <a:r>
              <a:rPr sz="1400" b="1" spc="-39" dirty="0">
                <a:latin typeface="Arial"/>
                <a:ea typeface="+mn-ea"/>
                <a:cs typeface="Arial"/>
              </a:rPr>
              <a:t> </a:t>
            </a:r>
            <a:r>
              <a:rPr sz="1400" b="1" dirty="0">
                <a:latin typeface="Arial"/>
                <a:ea typeface="+mn-ea"/>
                <a:cs typeface="Arial"/>
              </a:rPr>
              <a:t>t</a:t>
            </a:r>
            <a:r>
              <a:rPr sz="1400" b="1" spc="4" dirty="0">
                <a:latin typeface="Arial"/>
                <a:ea typeface="+mn-ea"/>
                <a:cs typeface="Arial"/>
              </a:rPr>
              <a:t>i</a:t>
            </a:r>
            <a:r>
              <a:rPr sz="1400" b="1" dirty="0">
                <a:latin typeface="Arial"/>
                <a:ea typeface="+mn-ea"/>
                <a:cs typeface="Arial"/>
              </a:rPr>
              <a:t>me)</a:t>
            </a:r>
            <a:endParaRPr sz="1400">
              <a:latin typeface="Arial"/>
              <a:ea typeface="+mn-ea"/>
              <a:cs typeface="Arial"/>
            </a:endParaRPr>
          </a:p>
        </p:txBody>
      </p:sp>
      <p:sp>
        <p:nvSpPr>
          <p:cNvPr id="43" name="object 33"/>
          <p:cNvSpPr txBox="1"/>
          <p:nvPr/>
        </p:nvSpPr>
        <p:spPr>
          <a:xfrm>
            <a:off x="4515090" y="4207025"/>
            <a:ext cx="1931988" cy="203200"/>
          </a:xfrm>
          <a:prstGeom prst="rect">
            <a:avLst/>
          </a:prstGeom>
        </p:spPr>
        <p:txBody>
          <a:bodyPr lIns="0" tIns="0" rIns="0" bIns="0"/>
          <a:lstStyle/>
          <a:p>
            <a:pPr marL="12700">
              <a:lnSpc>
                <a:spcPts val="1535"/>
              </a:lnSpc>
              <a:spcBef>
                <a:spcPts val="76"/>
              </a:spcBef>
              <a:defRPr/>
            </a:pPr>
            <a:r>
              <a:rPr sz="1400" b="1" spc="-39" dirty="0">
                <a:latin typeface="Arial"/>
                <a:ea typeface="+mn-ea"/>
                <a:cs typeface="Arial"/>
              </a:rPr>
              <a:t>A</a:t>
            </a:r>
            <a:r>
              <a:rPr sz="1400" b="1" dirty="0">
                <a:latin typeface="Arial"/>
                <a:ea typeface="+mn-ea"/>
                <a:cs typeface="Arial"/>
              </a:rPr>
              <a:t>cc</a:t>
            </a:r>
            <a:r>
              <a:rPr sz="1400" b="1" spc="-4" dirty="0">
                <a:latin typeface="Arial"/>
                <a:ea typeface="+mn-ea"/>
                <a:cs typeface="Arial"/>
              </a:rPr>
              <a:t>oun</a:t>
            </a:r>
            <a:r>
              <a:rPr sz="1400" b="1" dirty="0">
                <a:latin typeface="Arial"/>
                <a:ea typeface="+mn-ea"/>
                <a:cs typeface="Arial"/>
              </a:rPr>
              <a:t>t</a:t>
            </a:r>
            <a:r>
              <a:rPr sz="1400" b="1" spc="4" dirty="0">
                <a:latin typeface="Arial"/>
                <a:ea typeface="+mn-ea"/>
                <a:cs typeface="Arial"/>
              </a:rPr>
              <a:t>i</a:t>
            </a:r>
            <a:r>
              <a:rPr sz="1400" b="1" spc="-4" dirty="0">
                <a:latin typeface="Arial"/>
                <a:ea typeface="+mn-ea"/>
                <a:cs typeface="Arial"/>
              </a:rPr>
              <a:t>ng</a:t>
            </a:r>
            <a:r>
              <a:rPr sz="1400" b="1" dirty="0">
                <a:latin typeface="Arial"/>
                <a:ea typeface="+mn-ea"/>
                <a:cs typeface="Arial"/>
              </a:rPr>
              <a:t>-</a:t>
            </a:r>
            <a:r>
              <a:rPr sz="1400" b="1" spc="-4" dirty="0">
                <a:latin typeface="Arial"/>
                <a:ea typeface="+mn-ea"/>
                <a:cs typeface="Arial"/>
              </a:rPr>
              <a:t>R</a:t>
            </a:r>
            <a:r>
              <a:rPr sz="1400" b="1" dirty="0">
                <a:latin typeface="Arial"/>
                <a:ea typeface="+mn-ea"/>
                <a:cs typeface="Arial"/>
              </a:rPr>
              <a:t>es</a:t>
            </a:r>
            <a:r>
              <a:rPr sz="1400" b="1" spc="-4" dirty="0">
                <a:latin typeface="Arial"/>
                <a:ea typeface="+mn-ea"/>
                <a:cs typeface="Arial"/>
              </a:rPr>
              <a:t>pon</a:t>
            </a:r>
            <a:r>
              <a:rPr sz="1400" b="1" dirty="0">
                <a:latin typeface="Arial"/>
                <a:ea typeface="+mn-ea"/>
                <a:cs typeface="Arial"/>
              </a:rPr>
              <a:t>se</a:t>
            </a:r>
            <a:endParaRPr sz="1400">
              <a:latin typeface="Arial"/>
              <a:ea typeface="+mn-ea"/>
              <a:cs typeface="Arial"/>
            </a:endParaRPr>
          </a:p>
        </p:txBody>
      </p:sp>
      <p:sp>
        <p:nvSpPr>
          <p:cNvPr id="44" name="object 32"/>
          <p:cNvSpPr txBox="1"/>
          <p:nvPr/>
        </p:nvSpPr>
        <p:spPr>
          <a:xfrm>
            <a:off x="1321040" y="5123012"/>
            <a:ext cx="2044700" cy="204788"/>
          </a:xfrm>
          <a:prstGeom prst="rect">
            <a:avLst/>
          </a:prstGeom>
        </p:spPr>
        <p:txBody>
          <a:bodyPr lIns="0" tIns="0" rIns="0" bIns="0"/>
          <a:lstStyle/>
          <a:p>
            <a:pPr marL="12700">
              <a:lnSpc>
                <a:spcPts val="1535"/>
              </a:lnSpc>
              <a:spcBef>
                <a:spcPts val="76"/>
              </a:spcBef>
              <a:defRPr/>
            </a:pPr>
            <a:r>
              <a:rPr sz="1400" b="1" dirty="0">
                <a:latin typeface="Arial"/>
                <a:ea typeface="+mn-ea"/>
                <a:cs typeface="Arial"/>
              </a:rPr>
              <a:t>E</a:t>
            </a:r>
            <a:r>
              <a:rPr sz="1400" b="1" spc="-4" dirty="0">
                <a:latin typeface="Arial"/>
                <a:ea typeface="+mn-ea"/>
                <a:cs typeface="Arial"/>
              </a:rPr>
              <a:t>n</a:t>
            </a:r>
            <a:r>
              <a:rPr sz="1400" b="1" dirty="0">
                <a:latin typeface="Arial"/>
                <a:ea typeface="+mn-ea"/>
                <a:cs typeface="Arial"/>
              </a:rPr>
              <a:t>d</a:t>
            </a:r>
            <a:r>
              <a:rPr sz="1400" b="1" spc="-9" dirty="0">
                <a:latin typeface="Arial"/>
                <a:ea typeface="+mn-ea"/>
                <a:cs typeface="Arial"/>
              </a:rPr>
              <a:t> </a:t>
            </a:r>
            <a:r>
              <a:rPr sz="1400" b="1" spc="-4" dirty="0">
                <a:latin typeface="Arial"/>
                <a:ea typeface="+mn-ea"/>
                <a:cs typeface="Arial"/>
              </a:rPr>
              <a:t>o</a:t>
            </a:r>
            <a:r>
              <a:rPr sz="1400" b="1" dirty="0">
                <a:latin typeface="Arial"/>
                <a:ea typeface="+mn-ea"/>
                <a:cs typeface="Arial"/>
              </a:rPr>
              <a:t>f </a:t>
            </a:r>
            <a:r>
              <a:rPr sz="1400" b="1" spc="-4" dirty="0">
                <a:latin typeface="Arial"/>
                <a:ea typeface="+mn-ea"/>
                <a:cs typeface="Arial"/>
              </a:rPr>
              <a:t>n</a:t>
            </a:r>
            <a:r>
              <a:rPr sz="1400" b="1" dirty="0">
                <a:latin typeface="Arial"/>
                <a:ea typeface="+mn-ea"/>
                <a:cs typeface="Arial"/>
              </a:rPr>
              <a:t>e</a:t>
            </a:r>
            <a:r>
              <a:rPr sz="1400" b="1" spc="-14" dirty="0">
                <a:latin typeface="Arial"/>
                <a:ea typeface="+mn-ea"/>
                <a:cs typeface="Arial"/>
              </a:rPr>
              <a:t>t</a:t>
            </a:r>
            <a:r>
              <a:rPr sz="1400" b="1" spc="19" dirty="0">
                <a:latin typeface="Arial"/>
                <a:ea typeface="+mn-ea"/>
                <a:cs typeface="Arial"/>
              </a:rPr>
              <a:t>w</a:t>
            </a:r>
            <a:r>
              <a:rPr sz="1400" b="1" spc="-4" dirty="0">
                <a:latin typeface="Arial"/>
                <a:ea typeface="+mn-ea"/>
                <a:cs typeface="Arial"/>
              </a:rPr>
              <a:t>o</a:t>
            </a:r>
            <a:r>
              <a:rPr sz="1400" b="1" spc="4" dirty="0">
                <a:latin typeface="Arial"/>
                <a:ea typeface="+mn-ea"/>
                <a:cs typeface="Arial"/>
              </a:rPr>
              <a:t>r</a:t>
            </a:r>
            <a:r>
              <a:rPr sz="1400" b="1" dirty="0">
                <a:latin typeface="Arial"/>
                <a:ea typeface="+mn-ea"/>
                <a:cs typeface="Arial"/>
              </a:rPr>
              <a:t>k</a:t>
            </a:r>
            <a:r>
              <a:rPr sz="1400" b="1" spc="-34" dirty="0">
                <a:latin typeface="Arial"/>
                <a:ea typeface="+mn-ea"/>
                <a:cs typeface="Arial"/>
              </a:rPr>
              <a:t> </a:t>
            </a:r>
            <a:r>
              <a:rPr sz="1400" b="1" dirty="0">
                <a:latin typeface="Arial"/>
                <a:ea typeface="+mn-ea"/>
                <a:cs typeface="Arial"/>
              </a:rPr>
              <a:t>session</a:t>
            </a:r>
            <a:endParaRPr sz="1400">
              <a:latin typeface="Arial"/>
              <a:ea typeface="+mn-ea"/>
              <a:cs typeface="Arial"/>
            </a:endParaRPr>
          </a:p>
        </p:txBody>
      </p:sp>
      <p:sp>
        <p:nvSpPr>
          <p:cNvPr id="45" name="object 31"/>
          <p:cNvSpPr txBox="1">
            <a:spLocks noChangeArrowheads="1"/>
          </p:cNvSpPr>
          <p:nvPr/>
        </p:nvSpPr>
        <p:spPr bwMode="auto">
          <a:xfrm>
            <a:off x="4351578" y="5196037"/>
            <a:ext cx="1771650" cy="415925"/>
          </a:xfrm>
          <a:prstGeom prst="rect">
            <a:avLst/>
          </a:prstGeom>
          <a:noFill/>
          <a:ln w="9525">
            <a:noFill/>
            <a:miter lim="800000"/>
            <a:headEnd/>
            <a:tailEnd/>
          </a:ln>
        </p:spPr>
        <p:txBody>
          <a:bodyPr lIns="0" tIns="0" rIns="0" bIns="0"/>
          <a:lstStyle/>
          <a:p>
            <a:pPr algn="ctr">
              <a:lnSpc>
                <a:spcPts val="1538"/>
              </a:lnSpc>
              <a:spcBef>
                <a:spcPts val="75"/>
              </a:spcBef>
            </a:pPr>
            <a:r>
              <a:rPr lang="en-US" sz="1400" b="1">
                <a:cs typeface="Arial" charset="0"/>
              </a:rPr>
              <a:t>Accounting-Request</a:t>
            </a:r>
            <a:endParaRPr lang="en-US" sz="1400">
              <a:cs typeface="Arial" charset="0"/>
            </a:endParaRPr>
          </a:p>
          <a:p>
            <a:pPr algn="ctr">
              <a:lnSpc>
                <a:spcPct val="96000"/>
              </a:lnSpc>
            </a:pPr>
            <a:r>
              <a:rPr lang="en-US" sz="1400" b="1">
                <a:cs typeface="Arial" charset="0"/>
              </a:rPr>
              <a:t>(Stop)</a:t>
            </a:r>
            <a:endParaRPr lang="en-US" sz="1400">
              <a:cs typeface="Arial" charset="0"/>
            </a:endParaRPr>
          </a:p>
        </p:txBody>
      </p:sp>
      <p:sp>
        <p:nvSpPr>
          <p:cNvPr id="46" name="object 30"/>
          <p:cNvSpPr txBox="1"/>
          <p:nvPr/>
        </p:nvSpPr>
        <p:spPr>
          <a:xfrm>
            <a:off x="7113828" y="5411937"/>
            <a:ext cx="2043112" cy="203200"/>
          </a:xfrm>
          <a:prstGeom prst="rect">
            <a:avLst/>
          </a:prstGeom>
        </p:spPr>
        <p:txBody>
          <a:bodyPr lIns="0" tIns="0" rIns="0" bIns="0"/>
          <a:lstStyle/>
          <a:p>
            <a:pPr marL="12700">
              <a:lnSpc>
                <a:spcPts val="1535"/>
              </a:lnSpc>
              <a:spcBef>
                <a:spcPts val="76"/>
              </a:spcBef>
              <a:defRPr/>
            </a:pPr>
            <a:r>
              <a:rPr sz="1400" b="1" dirty="0">
                <a:latin typeface="Arial"/>
                <a:ea typeface="+mn-ea"/>
                <a:cs typeface="Arial"/>
              </a:rPr>
              <a:t>St</a:t>
            </a:r>
            <a:r>
              <a:rPr sz="1400" b="1" spc="-4" dirty="0">
                <a:latin typeface="Arial"/>
                <a:ea typeface="+mn-ea"/>
                <a:cs typeface="Arial"/>
              </a:rPr>
              <a:t>o</a:t>
            </a:r>
            <a:r>
              <a:rPr sz="1400" b="1" dirty="0">
                <a:latin typeface="Arial"/>
                <a:ea typeface="+mn-ea"/>
                <a:cs typeface="Arial"/>
              </a:rPr>
              <a:t>p</a:t>
            </a:r>
            <a:r>
              <a:rPr sz="1400" b="1" spc="-4" dirty="0">
                <a:latin typeface="Arial"/>
                <a:ea typeface="+mn-ea"/>
                <a:cs typeface="Arial"/>
              </a:rPr>
              <a:t> </a:t>
            </a:r>
            <a:r>
              <a:rPr sz="1400" b="1" dirty="0">
                <a:latin typeface="Arial"/>
                <a:ea typeface="+mn-ea"/>
                <a:cs typeface="Arial"/>
              </a:rPr>
              <a:t>c</a:t>
            </a:r>
            <a:r>
              <a:rPr sz="1400" b="1" spc="-4" dirty="0">
                <a:latin typeface="Arial"/>
                <a:ea typeface="+mn-ea"/>
                <a:cs typeface="Arial"/>
              </a:rPr>
              <a:t>oun</a:t>
            </a:r>
            <a:r>
              <a:rPr sz="1400" b="1" dirty="0">
                <a:latin typeface="Arial"/>
                <a:ea typeface="+mn-ea"/>
                <a:cs typeface="Arial"/>
              </a:rPr>
              <a:t>t</a:t>
            </a:r>
            <a:r>
              <a:rPr sz="1400" b="1" spc="4" dirty="0">
                <a:latin typeface="Arial"/>
                <a:ea typeface="+mn-ea"/>
                <a:cs typeface="Arial"/>
              </a:rPr>
              <a:t>i</a:t>
            </a:r>
            <a:r>
              <a:rPr sz="1400" b="1" spc="-4" dirty="0">
                <a:latin typeface="Arial"/>
                <a:ea typeface="+mn-ea"/>
                <a:cs typeface="Arial"/>
              </a:rPr>
              <a:t>n</a:t>
            </a:r>
            <a:r>
              <a:rPr sz="1400" b="1" dirty="0">
                <a:latin typeface="Arial"/>
                <a:ea typeface="+mn-ea"/>
                <a:cs typeface="Arial"/>
              </a:rPr>
              <a:t>g</a:t>
            </a:r>
            <a:r>
              <a:rPr sz="1400" b="1" spc="-44" dirty="0">
                <a:latin typeface="Arial"/>
                <a:ea typeface="+mn-ea"/>
                <a:cs typeface="Arial"/>
              </a:rPr>
              <a:t> </a:t>
            </a:r>
            <a:r>
              <a:rPr sz="1400" b="1" spc="4" dirty="0">
                <a:latin typeface="Arial"/>
                <a:ea typeface="+mn-ea"/>
                <a:cs typeface="Arial"/>
              </a:rPr>
              <a:t>r</a:t>
            </a:r>
            <a:r>
              <a:rPr sz="1400" b="1" dirty="0">
                <a:latin typeface="Arial"/>
                <a:ea typeface="+mn-ea"/>
                <a:cs typeface="Arial"/>
              </a:rPr>
              <a:t>es</a:t>
            </a:r>
            <a:r>
              <a:rPr sz="1400" b="1" spc="-4" dirty="0">
                <a:latin typeface="Arial"/>
                <a:ea typeface="+mn-ea"/>
                <a:cs typeface="Arial"/>
              </a:rPr>
              <a:t>ou</a:t>
            </a:r>
            <a:r>
              <a:rPr sz="1400" b="1" spc="4" dirty="0">
                <a:latin typeface="Arial"/>
                <a:ea typeface="+mn-ea"/>
                <a:cs typeface="Arial"/>
              </a:rPr>
              <a:t>r</a:t>
            </a:r>
            <a:r>
              <a:rPr sz="1400" b="1" dirty="0">
                <a:latin typeface="Arial"/>
                <a:ea typeface="+mn-ea"/>
                <a:cs typeface="Arial"/>
              </a:rPr>
              <a:t>ce</a:t>
            </a:r>
            <a:endParaRPr sz="1400">
              <a:latin typeface="Arial"/>
              <a:ea typeface="+mn-ea"/>
              <a:cs typeface="Arial"/>
            </a:endParaRPr>
          </a:p>
        </p:txBody>
      </p:sp>
      <p:sp>
        <p:nvSpPr>
          <p:cNvPr id="47" name="object 29"/>
          <p:cNvSpPr txBox="1"/>
          <p:nvPr/>
        </p:nvSpPr>
        <p:spPr>
          <a:xfrm>
            <a:off x="7853603" y="5624662"/>
            <a:ext cx="566737" cy="204788"/>
          </a:xfrm>
          <a:prstGeom prst="rect">
            <a:avLst/>
          </a:prstGeom>
        </p:spPr>
        <p:txBody>
          <a:bodyPr lIns="0" tIns="0" rIns="0" bIns="0"/>
          <a:lstStyle/>
          <a:p>
            <a:pPr marL="12700">
              <a:lnSpc>
                <a:spcPts val="1535"/>
              </a:lnSpc>
              <a:spcBef>
                <a:spcPts val="76"/>
              </a:spcBef>
              <a:defRPr/>
            </a:pPr>
            <a:r>
              <a:rPr sz="1400" b="1" spc="-4" dirty="0">
                <a:latin typeface="Arial"/>
                <a:ea typeface="+mn-ea"/>
                <a:cs typeface="Arial"/>
              </a:rPr>
              <a:t>u</a:t>
            </a:r>
            <a:r>
              <a:rPr sz="1400" b="1" dirty="0">
                <a:latin typeface="Arial"/>
                <a:ea typeface="+mn-ea"/>
                <a:cs typeface="Arial"/>
              </a:rPr>
              <a:t>sa</a:t>
            </a:r>
            <a:r>
              <a:rPr sz="1400" b="1" spc="-4" dirty="0">
                <a:latin typeface="Arial"/>
                <a:ea typeface="+mn-ea"/>
                <a:cs typeface="Arial"/>
              </a:rPr>
              <a:t>g</a:t>
            </a:r>
            <a:r>
              <a:rPr sz="1400" b="1" dirty="0">
                <a:latin typeface="Arial"/>
                <a:ea typeface="+mn-ea"/>
                <a:cs typeface="Arial"/>
              </a:rPr>
              <a:t>e</a:t>
            </a:r>
            <a:endParaRPr sz="1400">
              <a:latin typeface="Arial"/>
              <a:ea typeface="+mn-ea"/>
              <a:cs typeface="Arial"/>
            </a:endParaRPr>
          </a:p>
        </p:txBody>
      </p:sp>
      <p:sp>
        <p:nvSpPr>
          <p:cNvPr id="48" name="object 28"/>
          <p:cNvSpPr txBox="1"/>
          <p:nvPr/>
        </p:nvSpPr>
        <p:spPr>
          <a:xfrm>
            <a:off x="4515090" y="6131075"/>
            <a:ext cx="1931988" cy="204787"/>
          </a:xfrm>
          <a:prstGeom prst="rect">
            <a:avLst/>
          </a:prstGeom>
        </p:spPr>
        <p:txBody>
          <a:bodyPr lIns="0" tIns="0" rIns="0" bIns="0"/>
          <a:lstStyle/>
          <a:p>
            <a:pPr marL="12700">
              <a:lnSpc>
                <a:spcPts val="1535"/>
              </a:lnSpc>
              <a:spcBef>
                <a:spcPts val="76"/>
              </a:spcBef>
              <a:defRPr/>
            </a:pPr>
            <a:r>
              <a:rPr sz="1400" b="1" spc="-39" dirty="0">
                <a:latin typeface="Arial"/>
                <a:ea typeface="+mn-ea"/>
                <a:cs typeface="Arial"/>
              </a:rPr>
              <a:t>A</a:t>
            </a:r>
            <a:r>
              <a:rPr sz="1400" b="1" dirty="0">
                <a:latin typeface="Arial"/>
                <a:ea typeface="+mn-ea"/>
                <a:cs typeface="Arial"/>
              </a:rPr>
              <a:t>cc</a:t>
            </a:r>
            <a:r>
              <a:rPr sz="1400" b="1" spc="-4" dirty="0">
                <a:latin typeface="Arial"/>
                <a:ea typeface="+mn-ea"/>
                <a:cs typeface="Arial"/>
              </a:rPr>
              <a:t>oun</a:t>
            </a:r>
            <a:r>
              <a:rPr sz="1400" b="1" dirty="0">
                <a:latin typeface="Arial"/>
                <a:ea typeface="+mn-ea"/>
                <a:cs typeface="Arial"/>
              </a:rPr>
              <a:t>t</a:t>
            </a:r>
            <a:r>
              <a:rPr sz="1400" b="1" spc="4" dirty="0">
                <a:latin typeface="Arial"/>
                <a:ea typeface="+mn-ea"/>
                <a:cs typeface="Arial"/>
              </a:rPr>
              <a:t>i</a:t>
            </a:r>
            <a:r>
              <a:rPr sz="1400" b="1" spc="-4" dirty="0">
                <a:latin typeface="Arial"/>
                <a:ea typeface="+mn-ea"/>
                <a:cs typeface="Arial"/>
              </a:rPr>
              <a:t>ng</a:t>
            </a:r>
            <a:r>
              <a:rPr sz="1400" b="1" dirty="0">
                <a:latin typeface="Arial"/>
                <a:ea typeface="+mn-ea"/>
                <a:cs typeface="Arial"/>
              </a:rPr>
              <a:t>-</a:t>
            </a:r>
            <a:r>
              <a:rPr sz="1400" b="1" spc="-4" dirty="0">
                <a:latin typeface="Arial"/>
                <a:ea typeface="+mn-ea"/>
                <a:cs typeface="Arial"/>
              </a:rPr>
              <a:t>R</a:t>
            </a:r>
            <a:r>
              <a:rPr sz="1400" b="1" dirty="0">
                <a:latin typeface="Arial"/>
                <a:ea typeface="+mn-ea"/>
                <a:cs typeface="Arial"/>
              </a:rPr>
              <a:t>es</a:t>
            </a:r>
            <a:r>
              <a:rPr sz="1400" b="1" spc="-4" dirty="0">
                <a:latin typeface="Arial"/>
                <a:ea typeface="+mn-ea"/>
                <a:cs typeface="Arial"/>
              </a:rPr>
              <a:t>pon</a:t>
            </a:r>
            <a:r>
              <a:rPr sz="1400" b="1" dirty="0">
                <a:latin typeface="Arial"/>
                <a:ea typeface="+mn-ea"/>
                <a:cs typeface="Arial"/>
              </a:rPr>
              <a:t>se</a:t>
            </a:r>
            <a:endParaRPr sz="1400">
              <a:latin typeface="Arial"/>
              <a:ea typeface="+mn-ea"/>
              <a:cs typeface="Arial"/>
            </a:endParaRPr>
          </a:p>
        </p:txBody>
      </p:sp>
      <p:sp>
        <p:nvSpPr>
          <p:cNvPr id="49" name="object 25"/>
          <p:cNvSpPr txBox="1">
            <a:spLocks noChangeArrowheads="1"/>
          </p:cNvSpPr>
          <p:nvPr/>
        </p:nvSpPr>
        <p:spPr bwMode="auto">
          <a:xfrm>
            <a:off x="8941040" y="2484587"/>
            <a:ext cx="1006475" cy="184150"/>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50" name="object 24"/>
          <p:cNvSpPr txBox="1">
            <a:spLocks noChangeArrowheads="1"/>
          </p:cNvSpPr>
          <p:nvPr/>
        </p:nvSpPr>
        <p:spPr bwMode="auto">
          <a:xfrm>
            <a:off x="8941040" y="2668737"/>
            <a:ext cx="503238" cy="103188"/>
          </a:xfrm>
          <a:prstGeom prst="rect">
            <a:avLst/>
          </a:prstGeom>
          <a:noFill/>
          <a:ln w="9525">
            <a:noFill/>
            <a:miter lim="800000"/>
            <a:headEnd/>
            <a:tailEnd/>
          </a:ln>
        </p:spPr>
        <p:txBody>
          <a:bodyPr lIns="0" tIns="0" rIns="0" bIns="0"/>
          <a:lstStyle/>
          <a:p>
            <a:pPr marL="25400">
              <a:lnSpc>
                <a:spcPts val="800"/>
              </a:lnSpc>
              <a:spcBef>
                <a:spcPts val="13"/>
              </a:spcBef>
            </a:pPr>
            <a:endParaRPr lang="en-US" sz="800"/>
          </a:p>
        </p:txBody>
      </p:sp>
      <p:sp>
        <p:nvSpPr>
          <p:cNvPr id="51" name="object 23"/>
          <p:cNvSpPr txBox="1">
            <a:spLocks noChangeArrowheads="1"/>
          </p:cNvSpPr>
          <p:nvPr/>
        </p:nvSpPr>
        <p:spPr bwMode="auto">
          <a:xfrm>
            <a:off x="9444278" y="2668737"/>
            <a:ext cx="503237" cy="103188"/>
          </a:xfrm>
          <a:prstGeom prst="rect">
            <a:avLst/>
          </a:prstGeom>
          <a:noFill/>
          <a:ln w="9525">
            <a:noFill/>
            <a:miter lim="800000"/>
            <a:headEnd/>
            <a:tailEnd/>
          </a:ln>
        </p:spPr>
        <p:txBody>
          <a:bodyPr lIns="0" tIns="0" rIns="0" bIns="0"/>
          <a:lstStyle/>
          <a:p>
            <a:pPr marL="25400">
              <a:lnSpc>
                <a:spcPts val="800"/>
              </a:lnSpc>
              <a:spcBef>
                <a:spcPts val="13"/>
              </a:spcBef>
            </a:pPr>
            <a:endParaRPr lang="en-US" sz="800"/>
          </a:p>
        </p:txBody>
      </p:sp>
      <p:sp>
        <p:nvSpPr>
          <p:cNvPr id="52" name="object 22"/>
          <p:cNvSpPr txBox="1"/>
          <p:nvPr/>
        </p:nvSpPr>
        <p:spPr>
          <a:xfrm>
            <a:off x="8941040" y="2771925"/>
            <a:ext cx="503238" cy="3965575"/>
          </a:xfrm>
          <a:prstGeom prst="rect">
            <a:avLst/>
          </a:prstGeom>
        </p:spPr>
        <p:txBody>
          <a:bodyPr lIns="0" tIns="0" rIns="0" bIns="0"/>
          <a:lstStyle/>
          <a:p>
            <a:pPr>
              <a:lnSpc>
                <a:spcPts val="550"/>
              </a:lnSpc>
              <a:spcBef>
                <a:spcPts val="8"/>
              </a:spcBef>
              <a:defRPr/>
            </a:pPr>
            <a:endParaRPr sz="550">
              <a:ea typeface="+mn-ea"/>
            </a:endParaRPr>
          </a:p>
          <a:p>
            <a:pPr>
              <a:lnSpc>
                <a:spcPct val="95825"/>
              </a:lnSpc>
              <a:spcBef>
                <a:spcPts val="5000"/>
              </a:spcBef>
              <a:defRPr/>
            </a:pPr>
            <a:r>
              <a:rPr sz="1400" b="1" dirty="0">
                <a:latin typeface="Arial"/>
                <a:ea typeface="+mn-ea"/>
                <a:cs typeface="Arial"/>
              </a:rPr>
              <a:t>ce</a:t>
            </a:r>
            <a:endParaRPr sz="1400">
              <a:latin typeface="Arial"/>
              <a:ea typeface="+mn-ea"/>
              <a:cs typeface="Arial"/>
            </a:endParaRPr>
          </a:p>
        </p:txBody>
      </p:sp>
      <p:sp>
        <p:nvSpPr>
          <p:cNvPr id="53" name="object 21"/>
          <p:cNvSpPr txBox="1">
            <a:spLocks noChangeArrowheads="1"/>
          </p:cNvSpPr>
          <p:nvPr/>
        </p:nvSpPr>
        <p:spPr bwMode="auto">
          <a:xfrm>
            <a:off x="9444278" y="2771925"/>
            <a:ext cx="503237" cy="3965575"/>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54" name="object 20"/>
          <p:cNvSpPr txBox="1">
            <a:spLocks noChangeArrowheads="1"/>
          </p:cNvSpPr>
          <p:nvPr/>
        </p:nvSpPr>
        <p:spPr bwMode="auto">
          <a:xfrm>
            <a:off x="6132753" y="2478237"/>
            <a:ext cx="1006475" cy="190500"/>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55" name="object 19"/>
          <p:cNvSpPr txBox="1">
            <a:spLocks noChangeArrowheads="1"/>
          </p:cNvSpPr>
          <p:nvPr/>
        </p:nvSpPr>
        <p:spPr bwMode="auto">
          <a:xfrm>
            <a:off x="6132753" y="2668737"/>
            <a:ext cx="660400" cy="366713"/>
          </a:xfrm>
          <a:prstGeom prst="rect">
            <a:avLst/>
          </a:prstGeom>
          <a:noFill/>
          <a:ln w="9525">
            <a:noFill/>
            <a:miter lim="800000"/>
            <a:headEnd/>
            <a:tailEnd/>
          </a:ln>
        </p:spPr>
        <p:txBody>
          <a:bodyPr lIns="0" tIns="0" rIns="0" bIns="0"/>
          <a:lstStyle/>
          <a:p>
            <a:pPr>
              <a:lnSpc>
                <a:spcPts val="750"/>
              </a:lnSpc>
            </a:pPr>
            <a:endParaRPr lang="en-US" sz="700" dirty="0"/>
          </a:p>
          <a:p>
            <a:pPr>
              <a:lnSpc>
                <a:spcPct val="96000"/>
              </a:lnSpc>
            </a:pPr>
            <a:r>
              <a:rPr lang="en-US" sz="1600" b="1" dirty="0" smtClean="0">
                <a:solidFill>
                  <a:srgbClr val="FFFFFF"/>
                </a:solidFill>
                <a:cs typeface="Arial" charset="0"/>
              </a:rPr>
              <a:t>   Ser </a:t>
            </a:r>
            <a:endParaRPr lang="en-US" sz="1600" dirty="0">
              <a:cs typeface="Arial" charset="0"/>
            </a:endParaRPr>
          </a:p>
        </p:txBody>
      </p:sp>
      <p:sp>
        <p:nvSpPr>
          <p:cNvPr id="56" name="object 18"/>
          <p:cNvSpPr txBox="1"/>
          <p:nvPr/>
        </p:nvSpPr>
        <p:spPr>
          <a:xfrm>
            <a:off x="6635990" y="2668737"/>
            <a:ext cx="503238" cy="366713"/>
          </a:xfrm>
          <a:prstGeom prst="rect">
            <a:avLst/>
          </a:prstGeom>
        </p:spPr>
        <p:txBody>
          <a:bodyPr lIns="0" tIns="0" rIns="0" bIns="0"/>
          <a:lstStyle/>
          <a:p>
            <a:pPr>
              <a:lnSpc>
                <a:spcPts val="750"/>
              </a:lnSpc>
              <a:spcBef>
                <a:spcPts val="1"/>
              </a:spcBef>
              <a:defRPr/>
            </a:pPr>
            <a:endParaRPr sz="750" smtClean="0">
              <a:ea typeface="+mn-ea"/>
            </a:endParaRPr>
          </a:p>
          <a:p>
            <a:pPr marL="2361">
              <a:lnSpc>
                <a:spcPct val="95825"/>
              </a:lnSpc>
              <a:defRPr/>
            </a:pPr>
            <a:r>
              <a:rPr sz="1600" b="1" spc="-29" smtClean="0">
                <a:solidFill>
                  <a:srgbClr val="FFFFFF"/>
                </a:solidFill>
                <a:latin typeface="Arial"/>
                <a:ea typeface="+mn-ea"/>
                <a:cs typeface="Arial"/>
              </a:rPr>
              <a:t>v</a:t>
            </a:r>
            <a:r>
              <a:rPr sz="1600" b="1" smtClean="0">
                <a:solidFill>
                  <a:srgbClr val="FFFFFF"/>
                </a:solidFill>
                <a:latin typeface="Arial"/>
                <a:ea typeface="+mn-ea"/>
                <a:cs typeface="Arial"/>
              </a:rPr>
              <a:t>er</a:t>
            </a:r>
            <a:endParaRPr sz="1600">
              <a:latin typeface="Arial"/>
              <a:ea typeface="+mn-ea"/>
              <a:cs typeface="Arial"/>
            </a:endParaRPr>
          </a:p>
        </p:txBody>
      </p:sp>
      <p:sp>
        <p:nvSpPr>
          <p:cNvPr id="57" name="object 17"/>
          <p:cNvSpPr txBox="1">
            <a:spLocks noChangeArrowheads="1"/>
          </p:cNvSpPr>
          <p:nvPr/>
        </p:nvSpPr>
        <p:spPr bwMode="auto">
          <a:xfrm>
            <a:off x="6132753" y="3035450"/>
            <a:ext cx="503237" cy="3702050"/>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58" name="object 16"/>
          <p:cNvSpPr txBox="1">
            <a:spLocks noChangeArrowheads="1"/>
          </p:cNvSpPr>
          <p:nvPr/>
        </p:nvSpPr>
        <p:spPr bwMode="auto">
          <a:xfrm>
            <a:off x="6635990" y="3035450"/>
            <a:ext cx="503238" cy="3702050"/>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59" name="object 15"/>
          <p:cNvSpPr txBox="1">
            <a:spLocks noChangeArrowheads="1"/>
          </p:cNvSpPr>
          <p:nvPr/>
        </p:nvSpPr>
        <p:spPr bwMode="auto">
          <a:xfrm>
            <a:off x="3324465" y="2484587"/>
            <a:ext cx="1006475" cy="184150"/>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60" name="object 14"/>
          <p:cNvSpPr txBox="1">
            <a:spLocks noChangeArrowheads="1"/>
          </p:cNvSpPr>
          <p:nvPr/>
        </p:nvSpPr>
        <p:spPr bwMode="auto">
          <a:xfrm>
            <a:off x="3324465" y="2668737"/>
            <a:ext cx="503238" cy="103188"/>
          </a:xfrm>
          <a:prstGeom prst="rect">
            <a:avLst/>
          </a:prstGeom>
          <a:noFill/>
          <a:ln w="9525">
            <a:noFill/>
            <a:miter lim="800000"/>
            <a:headEnd/>
            <a:tailEnd/>
          </a:ln>
        </p:spPr>
        <p:txBody>
          <a:bodyPr lIns="0" tIns="0" rIns="0" bIns="0"/>
          <a:lstStyle/>
          <a:p>
            <a:pPr marL="25400">
              <a:lnSpc>
                <a:spcPts val="800"/>
              </a:lnSpc>
              <a:spcBef>
                <a:spcPts val="13"/>
              </a:spcBef>
            </a:pPr>
            <a:endParaRPr lang="en-US" sz="800"/>
          </a:p>
        </p:txBody>
      </p:sp>
      <p:sp>
        <p:nvSpPr>
          <p:cNvPr id="61" name="object 13"/>
          <p:cNvSpPr txBox="1">
            <a:spLocks noChangeArrowheads="1"/>
          </p:cNvSpPr>
          <p:nvPr/>
        </p:nvSpPr>
        <p:spPr bwMode="auto">
          <a:xfrm>
            <a:off x="3827703" y="2668737"/>
            <a:ext cx="503237" cy="103188"/>
          </a:xfrm>
          <a:prstGeom prst="rect">
            <a:avLst/>
          </a:prstGeom>
          <a:noFill/>
          <a:ln w="9525">
            <a:noFill/>
            <a:miter lim="800000"/>
            <a:headEnd/>
            <a:tailEnd/>
          </a:ln>
        </p:spPr>
        <p:txBody>
          <a:bodyPr lIns="0" tIns="0" rIns="0" bIns="0"/>
          <a:lstStyle/>
          <a:p>
            <a:pPr marL="25400">
              <a:lnSpc>
                <a:spcPts val="800"/>
              </a:lnSpc>
              <a:spcBef>
                <a:spcPts val="13"/>
              </a:spcBef>
            </a:pPr>
            <a:endParaRPr lang="en-US" sz="800"/>
          </a:p>
        </p:txBody>
      </p:sp>
      <p:sp>
        <p:nvSpPr>
          <p:cNvPr id="62" name="object 12"/>
          <p:cNvSpPr txBox="1">
            <a:spLocks noChangeArrowheads="1"/>
          </p:cNvSpPr>
          <p:nvPr/>
        </p:nvSpPr>
        <p:spPr bwMode="auto">
          <a:xfrm>
            <a:off x="3324465" y="2771925"/>
            <a:ext cx="503238" cy="3965575"/>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63" name="object 11"/>
          <p:cNvSpPr txBox="1">
            <a:spLocks noChangeArrowheads="1"/>
          </p:cNvSpPr>
          <p:nvPr/>
        </p:nvSpPr>
        <p:spPr bwMode="auto">
          <a:xfrm>
            <a:off x="3827703" y="2771925"/>
            <a:ext cx="503237" cy="3965575"/>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64" name="object 10"/>
          <p:cNvSpPr txBox="1">
            <a:spLocks noChangeArrowheads="1"/>
          </p:cNvSpPr>
          <p:nvPr/>
        </p:nvSpPr>
        <p:spPr bwMode="auto">
          <a:xfrm>
            <a:off x="514590" y="2484587"/>
            <a:ext cx="1008063" cy="184150"/>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65" name="object 8"/>
          <p:cNvSpPr txBox="1">
            <a:spLocks noChangeArrowheads="1"/>
          </p:cNvSpPr>
          <p:nvPr/>
        </p:nvSpPr>
        <p:spPr bwMode="auto">
          <a:xfrm>
            <a:off x="1019415" y="2668737"/>
            <a:ext cx="503238" cy="103188"/>
          </a:xfrm>
          <a:prstGeom prst="rect">
            <a:avLst/>
          </a:prstGeom>
          <a:noFill/>
          <a:ln w="9525">
            <a:noFill/>
            <a:miter lim="800000"/>
            <a:headEnd/>
            <a:tailEnd/>
          </a:ln>
        </p:spPr>
        <p:txBody>
          <a:bodyPr lIns="0" tIns="0" rIns="0" bIns="0"/>
          <a:lstStyle/>
          <a:p>
            <a:pPr marL="25400">
              <a:lnSpc>
                <a:spcPts val="800"/>
              </a:lnSpc>
              <a:spcBef>
                <a:spcPts val="13"/>
              </a:spcBef>
            </a:pPr>
            <a:endParaRPr lang="en-US" sz="800"/>
          </a:p>
        </p:txBody>
      </p:sp>
      <p:sp>
        <p:nvSpPr>
          <p:cNvPr id="66" name="object 7"/>
          <p:cNvSpPr txBox="1">
            <a:spLocks noChangeArrowheads="1"/>
          </p:cNvSpPr>
          <p:nvPr/>
        </p:nvSpPr>
        <p:spPr bwMode="auto">
          <a:xfrm>
            <a:off x="514590" y="2771925"/>
            <a:ext cx="504825" cy="3965575"/>
          </a:xfrm>
          <a:prstGeom prst="rect">
            <a:avLst/>
          </a:prstGeom>
          <a:noFill/>
          <a:ln w="9525">
            <a:noFill/>
            <a:miter lim="800000"/>
            <a:headEnd/>
            <a:tailEnd/>
          </a:ln>
        </p:spPr>
        <p:txBody>
          <a:bodyPr lIns="0" tIns="0" rIns="0" bIns="0"/>
          <a:lstStyle/>
          <a:p>
            <a:pPr marL="25400">
              <a:lnSpc>
                <a:spcPts val="1000"/>
              </a:lnSpc>
            </a:pPr>
            <a:endParaRPr lang="en-US" sz="1000"/>
          </a:p>
        </p:txBody>
      </p:sp>
      <p:sp>
        <p:nvSpPr>
          <p:cNvPr id="67" name="object 6"/>
          <p:cNvSpPr txBox="1">
            <a:spLocks noChangeArrowheads="1"/>
          </p:cNvSpPr>
          <p:nvPr/>
        </p:nvSpPr>
        <p:spPr bwMode="auto">
          <a:xfrm>
            <a:off x="1019415" y="2771925"/>
            <a:ext cx="503238" cy="3965575"/>
          </a:xfrm>
          <a:prstGeom prst="rect">
            <a:avLst/>
          </a:prstGeom>
          <a:noFill/>
          <a:ln w="9525">
            <a:noFill/>
            <a:miter lim="800000"/>
            <a:headEnd/>
            <a:tailEnd/>
          </a:ln>
        </p:spPr>
        <p:txBody>
          <a:bodyPr lIns="0" tIns="0" rIns="0" bIns="0"/>
          <a:lstStyle/>
          <a:p>
            <a:pPr marL="25400">
              <a:lnSpc>
                <a:spcPts val="1000"/>
              </a:lnSpc>
            </a:pPr>
            <a:endParaRPr lang="en-US" sz="1000"/>
          </a:p>
        </p:txBody>
      </p:sp>
    </p:spTree>
    <p:extLst>
      <p:ext uri="{BB962C8B-B14F-4D97-AF65-F5344CB8AC3E}">
        <p14:creationId xmlns:p14="http://schemas.microsoft.com/office/powerpoint/2010/main" xmlns="" val="3522541861"/>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Procedure</a:t>
            </a:r>
            <a:endParaRPr lang="en-IN" dirty="0"/>
          </a:p>
        </p:txBody>
      </p:sp>
      <p:sp>
        <p:nvSpPr>
          <p:cNvPr id="3" name="Content Placeholder 2"/>
          <p:cNvSpPr>
            <a:spLocks noGrp="1"/>
          </p:cNvSpPr>
          <p:nvPr>
            <p:ph idx="1"/>
          </p:nvPr>
        </p:nvSpPr>
        <p:spPr>
          <a:xfrm>
            <a:off x="668708" y="1640936"/>
            <a:ext cx="8596668" cy="4923766"/>
          </a:xfrm>
        </p:spPr>
        <p:txBody>
          <a:bodyPr>
            <a:normAutofit/>
          </a:bodyPr>
          <a:lstStyle/>
          <a:p>
            <a:pPr marL="609600" indent="-609600" algn="just">
              <a:lnSpc>
                <a:spcPct val="90000"/>
              </a:lnSpc>
              <a:buFont typeface="Wingdings" charset="2"/>
              <a:buAutoNum type="arabicPeriod"/>
            </a:pPr>
            <a:r>
              <a:rPr lang="en-US" dirty="0" smtClean="0"/>
              <a:t>Network Access Server get username/password pair from remote user, crypts this information with a shared secret key and sends this with an 'Access-request' to the RADIUS Server (Authentication phase). </a:t>
            </a:r>
          </a:p>
          <a:p>
            <a:pPr marL="609600" indent="-609600" algn="just">
              <a:lnSpc>
                <a:spcPct val="90000"/>
              </a:lnSpc>
              <a:buFont typeface="Wingdings" charset="2"/>
              <a:buAutoNum type="arabicPeriod"/>
            </a:pPr>
            <a:r>
              <a:rPr lang="en-US" dirty="0" smtClean="0"/>
              <a:t>When the user and password combination is valid then the RADIUS Server sends an 'Accept-accept' with extra information (For example: IP-address, network mask, allowed session time, etc.) to the Network Access Server (Authorization phase). </a:t>
            </a:r>
          </a:p>
          <a:p>
            <a:pPr marL="609600" indent="-609600" algn="just">
              <a:lnSpc>
                <a:spcPct val="90000"/>
              </a:lnSpc>
              <a:buFont typeface="Wingdings" charset="2"/>
              <a:buAutoNum type="arabicPeriod"/>
            </a:pPr>
            <a:r>
              <a:rPr lang="en-US" dirty="0" smtClean="0"/>
              <a:t>The network Access Server sends an 'Accounting-request (start)' to indicate that the user is logged onto the network (Accounting phase). </a:t>
            </a:r>
          </a:p>
          <a:p>
            <a:pPr marL="609600" indent="-609600" algn="just">
              <a:lnSpc>
                <a:spcPct val="90000"/>
              </a:lnSpc>
              <a:buFont typeface="Wingdings" charset="2"/>
              <a:buAutoNum type="arabicPeriod"/>
            </a:pPr>
            <a:r>
              <a:rPr lang="en-US" dirty="0" smtClean="0"/>
              <a:t>The RADIUS Server responds with an 'Accounting-response' when the accounting information is stored.</a:t>
            </a:r>
          </a:p>
          <a:p>
            <a:pPr marL="609600" indent="-609600" algn="just">
              <a:lnSpc>
                <a:spcPct val="90000"/>
              </a:lnSpc>
              <a:buFont typeface="Wingdings" charset="2"/>
              <a:buAutoNum type="arabicPeriod"/>
            </a:pPr>
            <a:r>
              <a:rPr lang="en-US" dirty="0" smtClean="0"/>
              <a:t>When a user logs out then the Network Access Server will send an 'Accounting-request (Stop)' </a:t>
            </a:r>
          </a:p>
          <a:p>
            <a:pPr marL="609600" indent="-609600" algn="just">
              <a:lnSpc>
                <a:spcPct val="90000"/>
              </a:lnSpc>
              <a:buFont typeface="Wingdings" charset="2"/>
              <a:buAutoNum type="arabicPeriod"/>
            </a:pPr>
            <a:r>
              <a:rPr lang="en-US" dirty="0" smtClean="0"/>
              <a:t>The RADIUS Server responds with an 'Accounting-response' when the accounting information is stored. </a:t>
            </a:r>
            <a:endParaRPr lang="en-US" sz="2400" dirty="0" smtClean="0"/>
          </a:p>
          <a:p>
            <a:pPr marL="609600" indent="-609600">
              <a:lnSpc>
                <a:spcPct val="90000"/>
              </a:lnSpc>
              <a:buFont typeface="Wingdings" charset="2"/>
              <a:buAutoNum type="arabicPeriod"/>
            </a:pPr>
            <a:endParaRPr lang="en-US" dirty="0" smtClean="0"/>
          </a:p>
          <a:p>
            <a:pPr algn="just">
              <a:lnSpc>
                <a:spcPct val="150000"/>
              </a:lnSpc>
              <a:buNone/>
            </a:pPr>
            <a:endParaRPr lang="en-IN" dirty="0"/>
          </a:p>
        </p:txBody>
      </p:sp>
    </p:spTree>
    <p:extLst>
      <p:ext uri="{BB962C8B-B14F-4D97-AF65-F5344CB8AC3E}">
        <p14:creationId xmlns:p14="http://schemas.microsoft.com/office/powerpoint/2010/main" xmlns="" val="1620604203"/>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RADIUS message types and attributes</a:t>
            </a:r>
            <a:br>
              <a:rPr lang="en-GB" dirty="0" smtClean="0"/>
            </a:br>
            <a:endParaRPr lang="en-IN" dirty="0"/>
          </a:p>
        </p:txBody>
      </p:sp>
      <p:sp>
        <p:nvSpPr>
          <p:cNvPr id="3" name="Content Placeholder 2"/>
          <p:cNvSpPr>
            <a:spLocks noGrp="1"/>
          </p:cNvSpPr>
          <p:nvPr>
            <p:ph idx="1"/>
          </p:nvPr>
        </p:nvSpPr>
        <p:spPr>
          <a:xfrm>
            <a:off x="677334" y="2053087"/>
            <a:ext cx="3627247" cy="3988275"/>
          </a:xfrm>
        </p:spPr>
        <p:txBody>
          <a:bodyPr/>
          <a:lstStyle/>
          <a:p>
            <a:pPr marL="431800" indent="-323850">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dirty="0" smtClean="0"/>
              <a:t>Message types:</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Access-Request</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Access-Challenge</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Access-Accept</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Access-Reject</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Accounting-Request</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Accounting-Response</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Status-Server (experimental)</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Status-Client (experimental)</a:t>
            </a:r>
          </a:p>
          <a:p>
            <a:pPr algn="just">
              <a:lnSpc>
                <a:spcPct val="150000"/>
              </a:lnSpc>
              <a:buNone/>
            </a:pPr>
            <a:endParaRPr lang="en-IN" dirty="0"/>
          </a:p>
        </p:txBody>
      </p:sp>
      <p:sp>
        <p:nvSpPr>
          <p:cNvPr id="6" name="Content Placeholder 2"/>
          <p:cNvSpPr txBox="1">
            <a:spLocks/>
          </p:cNvSpPr>
          <p:nvPr/>
        </p:nvSpPr>
        <p:spPr>
          <a:xfrm>
            <a:off x="4987666" y="2123208"/>
            <a:ext cx="3627247" cy="3880773"/>
          </a:xfrm>
          <a:prstGeom prst="rect">
            <a:avLst/>
          </a:prstGeom>
        </p:spPr>
        <p:txBody>
          <a:bodyPr vert="horz" lIns="91440" tIns="45720" rIns="91440" bIns="45720" rtlCol="0">
            <a:normAutofit fontScale="92500" lnSpcReduction="20000"/>
          </a:bodyPr>
          <a:lstStyle/>
          <a:p>
            <a:pPr marL="431800" marR="0" lvl="0" indent="-323850" algn="l" defTabSz="457200" rtl="0" eaLnBrk="1" fontAlgn="auto" latinLnBrk="0" hangingPunct="1">
              <a:lnSpc>
                <a:spcPct val="100000"/>
              </a:lnSpc>
              <a:spcBef>
                <a:spcPts val="1000"/>
              </a:spcBef>
              <a:spcAft>
                <a:spcPts val="0"/>
              </a:spcAft>
              <a:buClr>
                <a:schemeClr val="accent1"/>
              </a:buClr>
              <a:buSzPct val="45000"/>
              <a:buFont typeface="Wingdings 3"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18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Attributes:</a:t>
            </a:r>
          </a:p>
          <a:p>
            <a:pPr marL="431800" lvl="1" indent="-323850">
              <a:spcBef>
                <a:spcPts val="1000"/>
              </a:spcBef>
              <a:buClr>
                <a:schemeClr val="accent1"/>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solidFill>
                  <a:schemeClr val="tx1">
                    <a:lumMod val="75000"/>
                    <a:lumOff val="25000"/>
                  </a:schemeClr>
                </a:solidFill>
              </a:rPr>
              <a:t>User-Name</a:t>
            </a:r>
          </a:p>
          <a:p>
            <a:pPr marL="431800" lvl="1" indent="-323850">
              <a:spcBef>
                <a:spcPts val="1000"/>
              </a:spcBef>
              <a:buClr>
                <a:schemeClr val="accent1"/>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solidFill>
                  <a:schemeClr val="tx1">
                    <a:lumMod val="75000"/>
                    <a:lumOff val="25000"/>
                  </a:schemeClr>
                </a:solidFill>
              </a:rPr>
              <a:t>User-Password</a:t>
            </a:r>
          </a:p>
          <a:p>
            <a:pPr marL="431800" lvl="1" indent="-323850">
              <a:spcBef>
                <a:spcPts val="1000"/>
              </a:spcBef>
              <a:buClr>
                <a:schemeClr val="accent1"/>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solidFill>
                  <a:schemeClr val="tx1">
                    <a:lumMod val="75000"/>
                    <a:lumOff val="25000"/>
                  </a:schemeClr>
                </a:solidFill>
              </a:rPr>
              <a:t>NAS-IP-Address</a:t>
            </a:r>
          </a:p>
          <a:p>
            <a:pPr marL="431800" lvl="1" indent="-323850">
              <a:spcBef>
                <a:spcPts val="1000"/>
              </a:spcBef>
              <a:buClr>
                <a:schemeClr val="accent1"/>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solidFill>
                  <a:schemeClr val="tx1">
                    <a:lumMod val="75000"/>
                    <a:lumOff val="25000"/>
                  </a:schemeClr>
                </a:solidFill>
              </a:rPr>
              <a:t>NAS-Port</a:t>
            </a:r>
          </a:p>
          <a:p>
            <a:pPr marL="431800" lvl="1" indent="-323850">
              <a:spcBef>
                <a:spcPts val="1000"/>
              </a:spcBef>
              <a:buClr>
                <a:schemeClr val="accent1"/>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solidFill>
                  <a:schemeClr val="tx1">
                    <a:lumMod val="75000"/>
                    <a:lumOff val="25000"/>
                  </a:schemeClr>
                </a:solidFill>
              </a:rPr>
              <a:t>Service-Type</a:t>
            </a:r>
          </a:p>
          <a:p>
            <a:pPr marL="431800" lvl="1" indent="-323850">
              <a:spcBef>
                <a:spcPts val="1000"/>
              </a:spcBef>
              <a:buClr>
                <a:schemeClr val="accent1"/>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solidFill>
                  <a:schemeClr val="tx1">
                    <a:lumMod val="75000"/>
                    <a:lumOff val="25000"/>
                  </a:schemeClr>
                </a:solidFill>
              </a:rPr>
              <a:t>NAS-Identifier</a:t>
            </a:r>
          </a:p>
          <a:p>
            <a:pPr marL="431800" lvl="1" indent="-323850">
              <a:spcBef>
                <a:spcPts val="1000"/>
              </a:spcBef>
              <a:buClr>
                <a:schemeClr val="accent1"/>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solidFill>
                  <a:schemeClr val="tx1">
                    <a:lumMod val="75000"/>
                    <a:lumOff val="25000"/>
                  </a:schemeClr>
                </a:solidFill>
              </a:rPr>
              <a:t>Framed-Protocol</a:t>
            </a:r>
          </a:p>
          <a:p>
            <a:pPr marL="431800" lvl="1" indent="-323850">
              <a:spcBef>
                <a:spcPts val="1000"/>
              </a:spcBef>
              <a:buClr>
                <a:schemeClr val="accent1"/>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solidFill>
                  <a:schemeClr val="tx1">
                    <a:lumMod val="75000"/>
                    <a:lumOff val="25000"/>
                  </a:schemeClr>
                </a:solidFill>
              </a:rPr>
              <a:t>Vendor-Specific</a:t>
            </a:r>
          </a:p>
          <a:p>
            <a:pPr marL="431800" lvl="1" indent="-323850">
              <a:spcBef>
                <a:spcPts val="1000"/>
              </a:spcBef>
              <a:buClr>
                <a:schemeClr val="accent1"/>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solidFill>
                  <a:schemeClr val="tx1">
                    <a:lumMod val="75000"/>
                    <a:lumOff val="25000"/>
                  </a:schemeClr>
                </a:solidFill>
              </a:rPr>
              <a:t>Calling-Station-ID</a:t>
            </a:r>
          </a:p>
          <a:p>
            <a:pPr marL="431800" lvl="1" indent="-323850">
              <a:spcBef>
                <a:spcPts val="1000"/>
              </a:spcBef>
              <a:buClr>
                <a:schemeClr val="accent1"/>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solidFill>
                  <a:schemeClr val="tx1">
                    <a:lumMod val="75000"/>
                    <a:lumOff val="25000"/>
                  </a:schemeClr>
                </a:solidFill>
              </a:rPr>
              <a:t>Called-Station-Id</a:t>
            </a:r>
            <a:endParaRPr lang="en-IN" dirty="0">
              <a:solidFill>
                <a:schemeClr val="tx1">
                  <a:lumMod val="75000"/>
                  <a:lumOff val="25000"/>
                </a:schemeClr>
              </a:solidFill>
            </a:endParaRPr>
          </a:p>
        </p:txBody>
      </p:sp>
    </p:spTree>
    <p:extLst>
      <p:ext uri="{BB962C8B-B14F-4D97-AF65-F5344CB8AC3E}">
        <p14:creationId xmlns:p14="http://schemas.microsoft.com/office/powerpoint/2010/main" xmlns="" val="1959673390"/>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6266"/>
            <a:ext cx="8596668" cy="691166"/>
          </a:xfrm>
        </p:spPr>
        <p:txBody>
          <a:bodyPr/>
          <a:lstStyle/>
          <a:p>
            <a:r>
              <a:rPr lang="en-IN" dirty="0" smtClean="0"/>
              <a:t>Objectives of the Project</a:t>
            </a:r>
            <a:endParaRPr lang="en-IN" dirty="0"/>
          </a:p>
        </p:txBody>
      </p:sp>
      <p:sp>
        <p:nvSpPr>
          <p:cNvPr id="3" name="Content Placeholder 2"/>
          <p:cNvSpPr>
            <a:spLocks noGrp="1"/>
          </p:cNvSpPr>
          <p:nvPr>
            <p:ph idx="1"/>
          </p:nvPr>
        </p:nvSpPr>
        <p:spPr>
          <a:xfrm>
            <a:off x="677334" y="1390919"/>
            <a:ext cx="8596668" cy="4650444"/>
          </a:xfrm>
        </p:spPr>
        <p:txBody>
          <a:bodyPr/>
          <a:lstStyle/>
          <a:p>
            <a:pPr algn="just">
              <a:lnSpc>
                <a:spcPct val="150000"/>
              </a:lnSpc>
            </a:pPr>
            <a:r>
              <a:rPr lang="en-IN" dirty="0"/>
              <a:t>To implement the Radius protocol FreeRADIUS is campaigned as the most used Radius tool in the </a:t>
            </a:r>
            <a:r>
              <a:rPr lang="en-IN" dirty="0" smtClean="0"/>
              <a:t>world. The </a:t>
            </a:r>
            <a:r>
              <a:rPr lang="en-IN" dirty="0"/>
              <a:t>popularity is explained, with an easy-to-use approach, no cost required to use (downloadable from an official website), user-friendliness, quick and easy installation and comparable security to the payable servers. However FreeRADIUS comes with its own set of limitations. Our objective was to study those limitations and develop a tool that incorporates all the desirable properties of the FreeRADIUS while overcoming the limitations of the FreeRADIUS tool.</a:t>
            </a:r>
          </a:p>
          <a:p>
            <a:pPr algn="just">
              <a:lnSpc>
                <a:spcPct val="150000"/>
              </a:lnSpc>
            </a:pPr>
            <a:endParaRPr lang="en-IN" dirty="0"/>
          </a:p>
        </p:txBody>
      </p:sp>
    </p:spTree>
    <p:extLst>
      <p:ext uri="{BB962C8B-B14F-4D97-AF65-F5344CB8AC3E}">
        <p14:creationId xmlns:p14="http://schemas.microsoft.com/office/powerpoint/2010/main" xmlns="" val="2732353597"/>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t>
            </a:r>
            <a:r>
              <a:rPr lang="en-GB" dirty="0" err="1" smtClean="0"/>
              <a:t>FreeRADIUS</a:t>
            </a:r>
            <a:r>
              <a:rPr lang="en-GB" dirty="0" smtClean="0"/>
              <a:t>?</a:t>
            </a:r>
            <a:endParaRPr lang="en-IN" dirty="0"/>
          </a:p>
        </p:txBody>
      </p:sp>
      <p:sp>
        <p:nvSpPr>
          <p:cNvPr id="3" name="Content Placeholder 2"/>
          <p:cNvSpPr>
            <a:spLocks noGrp="1"/>
          </p:cNvSpPr>
          <p:nvPr>
            <p:ph idx="1"/>
          </p:nvPr>
        </p:nvSpPr>
        <p:spPr>
          <a:xfrm>
            <a:off x="660081" y="1841411"/>
            <a:ext cx="8596668" cy="3880773"/>
          </a:xfrm>
        </p:spPr>
        <p:txBody>
          <a:bodyPr/>
          <a:lstStyle/>
          <a:p>
            <a:pPr>
              <a:lnSpc>
                <a:spcPct val="150000"/>
              </a:lnSpc>
            </a:pPr>
            <a:r>
              <a:rPr lang="en-IN" b="1" dirty="0" smtClean="0"/>
              <a:t>FreeRADIUS</a:t>
            </a:r>
            <a:r>
              <a:rPr lang="en-IN" dirty="0" smtClean="0"/>
              <a:t> is a modular, high performance free RADIUS suite developed and distributed under the GNU General Public License, version 2, and is free for download and use. </a:t>
            </a:r>
          </a:p>
          <a:p>
            <a:pPr algn="just">
              <a:lnSpc>
                <a:spcPct val="150000"/>
              </a:lnSpc>
            </a:pPr>
            <a:r>
              <a:rPr lang="en-IN" b="1" dirty="0" smtClean="0"/>
              <a:t>FreeRADIUS</a:t>
            </a:r>
            <a:r>
              <a:rPr lang="en-IN" dirty="0" smtClean="0"/>
              <a:t> is the most popular open source RADIUS server and the most widely deployed RADIUS server in the world. It supports all common authentication protocols.It is the basis for many commercial RADIUS products and services, such as embedded systems, RADIUS appliances that support Network Access Control</a:t>
            </a:r>
            <a:endParaRPr lang="en-IN" dirty="0"/>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7932"/>
            <a:ext cx="8596668" cy="691166"/>
          </a:xfrm>
        </p:spPr>
        <p:txBody>
          <a:bodyPr>
            <a:normAutofit fontScale="90000"/>
          </a:bodyPr>
          <a:lstStyle/>
          <a:p>
            <a:r>
              <a:rPr lang="en-IN" dirty="0" smtClean="0"/>
              <a:t>Implementation of FreeRADIUS</a:t>
            </a:r>
            <a:br>
              <a:rPr lang="en-IN" dirty="0" smtClean="0"/>
            </a:br>
            <a:r>
              <a:rPr lang="en-IN" sz="1800" dirty="0"/>
              <a:t> </a:t>
            </a:r>
            <a:br>
              <a:rPr lang="en-IN" sz="1800" dirty="0"/>
            </a:br>
            <a:r>
              <a:rPr lang="en-IN" sz="2000" dirty="0" smtClean="0">
                <a:solidFill>
                  <a:schemeClr val="tx1">
                    <a:lumMod val="75000"/>
                    <a:lumOff val="25000"/>
                  </a:schemeClr>
                </a:solidFill>
              </a:rPr>
              <a:t>To access the server the client send an access-request and enters the user credentials such as User-Name and User-Password. The server responds by specifying the class id and the session id. In FreeRADIUS we process authentication requests at port 1812 while the accounting requests are addressed at port 1813.</a:t>
            </a:r>
            <a:endParaRPr lang="en-IN" sz="2000" dirty="0">
              <a:solidFill>
                <a:schemeClr val="tx1">
                  <a:lumMod val="75000"/>
                  <a:lumOff val="2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5910" y="2794717"/>
            <a:ext cx="11771290" cy="3412900"/>
          </a:xfrm>
        </p:spPr>
      </p:pic>
    </p:spTree>
    <p:extLst>
      <p:ext uri="{BB962C8B-B14F-4D97-AF65-F5344CB8AC3E}">
        <p14:creationId xmlns:p14="http://schemas.microsoft.com/office/powerpoint/2010/main" xmlns="" val="400432576"/>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576" y="339143"/>
            <a:ext cx="8596668" cy="562377"/>
          </a:xfrm>
        </p:spPr>
        <p:txBody>
          <a:bodyPr>
            <a:noAutofit/>
          </a:bodyPr>
          <a:lstStyle/>
          <a:p>
            <a:r>
              <a:rPr lang="en-IN" sz="1800" dirty="0" smtClean="0">
                <a:solidFill>
                  <a:schemeClr val="tx1">
                    <a:lumMod val="75000"/>
                    <a:lumOff val="25000"/>
                  </a:schemeClr>
                </a:solidFill>
              </a:rPr>
              <a:t>This is a snapshot of the server log which mentions that the user has been authenticated successfully.</a:t>
            </a:r>
            <a:endParaRPr lang="en-IN" sz="1800" dirty="0">
              <a:solidFill>
                <a:schemeClr val="tx1">
                  <a:lumMod val="75000"/>
                  <a:lumOff val="2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25004" y="1197735"/>
            <a:ext cx="10792496" cy="5512157"/>
          </a:xfrm>
        </p:spPr>
      </p:pic>
    </p:spTree>
    <p:extLst>
      <p:ext uri="{BB962C8B-B14F-4D97-AF65-F5344CB8AC3E}">
        <p14:creationId xmlns:p14="http://schemas.microsoft.com/office/powerpoint/2010/main" xmlns="" val="2415126727"/>
      </p:ext>
    </p:extLst>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882" y="158839"/>
            <a:ext cx="8745968" cy="1038896"/>
          </a:xfrm>
        </p:spPr>
        <p:txBody>
          <a:bodyPr>
            <a:normAutofit/>
          </a:bodyPr>
          <a:lstStyle/>
          <a:p>
            <a:pPr algn="just"/>
            <a:r>
              <a:rPr lang="en-IN" sz="1800" dirty="0" smtClean="0">
                <a:solidFill>
                  <a:schemeClr val="tx1">
                    <a:lumMod val="75000"/>
                    <a:lumOff val="25000"/>
                  </a:schemeClr>
                </a:solidFill>
              </a:rPr>
              <a:t>The following is the screenshot of Wireshark which is a network analyser tool. It lets us see what’s happening in the network at the microscopic level and helps us to maintain a log of the requests sent and processed in a concise manner.</a:t>
            </a:r>
            <a:endParaRPr lang="en-IN" sz="1800" dirty="0">
              <a:solidFill>
                <a:schemeClr val="tx1">
                  <a:lumMod val="75000"/>
                  <a:lumOff val="2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777286" y="1197736"/>
            <a:ext cx="6812922" cy="5383368"/>
          </a:xfrm>
        </p:spPr>
      </p:pic>
    </p:spTree>
    <p:extLst>
      <p:ext uri="{BB962C8B-B14F-4D97-AF65-F5344CB8AC3E}">
        <p14:creationId xmlns:p14="http://schemas.microsoft.com/office/powerpoint/2010/main" xmlns="" val="111537380"/>
      </p:ext>
    </p:ext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39947"/>
            <a:ext cx="8596668" cy="729803"/>
          </a:xfrm>
        </p:spPr>
        <p:txBody>
          <a:bodyPr/>
          <a:lstStyle/>
          <a:p>
            <a:r>
              <a:rPr lang="en-IN" dirty="0" smtClean="0"/>
              <a:t>Introduction of the Project:</a:t>
            </a:r>
            <a:endParaRPr lang="en-IN" dirty="0"/>
          </a:p>
        </p:txBody>
      </p:sp>
      <p:sp>
        <p:nvSpPr>
          <p:cNvPr id="3" name="Content Placeholder 2"/>
          <p:cNvSpPr>
            <a:spLocks noGrp="1"/>
          </p:cNvSpPr>
          <p:nvPr>
            <p:ph idx="1"/>
          </p:nvPr>
        </p:nvSpPr>
        <p:spPr>
          <a:xfrm>
            <a:off x="651455" y="1290520"/>
            <a:ext cx="8596668" cy="5311559"/>
          </a:xfrm>
        </p:spPr>
        <p:txBody>
          <a:bodyPr>
            <a:normAutofit fontScale="92500" lnSpcReduction="10000"/>
          </a:bodyPr>
          <a:lstStyle/>
          <a:p>
            <a:pPr algn="just">
              <a:lnSpc>
                <a:spcPct val="150000"/>
              </a:lnSpc>
            </a:pPr>
            <a:r>
              <a:rPr lang="en-IN" dirty="0"/>
              <a:t>The project is based on developing a tool that facilitates the radius client functionality.  The aim is to identify the shortcomings in the existing tool and develop an improved version of the radius protocol tool. </a:t>
            </a:r>
            <a:endParaRPr lang="en-IN" dirty="0" smtClean="0"/>
          </a:p>
          <a:p>
            <a:pPr algn="just">
              <a:lnSpc>
                <a:spcPct val="150000"/>
              </a:lnSpc>
            </a:pPr>
            <a:r>
              <a:rPr lang="en-IN" dirty="0"/>
              <a:t>In this project we developed a RADIUS client tool which will be able to authenticate multiple dial-in users (user equipments) with centralized RADIUS server and authorize them to use network services and along with that it will account all the users for the services provided to them.</a:t>
            </a:r>
          </a:p>
          <a:p>
            <a:pPr algn="just">
              <a:lnSpc>
                <a:spcPct val="150000"/>
              </a:lnSpc>
            </a:pPr>
            <a:r>
              <a:rPr lang="en-IN" dirty="0"/>
              <a:t>The project is an industry based project that tends to cater the needs of the organisations that require centralised Authentication, Authorisation and Accounting (AAA) management for users that connect and use a network service. It is often used by Internet service </a:t>
            </a:r>
            <a:r>
              <a:rPr lang="en-IN" dirty="0" smtClean="0"/>
              <a:t>providers(ISPs</a:t>
            </a:r>
            <a:r>
              <a:rPr lang="en-IN" dirty="0"/>
              <a:t>) and enterprises to manage access to the Internet or internal networks, wireless networks, and integrated e-mail services.</a:t>
            </a:r>
          </a:p>
          <a:p>
            <a:pPr algn="just">
              <a:lnSpc>
                <a:spcPct val="150000"/>
              </a:lnSpc>
            </a:pPr>
            <a:endParaRPr lang="en-IN" dirty="0"/>
          </a:p>
        </p:txBody>
      </p:sp>
    </p:spTree>
    <p:extLst>
      <p:ext uri="{BB962C8B-B14F-4D97-AF65-F5344CB8AC3E}">
        <p14:creationId xmlns:p14="http://schemas.microsoft.com/office/powerpoint/2010/main" xmlns="" val="1985919592"/>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5865"/>
          </a:xfrm>
        </p:spPr>
        <p:txBody>
          <a:bodyPr/>
          <a:lstStyle/>
          <a:p>
            <a:r>
              <a:rPr lang="en-IN" dirty="0" smtClean="0"/>
              <a:t>Shortcomings of FreeRADIUS</a:t>
            </a:r>
            <a:endParaRPr lang="en-IN" dirty="0"/>
          </a:p>
        </p:txBody>
      </p:sp>
      <p:sp>
        <p:nvSpPr>
          <p:cNvPr id="3" name="Content Placeholder 2"/>
          <p:cNvSpPr>
            <a:spLocks noGrp="1"/>
          </p:cNvSpPr>
          <p:nvPr>
            <p:ph idx="1"/>
          </p:nvPr>
        </p:nvSpPr>
        <p:spPr/>
        <p:txBody>
          <a:bodyPr/>
          <a:lstStyle/>
          <a:p>
            <a:pPr lvl="0" algn="just">
              <a:lnSpc>
                <a:spcPct val="150000"/>
              </a:lnSpc>
            </a:pPr>
            <a:r>
              <a:rPr lang="en-IN" dirty="0"/>
              <a:t>FreeRADIUS allows accounting to start before the access request has been processed. So before the user has been authenticated accounting.</a:t>
            </a:r>
          </a:p>
          <a:p>
            <a:pPr lvl="0" algn="just">
              <a:lnSpc>
                <a:spcPct val="150000"/>
              </a:lnSpc>
            </a:pPr>
            <a:r>
              <a:rPr lang="en-IN" dirty="0"/>
              <a:t>FreeRADIUS can process one request at a time.</a:t>
            </a:r>
          </a:p>
          <a:p>
            <a:pPr lvl="0" algn="just">
              <a:lnSpc>
                <a:spcPct val="150000"/>
              </a:lnSpc>
            </a:pPr>
            <a:r>
              <a:rPr lang="en-IN" dirty="0"/>
              <a:t>In FreeRADIUS a user has to type long statements to request access to a server and start accounting request.</a:t>
            </a:r>
          </a:p>
          <a:p>
            <a:pPr>
              <a:lnSpc>
                <a:spcPct val="150000"/>
              </a:lnSpc>
            </a:pPr>
            <a:endParaRPr lang="en-IN" dirty="0"/>
          </a:p>
        </p:txBody>
      </p:sp>
    </p:spTree>
    <p:extLst>
      <p:ext uri="{BB962C8B-B14F-4D97-AF65-F5344CB8AC3E}">
        <p14:creationId xmlns:p14="http://schemas.microsoft.com/office/powerpoint/2010/main" xmlns="" val="4199022451"/>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IN" sz="1800" dirty="0" smtClean="0">
                <a:solidFill>
                  <a:schemeClr val="tx1">
                    <a:lumMod val="75000"/>
                    <a:lumOff val="25000"/>
                  </a:schemeClr>
                </a:solidFill>
              </a:rPr>
              <a:t>The following snapshot indicates one of the shortcomings of FreeRADIUS that even when the user has not been authenticated, accounting request can be generated by the client. As we can see the accounting request with port number 1813 sent before the authentication request is treated as an ideal case and no error message is generated.</a:t>
            </a:r>
            <a:endParaRPr lang="en-IN" sz="1800" dirty="0">
              <a:solidFill>
                <a:schemeClr val="tx1">
                  <a:lumMod val="75000"/>
                  <a:lumOff val="25000"/>
                </a:schemeClr>
              </a:solidFill>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xmlns="" val="0"/>
              </a:ext>
            </a:extLst>
          </a:blip>
          <a:srcRect b="23508"/>
          <a:stretch/>
        </p:blipFill>
        <p:spPr>
          <a:xfrm>
            <a:off x="231820" y="2640169"/>
            <a:ext cx="11440688" cy="3372442"/>
          </a:xfrm>
        </p:spPr>
      </p:pic>
    </p:spTree>
    <p:extLst>
      <p:ext uri="{BB962C8B-B14F-4D97-AF65-F5344CB8AC3E}">
        <p14:creationId xmlns:p14="http://schemas.microsoft.com/office/powerpoint/2010/main" xmlns="" val="1300172433"/>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455" y="197476"/>
            <a:ext cx="8596668" cy="1320800"/>
          </a:xfrm>
        </p:spPr>
        <p:txBody>
          <a:bodyPr>
            <a:normAutofit/>
          </a:bodyPr>
          <a:lstStyle/>
          <a:p>
            <a:r>
              <a:rPr lang="en-IN" sz="1800" dirty="0" smtClean="0">
                <a:solidFill>
                  <a:schemeClr val="tx1">
                    <a:lumMod val="75000"/>
                    <a:lumOff val="25000"/>
                  </a:schemeClr>
                </a:solidFill>
              </a:rPr>
              <a:t>The processes the accounting request first and then the authentication request.</a:t>
            </a:r>
            <a:endParaRPr lang="en-IN" sz="1800" dirty="0">
              <a:solidFill>
                <a:schemeClr val="tx1">
                  <a:lumMod val="75000"/>
                  <a:lumOff val="2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96215" y="1120462"/>
            <a:ext cx="11436440" cy="5737538"/>
          </a:xfrm>
        </p:spPr>
      </p:pic>
    </p:spTree>
    <p:extLst>
      <p:ext uri="{BB962C8B-B14F-4D97-AF65-F5344CB8AC3E}">
        <p14:creationId xmlns:p14="http://schemas.microsoft.com/office/powerpoint/2010/main" xmlns="" val="1413759944"/>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smtClean="0">
                <a:solidFill>
                  <a:schemeClr val="tx1">
                    <a:lumMod val="75000"/>
                    <a:lumOff val="25000"/>
                  </a:schemeClr>
                </a:solidFill>
              </a:rPr>
              <a:t>A </a:t>
            </a:r>
            <a:r>
              <a:rPr lang="en-IN" sz="1800" dirty="0">
                <a:solidFill>
                  <a:schemeClr val="tx1">
                    <a:lumMod val="75000"/>
                    <a:lumOff val="25000"/>
                  </a:schemeClr>
                </a:solidFill>
              </a:rPr>
              <a:t>W</a:t>
            </a:r>
            <a:r>
              <a:rPr lang="en-IN" sz="1800" dirty="0" smtClean="0">
                <a:solidFill>
                  <a:schemeClr val="tx1">
                    <a:lumMod val="75000"/>
                    <a:lumOff val="25000"/>
                  </a:schemeClr>
                </a:solidFill>
              </a:rPr>
              <a:t>ireshark representation of the same:</a:t>
            </a:r>
            <a:endParaRPr lang="en-IN" sz="1800" dirty="0">
              <a:solidFill>
                <a:schemeClr val="tx1">
                  <a:lumMod val="75000"/>
                  <a:lumOff val="2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622738" y="1725770"/>
            <a:ext cx="7651263" cy="5009882"/>
          </a:xfrm>
        </p:spPr>
      </p:pic>
    </p:spTree>
    <p:extLst>
      <p:ext uri="{BB962C8B-B14F-4D97-AF65-F5344CB8AC3E}">
        <p14:creationId xmlns:p14="http://schemas.microsoft.com/office/powerpoint/2010/main" xmlns="" val="2175919142"/>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p:txBody>
          <a:bodyPr/>
          <a:lstStyle/>
          <a:p>
            <a:pPr marL="0" indent="0" algn="just">
              <a:lnSpc>
                <a:spcPct val="150000"/>
              </a:lnSpc>
              <a:buNone/>
            </a:pPr>
            <a:r>
              <a:rPr lang="en-IN" dirty="0"/>
              <a:t>The proposed system targets an increase in scalability and congestion control by allowing multiple user requests to be handled at a time. It also allows accounting to take place only after the user has been authenticated or the request for access has been processed. The system uses CHAP protocol for authenticating the users. </a:t>
            </a:r>
          </a:p>
          <a:p>
            <a:pPr marL="0" indent="0">
              <a:buNone/>
            </a:pPr>
            <a:endParaRPr lang="en-IN" dirty="0"/>
          </a:p>
        </p:txBody>
      </p:sp>
    </p:spTree>
    <p:extLst>
      <p:ext uri="{BB962C8B-B14F-4D97-AF65-F5344CB8AC3E}">
        <p14:creationId xmlns:p14="http://schemas.microsoft.com/office/powerpoint/2010/main" xmlns="" val="4238196337"/>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Strategy</a:t>
            </a:r>
            <a:endParaRPr lang="en-IN" dirty="0"/>
          </a:p>
        </p:txBody>
      </p:sp>
      <p:sp>
        <p:nvSpPr>
          <p:cNvPr id="3" name="Content Placeholder 2"/>
          <p:cNvSpPr>
            <a:spLocks noGrp="1"/>
          </p:cNvSpPr>
          <p:nvPr>
            <p:ph idx="1"/>
          </p:nvPr>
        </p:nvSpPr>
        <p:spPr>
          <a:xfrm>
            <a:off x="677334" y="1378039"/>
            <a:ext cx="9123489" cy="4663323"/>
          </a:xfrm>
        </p:spPr>
        <p:txBody>
          <a:bodyPr>
            <a:normAutofit fontScale="92500" lnSpcReduction="10000"/>
          </a:bodyPr>
          <a:lstStyle/>
          <a:p>
            <a:pPr marL="0" indent="0" algn="just">
              <a:lnSpc>
                <a:spcPct val="150000"/>
              </a:lnSpc>
              <a:buNone/>
            </a:pPr>
            <a:r>
              <a:rPr lang="en-IN" dirty="0"/>
              <a:t>In this project, keeping in mind the AAA services of RADIUS protocol we designed a multi-threaded system in which to each service, single thread was devoted. Moreover, concurrency control such as mutual exclusion and serializability were enforced.</a:t>
            </a:r>
          </a:p>
          <a:p>
            <a:pPr lvl="0" algn="just">
              <a:lnSpc>
                <a:spcPct val="150000"/>
              </a:lnSpc>
            </a:pPr>
            <a:r>
              <a:rPr lang="en-IN" dirty="0"/>
              <a:t>1st thread (Authentication) - Responsible for fetching first request of each user of respective client and authenticating it against the entries present in server.</a:t>
            </a:r>
          </a:p>
          <a:p>
            <a:pPr algn="just">
              <a:lnSpc>
                <a:spcPct val="150000"/>
              </a:lnSpc>
            </a:pPr>
            <a:r>
              <a:rPr lang="en-IN" dirty="0" smtClean="0"/>
              <a:t>2nd </a:t>
            </a:r>
            <a:r>
              <a:rPr lang="en-IN" dirty="0"/>
              <a:t>thread (Authorization) - After successful authentication, this thread manages the communication between the server and user. For example, user might request accounting services from the server, and the latter after validating the state of the user authorises the user for respective services</a:t>
            </a:r>
            <a:r>
              <a:rPr lang="en-IN" dirty="0" smtClean="0"/>
              <a:t>.</a:t>
            </a:r>
            <a:endParaRPr lang="en-IN" dirty="0"/>
          </a:p>
          <a:p>
            <a:pPr lvl="0" algn="just">
              <a:lnSpc>
                <a:spcPct val="150000"/>
              </a:lnSpc>
            </a:pPr>
            <a:r>
              <a:rPr lang="en-IN" dirty="0"/>
              <a:t>3rd thread (Accounting) - This thread monitors the resources used by clients and for what duration these resources are used.</a:t>
            </a:r>
          </a:p>
          <a:p>
            <a:pPr marL="0" indent="0">
              <a:buNone/>
            </a:pPr>
            <a:endParaRPr lang="en-IN" dirty="0"/>
          </a:p>
        </p:txBody>
      </p:sp>
    </p:spTree>
    <p:extLst>
      <p:ext uri="{BB962C8B-B14F-4D97-AF65-F5344CB8AC3E}">
        <p14:creationId xmlns:p14="http://schemas.microsoft.com/office/powerpoint/2010/main" xmlns="" val="499304796"/>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6924"/>
          </a:xfrm>
        </p:spPr>
        <p:txBody>
          <a:bodyPr/>
          <a:lstStyle/>
          <a:p>
            <a:r>
              <a:rPr lang="en-IN" sz="3200" dirty="0" smtClean="0"/>
              <a:t>Implementing proposed system</a:t>
            </a:r>
            <a:r>
              <a:rPr lang="en-IN" dirty="0" smtClean="0"/>
              <a:t>:</a:t>
            </a:r>
            <a:endParaRPr lang="en-IN" dirty="0"/>
          </a:p>
        </p:txBody>
      </p:sp>
      <p:sp>
        <p:nvSpPr>
          <p:cNvPr id="3" name="Content Placeholder 2"/>
          <p:cNvSpPr>
            <a:spLocks noGrp="1"/>
          </p:cNvSpPr>
          <p:nvPr>
            <p:ph idx="1"/>
          </p:nvPr>
        </p:nvSpPr>
        <p:spPr>
          <a:xfrm>
            <a:off x="651455" y="1484838"/>
            <a:ext cx="8596668" cy="4444382"/>
          </a:xfrm>
        </p:spPr>
        <p:txBody>
          <a:bodyPr>
            <a:normAutofit fontScale="62500" lnSpcReduction="20000"/>
          </a:bodyPr>
          <a:lstStyle/>
          <a:p>
            <a:pPr>
              <a:buNone/>
            </a:pPr>
            <a:r>
              <a:rPr lang="en-IN" b="1" dirty="0" smtClean="0"/>
              <a:t>	</a:t>
            </a:r>
            <a:r>
              <a:rPr lang="en-IN" sz="3400" b="1" dirty="0" smtClean="0"/>
              <a:t>Brief Description of Various Modules of the system :</a:t>
            </a:r>
          </a:p>
          <a:p>
            <a:pPr>
              <a:buNone/>
            </a:pPr>
            <a:endParaRPr lang="en-IN" dirty="0" smtClean="0"/>
          </a:p>
          <a:p>
            <a:pPr algn="just">
              <a:lnSpc>
                <a:spcPct val="170000"/>
              </a:lnSpc>
            </a:pPr>
            <a:r>
              <a:rPr lang="en-IN" sz="2300" b="1" dirty="0" err="1" smtClean="0"/>
              <a:t>FreeRADIUS</a:t>
            </a:r>
            <a:r>
              <a:rPr lang="en-IN" sz="2300" b="1" dirty="0" smtClean="0"/>
              <a:t> Server</a:t>
            </a:r>
            <a:r>
              <a:rPr lang="en-IN" sz="2300" dirty="0" smtClean="0"/>
              <a:t>: </a:t>
            </a:r>
            <a:r>
              <a:rPr lang="en-IN" sz="2300" dirty="0" err="1" smtClean="0"/>
              <a:t>FreeRADIUS</a:t>
            </a:r>
            <a:r>
              <a:rPr lang="en-IN" sz="2300" dirty="0" smtClean="0"/>
              <a:t> is the most popular open source RADIUS server and the most widely deployed RADIUS server in the </a:t>
            </a:r>
            <a:r>
              <a:rPr lang="en-IN" sz="2300" dirty="0" err="1" smtClean="0"/>
              <a:t>world.The</a:t>
            </a:r>
            <a:r>
              <a:rPr lang="en-IN" sz="2300" dirty="0" smtClean="0"/>
              <a:t> </a:t>
            </a:r>
            <a:r>
              <a:rPr lang="en-IN" sz="2300" dirty="0" err="1" smtClean="0"/>
              <a:t>FreeRADIUS</a:t>
            </a:r>
            <a:r>
              <a:rPr lang="en-IN" sz="2300" dirty="0" smtClean="0"/>
              <a:t> Suite includes a RADIUS server, a BSD-licensed RADIUS client library, a PAM library, an Apache module, and numerous additional RADIUS related utilities and development libraries.</a:t>
            </a:r>
          </a:p>
          <a:p>
            <a:endParaRPr lang="en-IN" sz="2300" dirty="0" smtClean="0"/>
          </a:p>
          <a:p>
            <a:pPr algn="just">
              <a:lnSpc>
                <a:spcPct val="170000"/>
              </a:lnSpc>
            </a:pPr>
            <a:r>
              <a:rPr lang="en-IN" sz="2300" b="1" dirty="0" smtClean="0"/>
              <a:t>RADIUS Client-Side program written in C</a:t>
            </a:r>
            <a:r>
              <a:rPr lang="en-IN" sz="2300" dirty="0" smtClean="0"/>
              <a:t>: The heart of our project lies in this module, as in this we design and formulate the client-side architecture of the RADIUS. It is here we develop the AAA structure and scale our program such that the whole RADIUS environment can support multiple client requests simultaneously. Various concepts of C such as Multithreading, Socket Programming (UDP), Message IPC, Message Synchronisation are used to develop the complete architecture. </a:t>
            </a:r>
          </a:p>
          <a:p>
            <a:endParaRPr lang="en-IN" sz="2300" dirty="0" smtClean="0"/>
          </a:p>
          <a:p>
            <a:pPr>
              <a:buNone/>
            </a:pPr>
            <a:endParaRPr lang="en-IN" dirty="0" smtClean="0"/>
          </a:p>
          <a:p>
            <a:endParaRPr lang="en-IN" dirty="0" smtClean="0"/>
          </a:p>
          <a:p>
            <a:pPr>
              <a:buFont typeface="Wingdings" pitchFamily="2" charset="2"/>
              <a:buChar char="v"/>
            </a:pPr>
            <a:endParaRPr lang="en-IN" b="1" dirty="0" smtClean="0"/>
          </a:p>
          <a:p>
            <a:pPr algn="just"/>
            <a:endParaRPr lang="en-IN" dirty="0" smtClean="0"/>
          </a:p>
          <a:p>
            <a:pPr marL="0" indent="0">
              <a:buNone/>
            </a:pPr>
            <a:endParaRPr lang="en-IN" dirty="0"/>
          </a:p>
        </p:txBody>
      </p:sp>
    </p:spTree>
    <p:extLst>
      <p:ext uri="{BB962C8B-B14F-4D97-AF65-F5344CB8AC3E}">
        <p14:creationId xmlns:p14="http://schemas.microsoft.com/office/powerpoint/2010/main" xmlns="" val="2373182344"/>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9638"/>
          </a:xfrm>
        </p:spPr>
        <p:txBody>
          <a:bodyPr>
            <a:normAutofit/>
          </a:bodyPr>
          <a:lstStyle/>
          <a:p>
            <a:r>
              <a:rPr lang="en-IN" sz="3200" dirty="0" smtClean="0"/>
              <a:t>Implementing proposed system:</a:t>
            </a:r>
          </a:p>
        </p:txBody>
      </p:sp>
      <p:sp>
        <p:nvSpPr>
          <p:cNvPr id="3" name="Content Placeholder 2"/>
          <p:cNvSpPr>
            <a:spLocks noGrp="1"/>
          </p:cNvSpPr>
          <p:nvPr>
            <p:ph idx="1"/>
          </p:nvPr>
        </p:nvSpPr>
        <p:spPr>
          <a:xfrm>
            <a:off x="677334" y="1268083"/>
            <a:ext cx="8596668" cy="4773279"/>
          </a:xfrm>
        </p:spPr>
        <p:txBody>
          <a:bodyPr>
            <a:normAutofit fontScale="85000" lnSpcReduction="10000"/>
          </a:bodyPr>
          <a:lstStyle/>
          <a:p>
            <a:pPr>
              <a:buNone/>
            </a:pPr>
            <a:r>
              <a:rPr lang="en-IN" b="1" dirty="0" smtClean="0"/>
              <a:t>	Brief </a:t>
            </a:r>
            <a:r>
              <a:rPr lang="en-IN" b="1" dirty="0" smtClean="0"/>
              <a:t>Description of Various Modules of the system </a:t>
            </a:r>
            <a:r>
              <a:rPr lang="en-IN" b="1" dirty="0" smtClean="0"/>
              <a:t>:</a:t>
            </a:r>
          </a:p>
          <a:p>
            <a:endParaRPr lang="en-IN" dirty="0" smtClean="0"/>
          </a:p>
          <a:p>
            <a:pPr algn="just">
              <a:lnSpc>
                <a:spcPct val="150000"/>
              </a:lnSpc>
            </a:pPr>
            <a:r>
              <a:rPr lang="en-IN" b="1" dirty="0" smtClean="0"/>
              <a:t>Graphical User Interface</a:t>
            </a:r>
            <a:r>
              <a:rPr lang="en-IN" dirty="0" smtClean="0"/>
              <a:t>: In order to provide flexibility and ease of access to the services provided by the simulator our project supports a GUI which is a simple menu driven interface through which the user can provide the credentials and create the input file, the server after accessing the input file runs the C program at the back end which takes care of the AAA services. </a:t>
            </a:r>
            <a:endParaRPr lang="en-IN" dirty="0" smtClean="0"/>
          </a:p>
          <a:p>
            <a:pPr algn="just">
              <a:lnSpc>
                <a:spcPct val="150000"/>
              </a:lnSpc>
            </a:pPr>
            <a:r>
              <a:rPr lang="en-IN" b="1" dirty="0" err="1" smtClean="0"/>
              <a:t>Wireshark</a:t>
            </a:r>
            <a:r>
              <a:rPr lang="en-IN" dirty="0" smtClean="0"/>
              <a:t>: </a:t>
            </a:r>
            <a:r>
              <a:rPr lang="en-IN" dirty="0" err="1" smtClean="0"/>
              <a:t>Wireshark</a:t>
            </a:r>
            <a:r>
              <a:rPr lang="en-IN" dirty="0" smtClean="0"/>
              <a:t> is the world’s foremost and widely-used network protocol analyzer. It lets you see what’s happening on your network at a microscopic level and is the de facto (and often de jure) standard across many commercial and non-profit enterprises, government agencies, and educational institutions. </a:t>
            </a:r>
            <a:r>
              <a:rPr lang="en-IN" dirty="0" err="1" smtClean="0"/>
              <a:t>Wireshark</a:t>
            </a:r>
            <a:r>
              <a:rPr lang="en-IN" dirty="0" smtClean="0"/>
              <a:t> lets the user put network interface controllers into promiscuous mode (if supported by the network interface controller), so they can see all the traffic visible on that interface including </a:t>
            </a:r>
            <a:r>
              <a:rPr lang="en-IN" dirty="0" err="1" smtClean="0"/>
              <a:t>unicast</a:t>
            </a:r>
            <a:r>
              <a:rPr lang="en-IN" dirty="0" smtClean="0"/>
              <a:t> traffic not sent to that network interface controller's MAC address. </a:t>
            </a:r>
          </a:p>
          <a:p>
            <a:pPr algn="just">
              <a:lnSpc>
                <a:spcPct val="150000"/>
              </a:lnSpc>
            </a:pPr>
            <a:endParaRPr lang="en-IN" dirty="0" smtClean="0"/>
          </a:p>
          <a:p>
            <a:pPr>
              <a:buNone/>
            </a:pPr>
            <a:endParaRPr lang="en-IN" dirty="0"/>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8483"/>
          </a:xfrm>
        </p:spPr>
        <p:txBody>
          <a:bodyPr/>
          <a:lstStyle/>
          <a:p>
            <a:r>
              <a:rPr lang="en-IN" sz="3200" dirty="0" smtClean="0"/>
              <a:t>GUI</a:t>
            </a:r>
            <a:r>
              <a:rPr lang="en-IN" dirty="0" smtClean="0"/>
              <a:t> </a:t>
            </a:r>
            <a:r>
              <a:rPr lang="en-IN" sz="3200" dirty="0" smtClean="0"/>
              <a:t>Representation</a:t>
            </a:r>
            <a:r>
              <a:rPr lang="en-IN" dirty="0" smtClean="0"/>
              <a:t>:</a:t>
            </a:r>
            <a:endParaRPr lang="en-IN" dirty="0"/>
          </a:p>
        </p:txBody>
      </p:sp>
      <p:sp>
        <p:nvSpPr>
          <p:cNvPr id="3" name="Content Placeholder 2"/>
          <p:cNvSpPr>
            <a:spLocks noGrp="1"/>
          </p:cNvSpPr>
          <p:nvPr>
            <p:ph idx="1"/>
          </p:nvPr>
        </p:nvSpPr>
        <p:spPr>
          <a:xfrm>
            <a:off x="677334" y="1250831"/>
            <a:ext cx="8596668" cy="4790532"/>
          </a:xfrm>
        </p:spPr>
        <p:txBody>
          <a:bodyPr/>
          <a:lstStyle/>
          <a:p>
            <a:endParaRPr lang="en-IN" dirty="0" smtClean="0"/>
          </a:p>
          <a:p>
            <a:r>
              <a:rPr lang="en-IN" dirty="0" smtClean="0"/>
              <a:t>The GUI is a simple menu based structure which performs specific back end operations corresponding to each and every option of the menu. </a:t>
            </a:r>
            <a:endParaRPr lang="en-IN" dirty="0" smtClean="0"/>
          </a:p>
          <a:p>
            <a:endParaRPr lang="en-IN" dirty="0" smtClean="0"/>
          </a:p>
          <a:p>
            <a:pPr>
              <a:buNone/>
            </a:pPr>
            <a:endParaRPr lang="en-IN" dirty="0"/>
          </a:p>
        </p:txBody>
      </p:sp>
      <p:pic>
        <p:nvPicPr>
          <p:cNvPr id="1026" name="Picture 2" descr="C:\Users\Kunal Taneja\Desktop\major project\gui.PNG"/>
          <p:cNvPicPr>
            <a:picLocks noChangeAspect="1" noChangeArrowheads="1"/>
          </p:cNvPicPr>
          <p:nvPr/>
        </p:nvPicPr>
        <p:blipFill>
          <a:blip r:embed="rId2"/>
          <a:srcRect/>
          <a:stretch>
            <a:fillRect/>
          </a:stretch>
        </p:blipFill>
        <p:spPr bwMode="auto">
          <a:xfrm>
            <a:off x="1029132" y="2568582"/>
            <a:ext cx="7459260" cy="3651929"/>
          </a:xfrm>
          <a:prstGeom prst="rect">
            <a:avLst/>
          </a:prstGeom>
          <a:noFill/>
        </p:spPr>
      </p:pic>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5351"/>
          </a:xfrm>
        </p:spPr>
        <p:txBody>
          <a:bodyPr>
            <a:normAutofit/>
          </a:bodyPr>
          <a:lstStyle/>
          <a:p>
            <a:r>
              <a:rPr lang="en-IN" sz="3200" dirty="0" smtClean="0"/>
              <a:t>GUI Representation:</a:t>
            </a:r>
            <a:endParaRPr lang="en-IN" sz="3200" dirty="0"/>
          </a:p>
        </p:txBody>
      </p:sp>
      <p:sp>
        <p:nvSpPr>
          <p:cNvPr id="3" name="Content Placeholder 2"/>
          <p:cNvSpPr>
            <a:spLocks noGrp="1"/>
          </p:cNvSpPr>
          <p:nvPr>
            <p:ph idx="1"/>
          </p:nvPr>
        </p:nvSpPr>
        <p:spPr>
          <a:xfrm>
            <a:off x="677334" y="1207699"/>
            <a:ext cx="8596668" cy="4833664"/>
          </a:xfrm>
        </p:spPr>
        <p:txBody>
          <a:bodyPr/>
          <a:lstStyle/>
          <a:p>
            <a:pPr algn="just"/>
            <a:r>
              <a:rPr lang="en-IN" b="1" dirty="0" smtClean="0"/>
              <a:t>File tab: </a:t>
            </a:r>
            <a:r>
              <a:rPr lang="en-IN" dirty="0" smtClean="0"/>
              <a:t>Under </a:t>
            </a:r>
            <a:r>
              <a:rPr lang="en-IN" dirty="0" smtClean="0"/>
              <a:t>this tab we find option ‘New’ and after clicking on this we’re presented with a new window which asks for the client information. </a:t>
            </a:r>
          </a:p>
          <a:p>
            <a:endParaRPr lang="en-IN" dirty="0"/>
          </a:p>
        </p:txBody>
      </p:sp>
      <p:pic>
        <p:nvPicPr>
          <p:cNvPr id="2050" name="Picture 2" descr="C:\Users\Kunal Taneja\Desktop\major project\clients.PNG"/>
          <p:cNvPicPr>
            <a:picLocks noChangeAspect="1" noChangeArrowheads="1"/>
          </p:cNvPicPr>
          <p:nvPr/>
        </p:nvPicPr>
        <p:blipFill>
          <a:blip r:embed="rId2"/>
          <a:srcRect/>
          <a:stretch>
            <a:fillRect/>
          </a:stretch>
        </p:blipFill>
        <p:spPr bwMode="auto">
          <a:xfrm>
            <a:off x="1056068" y="1889184"/>
            <a:ext cx="7665916" cy="4740696"/>
          </a:xfrm>
          <a:prstGeom prst="rect">
            <a:avLst/>
          </a:prstGeom>
          <a:noFill/>
        </p:spPr>
      </p:pic>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76068"/>
          </a:xfrm>
        </p:spPr>
        <p:txBody>
          <a:bodyPr>
            <a:normAutofit/>
          </a:bodyPr>
          <a:lstStyle/>
          <a:p>
            <a:r>
              <a:rPr lang="en-US" dirty="0" smtClean="0"/>
              <a:t>What is RADIUS?</a:t>
            </a:r>
            <a:endParaRPr lang="en-IN" dirty="0"/>
          </a:p>
        </p:txBody>
      </p:sp>
      <p:sp>
        <p:nvSpPr>
          <p:cNvPr id="3" name="Content Placeholder 2"/>
          <p:cNvSpPr>
            <a:spLocks noGrp="1"/>
          </p:cNvSpPr>
          <p:nvPr>
            <p:ph idx="1"/>
          </p:nvPr>
        </p:nvSpPr>
        <p:spPr>
          <a:xfrm>
            <a:off x="677334" y="2031193"/>
            <a:ext cx="8596668" cy="3880773"/>
          </a:xfrm>
        </p:spPr>
        <p:txBody>
          <a:bodyPr>
            <a:normAutofit/>
          </a:bodyPr>
          <a:lstStyle/>
          <a:p>
            <a:pPr>
              <a:lnSpc>
                <a:spcPct val="150000"/>
              </a:lnSpc>
            </a:pPr>
            <a:r>
              <a:rPr lang="en-US" dirty="0" smtClean="0"/>
              <a:t>Remote Authentication Dial-In User Service (RADIUS) is a protocol for remote user authentication and accounting.  </a:t>
            </a:r>
          </a:p>
          <a:p>
            <a:pPr algn="just">
              <a:lnSpc>
                <a:spcPct val="150000"/>
              </a:lnSpc>
            </a:pPr>
            <a:endParaRPr lang="en-US" dirty="0" smtClean="0"/>
          </a:p>
          <a:p>
            <a:pPr algn="just">
              <a:lnSpc>
                <a:spcPct val="150000"/>
              </a:lnSpc>
            </a:pPr>
            <a:r>
              <a:rPr lang="en-US" dirty="0" smtClean="0"/>
              <a:t>It’s primary use is for Internet Service Providers to authenticate username and passwords, though it may as well be used on any network that needs a centralized authentication and/or accounting service for its workstations.</a:t>
            </a:r>
          </a:p>
          <a:p>
            <a:pPr>
              <a:buNone/>
            </a:pPr>
            <a:endParaRPr lang="en-IN" dirty="0"/>
          </a:p>
        </p:txBody>
      </p:sp>
    </p:spTree>
    <p:extLst>
      <p:ext uri="{BB962C8B-B14F-4D97-AF65-F5344CB8AC3E}">
        <p14:creationId xmlns:p14="http://schemas.microsoft.com/office/powerpoint/2010/main" xmlns="" val="2870747852"/>
      </p:ext>
    </p:extLst>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8098"/>
          </a:xfrm>
        </p:spPr>
        <p:txBody>
          <a:bodyPr>
            <a:normAutofit/>
          </a:bodyPr>
          <a:lstStyle/>
          <a:p>
            <a:r>
              <a:rPr lang="en-IN" sz="3200" dirty="0" smtClean="0"/>
              <a:t>GUI Representation:</a:t>
            </a:r>
            <a:endParaRPr lang="en-IN" sz="3200" dirty="0"/>
          </a:p>
        </p:txBody>
      </p:sp>
      <p:sp>
        <p:nvSpPr>
          <p:cNvPr id="3" name="Content Placeholder 2"/>
          <p:cNvSpPr>
            <a:spLocks noGrp="1"/>
          </p:cNvSpPr>
          <p:nvPr>
            <p:ph idx="1"/>
          </p:nvPr>
        </p:nvSpPr>
        <p:spPr>
          <a:xfrm>
            <a:off x="677334" y="1224951"/>
            <a:ext cx="8596668" cy="4816411"/>
          </a:xfrm>
        </p:spPr>
        <p:txBody>
          <a:bodyPr/>
          <a:lstStyle/>
          <a:p>
            <a:r>
              <a:rPr lang="en-IN" dirty="0" smtClean="0"/>
              <a:t>After </a:t>
            </a:r>
            <a:r>
              <a:rPr lang="en-IN" dirty="0" smtClean="0"/>
              <a:t>entering the client information, next we’re asked for the user specific </a:t>
            </a:r>
            <a:r>
              <a:rPr lang="en-IN" dirty="0" smtClean="0"/>
              <a:t>credentials.</a:t>
            </a:r>
            <a:endParaRPr lang="en-IN" dirty="0" smtClean="0"/>
          </a:p>
          <a:p>
            <a:endParaRPr lang="en-IN" dirty="0"/>
          </a:p>
        </p:txBody>
      </p:sp>
      <p:pic>
        <p:nvPicPr>
          <p:cNvPr id="3074" name="Picture 2" descr="C:\Users\Kunal Taneja\Desktop\major project\user.PNG"/>
          <p:cNvPicPr>
            <a:picLocks noChangeAspect="1" noChangeArrowheads="1"/>
          </p:cNvPicPr>
          <p:nvPr/>
        </p:nvPicPr>
        <p:blipFill>
          <a:blip r:embed="rId2"/>
          <a:srcRect/>
          <a:stretch>
            <a:fillRect/>
          </a:stretch>
        </p:blipFill>
        <p:spPr bwMode="auto">
          <a:xfrm>
            <a:off x="949326" y="1955938"/>
            <a:ext cx="7883956" cy="4674394"/>
          </a:xfrm>
          <a:prstGeom prst="rect">
            <a:avLst/>
          </a:prstGeom>
          <a:noFill/>
        </p:spPr>
      </p:pic>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5351"/>
          </a:xfrm>
        </p:spPr>
        <p:txBody>
          <a:bodyPr/>
          <a:lstStyle/>
          <a:p>
            <a:r>
              <a:rPr lang="en-IN" sz="3200" dirty="0" smtClean="0">
                <a:solidFill>
                  <a:srgbClr val="90C226"/>
                </a:solidFill>
              </a:rPr>
              <a:t>GUI Representation:</a:t>
            </a:r>
            <a:endParaRPr lang="en-IN" dirty="0"/>
          </a:p>
        </p:txBody>
      </p:sp>
      <p:sp>
        <p:nvSpPr>
          <p:cNvPr id="3" name="Content Placeholder 2"/>
          <p:cNvSpPr>
            <a:spLocks noGrp="1"/>
          </p:cNvSpPr>
          <p:nvPr>
            <p:ph idx="1"/>
          </p:nvPr>
        </p:nvSpPr>
        <p:spPr>
          <a:xfrm>
            <a:off x="677334" y="1216325"/>
            <a:ext cx="8596668" cy="4825037"/>
          </a:xfrm>
        </p:spPr>
        <p:txBody>
          <a:bodyPr/>
          <a:lstStyle/>
          <a:p>
            <a:r>
              <a:rPr lang="en-IN" dirty="0" smtClean="0"/>
              <a:t>Finally </a:t>
            </a:r>
            <a:r>
              <a:rPr lang="en-IN" dirty="0" smtClean="0"/>
              <a:t>after entering all the credentials we go and click on the generate files button to populate our database of users and clients which can be later on cross verified in the file ‘</a:t>
            </a:r>
            <a:r>
              <a:rPr lang="en-IN" dirty="0" err="1" smtClean="0"/>
              <a:t>inputFile</a:t>
            </a:r>
            <a:r>
              <a:rPr lang="en-IN" dirty="0" smtClean="0"/>
              <a:t>’.</a:t>
            </a:r>
          </a:p>
          <a:p>
            <a:pPr>
              <a:buNone/>
            </a:pPr>
            <a:endParaRPr lang="en-IN" dirty="0" smtClean="0"/>
          </a:p>
          <a:p>
            <a:endParaRPr lang="en-IN" dirty="0"/>
          </a:p>
        </p:txBody>
      </p:sp>
      <p:pic>
        <p:nvPicPr>
          <p:cNvPr id="4098" name="Picture 2" descr="C:\Users\Kunal Taneja\Desktop\major project\generate.PNG"/>
          <p:cNvPicPr>
            <a:picLocks noChangeAspect="1" noChangeArrowheads="1"/>
          </p:cNvPicPr>
          <p:nvPr/>
        </p:nvPicPr>
        <p:blipFill>
          <a:blip r:embed="rId2"/>
          <a:srcRect/>
          <a:stretch>
            <a:fillRect/>
          </a:stretch>
        </p:blipFill>
        <p:spPr bwMode="auto">
          <a:xfrm>
            <a:off x="1123779" y="2225819"/>
            <a:ext cx="6941919" cy="4141081"/>
          </a:xfrm>
          <a:prstGeom prst="rect">
            <a:avLst/>
          </a:prstGeom>
          <a:noFill/>
        </p:spPr>
      </p:pic>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5351"/>
          </a:xfrm>
        </p:spPr>
        <p:txBody>
          <a:bodyPr/>
          <a:lstStyle/>
          <a:p>
            <a:r>
              <a:rPr lang="en-IN" sz="3200" dirty="0" smtClean="0">
                <a:solidFill>
                  <a:srgbClr val="90C226"/>
                </a:solidFill>
              </a:rPr>
              <a:t>GUI Representation:</a:t>
            </a:r>
            <a:endParaRPr lang="en-IN" dirty="0"/>
          </a:p>
        </p:txBody>
      </p:sp>
      <p:sp>
        <p:nvSpPr>
          <p:cNvPr id="3" name="Content Placeholder 2"/>
          <p:cNvSpPr>
            <a:spLocks noGrp="1"/>
          </p:cNvSpPr>
          <p:nvPr>
            <p:ph idx="1"/>
          </p:nvPr>
        </p:nvSpPr>
        <p:spPr>
          <a:xfrm>
            <a:off x="677334" y="1268083"/>
            <a:ext cx="8596668" cy="4773279"/>
          </a:xfrm>
        </p:spPr>
        <p:txBody>
          <a:bodyPr/>
          <a:lstStyle/>
          <a:p>
            <a:endParaRPr lang="en-IN" dirty="0" smtClean="0"/>
          </a:p>
          <a:p>
            <a:pPr algn="just"/>
            <a:r>
              <a:rPr lang="en-IN" b="1" dirty="0" err="1" smtClean="0"/>
              <a:t>InputFile</a:t>
            </a:r>
            <a:r>
              <a:rPr lang="en-IN" b="1" dirty="0" smtClean="0"/>
              <a:t>: </a:t>
            </a:r>
            <a:r>
              <a:rPr lang="en-IN" dirty="0" smtClean="0"/>
              <a:t>All the information that GUI accepts from the user is stored under this file which is further used by the server for authentication mechanisms</a:t>
            </a:r>
            <a:r>
              <a:rPr lang="en-IN" b="1" dirty="0" smtClean="0"/>
              <a:t>. </a:t>
            </a:r>
            <a:endParaRPr lang="en-IN" b="1" dirty="0" smtClean="0"/>
          </a:p>
          <a:p>
            <a:pPr algn="just"/>
            <a:endParaRPr lang="en-IN" b="1" dirty="0" smtClean="0"/>
          </a:p>
          <a:p>
            <a:pPr algn="just"/>
            <a:endParaRPr lang="en-IN" b="1" dirty="0" smtClean="0"/>
          </a:p>
          <a:p>
            <a:endParaRPr lang="en-IN" dirty="0" smtClean="0"/>
          </a:p>
          <a:p>
            <a:endParaRPr lang="en-IN" dirty="0" smtClean="0"/>
          </a:p>
          <a:p>
            <a:endParaRPr lang="en-IN" dirty="0" smtClean="0"/>
          </a:p>
          <a:p>
            <a:pPr algn="just"/>
            <a:r>
              <a:rPr lang="en-IN" b="1" dirty="0" smtClean="0"/>
              <a:t>users:</a:t>
            </a:r>
            <a:r>
              <a:rPr lang="en-IN" dirty="0" smtClean="0"/>
              <a:t> This file contains the user specific information that is information like User-name, User-Password, Class, Session-ID which is provided by the RADIUS server automatically when it successfully authenticates the client. </a:t>
            </a:r>
          </a:p>
          <a:p>
            <a:endParaRPr lang="en-IN" dirty="0"/>
          </a:p>
        </p:txBody>
      </p:sp>
      <p:pic>
        <p:nvPicPr>
          <p:cNvPr id="5122" name="Picture 2" descr="C:\Users\Kunal Taneja\Desktop\major project\users.PNG"/>
          <p:cNvPicPr>
            <a:picLocks noChangeAspect="1" noChangeArrowheads="1"/>
          </p:cNvPicPr>
          <p:nvPr/>
        </p:nvPicPr>
        <p:blipFill>
          <a:blip r:embed="rId2"/>
          <a:srcRect/>
          <a:stretch>
            <a:fillRect/>
          </a:stretch>
        </p:blipFill>
        <p:spPr bwMode="auto">
          <a:xfrm>
            <a:off x="1132553" y="5387975"/>
            <a:ext cx="4449763" cy="1470025"/>
          </a:xfrm>
          <a:prstGeom prst="rect">
            <a:avLst/>
          </a:prstGeom>
          <a:noFill/>
        </p:spPr>
      </p:pic>
      <p:pic>
        <p:nvPicPr>
          <p:cNvPr id="5123" name="Picture 3" descr="C:\Users\Kunal Taneja\Desktop\major project\inputfile.PNG"/>
          <p:cNvPicPr>
            <a:picLocks noChangeAspect="1" noChangeArrowheads="1"/>
          </p:cNvPicPr>
          <p:nvPr/>
        </p:nvPicPr>
        <p:blipFill>
          <a:blip r:embed="rId3"/>
          <a:srcRect b="65613"/>
          <a:stretch>
            <a:fillRect/>
          </a:stretch>
        </p:blipFill>
        <p:spPr bwMode="auto">
          <a:xfrm>
            <a:off x="1099937" y="2500590"/>
            <a:ext cx="6827838" cy="1512116"/>
          </a:xfrm>
          <a:prstGeom prst="rect">
            <a:avLst/>
          </a:prstGeom>
          <a:noFill/>
        </p:spPr>
      </p:pic>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1230"/>
          </a:xfrm>
        </p:spPr>
        <p:txBody>
          <a:bodyPr/>
          <a:lstStyle/>
          <a:p>
            <a:r>
              <a:rPr lang="en-IN" sz="3200" dirty="0" smtClean="0">
                <a:solidFill>
                  <a:srgbClr val="90C226"/>
                </a:solidFill>
              </a:rPr>
              <a:t>GUI Representation:</a:t>
            </a:r>
            <a:endParaRPr lang="en-IN" dirty="0"/>
          </a:p>
        </p:txBody>
      </p:sp>
      <p:sp>
        <p:nvSpPr>
          <p:cNvPr id="3" name="Content Placeholder 2"/>
          <p:cNvSpPr>
            <a:spLocks noGrp="1"/>
          </p:cNvSpPr>
          <p:nvPr>
            <p:ph idx="1"/>
          </p:nvPr>
        </p:nvSpPr>
        <p:spPr>
          <a:xfrm>
            <a:off x="677334" y="1268083"/>
            <a:ext cx="8596668" cy="4773279"/>
          </a:xfrm>
        </p:spPr>
        <p:txBody>
          <a:bodyPr/>
          <a:lstStyle/>
          <a:p>
            <a:r>
              <a:rPr lang="en-IN" dirty="0" smtClean="0"/>
              <a:t>Finally </a:t>
            </a:r>
            <a:r>
              <a:rPr lang="en-IN" dirty="0" smtClean="0"/>
              <a:t>after entering all the credentials we go and click on the generate files button to populate our database of users and clients which can be later on cross verified in the file ‘</a:t>
            </a:r>
            <a:r>
              <a:rPr lang="en-IN" dirty="0" err="1" smtClean="0"/>
              <a:t>inputFile</a:t>
            </a:r>
            <a:r>
              <a:rPr lang="en-IN" dirty="0" smtClean="0"/>
              <a:t>’. </a:t>
            </a:r>
            <a:endParaRPr lang="en-IN" dirty="0" smtClean="0"/>
          </a:p>
          <a:p>
            <a:endParaRPr lang="en-IN" dirty="0" smtClean="0"/>
          </a:p>
          <a:p>
            <a:endParaRPr lang="en-IN" dirty="0"/>
          </a:p>
        </p:txBody>
      </p:sp>
      <p:pic>
        <p:nvPicPr>
          <p:cNvPr id="6146" name="Picture 2" descr="C:\Users\Kunal Taneja\Desktop\major project\run.PNG"/>
          <p:cNvPicPr>
            <a:picLocks noChangeAspect="1" noChangeArrowheads="1"/>
          </p:cNvPicPr>
          <p:nvPr/>
        </p:nvPicPr>
        <p:blipFill>
          <a:blip r:embed="rId2"/>
          <a:srcRect/>
          <a:stretch>
            <a:fillRect/>
          </a:stretch>
        </p:blipFill>
        <p:spPr bwMode="auto">
          <a:xfrm>
            <a:off x="1085101" y="2331510"/>
            <a:ext cx="8136537" cy="3045053"/>
          </a:xfrm>
          <a:prstGeom prst="rect">
            <a:avLst/>
          </a:prstGeom>
          <a:noFill/>
        </p:spPr>
      </p:pic>
    </p:spTree>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7109"/>
          </a:xfrm>
        </p:spPr>
        <p:txBody>
          <a:bodyPr/>
          <a:lstStyle/>
          <a:p>
            <a:r>
              <a:rPr lang="en-IN" sz="3200" dirty="0" smtClean="0">
                <a:solidFill>
                  <a:srgbClr val="90C226"/>
                </a:solidFill>
              </a:rPr>
              <a:t>Capturing RADIUS Packets in </a:t>
            </a:r>
            <a:r>
              <a:rPr lang="en-IN" sz="3200" dirty="0" err="1" smtClean="0">
                <a:solidFill>
                  <a:srgbClr val="90C226"/>
                </a:solidFill>
              </a:rPr>
              <a:t>Wireshark</a:t>
            </a:r>
            <a:r>
              <a:rPr lang="en-IN" sz="3200" dirty="0" smtClean="0">
                <a:solidFill>
                  <a:srgbClr val="90C226"/>
                </a:solidFill>
              </a:rPr>
              <a:t>:</a:t>
            </a:r>
            <a:endParaRPr lang="en-IN" dirty="0"/>
          </a:p>
        </p:txBody>
      </p:sp>
      <p:sp>
        <p:nvSpPr>
          <p:cNvPr id="3" name="Content Placeholder 2"/>
          <p:cNvSpPr>
            <a:spLocks noGrp="1"/>
          </p:cNvSpPr>
          <p:nvPr>
            <p:ph idx="1"/>
          </p:nvPr>
        </p:nvSpPr>
        <p:spPr>
          <a:xfrm>
            <a:off x="677334" y="1268083"/>
            <a:ext cx="8596668" cy="4773279"/>
          </a:xfrm>
        </p:spPr>
        <p:txBody>
          <a:bodyPr/>
          <a:lstStyle/>
          <a:p>
            <a:pPr>
              <a:buNone/>
            </a:pPr>
            <a:r>
              <a:rPr lang="en-IN" dirty="0" smtClean="0"/>
              <a:t> </a:t>
            </a:r>
            <a:endParaRPr lang="en-IN" dirty="0"/>
          </a:p>
        </p:txBody>
      </p:sp>
      <p:pic>
        <p:nvPicPr>
          <p:cNvPr id="7170" name="Picture 2" descr="C:\Users\Kunal Taneja\Desktop\major project\wireshark.PNG"/>
          <p:cNvPicPr>
            <a:picLocks noChangeAspect="1" noChangeArrowheads="1"/>
          </p:cNvPicPr>
          <p:nvPr/>
        </p:nvPicPr>
        <p:blipFill>
          <a:blip r:embed="rId2"/>
          <a:srcRect/>
          <a:stretch>
            <a:fillRect/>
          </a:stretch>
        </p:blipFill>
        <p:spPr bwMode="auto">
          <a:xfrm>
            <a:off x="876599" y="1469186"/>
            <a:ext cx="5903763" cy="4878635"/>
          </a:xfrm>
          <a:prstGeom prst="rect">
            <a:avLst/>
          </a:prstGeom>
          <a:noFill/>
        </p:spPr>
      </p:pic>
    </p:spTree>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092" y="2740324"/>
            <a:ext cx="8596668" cy="1320800"/>
          </a:xfrm>
        </p:spPr>
        <p:txBody>
          <a:bodyPr/>
          <a:lstStyle/>
          <a:p>
            <a:pPr algn="ctr"/>
            <a:r>
              <a:rPr lang="en-IN" dirty="0" smtClean="0"/>
              <a:t>THANK YOU !!</a:t>
            </a:r>
            <a:endParaRPr lang="en-IN"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RADIUS?</a:t>
            </a:r>
            <a:endParaRPr lang="en-IN" dirty="0"/>
          </a:p>
        </p:txBody>
      </p:sp>
      <p:sp>
        <p:nvSpPr>
          <p:cNvPr id="3" name="Content Placeholder 2"/>
          <p:cNvSpPr>
            <a:spLocks noGrp="1"/>
          </p:cNvSpPr>
          <p:nvPr>
            <p:ph idx="1"/>
          </p:nvPr>
        </p:nvSpPr>
        <p:spPr>
          <a:xfrm>
            <a:off x="685961" y="2039819"/>
            <a:ext cx="8596668" cy="3880773"/>
          </a:xfrm>
        </p:spPr>
        <p:txBody>
          <a:bodyPr/>
          <a:lstStyle/>
          <a:p>
            <a:pPr algn="just">
              <a:lnSpc>
                <a:spcPct val="150000"/>
              </a:lnSpc>
            </a:pPr>
            <a:r>
              <a:rPr lang="en-IN" dirty="0" smtClean="0"/>
              <a:t>RADIUS Protocol is based on three major components:</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Authentication</a:t>
            </a:r>
          </a:p>
          <a:p>
            <a:pPr marL="935038" lvl="1" indent="-287338">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“Who are you?”</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Authorization</a:t>
            </a:r>
          </a:p>
          <a:p>
            <a:pPr marL="935038" lvl="1" indent="-287338">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“What services am I allowed to give you?”</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Accounting</a:t>
            </a:r>
          </a:p>
          <a:p>
            <a:pPr marL="935038" lvl="1" indent="-287338">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“What did you do with my services while you were using them?,,</a:t>
            </a:r>
            <a:r>
              <a:rPr lang="en-US" dirty="0" smtClean="0"/>
              <a:t>Accounting information may be used to track the user's usage for charging purposes</a:t>
            </a:r>
            <a:endParaRPr lang="en-GB" dirty="0" smtClean="0"/>
          </a:p>
          <a:p>
            <a:pPr algn="just">
              <a:lnSpc>
                <a:spcPct val="150000"/>
              </a:lnSpc>
            </a:pPr>
            <a:endParaRPr lang="en-IN" dirty="0" smtClean="0"/>
          </a:p>
        </p:txBody>
      </p:sp>
    </p:spTree>
    <p:extLst>
      <p:ext uri="{BB962C8B-B14F-4D97-AF65-F5344CB8AC3E}">
        <p14:creationId xmlns:p14="http://schemas.microsoft.com/office/powerpoint/2010/main" xmlns="" val="3000428113"/>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43463"/>
            <a:ext cx="8943184" cy="923027"/>
          </a:xfrm>
        </p:spPr>
        <p:txBody>
          <a:bodyPr>
            <a:normAutofit/>
          </a:bodyPr>
          <a:lstStyle/>
          <a:p>
            <a:r>
              <a:rPr lang="en-US" dirty="0" smtClean="0"/>
              <a:t>Why use Radius?</a:t>
            </a:r>
            <a:endParaRPr lang="en-IN" dirty="0"/>
          </a:p>
        </p:txBody>
      </p:sp>
      <p:sp>
        <p:nvSpPr>
          <p:cNvPr id="3" name="Content Placeholder 2"/>
          <p:cNvSpPr>
            <a:spLocks noGrp="1"/>
          </p:cNvSpPr>
          <p:nvPr>
            <p:ph idx="1"/>
          </p:nvPr>
        </p:nvSpPr>
        <p:spPr>
          <a:xfrm>
            <a:off x="668708" y="1717969"/>
            <a:ext cx="8596668" cy="4047027"/>
          </a:xfrm>
        </p:spPr>
        <p:txBody>
          <a:bodyPr>
            <a:normAutofit fontScale="92500" lnSpcReduction="10000"/>
          </a:bodyPr>
          <a:lstStyle/>
          <a:p>
            <a:pPr>
              <a:lnSpc>
                <a:spcPct val="150000"/>
              </a:lnSpc>
            </a:pPr>
            <a:r>
              <a:rPr lang="en-US" dirty="0" smtClean="0"/>
              <a:t>The embedded systems generally cannot deal with a large number of users with distinct authentication information. This requires more storage than many embedded systems possess. </a:t>
            </a:r>
          </a:p>
          <a:p>
            <a:pPr algn="just">
              <a:lnSpc>
                <a:spcPct val="150000"/>
              </a:lnSpc>
            </a:pPr>
            <a:r>
              <a:rPr lang="en-US" dirty="0" smtClean="0"/>
              <a:t>RADIUS facilitates centralized user administration, which is important for several of these applications. Many ISPs have tens of thousands, hundreds of thousands, or even millions of users. Users are added and deleted continuously throughout the day, and user authentication information changes constantly.</a:t>
            </a:r>
          </a:p>
          <a:p>
            <a:pPr algn="just">
              <a:lnSpc>
                <a:spcPct val="150000"/>
              </a:lnSpc>
            </a:pPr>
            <a:r>
              <a:rPr lang="en-US" dirty="0" smtClean="0"/>
              <a:t>RADIUS consistently provides some level of protection against a sniffing, active attacker. Other remote authentication protocols provide either intermittent protection, inadequate protection or non-existent protection.</a:t>
            </a:r>
          </a:p>
          <a:p>
            <a:pPr algn="just">
              <a:lnSpc>
                <a:spcPct val="150000"/>
              </a:lnSpc>
            </a:pPr>
            <a:endParaRPr lang="en-IN" dirty="0"/>
          </a:p>
          <a:p>
            <a:endParaRPr lang="en-IN" dirty="0"/>
          </a:p>
        </p:txBody>
      </p:sp>
    </p:spTree>
    <p:extLst>
      <p:ext uri="{BB962C8B-B14F-4D97-AF65-F5344CB8AC3E}">
        <p14:creationId xmlns:p14="http://schemas.microsoft.com/office/powerpoint/2010/main" xmlns="" val="2867487674"/>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1706"/>
            <a:ext cx="8596668" cy="1112807"/>
          </a:xfrm>
        </p:spPr>
        <p:txBody>
          <a:bodyPr>
            <a:normAutofit/>
          </a:bodyPr>
          <a:lstStyle/>
          <a:p>
            <a:r>
              <a:rPr lang="en-US" dirty="0" smtClean="0"/>
              <a:t>Why use Radius?	</a:t>
            </a:r>
            <a:endParaRPr lang="en-IN" dirty="0"/>
          </a:p>
        </p:txBody>
      </p:sp>
      <p:sp>
        <p:nvSpPr>
          <p:cNvPr id="3" name="Content Placeholder 2"/>
          <p:cNvSpPr>
            <a:spLocks noGrp="1"/>
          </p:cNvSpPr>
          <p:nvPr>
            <p:ph idx="1"/>
          </p:nvPr>
        </p:nvSpPr>
        <p:spPr>
          <a:xfrm>
            <a:off x="677333" y="1688711"/>
            <a:ext cx="9071973" cy="4971245"/>
          </a:xfrm>
        </p:spPr>
        <p:txBody>
          <a:bodyPr>
            <a:normAutofit/>
          </a:bodyPr>
          <a:lstStyle/>
          <a:p>
            <a:pPr algn="just">
              <a:lnSpc>
                <a:spcPct val="150000"/>
              </a:lnSpc>
              <a:spcBef>
                <a:spcPts val="600"/>
              </a:spcBef>
            </a:pPr>
            <a:r>
              <a:rPr lang="en-US" dirty="0" smtClean="0"/>
              <a:t>RADIUS support is nearly </a:t>
            </a:r>
            <a:r>
              <a:rPr lang="en-US" dirty="0" err="1" smtClean="0"/>
              <a:t>omni</a:t>
            </a:r>
            <a:r>
              <a:rPr lang="en-US" dirty="0" smtClean="0"/>
              <a:t>-present. Other remote authentication protocols do not have consistent support from hardware vendors, whereas RADIUS is uniformly supported. RADIUS is exclusive to its own protocol.</a:t>
            </a:r>
          </a:p>
          <a:p>
            <a:pPr algn="just">
              <a:lnSpc>
                <a:spcPct val="150000"/>
              </a:lnSpc>
              <a:spcBef>
                <a:spcPts val="600"/>
              </a:spcBef>
              <a:buNone/>
            </a:pPr>
            <a:endParaRPr lang="en-IN" dirty="0"/>
          </a:p>
          <a:p>
            <a:pPr marL="431800" indent="-323850">
              <a:spcBef>
                <a:spcPts val="600"/>
              </a:spcBef>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Advantages of RADIUS:</a:t>
            </a:r>
          </a:p>
          <a:p>
            <a:pPr marL="935038" lvl="1" indent="-287338">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Lightweight and efficient</a:t>
            </a:r>
          </a:p>
          <a:p>
            <a:pPr marL="935038" lvl="1" indent="-287338">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Supported by many clients, e.g. 802.1x, switches and routers</a:t>
            </a:r>
          </a:p>
          <a:p>
            <a:pPr marL="935038" lvl="1" indent="-287338">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dirty="0" smtClean="0"/>
          </a:p>
          <a:p>
            <a:pPr marL="431800" indent="-3238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Disadvantages of RADIUS:</a:t>
            </a:r>
          </a:p>
          <a:p>
            <a:pPr marL="935038" lvl="1" indent="-287338">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Limited attribute set, limited use for desktop authentication</a:t>
            </a:r>
            <a:endParaRPr lang="en-IN" dirty="0"/>
          </a:p>
        </p:txBody>
      </p:sp>
    </p:spTree>
    <p:extLst>
      <p:ext uri="{BB962C8B-B14F-4D97-AF65-F5344CB8AC3E}">
        <p14:creationId xmlns:p14="http://schemas.microsoft.com/office/powerpoint/2010/main" xmlns="" val="4003447633"/>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How does RADIUS work?</a:t>
            </a:r>
            <a:endParaRPr lang="en-IN" dirty="0"/>
          </a:p>
        </p:txBody>
      </p:sp>
      <p:sp>
        <p:nvSpPr>
          <p:cNvPr id="3" name="Content Placeholder 2"/>
          <p:cNvSpPr>
            <a:spLocks noGrp="1"/>
          </p:cNvSpPr>
          <p:nvPr>
            <p:ph idx="1"/>
          </p:nvPr>
        </p:nvSpPr>
        <p:spPr>
          <a:xfrm>
            <a:off x="685960" y="1996687"/>
            <a:ext cx="8596668" cy="3880773"/>
          </a:xfrm>
        </p:spPr>
        <p:txBody>
          <a:bodyPr/>
          <a:lstStyle/>
          <a:p>
            <a:pPr marL="431800" indent="-3238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Authentication</a:t>
            </a:r>
          </a:p>
          <a:p>
            <a:pPr marL="935038" lvl="1" indent="-287338">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Password authentication, plain text and hashed</a:t>
            </a:r>
          </a:p>
          <a:p>
            <a:pPr marL="935038" lvl="1" indent="-287338">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Lookup in various user databases: </a:t>
            </a:r>
            <a:r>
              <a:rPr lang="en-GB" dirty="0" err="1" smtClean="0"/>
              <a:t>passwd</a:t>
            </a:r>
            <a:r>
              <a:rPr lang="en-GB" dirty="0" smtClean="0"/>
              <a:t>, SQL, text</a:t>
            </a:r>
          </a:p>
          <a:p>
            <a:pPr marL="935038" lvl="1" indent="-287338">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dirty="0" smtClean="0"/>
          </a:p>
          <a:p>
            <a:pPr marL="431800" indent="-3238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Authorization</a:t>
            </a:r>
          </a:p>
          <a:p>
            <a:pPr marL="935038" lvl="1" indent="-287338">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Using a set of rules or other templates</a:t>
            </a:r>
          </a:p>
          <a:p>
            <a:pPr marL="935038" lvl="1" indent="-287338">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dirty="0" smtClean="0"/>
          </a:p>
          <a:p>
            <a:pPr marL="431800" indent="-32385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Accounting</a:t>
            </a:r>
          </a:p>
          <a:p>
            <a:pPr marL="935038" lvl="1" indent="-287338">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Measuring, communicating and recording resources accessed by user</a:t>
            </a:r>
          </a:p>
        </p:txBody>
      </p:sp>
    </p:spTree>
    <p:extLst>
      <p:ext uri="{BB962C8B-B14F-4D97-AF65-F5344CB8AC3E}">
        <p14:creationId xmlns:p14="http://schemas.microsoft.com/office/powerpoint/2010/main" xmlns="" val="3894592040"/>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 Format</a:t>
            </a:r>
            <a:endParaRPr lang="en-IN" dirty="0"/>
          </a:p>
        </p:txBody>
      </p:sp>
      <p:sp>
        <p:nvSpPr>
          <p:cNvPr id="3" name="Content Placeholder 2"/>
          <p:cNvSpPr>
            <a:spLocks noGrp="1"/>
          </p:cNvSpPr>
          <p:nvPr>
            <p:ph idx="1"/>
          </p:nvPr>
        </p:nvSpPr>
        <p:spPr>
          <a:xfrm>
            <a:off x="677334" y="1543369"/>
            <a:ext cx="8596668" cy="4697411"/>
          </a:xfrm>
        </p:spPr>
        <p:txBody>
          <a:bodyPr>
            <a:normAutofit fontScale="77500" lnSpcReduction="20000"/>
          </a:bodyPr>
          <a:lstStyle/>
          <a:p>
            <a:pPr>
              <a:lnSpc>
                <a:spcPct val="90000"/>
              </a:lnSpc>
            </a:pPr>
            <a:endParaRPr lang="en-US" i="1" dirty="0" smtClean="0">
              <a:cs typeface="Arial" charset="0"/>
            </a:endParaRPr>
          </a:p>
          <a:p>
            <a:pPr>
              <a:lnSpc>
                <a:spcPct val="90000"/>
              </a:lnSpc>
            </a:pPr>
            <a:endParaRPr lang="en-US" i="1" dirty="0" smtClean="0">
              <a:cs typeface="Arial" charset="0"/>
            </a:endParaRPr>
          </a:p>
          <a:p>
            <a:pPr>
              <a:lnSpc>
                <a:spcPct val="90000"/>
              </a:lnSpc>
            </a:pPr>
            <a:endParaRPr lang="en-US" i="1" dirty="0" smtClean="0">
              <a:cs typeface="Arial" charset="0"/>
            </a:endParaRPr>
          </a:p>
          <a:p>
            <a:pPr>
              <a:lnSpc>
                <a:spcPct val="90000"/>
              </a:lnSpc>
            </a:pPr>
            <a:endParaRPr lang="en-US" i="1" dirty="0" smtClean="0">
              <a:cs typeface="Arial" charset="0"/>
            </a:endParaRPr>
          </a:p>
          <a:p>
            <a:pPr>
              <a:lnSpc>
                <a:spcPct val="90000"/>
              </a:lnSpc>
            </a:pPr>
            <a:endParaRPr lang="en-US" i="1" dirty="0" smtClean="0">
              <a:cs typeface="Arial" charset="0"/>
            </a:endParaRPr>
          </a:p>
          <a:p>
            <a:pPr>
              <a:lnSpc>
                <a:spcPct val="90000"/>
              </a:lnSpc>
            </a:pPr>
            <a:endParaRPr lang="en-US" i="1" dirty="0" smtClean="0">
              <a:cs typeface="Arial" charset="0"/>
            </a:endParaRPr>
          </a:p>
          <a:p>
            <a:pPr>
              <a:lnSpc>
                <a:spcPct val="90000"/>
              </a:lnSpc>
            </a:pPr>
            <a:r>
              <a:rPr lang="en-US" i="1" dirty="0" smtClean="0">
                <a:cs typeface="Arial" charset="0"/>
              </a:rPr>
              <a:t>Code</a:t>
            </a:r>
            <a:r>
              <a:rPr lang="en-US" dirty="0" smtClean="0">
                <a:cs typeface="Arial" charset="0"/>
              </a:rPr>
              <a:t> - An octet containing the RADIUS command/response. </a:t>
            </a:r>
          </a:p>
          <a:p>
            <a:pPr>
              <a:lnSpc>
                <a:spcPct val="90000"/>
              </a:lnSpc>
            </a:pPr>
            <a:endParaRPr lang="en-US" dirty="0" smtClean="0">
              <a:cs typeface="Arial" charset="0"/>
            </a:endParaRPr>
          </a:p>
          <a:p>
            <a:pPr>
              <a:lnSpc>
                <a:spcPct val="90000"/>
              </a:lnSpc>
            </a:pPr>
            <a:endParaRPr lang="en-US" dirty="0" smtClean="0">
              <a:cs typeface="Arial" charset="0"/>
            </a:endParaRPr>
          </a:p>
          <a:p>
            <a:pPr>
              <a:lnSpc>
                <a:spcPct val="90000"/>
              </a:lnSpc>
            </a:pPr>
            <a:endParaRPr lang="en-US" dirty="0" smtClean="0">
              <a:cs typeface="Arial" charset="0"/>
            </a:endParaRPr>
          </a:p>
          <a:p>
            <a:pPr>
              <a:lnSpc>
                <a:spcPct val="90000"/>
              </a:lnSpc>
              <a:buNone/>
            </a:pPr>
            <a:endParaRPr lang="en-US" dirty="0" smtClean="0">
              <a:cs typeface="Arial" charset="0"/>
            </a:endParaRPr>
          </a:p>
          <a:p>
            <a:pPr>
              <a:lnSpc>
                <a:spcPct val="90000"/>
              </a:lnSpc>
            </a:pPr>
            <a:r>
              <a:rPr lang="en-US" i="1" dirty="0" smtClean="0">
                <a:cs typeface="Arial" charset="0"/>
              </a:rPr>
              <a:t>Code</a:t>
            </a:r>
            <a:r>
              <a:rPr lang="en-US" dirty="0" smtClean="0">
                <a:cs typeface="Arial" charset="0"/>
              </a:rPr>
              <a:t> - An octet containing the RADIUS command/response. </a:t>
            </a:r>
          </a:p>
          <a:p>
            <a:pPr>
              <a:lnSpc>
                <a:spcPct val="90000"/>
              </a:lnSpc>
            </a:pPr>
            <a:r>
              <a:rPr lang="en-US" i="1" dirty="0" smtClean="0">
                <a:cs typeface="Arial" charset="0"/>
              </a:rPr>
              <a:t>Identifier</a:t>
            </a:r>
            <a:r>
              <a:rPr lang="en-US" dirty="0" smtClean="0">
                <a:cs typeface="Arial" charset="0"/>
              </a:rPr>
              <a:t> - An octet used to match the command and response. </a:t>
            </a:r>
          </a:p>
          <a:p>
            <a:pPr>
              <a:lnSpc>
                <a:spcPct val="90000"/>
              </a:lnSpc>
            </a:pPr>
            <a:r>
              <a:rPr lang="en-US" i="1" dirty="0" smtClean="0">
                <a:cs typeface="Arial" charset="0"/>
              </a:rPr>
              <a:t>Length</a:t>
            </a:r>
            <a:r>
              <a:rPr lang="en-US" dirty="0" smtClean="0">
                <a:cs typeface="Arial" charset="0"/>
              </a:rPr>
              <a:t> - The length of the packet (2 octets). </a:t>
            </a:r>
          </a:p>
          <a:p>
            <a:pPr>
              <a:lnSpc>
                <a:spcPct val="90000"/>
              </a:lnSpc>
            </a:pPr>
            <a:r>
              <a:rPr lang="en-US" i="1" dirty="0" smtClean="0">
                <a:cs typeface="Arial" charset="0"/>
              </a:rPr>
              <a:t>Authenticator</a:t>
            </a:r>
            <a:r>
              <a:rPr lang="en-US" dirty="0" smtClean="0">
                <a:cs typeface="Arial" charset="0"/>
              </a:rPr>
              <a:t> - Value used to authenticate the reply from the RADIUS server, and is used in the password hiding algorithm.. </a:t>
            </a:r>
          </a:p>
          <a:p>
            <a:pPr>
              <a:lnSpc>
                <a:spcPct val="90000"/>
              </a:lnSpc>
            </a:pPr>
            <a:r>
              <a:rPr lang="en-US" i="1" dirty="0" smtClean="0">
                <a:cs typeface="Arial" charset="0"/>
              </a:rPr>
              <a:t>Attributes</a:t>
            </a:r>
            <a:r>
              <a:rPr lang="en-US" dirty="0" smtClean="0">
                <a:cs typeface="Arial" charset="0"/>
              </a:rPr>
              <a:t> - The data belonging to the command or response.</a:t>
            </a:r>
            <a:r>
              <a:rPr lang="en-US" sz="2800" dirty="0" smtClean="0">
                <a:cs typeface="Arial" charset="0"/>
              </a:rPr>
              <a:t> </a:t>
            </a:r>
          </a:p>
          <a:p>
            <a:pPr algn="just">
              <a:lnSpc>
                <a:spcPct val="150000"/>
              </a:lnSpc>
              <a:buNone/>
            </a:pPr>
            <a:endParaRPr lang="en-IN" dirty="0"/>
          </a:p>
        </p:txBody>
      </p:sp>
      <p:pic>
        <p:nvPicPr>
          <p:cNvPr id="8" name="Picture 12" descr="C:\Documents and Settings\dag2\Desktop\protocol.gif"/>
          <p:cNvPicPr>
            <a:picLocks noChangeAspect="1" noChangeArrowheads="1"/>
          </p:cNvPicPr>
          <p:nvPr/>
        </p:nvPicPr>
        <p:blipFill>
          <a:blip r:embed="rId3"/>
          <a:srcRect/>
          <a:stretch>
            <a:fillRect/>
          </a:stretch>
        </p:blipFill>
        <p:spPr bwMode="auto">
          <a:xfrm>
            <a:off x="762000" y="1905000"/>
            <a:ext cx="7848600" cy="2224088"/>
          </a:xfrm>
          <a:prstGeom prst="rect">
            <a:avLst/>
          </a:prstGeom>
          <a:noFill/>
        </p:spPr>
      </p:pic>
    </p:spTree>
    <p:extLst>
      <p:ext uri="{BB962C8B-B14F-4D97-AF65-F5344CB8AC3E}">
        <p14:creationId xmlns:p14="http://schemas.microsoft.com/office/powerpoint/2010/main" xmlns="" val="4263673529"/>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77334" y="612474"/>
            <a:ext cx="8596668" cy="828137"/>
          </a:xfrm>
        </p:spPr>
        <p:txBody>
          <a:bodyPr>
            <a:normAutofit/>
          </a:bodyPr>
          <a:lstStyle/>
          <a:p>
            <a:r>
              <a:rPr lang="en-US" dirty="0" smtClean="0"/>
              <a:t>Protocol Format</a:t>
            </a:r>
            <a:endParaRPr lang="en-IN" dirty="0"/>
          </a:p>
        </p:txBody>
      </p:sp>
      <p:sp>
        <p:nvSpPr>
          <p:cNvPr id="5" name="Content Placeholder 4"/>
          <p:cNvSpPr>
            <a:spLocks noGrp="1"/>
          </p:cNvSpPr>
          <p:nvPr>
            <p:ph idx="1"/>
          </p:nvPr>
        </p:nvSpPr>
        <p:spPr>
          <a:xfrm>
            <a:off x="677334" y="1901796"/>
            <a:ext cx="8596668" cy="3880773"/>
          </a:xfrm>
        </p:spPr>
        <p:txBody>
          <a:bodyPr>
            <a:normAutofit fontScale="92500" lnSpcReduction="10000"/>
          </a:bodyPr>
          <a:lstStyle/>
          <a:p>
            <a:r>
              <a:rPr lang="en-US" dirty="0" smtClean="0">
                <a:latin typeface="Verdana" pitchFamily="34" charset="0"/>
              </a:rPr>
              <a:t>The identifier is a one octet value that allows the RADIUS client to match a RADIUS response with the correct outstanding request. </a:t>
            </a:r>
          </a:p>
          <a:p>
            <a:pPr>
              <a:buNone/>
            </a:pPr>
            <a:endParaRPr lang="en-US" dirty="0" smtClean="0">
              <a:latin typeface="Verdana" pitchFamily="34" charset="0"/>
            </a:endParaRPr>
          </a:p>
          <a:p>
            <a:pPr algn="just"/>
            <a:r>
              <a:rPr lang="en-US" dirty="0" smtClean="0">
                <a:latin typeface="Verdana" pitchFamily="34" charset="0"/>
              </a:rPr>
              <a:t>The attributes section is where an arbitrary number of attribute fields are stored. The only pertinent attributes for this discussion are the User-Name and User-Password attributes. </a:t>
            </a:r>
          </a:p>
          <a:p>
            <a:pPr algn="just"/>
            <a:endParaRPr lang="en-US" dirty="0" smtClean="0">
              <a:latin typeface="Verdana" pitchFamily="34" charset="0"/>
            </a:endParaRPr>
          </a:p>
          <a:p>
            <a:pPr algn="just"/>
            <a:r>
              <a:rPr lang="en-US" dirty="0" smtClean="0">
                <a:latin typeface="Verdana" pitchFamily="34" charset="0"/>
              </a:rPr>
              <a:t>This description will concentrate on the most common type of RADIUS exchange: An Access-Request involving a username and user password, followed by either an Access-Accept, Access-Reject or a failure. The client is the entity that has authentication information that it wishes to validate. The server is the entity that has access to a database of authentication information that it can use to validate the client's authentication request. </a:t>
            </a:r>
          </a:p>
          <a:p>
            <a:endParaRPr lang="en-IN" dirty="0"/>
          </a:p>
        </p:txBody>
      </p:sp>
    </p:spTree>
    <p:extLst>
      <p:ext uri="{BB962C8B-B14F-4D97-AF65-F5344CB8AC3E}">
        <p14:creationId xmlns:p14="http://schemas.microsoft.com/office/powerpoint/2010/main" xmlns="" val="2952108357"/>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505</TotalTime>
  <Words>1871</Words>
  <Application>Microsoft Office PowerPoint</Application>
  <PresentationFormat>Custom</PresentationFormat>
  <Paragraphs>247</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Facet</vt:lpstr>
      <vt:lpstr>  RADIUS SIMULATOR      </vt:lpstr>
      <vt:lpstr>Introduction of the Project:</vt:lpstr>
      <vt:lpstr>What is RADIUS?</vt:lpstr>
      <vt:lpstr>What is RADIUS?</vt:lpstr>
      <vt:lpstr>Why use Radius?</vt:lpstr>
      <vt:lpstr>Why use Radius? </vt:lpstr>
      <vt:lpstr>How does RADIUS work?</vt:lpstr>
      <vt:lpstr>Protocol Format</vt:lpstr>
      <vt:lpstr>Protocol Format</vt:lpstr>
      <vt:lpstr>RADIUS Architecture</vt:lpstr>
      <vt:lpstr>RADIUS Authentication</vt:lpstr>
      <vt:lpstr>RADIUS Accounting</vt:lpstr>
      <vt:lpstr>Detailed Procedure</vt:lpstr>
      <vt:lpstr>RADIUS message types and attributes </vt:lpstr>
      <vt:lpstr>Objectives of the Project</vt:lpstr>
      <vt:lpstr>What is FreeRADIUS?</vt:lpstr>
      <vt:lpstr>Implementation of FreeRADIUS   To access the server the client send an access-request and enters the user credentials such as User-Name and User-Password. The server responds by specifying the class id and the session id. In FreeRADIUS we process authentication requests at port 1812 while the accounting requests are addressed at port 1813.</vt:lpstr>
      <vt:lpstr>This is a snapshot of the server log which mentions that the user has been authenticated successfully.</vt:lpstr>
      <vt:lpstr>The following is the screenshot of Wireshark which is a network analyser tool. It lets us see what’s happening in the network at the microscopic level and helps us to maintain a log of the requests sent and processed in a concise manner.</vt:lpstr>
      <vt:lpstr>Shortcomings of FreeRADIUS</vt:lpstr>
      <vt:lpstr>The following snapshot indicates one of the shortcomings of FreeRADIUS that even when the user has not been authenticated, accounting request can be generated by the client. As we can see the accounting request with port number 1813 sent before the authentication request is treated as an ideal case and no error message is generated.</vt:lpstr>
      <vt:lpstr>The processes the accounting request first and then the authentication request.</vt:lpstr>
      <vt:lpstr>A Wireshark representation of the same:</vt:lpstr>
      <vt:lpstr>Proposed System</vt:lpstr>
      <vt:lpstr>Design Strategy</vt:lpstr>
      <vt:lpstr>Implementing proposed system:</vt:lpstr>
      <vt:lpstr>Implementing proposed system:</vt:lpstr>
      <vt:lpstr>GUI Representation:</vt:lpstr>
      <vt:lpstr>GUI Representation:</vt:lpstr>
      <vt:lpstr>GUI Representation:</vt:lpstr>
      <vt:lpstr>GUI Representation:</vt:lpstr>
      <vt:lpstr>GUI Representation:</vt:lpstr>
      <vt:lpstr>GUI Representation:</vt:lpstr>
      <vt:lpstr>Capturing RADIUS Packets in Wireshark:</vt:lpstr>
      <vt:lpstr>THANK YOU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Toll Plaza Automation</dc:title>
  <dc:creator>haritima manchanda</dc:creator>
  <cp:lastModifiedBy>Kunal Taneja</cp:lastModifiedBy>
  <cp:revision>56</cp:revision>
  <dcterms:created xsi:type="dcterms:W3CDTF">2017-12-11T16:29:10Z</dcterms:created>
  <dcterms:modified xsi:type="dcterms:W3CDTF">2018-05-28T21:00:06Z</dcterms:modified>
</cp:coreProperties>
</file>