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72" r:id="rId4"/>
    <p:sldId id="273" r:id="rId5"/>
    <p:sldId id="274" r:id="rId6"/>
    <p:sldId id="260" r:id="rId7"/>
    <p:sldId id="258" r:id="rId8"/>
    <p:sldId id="276" r:id="rId9"/>
    <p:sldId id="275" r:id="rId10"/>
    <p:sldId id="277" r:id="rId11"/>
    <p:sldId id="284" r:id="rId12"/>
    <p:sldId id="278" r:id="rId13"/>
    <p:sldId id="279" r:id="rId14"/>
    <p:sldId id="280" r:id="rId15"/>
    <p:sldId id="281" r:id="rId16"/>
    <p:sldId id="282" r:id="rId17"/>
    <p:sldId id="283" r:id="rId18"/>
    <p:sldId id="262" r:id="rId19"/>
    <p:sldId id="263" r:id="rId20"/>
    <p:sldId id="26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2A06-FA11-444A-AF0B-B420E1A06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D8F1-CD28-40C1-8D68-961C8B7F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D4DF-8F58-421F-AD87-90080DBB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6284-6574-4D76-8E49-DFB9D40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CAF0-2FA6-46E7-925D-7171D677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92B6-473D-4285-9F40-02377FA5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25D9B-19B5-4A8D-B76B-305CFBCF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C302-7EE3-488E-8FF2-DDBE52B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AF43-DB68-4FA4-A66A-CCD049EA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A2F8-562B-433D-B25A-447F5716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55C8A-F56D-4D29-8F39-A5390677F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77E5-46B0-4390-A7AC-0BC2FBCA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7FFC-AE36-416A-B6E3-040F5EF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CAEE-800C-44AB-9A23-F3BAEE30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1DB7-3E1D-4692-B835-06A90D99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78D5-3194-4F50-A8AC-556C62C3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6E7-2488-4469-B6F8-648EC34F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A12A-0D47-4BA3-84D6-280D253C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56FD-86FF-496B-98AB-8DB2689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FB04-239C-408A-9A64-1B85AE7D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2F3F-3B52-44F9-AAC4-36C92783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22969-7A23-4B68-9F96-FE437E1E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3E93-2825-4D49-B9AE-5F21359A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BC1-4F1C-406C-8D3D-E7B762ED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794F-A7BF-48F2-B1EE-76F4BA5E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A64-DB44-4068-9CBB-7A2C588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88F4-D4A7-436B-9E25-9464C17AF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062D0-3274-494C-86B6-FB49A436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9F08-B06D-455A-9B22-4BF817D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47BB-DB6D-4453-AC13-31E8D67E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75C1B-0DA5-44FF-AA47-3E16409E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F709-EFE6-4F23-988C-0065CA8A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C713-E39C-4FE0-A328-9AF0760B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88AA-863C-4A5E-AD6B-D8527CAD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92C3-883E-442F-A0E7-E6EA20844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26452-1C86-49B6-8C00-DB82D6CF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D7F8-3282-4E08-8ED5-A91AA13B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2E9E0-412C-46A9-AFF5-BF5F949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02C1-DB52-46EE-9195-43B87F4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71A4-959F-4251-A10C-9B2F7F79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8289A-E143-4817-A4F8-5D77345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73C3-0D05-421E-BF92-E557DCCD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A5E3-1CB1-4B62-9604-070F6E75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FB0E6-369E-4B92-9A85-DD54D362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732FB-5ACF-44CC-836B-D73AD49C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E84E0-6300-4804-AE5A-597C8C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CF1-8C88-4CF8-B65B-A626CF38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CBFB-8C2E-406C-BF3F-1C55046B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C10A-2E7E-4F56-A5AD-65184A40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41316-F686-4F57-BE44-D5F18C9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3A259-9E11-4FE7-9571-3CA966DA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E50A-C044-4DDF-B372-647FD52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317D-E3A4-432D-99C0-A91102F2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67694-C5B5-47C4-8297-AE5F3B81E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F109D-31CC-4AB4-BC83-016F5203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261E2-4A43-441B-BA9F-72005AFE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6DA1-A3A0-4BDC-B3EE-E668BB1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1063-EC3E-4F40-97C3-CE35AB8C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A524-A911-4CAB-B340-6882213D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3D30-3E4C-4B79-9F89-14B2CFC9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7A57-8E35-495E-8BE7-C974BD87E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73BE-36AE-40D8-BDDD-1D2FC11AA4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C233-9430-492E-B024-3CCAAB851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8A09-1431-4275-9059-78DC7B1F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356D-8A3C-4B51-B5A7-28B38979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B0AD-6840-679A-0187-259907B8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ML models to predict client emotions based on facial expressions and audio input in various online meeting platforms.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90650-08D2-F0AD-B791-351030B11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4637"/>
            <a:ext cx="9144000" cy="18533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b="1" dirty="0"/>
              <a:t>Group Members</a:t>
            </a:r>
            <a:endParaRPr lang="en-IN" b="1" dirty="0">
              <a:cs typeface="Calibri"/>
            </a:endParaRPr>
          </a:p>
          <a:p>
            <a:r>
              <a:rPr lang="en-IN" sz="1800" dirty="0"/>
              <a:t>Harsh Trivedi - 0788765</a:t>
            </a:r>
            <a:endParaRPr lang="en-IN" sz="1800" dirty="0">
              <a:cs typeface="Calibri"/>
            </a:endParaRPr>
          </a:p>
          <a:p>
            <a:r>
              <a:rPr lang="en-IN" sz="1800" dirty="0"/>
              <a:t>Kunal Ghaware - 0769182</a:t>
            </a:r>
            <a:endParaRPr lang="en-IN" sz="1800" dirty="0">
              <a:cs typeface="Calibri"/>
            </a:endParaRPr>
          </a:p>
          <a:p>
            <a:r>
              <a:rPr lang="en-IN" sz="1800" dirty="0"/>
              <a:t>Panav Jadhav - 0774109</a:t>
            </a:r>
            <a:endParaRPr lang="en-IN" sz="1800" dirty="0">
              <a:cs typeface="Calibri"/>
            </a:endParaRPr>
          </a:p>
          <a:p>
            <a:r>
              <a:rPr lang="en-IN" sz="1800" dirty="0"/>
              <a:t>Kavita Virk - 0787818</a:t>
            </a:r>
            <a:endParaRPr lang="en-IN" sz="1800" dirty="0">
              <a:cs typeface="Calibri"/>
            </a:endParaRPr>
          </a:p>
        </p:txBody>
      </p:sp>
      <p:pic>
        <p:nvPicPr>
          <p:cNvPr id="1026" name="Picture 2" descr="Facial expressions are tools for social influence, not emotion. | Today's  Research by Fortinberry Murray">
            <a:extLst>
              <a:ext uri="{FF2B5EF4-FFF2-40B4-BE49-F238E27FC236}">
                <a16:creationId xmlns:a16="http://schemas.microsoft.com/office/drawing/2014/main" id="{83983DC7-1DEE-5EDF-0721-C8351B17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9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4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2B5E-5E78-B0DF-AF17-C2464DDD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62DD631-5B59-63F8-8B40-29F7122F35A5}"/>
              </a:ext>
            </a:extLst>
          </p:cNvPr>
          <p:cNvSpPr/>
          <p:nvPr/>
        </p:nvSpPr>
        <p:spPr>
          <a:xfrm>
            <a:off x="7537749" y="5377863"/>
            <a:ext cx="3088787" cy="669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Finalizing the best model that meets our problem statement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378A20-9175-65CB-4E49-4014050521C8}"/>
              </a:ext>
            </a:extLst>
          </p:cNvPr>
          <p:cNvSpPr/>
          <p:nvPr/>
        </p:nvSpPr>
        <p:spPr>
          <a:xfrm>
            <a:off x="7892527" y="4256769"/>
            <a:ext cx="2379229" cy="52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models that we have trained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932F5-F75E-561D-8C89-A6D964296851}"/>
              </a:ext>
            </a:extLst>
          </p:cNvPr>
          <p:cNvSpPr/>
          <p:nvPr/>
        </p:nvSpPr>
        <p:spPr>
          <a:xfrm>
            <a:off x="7119993" y="3148247"/>
            <a:ext cx="3924300" cy="52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API to deploy the trained models on the website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2D1434-9084-7D38-5155-D8210BD5260A}"/>
              </a:ext>
            </a:extLst>
          </p:cNvPr>
          <p:cNvSpPr/>
          <p:nvPr/>
        </p:nvSpPr>
        <p:spPr>
          <a:xfrm>
            <a:off x="7119995" y="2034687"/>
            <a:ext cx="3924300" cy="52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Deploying the model API on the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WebPage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73DCECA-4E67-5EEC-B352-12FE708B4705}"/>
              </a:ext>
            </a:extLst>
          </p:cNvPr>
          <p:cNvSpPr/>
          <p:nvPr/>
        </p:nvSpPr>
        <p:spPr>
          <a:xfrm>
            <a:off x="2689587" y="2077106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0B34AE9-D0D4-0305-93C0-C30CE4BDB316}"/>
              </a:ext>
            </a:extLst>
          </p:cNvPr>
          <p:cNvSpPr/>
          <p:nvPr/>
        </p:nvSpPr>
        <p:spPr>
          <a:xfrm>
            <a:off x="2689587" y="3179987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0F5361-6A0A-64E6-3947-13CA5776D2DA}"/>
              </a:ext>
            </a:extLst>
          </p:cNvPr>
          <p:cNvSpPr/>
          <p:nvPr/>
        </p:nvSpPr>
        <p:spPr>
          <a:xfrm>
            <a:off x="2689586" y="4293547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CD565EF-9937-7F90-4BCA-1EEF7F10EDE5}"/>
              </a:ext>
            </a:extLst>
          </p:cNvPr>
          <p:cNvSpPr/>
          <p:nvPr/>
        </p:nvSpPr>
        <p:spPr>
          <a:xfrm rot="10800000">
            <a:off x="8947162" y="4789947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00F225F-D8FF-688D-31C5-CEC5568F2BA4}"/>
              </a:ext>
            </a:extLst>
          </p:cNvPr>
          <p:cNvSpPr/>
          <p:nvPr/>
        </p:nvSpPr>
        <p:spPr>
          <a:xfrm rot="10800000">
            <a:off x="8947161" y="3668851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69C1800-F54A-57A8-1A40-2191BFC45116}"/>
              </a:ext>
            </a:extLst>
          </p:cNvPr>
          <p:cNvSpPr/>
          <p:nvPr/>
        </p:nvSpPr>
        <p:spPr>
          <a:xfrm rot="10800000">
            <a:off x="8947161" y="2556561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C54CA0-A522-042C-599B-1894F44282E3}"/>
              </a:ext>
            </a:extLst>
          </p:cNvPr>
          <p:cNvSpPr/>
          <p:nvPr/>
        </p:nvSpPr>
        <p:spPr>
          <a:xfrm>
            <a:off x="838200" y="2034688"/>
            <a:ext cx="3995057" cy="52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and studying the alpha version model and results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098954-1693-96B9-1E7F-AE8E28056867}"/>
              </a:ext>
            </a:extLst>
          </p:cNvPr>
          <p:cNvSpPr/>
          <p:nvPr/>
        </p:nvSpPr>
        <p:spPr>
          <a:xfrm>
            <a:off x="463641" y="3150745"/>
            <a:ext cx="4733290" cy="52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out scope of improvement of the model finalized in alpha version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E732F16-2A8B-E2E3-AEA4-CEA83F3CD40A}"/>
              </a:ext>
            </a:extLst>
          </p:cNvPr>
          <p:cNvSpPr/>
          <p:nvPr/>
        </p:nvSpPr>
        <p:spPr>
          <a:xfrm>
            <a:off x="1242604" y="4264305"/>
            <a:ext cx="3163934" cy="52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Gathering dataset required for training our model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7ABA40-5052-9255-3831-82D7732140A2}"/>
              </a:ext>
            </a:extLst>
          </p:cNvPr>
          <p:cNvSpPr/>
          <p:nvPr/>
        </p:nvSpPr>
        <p:spPr>
          <a:xfrm>
            <a:off x="151221" y="5377865"/>
            <a:ext cx="5346700" cy="66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Running different models to see which model fits the best for our problem statement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37F4F6CE-1105-53BF-D8C8-A4240E7E1A32}"/>
              </a:ext>
            </a:extLst>
          </p:cNvPr>
          <p:cNvSpPr/>
          <p:nvPr/>
        </p:nvSpPr>
        <p:spPr>
          <a:xfrm>
            <a:off x="2689588" y="2573507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58583D4-87F1-A793-FF2B-621E6B799A84}"/>
              </a:ext>
            </a:extLst>
          </p:cNvPr>
          <p:cNvSpPr/>
          <p:nvPr/>
        </p:nvSpPr>
        <p:spPr>
          <a:xfrm>
            <a:off x="2689588" y="3676388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AF969F2-31FF-4F96-4A22-AD82163A3A0E}"/>
              </a:ext>
            </a:extLst>
          </p:cNvPr>
          <p:cNvSpPr/>
          <p:nvPr/>
        </p:nvSpPr>
        <p:spPr>
          <a:xfrm>
            <a:off x="2689587" y="4789948"/>
            <a:ext cx="269965" cy="58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A69A95D-0137-D330-0EF8-94043EE9D56A}"/>
              </a:ext>
            </a:extLst>
          </p:cNvPr>
          <p:cNvSpPr/>
          <p:nvPr/>
        </p:nvSpPr>
        <p:spPr>
          <a:xfrm rot="16200000">
            <a:off x="6476664" y="5212380"/>
            <a:ext cx="239386" cy="1000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6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DFE5-BCF5-5CF0-973F-C0344C16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ea typeface="Calibri Light"/>
                <a:cs typeface="Calibri Light"/>
              </a:rPr>
              <a:t>Results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053B-B08C-FF9D-39A7-B5704610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Models tested for Video – MobileNet, VGG16, </a:t>
            </a:r>
            <a:r>
              <a:rPr lang="en-IN" err="1"/>
              <a:t>AlexNet</a:t>
            </a:r>
            <a:r>
              <a:rPr lang="en-IN"/>
              <a:t>, CNN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Model tested for Audio – LSTM and CNN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798293-A817-7D90-AFC1-BA134436BC1B}"/>
              </a:ext>
            </a:extLst>
          </p:cNvPr>
          <p:cNvGraphicFramePr>
            <a:graphicFrameLocks noGrp="1"/>
          </p:cNvGraphicFramePr>
          <p:nvPr/>
        </p:nvGraphicFramePr>
        <p:xfrm>
          <a:off x="1282044" y="2384981"/>
          <a:ext cx="2856323" cy="178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119">
                  <a:extLst>
                    <a:ext uri="{9D8B030D-6E8A-4147-A177-3AD203B41FA5}">
                      <a16:colId xmlns:a16="http://schemas.microsoft.com/office/drawing/2014/main" val="756345611"/>
                    </a:ext>
                  </a:extLst>
                </a:gridCol>
                <a:gridCol w="1192204">
                  <a:extLst>
                    <a:ext uri="{9D8B030D-6E8A-4147-A177-3AD203B41FA5}">
                      <a16:colId xmlns:a16="http://schemas.microsoft.com/office/drawing/2014/main" val="1111562564"/>
                    </a:ext>
                  </a:extLst>
                </a:gridCol>
              </a:tblGrid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Models tested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07735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err="1">
                          <a:effectLst/>
                        </a:rPr>
                        <a:t>MobileNet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96.16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50308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AlexNet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82.12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83677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VGG16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92.67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24152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4021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BA0F2-C7D3-A5A9-D5E5-7B5360DEAF14}"/>
              </a:ext>
            </a:extLst>
          </p:cNvPr>
          <p:cNvGraphicFramePr>
            <a:graphicFrameLocks noGrp="1"/>
          </p:cNvGraphicFramePr>
          <p:nvPr/>
        </p:nvGraphicFramePr>
        <p:xfrm>
          <a:off x="1348033" y="4895579"/>
          <a:ext cx="2790334" cy="112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283">
                  <a:extLst>
                    <a:ext uri="{9D8B030D-6E8A-4147-A177-3AD203B41FA5}">
                      <a16:colId xmlns:a16="http://schemas.microsoft.com/office/drawing/2014/main" val="1181380177"/>
                    </a:ext>
                  </a:extLst>
                </a:gridCol>
                <a:gridCol w="1135051">
                  <a:extLst>
                    <a:ext uri="{9D8B030D-6E8A-4147-A177-3AD203B41FA5}">
                      <a16:colId xmlns:a16="http://schemas.microsoft.com/office/drawing/2014/main" val="155903291"/>
                    </a:ext>
                  </a:extLst>
                </a:gridCol>
              </a:tblGrid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Models tested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58054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LSTM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97.96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70884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84.43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1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F2A2-558B-616C-9A27-31669D47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A21467-8B88-DC84-AC83-00D9781B2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06" y="1690688"/>
            <a:ext cx="8116388" cy="4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3533A0-97E0-FE84-C991-F21C63B369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1416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Accuracy – 98.52%</a:t>
            </a:r>
          </a:p>
          <a:p>
            <a:r>
              <a:rPr lang="en-IN" dirty="0"/>
              <a:t>Precision – 95.23%</a:t>
            </a:r>
          </a:p>
          <a:p>
            <a:r>
              <a:rPr lang="en-IN" dirty="0"/>
              <a:t>Recall – 94.37%</a:t>
            </a:r>
          </a:p>
          <a:p>
            <a:r>
              <a:rPr lang="en-IN" dirty="0"/>
              <a:t>F1 Score – 93.92%</a:t>
            </a:r>
          </a:p>
          <a:p>
            <a:r>
              <a:rPr lang="en-IN" dirty="0"/>
              <a:t>AUC – 99.08% </a:t>
            </a:r>
          </a:p>
          <a:p>
            <a:r>
              <a:rPr lang="en-IN" dirty="0"/>
              <a:t>Loss – 22.21%</a:t>
            </a:r>
          </a:p>
        </p:txBody>
      </p:sp>
    </p:spTree>
    <p:extLst>
      <p:ext uri="{BB962C8B-B14F-4D97-AF65-F5344CB8AC3E}">
        <p14:creationId xmlns:p14="http://schemas.microsoft.com/office/powerpoint/2010/main" val="275883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114B-F362-A7E5-94BE-DD74CD03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(Audio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77B38-F09B-F7E0-84BE-ED61B84F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29" y="1384662"/>
            <a:ext cx="7498080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4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2C71-A051-26B5-25EE-2EB65AD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of the audio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29FBF-9626-6228-F003-EAB74563EA5B}"/>
              </a:ext>
            </a:extLst>
          </p:cNvPr>
          <p:cNvSpPr txBox="1"/>
          <p:nvPr/>
        </p:nvSpPr>
        <p:spPr>
          <a:xfrm>
            <a:off x="676656" y="6003420"/>
            <a:ext cx="49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Sensitivity of the audio model </a:t>
            </a:r>
            <a:r>
              <a:rPr lang="en-IN" dirty="0" err="1"/>
              <a:t>w.r.t.</a:t>
            </a:r>
            <a:r>
              <a:rPr lang="en-IN" dirty="0"/>
              <a:t> Angry Emotion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EEFA6-F25C-F992-04E8-C52FD8A094FE}"/>
              </a:ext>
            </a:extLst>
          </p:cNvPr>
          <p:cNvSpPr txBox="1"/>
          <p:nvPr/>
        </p:nvSpPr>
        <p:spPr>
          <a:xfrm>
            <a:off x="6702552" y="6003420"/>
            <a:ext cx="511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Sensitivity of the audio model </a:t>
            </a:r>
            <a:r>
              <a:rPr lang="en-IN" dirty="0" err="1"/>
              <a:t>w.r.t.</a:t>
            </a:r>
            <a:r>
              <a:rPr lang="en-IN" dirty="0"/>
              <a:t> Disgust Emotion</a:t>
            </a:r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EE4BA1F1-50E9-47A5-9014-A10C5E23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0" y="1754932"/>
            <a:ext cx="5897690" cy="39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276EA543-3412-D721-9BA4-AD5430B2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11" y="1754932"/>
            <a:ext cx="5897690" cy="39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7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2C71-A051-26B5-25EE-2EB65AD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of the audio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29FBF-9626-6228-F003-EAB74563EA5B}"/>
              </a:ext>
            </a:extLst>
          </p:cNvPr>
          <p:cNvSpPr txBox="1"/>
          <p:nvPr/>
        </p:nvSpPr>
        <p:spPr>
          <a:xfrm>
            <a:off x="676656" y="6003420"/>
            <a:ext cx="49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Sensitivity of the audio model </a:t>
            </a:r>
            <a:r>
              <a:rPr lang="en-IN" dirty="0" err="1"/>
              <a:t>w.r.t.</a:t>
            </a:r>
            <a:r>
              <a:rPr lang="en-IN" dirty="0"/>
              <a:t> Fear Emotion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EEFA6-F25C-F992-04E8-C52FD8A094FE}"/>
              </a:ext>
            </a:extLst>
          </p:cNvPr>
          <p:cNvSpPr txBox="1"/>
          <p:nvPr/>
        </p:nvSpPr>
        <p:spPr>
          <a:xfrm>
            <a:off x="6702552" y="6003420"/>
            <a:ext cx="511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Sensitivity of the audio model </a:t>
            </a:r>
            <a:r>
              <a:rPr lang="en-IN" dirty="0" err="1"/>
              <a:t>w.r.t.</a:t>
            </a:r>
            <a:r>
              <a:rPr lang="en-IN" dirty="0"/>
              <a:t> Happy Emotion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D2D20496-271D-897A-1C77-95319812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1920184"/>
            <a:ext cx="5864352" cy="387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E7D227EC-3805-003A-E4BD-69E3C24E3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45" y="1920184"/>
            <a:ext cx="5864352" cy="387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62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2C71-A051-26B5-25EE-2EB65AD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of the audio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29FBF-9626-6228-F003-EAB74563EA5B}"/>
              </a:ext>
            </a:extLst>
          </p:cNvPr>
          <p:cNvSpPr txBox="1"/>
          <p:nvPr/>
        </p:nvSpPr>
        <p:spPr>
          <a:xfrm>
            <a:off x="676656" y="6003420"/>
            <a:ext cx="49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Sensitivity of the audio model </a:t>
            </a:r>
            <a:r>
              <a:rPr lang="en-IN" dirty="0" err="1"/>
              <a:t>w.r.t.</a:t>
            </a:r>
            <a:r>
              <a:rPr lang="en-IN" dirty="0"/>
              <a:t> Sad Emotion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EEFA6-F25C-F992-04E8-C52FD8A094FE}"/>
              </a:ext>
            </a:extLst>
          </p:cNvPr>
          <p:cNvSpPr txBox="1"/>
          <p:nvPr/>
        </p:nvSpPr>
        <p:spPr>
          <a:xfrm>
            <a:off x="6702552" y="6003420"/>
            <a:ext cx="511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Sensitivity of the audio model </a:t>
            </a:r>
            <a:r>
              <a:rPr lang="en-IN" dirty="0" err="1"/>
              <a:t>w.r.t.</a:t>
            </a:r>
            <a:r>
              <a:rPr lang="en-IN" dirty="0"/>
              <a:t> Surprise Emotion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B2722027-22EB-896A-0EFC-E4C76A74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973890" cy="39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066619C2-8BA2-D5CC-BB2D-B44102D3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90688"/>
            <a:ext cx="5973890" cy="39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9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239-3743-52C4-3CFF-3C25077D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(Video Model)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AB45134-9783-36E8-02E1-4273A584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7838"/>
            <a:ext cx="12192000" cy="51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5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8A8E-E5DA-4659-8F54-8D799804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AED2-2F55-4B02-A1AB-561932CF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results</a:t>
            </a:r>
          </a:p>
          <a:p>
            <a:r>
              <a:rPr lang="en-US" dirty="0"/>
              <a:t>Include all figures that are relevant</a:t>
            </a:r>
          </a:p>
          <a:p>
            <a:r>
              <a:rPr lang="en-US" dirty="0"/>
              <a:t>All figures must be EXPLANATORY i.e., without clutter, focusing audience’s attention and include annotations</a:t>
            </a:r>
          </a:p>
        </p:txBody>
      </p:sp>
    </p:spTree>
    <p:extLst>
      <p:ext uri="{BB962C8B-B14F-4D97-AF65-F5344CB8AC3E}">
        <p14:creationId xmlns:p14="http://schemas.microsoft.com/office/powerpoint/2010/main" val="49659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212A-3235-4D1A-A06F-9F05111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7A53-E920-4586-A5B1-BA6F7DE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past few week, we have analyzed alpha models and made some changes to them so that the we can increase the accuracy of the model.</a:t>
            </a:r>
          </a:p>
          <a:p>
            <a:r>
              <a:rPr lang="en-US" dirty="0"/>
              <a:t>We have then changed working of the audio model from just predicting emotion from English language to predicting emotions from Multiple languages.</a:t>
            </a:r>
          </a:p>
          <a:p>
            <a:r>
              <a:rPr lang="en-US" dirty="0"/>
              <a:t>We have then created a API to deployed the models that we have trained on the Webpage that can be then used by </a:t>
            </a:r>
            <a:r>
              <a:rPr lang="en-US" dirty="0" err="1"/>
              <a:t>CogniXR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49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F5E-DFF9-CA65-6BEF-62B1BAFF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E51A-F051-6231-2879-8C1CBB3DC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2B43346-39D4-3B20-59A2-37F39646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1" y="0"/>
            <a:ext cx="12207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E2B-1083-4130-ABCB-B8EA6695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6F69-CB1C-45C2-BB6A-1D62CC0C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therapy session prediction.</a:t>
            </a:r>
          </a:p>
          <a:p>
            <a:r>
              <a:rPr lang="en-US" dirty="0"/>
              <a:t>Collecting more multilingual audio data and training the audio model on the same.</a:t>
            </a:r>
          </a:p>
        </p:txBody>
      </p:sp>
    </p:spTree>
    <p:extLst>
      <p:ext uri="{BB962C8B-B14F-4D97-AF65-F5344CB8AC3E}">
        <p14:creationId xmlns:p14="http://schemas.microsoft.com/office/powerpoint/2010/main" val="60777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4DF9-EC6F-409B-AAFA-215CB530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19CE-A3A1-4AFC-B987-D9C83659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demo of your product [Dashboard/App]</a:t>
            </a:r>
          </a:p>
        </p:txBody>
      </p:sp>
    </p:spTree>
    <p:extLst>
      <p:ext uri="{BB962C8B-B14F-4D97-AF65-F5344CB8AC3E}">
        <p14:creationId xmlns:p14="http://schemas.microsoft.com/office/powerpoint/2010/main" val="31416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F5E-709E-BC3B-26BB-9EF2A54EF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6FBB-D602-AAA8-13E0-5F66C9294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9AC8C3B-8201-A1D0-6968-FB844515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5" y="628073"/>
            <a:ext cx="1073481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C826-9908-7E60-6E69-5A4624D0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08A1-1CC8-8326-BFB1-9A6FC693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that motivated us for doing this study</a:t>
            </a:r>
            <a:endParaRPr lang="en-IN" dirty="0"/>
          </a:p>
          <a:p>
            <a:pPr lvl="1"/>
            <a:r>
              <a:rPr lang="en-IN" dirty="0"/>
              <a:t>New Field of exploration.</a:t>
            </a:r>
          </a:p>
          <a:p>
            <a:pPr lvl="1"/>
            <a:r>
              <a:rPr lang="en-IN" dirty="0"/>
              <a:t>Solving Real-World Problem.</a:t>
            </a:r>
          </a:p>
          <a:p>
            <a:r>
              <a:rPr lang="en-IN" dirty="0"/>
              <a:t>What was the problem</a:t>
            </a:r>
          </a:p>
          <a:p>
            <a:pPr lvl="1"/>
            <a:r>
              <a:rPr lang="en-IN" dirty="0"/>
              <a:t>Therapist should get an overview of the session that they had with the client and verify weather or not they are reading the clients emotions correctly.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CBDC-3740-1F53-7950-396192E9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4956-1AF1-BCAA-639E-11FFFC5E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Existing audio and video model (Alpha Model).</a:t>
            </a:r>
          </a:p>
          <a:p>
            <a:r>
              <a:rPr lang="en-IN" dirty="0"/>
              <a:t>VGG16 for Video Emotion Classification Model.</a:t>
            </a:r>
          </a:p>
          <a:p>
            <a:pPr lvl="1"/>
            <a:r>
              <a:rPr lang="en-IN" dirty="0"/>
              <a:t>Training Accuracy – 94.45%</a:t>
            </a:r>
          </a:p>
          <a:p>
            <a:pPr lvl="1"/>
            <a:r>
              <a:rPr lang="en-IN" dirty="0"/>
              <a:t>Test Accuracy – 82.61%</a:t>
            </a:r>
          </a:p>
          <a:p>
            <a:pPr lvl="1"/>
            <a:r>
              <a:rPr lang="en-IN" dirty="0"/>
              <a:t>Dataset size – 7254 images (JPEG)</a:t>
            </a:r>
          </a:p>
          <a:p>
            <a:r>
              <a:rPr lang="en-IN" dirty="0"/>
              <a:t>LSTM for Audio Emotion Classification Model.</a:t>
            </a:r>
          </a:p>
          <a:p>
            <a:pPr lvl="1"/>
            <a:r>
              <a:rPr lang="en-IN" dirty="0"/>
              <a:t>Training Accuracy – 96.62%</a:t>
            </a:r>
          </a:p>
          <a:p>
            <a:pPr lvl="1"/>
            <a:r>
              <a:rPr lang="en-IN" dirty="0"/>
              <a:t>Test Accuracy – 76.82%</a:t>
            </a:r>
          </a:p>
          <a:p>
            <a:pPr lvl="1"/>
            <a:r>
              <a:rPr lang="en-IN" dirty="0"/>
              <a:t>Dataset size – 2446 audio files (WAV)</a:t>
            </a:r>
          </a:p>
          <a:p>
            <a:r>
              <a:rPr lang="en-IN" dirty="0"/>
              <a:t>Web Application </a:t>
            </a:r>
          </a:p>
        </p:txBody>
      </p:sp>
    </p:spTree>
    <p:extLst>
      <p:ext uri="{BB962C8B-B14F-4D97-AF65-F5344CB8AC3E}">
        <p14:creationId xmlns:p14="http://schemas.microsoft.com/office/powerpoint/2010/main" val="39904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1CFC-79D2-411D-B100-0F6DF5AA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B85-D0A7-4DF3-BDEA-58BC917B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emotions of the client from facial expressions and speech input.</a:t>
            </a:r>
            <a:endParaRPr lang="en-US" dirty="0"/>
          </a:p>
          <a:p>
            <a:r>
              <a:rPr lang="en-IN" dirty="0"/>
              <a:t>Deploy the model on the Web Page of an existing website using API to support end to end analysis.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68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7D48-F87B-61CC-AB8D-738AC6B2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BEC0-05AB-D58F-8882-2145410A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226"/>
            <a:ext cx="4987565" cy="501977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FER – 2013 (Kaggle)</a:t>
            </a:r>
          </a:p>
          <a:p>
            <a:r>
              <a:rPr lang="en-IN" dirty="0"/>
              <a:t>48 x 48 pixel images</a:t>
            </a:r>
          </a:p>
          <a:p>
            <a:r>
              <a:rPr lang="en-IN" dirty="0"/>
              <a:t>14236 training images</a:t>
            </a:r>
          </a:p>
          <a:p>
            <a:r>
              <a:rPr lang="en-IN" dirty="0"/>
              <a:t>7632 testing images</a:t>
            </a:r>
          </a:p>
          <a:p>
            <a:r>
              <a:rPr lang="en-IN" dirty="0"/>
              <a:t>Grayscale images</a:t>
            </a:r>
          </a:p>
          <a:p>
            <a:r>
              <a:rPr lang="en-IN" dirty="0"/>
              <a:t>Dataset is already divided into 7 categories.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Angry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Disgust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Fear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Happy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Sad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Surprise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Neutral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B11EA-FA43-6C4D-E2BB-07C8E946E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t="3686" r="6111"/>
          <a:stretch/>
        </p:blipFill>
        <p:spPr>
          <a:xfrm>
            <a:off x="5547360" y="1210068"/>
            <a:ext cx="6418217" cy="52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6B60-7C6B-C977-5839-9929AB7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3A78D-81BF-FB76-8054-876A4A24DD31}"/>
              </a:ext>
            </a:extLst>
          </p:cNvPr>
          <p:cNvSpPr txBox="1">
            <a:spLocks/>
          </p:cNvSpPr>
          <p:nvPr/>
        </p:nvSpPr>
        <p:spPr>
          <a:xfrm>
            <a:off x="838200" y="1942730"/>
            <a:ext cx="4987565" cy="46757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Multilingual Dataset (English, Arabic, Urdu, Italian, German)</a:t>
            </a:r>
          </a:p>
          <a:p>
            <a:r>
              <a:rPr lang="en-IN" dirty="0"/>
              <a:t>WAV Format</a:t>
            </a:r>
          </a:p>
          <a:p>
            <a:r>
              <a:rPr lang="en-IN" dirty="0">
                <a:cs typeface="Calibri"/>
              </a:rPr>
              <a:t>3976 training audio files</a:t>
            </a:r>
          </a:p>
          <a:p>
            <a:r>
              <a:rPr lang="en-IN" dirty="0">
                <a:cs typeface="Calibri"/>
              </a:rPr>
              <a:t>996 training audio files</a:t>
            </a:r>
          </a:p>
          <a:p>
            <a:r>
              <a:rPr lang="en-IN" dirty="0"/>
              <a:t>Dataset is already divided into 7 categories.</a:t>
            </a:r>
            <a:endParaRPr lang="en-IN" dirty="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Angry</a:t>
            </a:r>
            <a:endParaRPr lang="en-IN" sz="2000" dirty="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Disgust</a:t>
            </a:r>
            <a:endParaRPr lang="en-IN" sz="2000" dirty="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Fear</a:t>
            </a:r>
            <a:endParaRPr lang="en-IN" sz="2000" dirty="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Happy</a:t>
            </a:r>
            <a:endParaRPr lang="en-IN" sz="2000" dirty="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Sad</a:t>
            </a:r>
            <a:endParaRPr lang="en-IN" sz="2000" dirty="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ea typeface="+mn-lt"/>
                <a:cs typeface="+mn-lt"/>
              </a:rPr>
              <a:t>Pleasant Surprise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Neutral</a:t>
            </a:r>
            <a:endParaRPr lang="en-IN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0B9BE-C2B2-6D05-0042-98C6F1640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16453"/>
            <a:ext cx="586087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Left-Right-Up 13">
            <a:extLst>
              <a:ext uri="{FF2B5EF4-FFF2-40B4-BE49-F238E27FC236}">
                <a16:creationId xmlns:a16="http://schemas.microsoft.com/office/drawing/2014/main" id="{77AEF202-9CE8-A833-FAE4-E17B5CEEB3ED}"/>
              </a:ext>
            </a:extLst>
          </p:cNvPr>
          <p:cNvSpPr/>
          <p:nvPr/>
        </p:nvSpPr>
        <p:spPr>
          <a:xfrm>
            <a:off x="7621772" y="3591616"/>
            <a:ext cx="725864" cy="108408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8FC22-7DB7-7D8F-5F7D-CD67379C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386A-9CCB-A395-9550-5BBD2F44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86287" cy="13255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Image dataset is Imbalanced</a:t>
            </a:r>
          </a:p>
          <a:p>
            <a:r>
              <a:rPr lang="en-IN" dirty="0"/>
              <a:t>Images are consistent </a:t>
            </a:r>
          </a:p>
        </p:txBody>
      </p:sp>
      <p:sp>
        <p:nvSpPr>
          <p:cNvPr id="4" name="Arrow: Left-Right-Up 3">
            <a:extLst>
              <a:ext uri="{FF2B5EF4-FFF2-40B4-BE49-F238E27FC236}">
                <a16:creationId xmlns:a16="http://schemas.microsoft.com/office/drawing/2014/main" id="{59875CED-3A18-7122-6EDF-E2C05C4A051C}"/>
              </a:ext>
            </a:extLst>
          </p:cNvPr>
          <p:cNvSpPr/>
          <p:nvPr/>
        </p:nvSpPr>
        <p:spPr>
          <a:xfrm>
            <a:off x="2099038" y="3591616"/>
            <a:ext cx="725864" cy="108408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E0DBC-1A6F-28AC-B28B-28DC80EBFE68}"/>
              </a:ext>
            </a:extLst>
          </p:cNvPr>
          <p:cNvSpPr/>
          <p:nvPr/>
        </p:nvSpPr>
        <p:spPr>
          <a:xfrm>
            <a:off x="866482" y="4245356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0595D-A449-B7FC-C769-56BE3D1D44FC}"/>
              </a:ext>
            </a:extLst>
          </p:cNvPr>
          <p:cNvSpPr/>
          <p:nvPr/>
        </p:nvSpPr>
        <p:spPr>
          <a:xfrm>
            <a:off x="2863789" y="4245356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Test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8F5E12-FC45-C62E-3DAA-7C7DE90FA970}"/>
              </a:ext>
            </a:extLst>
          </p:cNvPr>
          <p:cNvSpPr/>
          <p:nvPr/>
        </p:nvSpPr>
        <p:spPr>
          <a:xfrm>
            <a:off x="1347249" y="4914660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1AE1E4-420C-B594-72A4-B8EE411384ED}"/>
              </a:ext>
            </a:extLst>
          </p:cNvPr>
          <p:cNvSpPr/>
          <p:nvPr/>
        </p:nvSpPr>
        <p:spPr>
          <a:xfrm>
            <a:off x="3326882" y="4914660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2D5A9-2791-E06C-71EC-7300B74F8024}"/>
              </a:ext>
            </a:extLst>
          </p:cNvPr>
          <p:cNvSpPr/>
          <p:nvPr/>
        </p:nvSpPr>
        <p:spPr>
          <a:xfrm>
            <a:off x="866482" y="5609282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14,240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16CF7-67DC-B245-6DC9-A97A16B206F2}"/>
              </a:ext>
            </a:extLst>
          </p:cNvPr>
          <p:cNvSpPr/>
          <p:nvPr/>
        </p:nvSpPr>
        <p:spPr>
          <a:xfrm>
            <a:off x="2863789" y="5609282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7,178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AD58C-C48B-3AD9-58C7-48CD122787D5}"/>
              </a:ext>
            </a:extLst>
          </p:cNvPr>
          <p:cNvSpPr/>
          <p:nvPr/>
        </p:nvSpPr>
        <p:spPr>
          <a:xfrm>
            <a:off x="1575458" y="3113481"/>
            <a:ext cx="1773024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/>
              <a:t>FER Dataset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1C02CC-4541-B0C2-84B6-B2A479D94A69}"/>
              </a:ext>
            </a:extLst>
          </p:cNvPr>
          <p:cNvSpPr txBox="1">
            <a:spLocks/>
          </p:cNvSpPr>
          <p:nvPr/>
        </p:nvSpPr>
        <p:spPr>
          <a:xfrm>
            <a:off x="6096000" y="1675124"/>
            <a:ext cx="41862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Audio data is evenly distributed and well balance</a:t>
            </a:r>
          </a:p>
          <a:p>
            <a:r>
              <a:rPr lang="en-IN"/>
              <a:t>Audio data is inconsistent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4BB65-B45F-4DD2-17B2-51C7056339D7}"/>
              </a:ext>
            </a:extLst>
          </p:cNvPr>
          <p:cNvSpPr/>
          <p:nvPr/>
        </p:nvSpPr>
        <p:spPr>
          <a:xfrm>
            <a:off x="6881567" y="3113481"/>
            <a:ext cx="209275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Multilingual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DDA27-7820-A3F5-8F1C-183B1EA2AB08}"/>
              </a:ext>
            </a:extLst>
          </p:cNvPr>
          <p:cNvSpPr/>
          <p:nvPr/>
        </p:nvSpPr>
        <p:spPr>
          <a:xfrm>
            <a:off x="6414359" y="4310687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92E953-DBCD-72B7-C2DC-EB30B76073D6}"/>
              </a:ext>
            </a:extLst>
          </p:cNvPr>
          <p:cNvSpPr/>
          <p:nvPr/>
        </p:nvSpPr>
        <p:spPr>
          <a:xfrm>
            <a:off x="8371002" y="4310687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Test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8AD5DB0-ED16-DEF9-504C-4183C22D5592}"/>
              </a:ext>
            </a:extLst>
          </p:cNvPr>
          <p:cNvSpPr/>
          <p:nvPr/>
        </p:nvSpPr>
        <p:spPr>
          <a:xfrm>
            <a:off x="8851769" y="4979991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4CCD62-FD25-999A-8F24-7F38DCFBF2AF}"/>
              </a:ext>
            </a:extLst>
          </p:cNvPr>
          <p:cNvSpPr/>
          <p:nvPr/>
        </p:nvSpPr>
        <p:spPr>
          <a:xfrm>
            <a:off x="6912801" y="4979991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2DE7AE-3435-F66A-BFC4-11173A0100F1}"/>
              </a:ext>
            </a:extLst>
          </p:cNvPr>
          <p:cNvSpPr/>
          <p:nvPr/>
        </p:nvSpPr>
        <p:spPr>
          <a:xfrm>
            <a:off x="6414358" y="5651045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2240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F5015B-E3C2-FD2C-8ADC-880E0AC6E4C9}"/>
              </a:ext>
            </a:extLst>
          </p:cNvPr>
          <p:cNvSpPr/>
          <p:nvPr/>
        </p:nvSpPr>
        <p:spPr>
          <a:xfrm>
            <a:off x="8371002" y="5651045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560</a:t>
            </a:r>
          </a:p>
        </p:txBody>
      </p:sp>
    </p:spTree>
    <p:extLst>
      <p:ext uri="{BB962C8B-B14F-4D97-AF65-F5344CB8AC3E}">
        <p14:creationId xmlns:p14="http://schemas.microsoft.com/office/powerpoint/2010/main" val="20419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677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Development of ML models to predict client emotions based on facial expressions and audio input in various online meeting platforms. </vt:lpstr>
      <vt:lpstr>PowerPoint Presentation</vt:lpstr>
      <vt:lpstr>PowerPoint Presentation</vt:lpstr>
      <vt:lpstr>Introduction</vt:lpstr>
      <vt:lpstr>Background</vt:lpstr>
      <vt:lpstr>Research Objectives</vt:lpstr>
      <vt:lpstr>Data Description</vt:lpstr>
      <vt:lpstr>Data Description </vt:lpstr>
      <vt:lpstr>Data Description </vt:lpstr>
      <vt:lpstr>Methods</vt:lpstr>
      <vt:lpstr>Results</vt:lpstr>
      <vt:lpstr>Results</vt:lpstr>
      <vt:lpstr>Results (Audio Model)</vt:lpstr>
      <vt:lpstr>Sensitivity of the audio model</vt:lpstr>
      <vt:lpstr>Sensitivity of the audio model</vt:lpstr>
      <vt:lpstr>Sensitivity of the audio model</vt:lpstr>
      <vt:lpstr>Results (Video Model)</vt:lpstr>
      <vt:lpstr>Results</vt:lpstr>
      <vt:lpstr>Conclusions</vt:lpstr>
      <vt:lpstr>Future work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Durrani</dc:creator>
  <cp:lastModifiedBy>Kunal Ravindra</cp:lastModifiedBy>
  <cp:revision>19</cp:revision>
  <dcterms:created xsi:type="dcterms:W3CDTF">2022-04-05T17:58:06Z</dcterms:created>
  <dcterms:modified xsi:type="dcterms:W3CDTF">2022-07-12T22:11:30Z</dcterms:modified>
</cp:coreProperties>
</file>