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FC643-5F07-41E3-B5F5-E4D6917D4D5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6C7D8E97-F115-483C-9627-56667035B325}">
      <dgm:prSet phldrT="[Text]"/>
      <dgm:spPr/>
      <dgm:t>
        <a:bodyPr/>
        <a:lstStyle/>
        <a:p>
          <a:r>
            <a:rPr lang="en-US" dirty="0" smtClean="0"/>
            <a:t>Fintech</a:t>
          </a:r>
          <a:endParaRPr lang="en-US" dirty="0"/>
        </a:p>
      </dgm:t>
    </dgm:pt>
    <dgm:pt modelId="{A5C73E4D-4D79-4336-AA12-D5267B41B750}" type="parTrans" cxnId="{13FF6ED4-9157-461D-9596-B458306D0B5A}">
      <dgm:prSet/>
      <dgm:spPr/>
      <dgm:t>
        <a:bodyPr/>
        <a:lstStyle/>
        <a:p>
          <a:endParaRPr lang="en-US"/>
        </a:p>
      </dgm:t>
    </dgm:pt>
    <dgm:pt modelId="{74A08C31-456B-4739-8F27-F5AC3C7479F8}" type="sibTrans" cxnId="{13FF6ED4-9157-461D-9596-B458306D0B5A}">
      <dgm:prSet/>
      <dgm:spPr/>
      <dgm:t>
        <a:bodyPr/>
        <a:lstStyle/>
        <a:p>
          <a:endParaRPr lang="en-US"/>
        </a:p>
      </dgm:t>
    </dgm:pt>
    <dgm:pt modelId="{33509DDA-BA5E-4399-A658-30909E58D3BE}">
      <dgm:prSet phldrT="[Text]" custT="1"/>
      <dgm:spPr/>
      <dgm:t>
        <a:bodyPr/>
        <a:lstStyle/>
        <a:p>
          <a:r>
            <a:rPr lang="en-US" sz="1200" dirty="0" smtClean="0"/>
            <a:t>Payments</a:t>
          </a:r>
        </a:p>
        <a:p>
          <a:endParaRPr lang="en-US" sz="1200" dirty="0"/>
        </a:p>
      </dgm:t>
    </dgm:pt>
    <dgm:pt modelId="{D311313B-5DAB-4AAC-813E-C38FE192AE4E}" type="parTrans" cxnId="{077B58EF-50B9-422D-A1A3-DACD46EE7429}">
      <dgm:prSet/>
      <dgm:spPr/>
      <dgm:t>
        <a:bodyPr/>
        <a:lstStyle/>
        <a:p>
          <a:endParaRPr lang="en-US" dirty="0"/>
        </a:p>
      </dgm:t>
    </dgm:pt>
    <dgm:pt modelId="{3B97C832-ADBA-4AC8-966E-7B454283B6AA}" type="sibTrans" cxnId="{077B58EF-50B9-422D-A1A3-DACD46EE7429}">
      <dgm:prSet/>
      <dgm:spPr/>
      <dgm:t>
        <a:bodyPr/>
        <a:lstStyle/>
        <a:p>
          <a:endParaRPr lang="en-US"/>
        </a:p>
      </dgm:t>
    </dgm:pt>
    <dgm:pt modelId="{90871BD4-1572-4120-8992-F99582CE38F0}">
      <dgm:prSet phldrT="[Text]" custT="1"/>
      <dgm:spPr/>
      <dgm:t>
        <a:bodyPr/>
        <a:lstStyle/>
        <a:p>
          <a:r>
            <a:rPr lang="en-US" sz="1400" dirty="0" smtClean="0"/>
            <a:t>Digital banking</a:t>
          </a:r>
          <a:endParaRPr lang="en-US" sz="1400" dirty="0"/>
        </a:p>
      </dgm:t>
    </dgm:pt>
    <dgm:pt modelId="{CA0766E9-133D-4AC2-87F0-1EE1C7698E3D}" type="parTrans" cxnId="{A1906869-6EF6-4C5E-BB47-55D32718C109}">
      <dgm:prSet/>
      <dgm:spPr/>
      <dgm:t>
        <a:bodyPr/>
        <a:lstStyle/>
        <a:p>
          <a:endParaRPr lang="en-US" dirty="0"/>
        </a:p>
      </dgm:t>
    </dgm:pt>
    <dgm:pt modelId="{B97A858F-A74F-4B2D-87B7-CDEEAD6F0944}" type="sibTrans" cxnId="{A1906869-6EF6-4C5E-BB47-55D32718C109}">
      <dgm:prSet/>
      <dgm:spPr/>
      <dgm:t>
        <a:bodyPr/>
        <a:lstStyle/>
        <a:p>
          <a:endParaRPr lang="en-US"/>
        </a:p>
      </dgm:t>
    </dgm:pt>
    <dgm:pt modelId="{777E8FB9-3B35-43B0-8273-54E76140DF24}">
      <dgm:prSet phldrT="[Text]" custT="1"/>
      <dgm:spPr/>
      <dgm:t>
        <a:bodyPr/>
        <a:lstStyle/>
        <a:p>
          <a:r>
            <a:rPr lang="en-US" sz="1100" dirty="0" smtClean="0"/>
            <a:t>Investments</a:t>
          </a:r>
          <a:endParaRPr lang="en-US" sz="1100" dirty="0"/>
        </a:p>
      </dgm:t>
    </dgm:pt>
    <dgm:pt modelId="{1D36803F-6E08-4FE9-88FB-178FC58B286D}" type="parTrans" cxnId="{712C35B6-80C9-4987-A8FF-5E240A1E332E}">
      <dgm:prSet/>
      <dgm:spPr/>
      <dgm:t>
        <a:bodyPr/>
        <a:lstStyle/>
        <a:p>
          <a:endParaRPr lang="en-US" dirty="0"/>
        </a:p>
      </dgm:t>
    </dgm:pt>
    <dgm:pt modelId="{3B41002E-13F7-4DAC-89DD-9315DAE7D7F6}" type="sibTrans" cxnId="{712C35B6-80C9-4987-A8FF-5E240A1E332E}">
      <dgm:prSet/>
      <dgm:spPr/>
      <dgm:t>
        <a:bodyPr/>
        <a:lstStyle/>
        <a:p>
          <a:endParaRPr lang="en-US"/>
        </a:p>
      </dgm:t>
    </dgm:pt>
    <dgm:pt modelId="{373A623B-E7F0-45B8-BF09-9C85DED70FAC}">
      <dgm:prSet phldrT="[Text]" custT="1"/>
      <dgm:spPr/>
      <dgm:t>
        <a:bodyPr/>
        <a:lstStyle/>
        <a:p>
          <a:r>
            <a:rPr lang="en-US" sz="900" dirty="0" smtClean="0"/>
            <a:t>Crowdfunding</a:t>
          </a:r>
          <a:endParaRPr lang="en-US" sz="500" dirty="0"/>
        </a:p>
      </dgm:t>
    </dgm:pt>
    <dgm:pt modelId="{0AF5FCCF-491D-4206-AF55-410F0F6E79FD}" type="parTrans" cxnId="{C7D33AFE-BBC1-49AD-B0C2-C0049D91D7B1}">
      <dgm:prSet/>
      <dgm:spPr/>
      <dgm:t>
        <a:bodyPr/>
        <a:lstStyle/>
        <a:p>
          <a:endParaRPr lang="en-US" dirty="0"/>
        </a:p>
      </dgm:t>
    </dgm:pt>
    <dgm:pt modelId="{D78D78FD-36F7-492D-942B-218231498A9A}" type="sibTrans" cxnId="{C7D33AFE-BBC1-49AD-B0C2-C0049D91D7B1}">
      <dgm:prSet/>
      <dgm:spPr/>
      <dgm:t>
        <a:bodyPr/>
        <a:lstStyle/>
        <a:p>
          <a:endParaRPr lang="en-US"/>
        </a:p>
      </dgm:t>
    </dgm:pt>
    <dgm:pt modelId="{B962A598-36C5-4D55-B1AE-E1BD18D5A086}">
      <dgm:prSet custT="1"/>
      <dgm:spPr/>
      <dgm:t>
        <a:bodyPr/>
        <a:lstStyle/>
        <a:p>
          <a:r>
            <a:rPr lang="en-US" sz="1600" dirty="0" smtClean="0"/>
            <a:t>P2P lending</a:t>
          </a:r>
          <a:endParaRPr lang="en-US" sz="1600" dirty="0"/>
        </a:p>
      </dgm:t>
    </dgm:pt>
    <dgm:pt modelId="{D9DAF1CE-AC15-4FAD-8719-8922DD0B9B45}" type="parTrans" cxnId="{5AEDF0B5-0BF6-4DDE-9391-EA3EB5409E45}">
      <dgm:prSet/>
      <dgm:spPr/>
      <dgm:t>
        <a:bodyPr/>
        <a:lstStyle/>
        <a:p>
          <a:endParaRPr lang="en-US" dirty="0"/>
        </a:p>
      </dgm:t>
    </dgm:pt>
    <dgm:pt modelId="{D2D6C5F2-DC4C-4098-AD0A-1F0DED5AAEA1}" type="sibTrans" cxnId="{5AEDF0B5-0BF6-4DDE-9391-EA3EB5409E45}">
      <dgm:prSet/>
      <dgm:spPr/>
      <dgm:t>
        <a:bodyPr/>
        <a:lstStyle/>
        <a:p>
          <a:endParaRPr lang="en-US"/>
        </a:p>
      </dgm:t>
    </dgm:pt>
    <dgm:pt modelId="{71D13F28-558C-41F2-A612-571BFDBDC771}">
      <dgm:prSet custT="1"/>
      <dgm:spPr/>
      <dgm:t>
        <a:bodyPr/>
        <a:lstStyle/>
        <a:p>
          <a:r>
            <a:rPr lang="en-US" sz="1000" dirty="0" smtClean="0"/>
            <a:t>Blockchain/cryptocurrency</a:t>
          </a:r>
          <a:endParaRPr lang="en-US" sz="1000" dirty="0"/>
        </a:p>
      </dgm:t>
    </dgm:pt>
    <dgm:pt modelId="{A4B22FE2-AEEC-4749-B671-63CED9E00689}" type="parTrans" cxnId="{EF2D46E6-A8EE-4716-8B24-955F86A6C8F9}">
      <dgm:prSet/>
      <dgm:spPr/>
      <dgm:t>
        <a:bodyPr/>
        <a:lstStyle/>
        <a:p>
          <a:endParaRPr lang="en-US" dirty="0"/>
        </a:p>
      </dgm:t>
    </dgm:pt>
    <dgm:pt modelId="{451B106C-8472-4A02-8C5A-E8FB511EEBDD}" type="sibTrans" cxnId="{EF2D46E6-A8EE-4716-8B24-955F86A6C8F9}">
      <dgm:prSet/>
      <dgm:spPr/>
      <dgm:t>
        <a:bodyPr/>
        <a:lstStyle/>
        <a:p>
          <a:endParaRPr lang="en-US"/>
        </a:p>
      </dgm:t>
    </dgm:pt>
    <dgm:pt modelId="{A4B5A3D7-A286-4637-9786-737886ECAB7C}">
      <dgm:prSet/>
      <dgm:spPr/>
      <dgm:t>
        <a:bodyPr/>
        <a:lstStyle/>
        <a:p>
          <a:r>
            <a:rPr lang="en-US" dirty="0" smtClean="0"/>
            <a:t>InsuTech</a:t>
          </a:r>
          <a:endParaRPr lang="en-US" dirty="0"/>
        </a:p>
      </dgm:t>
    </dgm:pt>
    <dgm:pt modelId="{94933E6C-9796-4FCA-A668-2C7B30A8CC8F}" type="parTrans" cxnId="{E7BFC6D2-E6B7-4A25-A17F-21EBAA6EC4BA}">
      <dgm:prSet/>
      <dgm:spPr/>
      <dgm:t>
        <a:bodyPr/>
        <a:lstStyle/>
        <a:p>
          <a:endParaRPr lang="en-US" dirty="0"/>
        </a:p>
      </dgm:t>
    </dgm:pt>
    <dgm:pt modelId="{A77254DF-D82D-4994-AD51-8A3D2D7F4C64}" type="sibTrans" cxnId="{E7BFC6D2-E6B7-4A25-A17F-21EBAA6EC4BA}">
      <dgm:prSet/>
      <dgm:spPr/>
      <dgm:t>
        <a:bodyPr/>
        <a:lstStyle/>
        <a:p>
          <a:endParaRPr lang="en-US"/>
        </a:p>
      </dgm:t>
    </dgm:pt>
    <dgm:pt modelId="{754E323C-7FEC-4EDA-8377-1946F08C1752}">
      <dgm:prSet/>
      <dgm:spPr/>
      <dgm:t>
        <a:bodyPr/>
        <a:lstStyle/>
        <a:p>
          <a:r>
            <a:rPr lang="en-US" dirty="0" smtClean="0"/>
            <a:t>RegTech</a:t>
          </a:r>
          <a:endParaRPr lang="en-US" dirty="0"/>
        </a:p>
      </dgm:t>
    </dgm:pt>
    <dgm:pt modelId="{083E6DB2-F155-4645-A4A2-B0913C1FDA27}" type="parTrans" cxnId="{1464E290-675C-41F2-B3B2-B5294BB84285}">
      <dgm:prSet/>
      <dgm:spPr/>
      <dgm:t>
        <a:bodyPr/>
        <a:lstStyle/>
        <a:p>
          <a:endParaRPr lang="en-US" dirty="0"/>
        </a:p>
      </dgm:t>
    </dgm:pt>
    <dgm:pt modelId="{1A3149DC-6158-4504-8B91-0C44AB21BA91}" type="sibTrans" cxnId="{1464E290-675C-41F2-B3B2-B5294BB84285}">
      <dgm:prSet/>
      <dgm:spPr/>
      <dgm:t>
        <a:bodyPr/>
        <a:lstStyle/>
        <a:p>
          <a:endParaRPr lang="en-US"/>
        </a:p>
      </dgm:t>
    </dgm:pt>
    <dgm:pt modelId="{C4FB9E39-1307-47D3-9519-5D59A04E04DA}" type="pres">
      <dgm:prSet presAssocID="{C43FC643-5F07-41E3-B5F5-E4D6917D4D5E}" presName="cycle" presStyleCnt="0">
        <dgm:presLayoutVars>
          <dgm:chMax val="1"/>
          <dgm:dir/>
          <dgm:animLvl val="ctr"/>
          <dgm:resizeHandles val="exact"/>
        </dgm:presLayoutVars>
      </dgm:prSet>
      <dgm:spPr/>
    </dgm:pt>
    <dgm:pt modelId="{C9737ABD-DC01-4E91-AE90-3A29BACD9914}" type="pres">
      <dgm:prSet presAssocID="{6C7D8E97-F115-483C-9627-56667035B325}" presName="centerShape" presStyleLbl="node0" presStyleIdx="0" presStyleCnt="1"/>
      <dgm:spPr/>
    </dgm:pt>
    <dgm:pt modelId="{3FB29D78-51D7-4F8C-AC98-3BF0E90B423D}" type="pres">
      <dgm:prSet presAssocID="{D311313B-5DAB-4AAC-813E-C38FE192AE4E}" presName="Name9" presStyleLbl="parChTrans1D2" presStyleIdx="0" presStyleCnt="8"/>
      <dgm:spPr/>
    </dgm:pt>
    <dgm:pt modelId="{09DBDD91-7740-44B9-8FD8-BE902A3ECCFE}" type="pres">
      <dgm:prSet presAssocID="{D311313B-5DAB-4AAC-813E-C38FE192AE4E}" presName="connTx" presStyleLbl="parChTrans1D2" presStyleIdx="0" presStyleCnt="8"/>
      <dgm:spPr/>
    </dgm:pt>
    <dgm:pt modelId="{8B9D1D56-456B-4A4F-B9E0-65A5FBB2ED5B}" type="pres">
      <dgm:prSet presAssocID="{33509DDA-BA5E-4399-A658-30909E58D3BE}" presName="node" presStyleLbl="node1" presStyleIdx="0" presStyleCnt="8">
        <dgm:presLayoutVars>
          <dgm:bulletEnabled val="1"/>
        </dgm:presLayoutVars>
      </dgm:prSet>
      <dgm:spPr/>
    </dgm:pt>
    <dgm:pt modelId="{8A21455E-1000-4CA3-9E4C-E10A040277FB}" type="pres">
      <dgm:prSet presAssocID="{CA0766E9-133D-4AC2-87F0-1EE1C7698E3D}" presName="Name9" presStyleLbl="parChTrans1D2" presStyleIdx="1" presStyleCnt="8"/>
      <dgm:spPr/>
    </dgm:pt>
    <dgm:pt modelId="{0F086AE0-7933-4A6F-A1F5-D157CE317E20}" type="pres">
      <dgm:prSet presAssocID="{CA0766E9-133D-4AC2-87F0-1EE1C7698E3D}" presName="connTx" presStyleLbl="parChTrans1D2" presStyleIdx="1" presStyleCnt="8"/>
      <dgm:spPr/>
    </dgm:pt>
    <dgm:pt modelId="{C8CFC05D-190B-42BB-9FD4-A45CC53B2A1E}" type="pres">
      <dgm:prSet presAssocID="{90871BD4-1572-4120-8992-F99582CE38F0}" presName="node" presStyleLbl="node1" presStyleIdx="1" presStyleCnt="8">
        <dgm:presLayoutVars>
          <dgm:bulletEnabled val="1"/>
        </dgm:presLayoutVars>
      </dgm:prSet>
      <dgm:spPr/>
    </dgm:pt>
    <dgm:pt modelId="{A84B0F8D-A675-46ED-8EC0-A3F9CE7A4692}" type="pres">
      <dgm:prSet presAssocID="{1D36803F-6E08-4FE9-88FB-178FC58B286D}" presName="Name9" presStyleLbl="parChTrans1D2" presStyleIdx="2" presStyleCnt="8"/>
      <dgm:spPr/>
    </dgm:pt>
    <dgm:pt modelId="{927AE80E-CBE7-4DD5-9F01-472378DAC4CD}" type="pres">
      <dgm:prSet presAssocID="{1D36803F-6E08-4FE9-88FB-178FC58B286D}" presName="connTx" presStyleLbl="parChTrans1D2" presStyleIdx="2" presStyleCnt="8"/>
      <dgm:spPr/>
    </dgm:pt>
    <dgm:pt modelId="{D189E98F-4FDB-41A3-BAC0-9ABDA8268EE7}" type="pres">
      <dgm:prSet presAssocID="{777E8FB9-3B35-43B0-8273-54E76140DF24}" presName="node" presStyleLbl="node1" presStyleIdx="2" presStyleCnt="8">
        <dgm:presLayoutVars>
          <dgm:bulletEnabled val="1"/>
        </dgm:presLayoutVars>
      </dgm:prSet>
      <dgm:spPr/>
      <dgm:t>
        <a:bodyPr/>
        <a:lstStyle/>
        <a:p>
          <a:endParaRPr lang="en-US"/>
        </a:p>
      </dgm:t>
    </dgm:pt>
    <dgm:pt modelId="{C0527777-F8FF-49A0-B23B-AEFD8F517254}" type="pres">
      <dgm:prSet presAssocID="{0AF5FCCF-491D-4206-AF55-410F0F6E79FD}" presName="Name9" presStyleLbl="parChTrans1D2" presStyleIdx="3" presStyleCnt="8"/>
      <dgm:spPr/>
    </dgm:pt>
    <dgm:pt modelId="{FA9CBC37-DB32-4790-A7ED-9523B9F66A90}" type="pres">
      <dgm:prSet presAssocID="{0AF5FCCF-491D-4206-AF55-410F0F6E79FD}" presName="connTx" presStyleLbl="parChTrans1D2" presStyleIdx="3" presStyleCnt="8"/>
      <dgm:spPr/>
    </dgm:pt>
    <dgm:pt modelId="{DFA3476D-72E4-43E3-A38A-A0BA65A31D50}" type="pres">
      <dgm:prSet presAssocID="{373A623B-E7F0-45B8-BF09-9C85DED70FAC}" presName="node" presStyleLbl="node1" presStyleIdx="3" presStyleCnt="8">
        <dgm:presLayoutVars>
          <dgm:bulletEnabled val="1"/>
        </dgm:presLayoutVars>
      </dgm:prSet>
      <dgm:spPr/>
    </dgm:pt>
    <dgm:pt modelId="{87E51029-3D35-4F23-BA2D-2796E15AA0BE}" type="pres">
      <dgm:prSet presAssocID="{D9DAF1CE-AC15-4FAD-8719-8922DD0B9B45}" presName="Name9" presStyleLbl="parChTrans1D2" presStyleIdx="4" presStyleCnt="8"/>
      <dgm:spPr/>
    </dgm:pt>
    <dgm:pt modelId="{78C3B060-BCC5-41E9-9FBF-921DE5312191}" type="pres">
      <dgm:prSet presAssocID="{D9DAF1CE-AC15-4FAD-8719-8922DD0B9B45}" presName="connTx" presStyleLbl="parChTrans1D2" presStyleIdx="4" presStyleCnt="8"/>
      <dgm:spPr/>
    </dgm:pt>
    <dgm:pt modelId="{44CA6C6D-BD72-491B-9076-545292A952BA}" type="pres">
      <dgm:prSet presAssocID="{B962A598-36C5-4D55-B1AE-E1BD18D5A086}" presName="node" presStyleLbl="node1" presStyleIdx="4" presStyleCnt="8">
        <dgm:presLayoutVars>
          <dgm:bulletEnabled val="1"/>
        </dgm:presLayoutVars>
      </dgm:prSet>
      <dgm:spPr/>
    </dgm:pt>
    <dgm:pt modelId="{8B85BA77-D591-43D6-924F-656A9B1EA211}" type="pres">
      <dgm:prSet presAssocID="{A4B22FE2-AEEC-4749-B671-63CED9E00689}" presName="Name9" presStyleLbl="parChTrans1D2" presStyleIdx="5" presStyleCnt="8"/>
      <dgm:spPr/>
    </dgm:pt>
    <dgm:pt modelId="{3EB49B41-46BD-493F-95EE-4B13AFA56FEA}" type="pres">
      <dgm:prSet presAssocID="{A4B22FE2-AEEC-4749-B671-63CED9E00689}" presName="connTx" presStyleLbl="parChTrans1D2" presStyleIdx="5" presStyleCnt="8"/>
      <dgm:spPr/>
    </dgm:pt>
    <dgm:pt modelId="{CFE712A2-AD11-4EDC-B3CB-AB08F00A0102}" type="pres">
      <dgm:prSet presAssocID="{71D13F28-558C-41F2-A612-571BFDBDC771}" presName="node" presStyleLbl="node1" presStyleIdx="5" presStyleCnt="8">
        <dgm:presLayoutVars>
          <dgm:bulletEnabled val="1"/>
        </dgm:presLayoutVars>
      </dgm:prSet>
      <dgm:spPr/>
    </dgm:pt>
    <dgm:pt modelId="{66C5E468-1CEE-4808-9AC8-E347E0641D36}" type="pres">
      <dgm:prSet presAssocID="{94933E6C-9796-4FCA-A668-2C7B30A8CC8F}" presName="Name9" presStyleLbl="parChTrans1D2" presStyleIdx="6" presStyleCnt="8"/>
      <dgm:spPr/>
    </dgm:pt>
    <dgm:pt modelId="{B453732E-22F5-4F66-8EBD-80663F24B4D4}" type="pres">
      <dgm:prSet presAssocID="{94933E6C-9796-4FCA-A668-2C7B30A8CC8F}" presName="connTx" presStyleLbl="parChTrans1D2" presStyleIdx="6" presStyleCnt="8"/>
      <dgm:spPr/>
    </dgm:pt>
    <dgm:pt modelId="{0CF60E82-CD7A-4C12-8001-6FD6DBD98589}" type="pres">
      <dgm:prSet presAssocID="{A4B5A3D7-A286-4637-9786-737886ECAB7C}" presName="node" presStyleLbl="node1" presStyleIdx="6" presStyleCnt="8">
        <dgm:presLayoutVars>
          <dgm:bulletEnabled val="1"/>
        </dgm:presLayoutVars>
      </dgm:prSet>
      <dgm:spPr/>
    </dgm:pt>
    <dgm:pt modelId="{41275BE1-7C59-48A4-A1FE-B1E10C058279}" type="pres">
      <dgm:prSet presAssocID="{083E6DB2-F155-4645-A4A2-B0913C1FDA27}" presName="Name9" presStyleLbl="parChTrans1D2" presStyleIdx="7" presStyleCnt="8"/>
      <dgm:spPr/>
    </dgm:pt>
    <dgm:pt modelId="{868A6D31-D920-4FC3-9A22-EC421A2DD94D}" type="pres">
      <dgm:prSet presAssocID="{083E6DB2-F155-4645-A4A2-B0913C1FDA27}" presName="connTx" presStyleLbl="parChTrans1D2" presStyleIdx="7" presStyleCnt="8"/>
      <dgm:spPr/>
    </dgm:pt>
    <dgm:pt modelId="{E520A271-E936-4030-BFD7-E6BEE48E5C7B}" type="pres">
      <dgm:prSet presAssocID="{754E323C-7FEC-4EDA-8377-1946F08C1752}" presName="node" presStyleLbl="node1" presStyleIdx="7" presStyleCnt="8">
        <dgm:presLayoutVars>
          <dgm:bulletEnabled val="1"/>
        </dgm:presLayoutVars>
      </dgm:prSet>
      <dgm:spPr/>
    </dgm:pt>
  </dgm:ptLst>
  <dgm:cxnLst>
    <dgm:cxn modelId="{90EFF9B5-F637-4EB8-9AC7-04EC7601DA6C}" type="presOf" srcId="{083E6DB2-F155-4645-A4A2-B0913C1FDA27}" destId="{41275BE1-7C59-48A4-A1FE-B1E10C058279}" srcOrd="0" destOrd="0" presId="urn:microsoft.com/office/officeart/2005/8/layout/radial1"/>
    <dgm:cxn modelId="{4EF932C6-43C2-47A0-8F76-3553DB1B2429}" type="presOf" srcId="{D311313B-5DAB-4AAC-813E-C38FE192AE4E}" destId="{3FB29D78-51D7-4F8C-AC98-3BF0E90B423D}" srcOrd="0" destOrd="0" presId="urn:microsoft.com/office/officeart/2005/8/layout/radial1"/>
    <dgm:cxn modelId="{EF2D46E6-A8EE-4716-8B24-955F86A6C8F9}" srcId="{6C7D8E97-F115-483C-9627-56667035B325}" destId="{71D13F28-558C-41F2-A612-571BFDBDC771}" srcOrd="5" destOrd="0" parTransId="{A4B22FE2-AEEC-4749-B671-63CED9E00689}" sibTransId="{451B106C-8472-4A02-8C5A-E8FB511EEBDD}"/>
    <dgm:cxn modelId="{64D739B9-16D7-4CEB-BB0D-F48AE04CCC5D}" type="presOf" srcId="{B962A598-36C5-4D55-B1AE-E1BD18D5A086}" destId="{44CA6C6D-BD72-491B-9076-545292A952BA}" srcOrd="0" destOrd="0" presId="urn:microsoft.com/office/officeart/2005/8/layout/radial1"/>
    <dgm:cxn modelId="{856F5419-FA76-449A-8AEA-3D385C2A7F40}" type="presOf" srcId="{90871BD4-1572-4120-8992-F99582CE38F0}" destId="{C8CFC05D-190B-42BB-9FD4-A45CC53B2A1E}" srcOrd="0" destOrd="0" presId="urn:microsoft.com/office/officeart/2005/8/layout/radial1"/>
    <dgm:cxn modelId="{9D7C7813-F01B-4CF8-9402-9519DD7B5024}" type="presOf" srcId="{A4B5A3D7-A286-4637-9786-737886ECAB7C}" destId="{0CF60E82-CD7A-4C12-8001-6FD6DBD98589}" srcOrd="0" destOrd="0" presId="urn:microsoft.com/office/officeart/2005/8/layout/radial1"/>
    <dgm:cxn modelId="{ADDE49A2-B126-47C7-92EF-1D41C3A2F600}" type="presOf" srcId="{0AF5FCCF-491D-4206-AF55-410F0F6E79FD}" destId="{C0527777-F8FF-49A0-B23B-AEFD8F517254}" srcOrd="0" destOrd="0" presId="urn:microsoft.com/office/officeart/2005/8/layout/radial1"/>
    <dgm:cxn modelId="{D5370DF8-68C0-4047-95CB-4B76DFF32ED5}" type="presOf" srcId="{CA0766E9-133D-4AC2-87F0-1EE1C7698E3D}" destId="{8A21455E-1000-4CA3-9E4C-E10A040277FB}" srcOrd="0" destOrd="0" presId="urn:microsoft.com/office/officeart/2005/8/layout/radial1"/>
    <dgm:cxn modelId="{7498CD08-A9E2-45FD-94F6-1A15564E1879}" type="presOf" srcId="{33509DDA-BA5E-4399-A658-30909E58D3BE}" destId="{8B9D1D56-456B-4A4F-B9E0-65A5FBB2ED5B}" srcOrd="0" destOrd="0" presId="urn:microsoft.com/office/officeart/2005/8/layout/radial1"/>
    <dgm:cxn modelId="{72600DF6-8114-4C5C-9FBE-62F4C824099E}" type="presOf" srcId="{94933E6C-9796-4FCA-A668-2C7B30A8CC8F}" destId="{B453732E-22F5-4F66-8EBD-80663F24B4D4}" srcOrd="1" destOrd="0" presId="urn:microsoft.com/office/officeart/2005/8/layout/radial1"/>
    <dgm:cxn modelId="{CE27ED9E-70C4-437A-AA3B-7B05C2D24CFD}" type="presOf" srcId="{94933E6C-9796-4FCA-A668-2C7B30A8CC8F}" destId="{66C5E468-1CEE-4808-9AC8-E347E0641D36}" srcOrd="0" destOrd="0" presId="urn:microsoft.com/office/officeart/2005/8/layout/radial1"/>
    <dgm:cxn modelId="{C7D33AFE-BBC1-49AD-B0C2-C0049D91D7B1}" srcId="{6C7D8E97-F115-483C-9627-56667035B325}" destId="{373A623B-E7F0-45B8-BF09-9C85DED70FAC}" srcOrd="3" destOrd="0" parTransId="{0AF5FCCF-491D-4206-AF55-410F0F6E79FD}" sibTransId="{D78D78FD-36F7-492D-942B-218231498A9A}"/>
    <dgm:cxn modelId="{8E2AD311-BE3C-46AA-B3F6-AB634EC02C0B}" type="presOf" srcId="{1D36803F-6E08-4FE9-88FB-178FC58B286D}" destId="{927AE80E-CBE7-4DD5-9F01-472378DAC4CD}" srcOrd="1" destOrd="0" presId="urn:microsoft.com/office/officeart/2005/8/layout/radial1"/>
    <dgm:cxn modelId="{2B330656-5F73-4AAC-ACA3-BE43DBA1A79D}" type="presOf" srcId="{CA0766E9-133D-4AC2-87F0-1EE1C7698E3D}" destId="{0F086AE0-7933-4A6F-A1F5-D157CE317E20}" srcOrd="1" destOrd="0" presId="urn:microsoft.com/office/officeart/2005/8/layout/radial1"/>
    <dgm:cxn modelId="{1464E290-675C-41F2-B3B2-B5294BB84285}" srcId="{6C7D8E97-F115-483C-9627-56667035B325}" destId="{754E323C-7FEC-4EDA-8377-1946F08C1752}" srcOrd="7" destOrd="0" parTransId="{083E6DB2-F155-4645-A4A2-B0913C1FDA27}" sibTransId="{1A3149DC-6158-4504-8B91-0C44AB21BA91}"/>
    <dgm:cxn modelId="{A172BF28-B9BD-4DC2-982C-55425814FAFF}" type="presOf" srcId="{6C7D8E97-F115-483C-9627-56667035B325}" destId="{C9737ABD-DC01-4E91-AE90-3A29BACD9914}" srcOrd="0" destOrd="0" presId="urn:microsoft.com/office/officeart/2005/8/layout/radial1"/>
    <dgm:cxn modelId="{77435571-3735-4AC8-95FC-B74AF97F0742}" type="presOf" srcId="{D9DAF1CE-AC15-4FAD-8719-8922DD0B9B45}" destId="{87E51029-3D35-4F23-BA2D-2796E15AA0BE}" srcOrd="0" destOrd="0" presId="urn:microsoft.com/office/officeart/2005/8/layout/radial1"/>
    <dgm:cxn modelId="{13FF6ED4-9157-461D-9596-B458306D0B5A}" srcId="{C43FC643-5F07-41E3-B5F5-E4D6917D4D5E}" destId="{6C7D8E97-F115-483C-9627-56667035B325}" srcOrd="0" destOrd="0" parTransId="{A5C73E4D-4D79-4336-AA12-D5267B41B750}" sibTransId="{74A08C31-456B-4739-8F27-F5AC3C7479F8}"/>
    <dgm:cxn modelId="{9881F2AD-FC51-4F3B-B5AC-F5FAAFE148E2}" type="presOf" srcId="{754E323C-7FEC-4EDA-8377-1946F08C1752}" destId="{E520A271-E936-4030-BFD7-E6BEE48E5C7B}" srcOrd="0" destOrd="0" presId="urn:microsoft.com/office/officeart/2005/8/layout/radial1"/>
    <dgm:cxn modelId="{809D673C-E856-4AF7-95D9-6CC08BD8026B}" type="presOf" srcId="{A4B22FE2-AEEC-4749-B671-63CED9E00689}" destId="{3EB49B41-46BD-493F-95EE-4B13AFA56FEA}" srcOrd="1" destOrd="0" presId="urn:microsoft.com/office/officeart/2005/8/layout/radial1"/>
    <dgm:cxn modelId="{BE3214E7-95F7-4364-91DB-9E349BE55764}" type="presOf" srcId="{373A623B-E7F0-45B8-BF09-9C85DED70FAC}" destId="{DFA3476D-72E4-43E3-A38A-A0BA65A31D50}" srcOrd="0" destOrd="0" presId="urn:microsoft.com/office/officeart/2005/8/layout/radial1"/>
    <dgm:cxn modelId="{712C35B6-80C9-4987-A8FF-5E240A1E332E}" srcId="{6C7D8E97-F115-483C-9627-56667035B325}" destId="{777E8FB9-3B35-43B0-8273-54E76140DF24}" srcOrd="2" destOrd="0" parTransId="{1D36803F-6E08-4FE9-88FB-178FC58B286D}" sibTransId="{3B41002E-13F7-4DAC-89DD-9315DAE7D7F6}"/>
    <dgm:cxn modelId="{57BD0A87-B0E9-439B-A7A8-CFCD8B7D5ECB}" type="presOf" srcId="{D311313B-5DAB-4AAC-813E-C38FE192AE4E}" destId="{09DBDD91-7740-44B9-8FD8-BE902A3ECCFE}" srcOrd="1" destOrd="0" presId="urn:microsoft.com/office/officeart/2005/8/layout/radial1"/>
    <dgm:cxn modelId="{5AEDF0B5-0BF6-4DDE-9391-EA3EB5409E45}" srcId="{6C7D8E97-F115-483C-9627-56667035B325}" destId="{B962A598-36C5-4D55-B1AE-E1BD18D5A086}" srcOrd="4" destOrd="0" parTransId="{D9DAF1CE-AC15-4FAD-8719-8922DD0B9B45}" sibTransId="{D2D6C5F2-DC4C-4098-AD0A-1F0DED5AAEA1}"/>
    <dgm:cxn modelId="{5039FD5E-255E-47CC-B263-35D604BA2F7A}" type="presOf" srcId="{71D13F28-558C-41F2-A612-571BFDBDC771}" destId="{CFE712A2-AD11-4EDC-B3CB-AB08F00A0102}" srcOrd="0" destOrd="0" presId="urn:microsoft.com/office/officeart/2005/8/layout/radial1"/>
    <dgm:cxn modelId="{E7BFC6D2-E6B7-4A25-A17F-21EBAA6EC4BA}" srcId="{6C7D8E97-F115-483C-9627-56667035B325}" destId="{A4B5A3D7-A286-4637-9786-737886ECAB7C}" srcOrd="6" destOrd="0" parTransId="{94933E6C-9796-4FCA-A668-2C7B30A8CC8F}" sibTransId="{A77254DF-D82D-4994-AD51-8A3D2D7F4C64}"/>
    <dgm:cxn modelId="{077B58EF-50B9-422D-A1A3-DACD46EE7429}" srcId="{6C7D8E97-F115-483C-9627-56667035B325}" destId="{33509DDA-BA5E-4399-A658-30909E58D3BE}" srcOrd="0" destOrd="0" parTransId="{D311313B-5DAB-4AAC-813E-C38FE192AE4E}" sibTransId="{3B97C832-ADBA-4AC8-966E-7B454283B6AA}"/>
    <dgm:cxn modelId="{A1906869-6EF6-4C5E-BB47-55D32718C109}" srcId="{6C7D8E97-F115-483C-9627-56667035B325}" destId="{90871BD4-1572-4120-8992-F99582CE38F0}" srcOrd="1" destOrd="0" parTransId="{CA0766E9-133D-4AC2-87F0-1EE1C7698E3D}" sibTransId="{B97A858F-A74F-4B2D-87B7-CDEEAD6F0944}"/>
    <dgm:cxn modelId="{E8F7D3F6-B268-430A-8F78-B4240D22527D}" type="presOf" srcId="{A4B22FE2-AEEC-4749-B671-63CED9E00689}" destId="{8B85BA77-D591-43D6-924F-656A9B1EA211}" srcOrd="0" destOrd="0" presId="urn:microsoft.com/office/officeart/2005/8/layout/radial1"/>
    <dgm:cxn modelId="{FDAEA913-4A11-41C4-AE14-1CF6E4E9C529}" type="presOf" srcId="{D9DAF1CE-AC15-4FAD-8719-8922DD0B9B45}" destId="{78C3B060-BCC5-41E9-9FBF-921DE5312191}" srcOrd="1" destOrd="0" presId="urn:microsoft.com/office/officeart/2005/8/layout/radial1"/>
    <dgm:cxn modelId="{509010E4-A1C0-47BA-9D0D-F522D384ED24}" type="presOf" srcId="{083E6DB2-F155-4645-A4A2-B0913C1FDA27}" destId="{868A6D31-D920-4FC3-9A22-EC421A2DD94D}" srcOrd="1" destOrd="0" presId="urn:microsoft.com/office/officeart/2005/8/layout/radial1"/>
    <dgm:cxn modelId="{AA8BC680-4823-4F20-B3EC-E46D8ACD1B0E}" type="presOf" srcId="{777E8FB9-3B35-43B0-8273-54E76140DF24}" destId="{D189E98F-4FDB-41A3-BAC0-9ABDA8268EE7}" srcOrd="0" destOrd="0" presId="urn:microsoft.com/office/officeart/2005/8/layout/radial1"/>
    <dgm:cxn modelId="{23A6F820-203E-4FA1-B9A2-8EE8011B0DD7}" type="presOf" srcId="{0AF5FCCF-491D-4206-AF55-410F0F6E79FD}" destId="{FA9CBC37-DB32-4790-A7ED-9523B9F66A90}" srcOrd="1" destOrd="0" presId="urn:microsoft.com/office/officeart/2005/8/layout/radial1"/>
    <dgm:cxn modelId="{D1E9C1AB-29F5-450C-B49C-31CEF4ECFC88}" type="presOf" srcId="{1D36803F-6E08-4FE9-88FB-178FC58B286D}" destId="{A84B0F8D-A675-46ED-8EC0-A3F9CE7A4692}" srcOrd="0" destOrd="0" presId="urn:microsoft.com/office/officeart/2005/8/layout/radial1"/>
    <dgm:cxn modelId="{5819486D-1D0C-478B-8F49-99C34A8E93D4}" type="presOf" srcId="{C43FC643-5F07-41E3-B5F5-E4D6917D4D5E}" destId="{C4FB9E39-1307-47D3-9519-5D59A04E04DA}" srcOrd="0" destOrd="0" presId="urn:microsoft.com/office/officeart/2005/8/layout/radial1"/>
    <dgm:cxn modelId="{2932F29F-4503-4CF3-9767-05FDBA3AE82E}" type="presParOf" srcId="{C4FB9E39-1307-47D3-9519-5D59A04E04DA}" destId="{C9737ABD-DC01-4E91-AE90-3A29BACD9914}" srcOrd="0" destOrd="0" presId="urn:microsoft.com/office/officeart/2005/8/layout/radial1"/>
    <dgm:cxn modelId="{E92DC54E-DF49-47A2-A5A8-E62373F1338E}" type="presParOf" srcId="{C4FB9E39-1307-47D3-9519-5D59A04E04DA}" destId="{3FB29D78-51D7-4F8C-AC98-3BF0E90B423D}" srcOrd="1" destOrd="0" presId="urn:microsoft.com/office/officeart/2005/8/layout/radial1"/>
    <dgm:cxn modelId="{365AA7F3-F706-427B-96D1-DE833F2F90D4}" type="presParOf" srcId="{3FB29D78-51D7-4F8C-AC98-3BF0E90B423D}" destId="{09DBDD91-7740-44B9-8FD8-BE902A3ECCFE}" srcOrd="0" destOrd="0" presId="urn:microsoft.com/office/officeart/2005/8/layout/radial1"/>
    <dgm:cxn modelId="{AAA644F3-47CB-4443-B831-1BD8230DB373}" type="presParOf" srcId="{C4FB9E39-1307-47D3-9519-5D59A04E04DA}" destId="{8B9D1D56-456B-4A4F-B9E0-65A5FBB2ED5B}" srcOrd="2" destOrd="0" presId="urn:microsoft.com/office/officeart/2005/8/layout/radial1"/>
    <dgm:cxn modelId="{EBFDFD1E-6C59-44B6-B4B5-451798B5326D}" type="presParOf" srcId="{C4FB9E39-1307-47D3-9519-5D59A04E04DA}" destId="{8A21455E-1000-4CA3-9E4C-E10A040277FB}" srcOrd="3" destOrd="0" presId="urn:microsoft.com/office/officeart/2005/8/layout/radial1"/>
    <dgm:cxn modelId="{A0ACCC93-3AFD-43DB-94BE-C789D1EBB1DC}" type="presParOf" srcId="{8A21455E-1000-4CA3-9E4C-E10A040277FB}" destId="{0F086AE0-7933-4A6F-A1F5-D157CE317E20}" srcOrd="0" destOrd="0" presId="urn:microsoft.com/office/officeart/2005/8/layout/radial1"/>
    <dgm:cxn modelId="{ECD9C853-77A7-4159-BEBF-30413B467B1B}" type="presParOf" srcId="{C4FB9E39-1307-47D3-9519-5D59A04E04DA}" destId="{C8CFC05D-190B-42BB-9FD4-A45CC53B2A1E}" srcOrd="4" destOrd="0" presId="urn:microsoft.com/office/officeart/2005/8/layout/radial1"/>
    <dgm:cxn modelId="{CF18CB48-D28C-4D52-9344-F5331F8AE3D9}" type="presParOf" srcId="{C4FB9E39-1307-47D3-9519-5D59A04E04DA}" destId="{A84B0F8D-A675-46ED-8EC0-A3F9CE7A4692}" srcOrd="5" destOrd="0" presId="urn:microsoft.com/office/officeart/2005/8/layout/radial1"/>
    <dgm:cxn modelId="{DD46B312-5840-4D57-8D73-D9C476101D07}" type="presParOf" srcId="{A84B0F8D-A675-46ED-8EC0-A3F9CE7A4692}" destId="{927AE80E-CBE7-4DD5-9F01-472378DAC4CD}" srcOrd="0" destOrd="0" presId="urn:microsoft.com/office/officeart/2005/8/layout/radial1"/>
    <dgm:cxn modelId="{FAA77CDA-DD73-40CC-A442-0CE08737F4EC}" type="presParOf" srcId="{C4FB9E39-1307-47D3-9519-5D59A04E04DA}" destId="{D189E98F-4FDB-41A3-BAC0-9ABDA8268EE7}" srcOrd="6" destOrd="0" presId="urn:microsoft.com/office/officeart/2005/8/layout/radial1"/>
    <dgm:cxn modelId="{5393B577-8150-4FF7-BFCB-31073A24BF18}" type="presParOf" srcId="{C4FB9E39-1307-47D3-9519-5D59A04E04DA}" destId="{C0527777-F8FF-49A0-B23B-AEFD8F517254}" srcOrd="7" destOrd="0" presId="urn:microsoft.com/office/officeart/2005/8/layout/radial1"/>
    <dgm:cxn modelId="{BB01CF5C-0434-4E49-919B-E414A71A4B6B}" type="presParOf" srcId="{C0527777-F8FF-49A0-B23B-AEFD8F517254}" destId="{FA9CBC37-DB32-4790-A7ED-9523B9F66A90}" srcOrd="0" destOrd="0" presId="urn:microsoft.com/office/officeart/2005/8/layout/radial1"/>
    <dgm:cxn modelId="{FCE74DF5-D6C6-452F-90B2-074FC529B7ED}" type="presParOf" srcId="{C4FB9E39-1307-47D3-9519-5D59A04E04DA}" destId="{DFA3476D-72E4-43E3-A38A-A0BA65A31D50}" srcOrd="8" destOrd="0" presId="urn:microsoft.com/office/officeart/2005/8/layout/radial1"/>
    <dgm:cxn modelId="{FEE28180-D389-4A1C-898C-106581B37210}" type="presParOf" srcId="{C4FB9E39-1307-47D3-9519-5D59A04E04DA}" destId="{87E51029-3D35-4F23-BA2D-2796E15AA0BE}" srcOrd="9" destOrd="0" presId="urn:microsoft.com/office/officeart/2005/8/layout/radial1"/>
    <dgm:cxn modelId="{6F7853E2-D7F5-4692-AAB8-B3D83637BF69}" type="presParOf" srcId="{87E51029-3D35-4F23-BA2D-2796E15AA0BE}" destId="{78C3B060-BCC5-41E9-9FBF-921DE5312191}" srcOrd="0" destOrd="0" presId="urn:microsoft.com/office/officeart/2005/8/layout/radial1"/>
    <dgm:cxn modelId="{D508E0A4-FFCE-4875-AB66-41A58EF8E209}" type="presParOf" srcId="{C4FB9E39-1307-47D3-9519-5D59A04E04DA}" destId="{44CA6C6D-BD72-491B-9076-545292A952BA}" srcOrd="10" destOrd="0" presId="urn:microsoft.com/office/officeart/2005/8/layout/radial1"/>
    <dgm:cxn modelId="{896E2B4B-6B10-460B-BFDB-9EB5C9B6FD0E}" type="presParOf" srcId="{C4FB9E39-1307-47D3-9519-5D59A04E04DA}" destId="{8B85BA77-D591-43D6-924F-656A9B1EA211}" srcOrd="11" destOrd="0" presId="urn:microsoft.com/office/officeart/2005/8/layout/radial1"/>
    <dgm:cxn modelId="{E3C1A372-4C57-4C86-84C9-A264467467C2}" type="presParOf" srcId="{8B85BA77-D591-43D6-924F-656A9B1EA211}" destId="{3EB49B41-46BD-493F-95EE-4B13AFA56FEA}" srcOrd="0" destOrd="0" presId="urn:microsoft.com/office/officeart/2005/8/layout/radial1"/>
    <dgm:cxn modelId="{7927731F-DC44-48D3-B4A6-FB9780F830D5}" type="presParOf" srcId="{C4FB9E39-1307-47D3-9519-5D59A04E04DA}" destId="{CFE712A2-AD11-4EDC-B3CB-AB08F00A0102}" srcOrd="12" destOrd="0" presId="urn:microsoft.com/office/officeart/2005/8/layout/radial1"/>
    <dgm:cxn modelId="{B979C94F-52A6-4801-858E-7B518DB14B3B}" type="presParOf" srcId="{C4FB9E39-1307-47D3-9519-5D59A04E04DA}" destId="{66C5E468-1CEE-4808-9AC8-E347E0641D36}" srcOrd="13" destOrd="0" presId="urn:microsoft.com/office/officeart/2005/8/layout/radial1"/>
    <dgm:cxn modelId="{AA1DB507-ED50-4620-A28A-14C83FFA0495}" type="presParOf" srcId="{66C5E468-1CEE-4808-9AC8-E347E0641D36}" destId="{B453732E-22F5-4F66-8EBD-80663F24B4D4}" srcOrd="0" destOrd="0" presId="urn:microsoft.com/office/officeart/2005/8/layout/radial1"/>
    <dgm:cxn modelId="{7D55C0CB-9AAC-4C2D-9EE0-5D883AC55EC0}" type="presParOf" srcId="{C4FB9E39-1307-47D3-9519-5D59A04E04DA}" destId="{0CF60E82-CD7A-4C12-8001-6FD6DBD98589}" srcOrd="14" destOrd="0" presId="urn:microsoft.com/office/officeart/2005/8/layout/radial1"/>
    <dgm:cxn modelId="{A41FF83A-F8CB-4D7E-BECD-D5C495BCA121}" type="presParOf" srcId="{C4FB9E39-1307-47D3-9519-5D59A04E04DA}" destId="{41275BE1-7C59-48A4-A1FE-B1E10C058279}" srcOrd="15" destOrd="0" presId="urn:microsoft.com/office/officeart/2005/8/layout/radial1"/>
    <dgm:cxn modelId="{9E45AE9E-3D47-4B39-9E17-67A17B27194D}" type="presParOf" srcId="{41275BE1-7C59-48A4-A1FE-B1E10C058279}" destId="{868A6D31-D920-4FC3-9A22-EC421A2DD94D}" srcOrd="0" destOrd="0" presId="urn:microsoft.com/office/officeart/2005/8/layout/radial1"/>
    <dgm:cxn modelId="{F9158546-1105-48AD-A526-FEF97052EDB8}" type="presParOf" srcId="{C4FB9E39-1307-47D3-9519-5D59A04E04DA}" destId="{E520A271-E936-4030-BFD7-E6BEE48E5C7B}" srcOrd="1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37ABD-DC01-4E91-AE90-3A29BACD9914}">
      <dsp:nvSpPr>
        <dsp:cNvPr id="0" name=""/>
        <dsp:cNvSpPr/>
      </dsp:nvSpPr>
      <dsp:spPr>
        <a:xfrm>
          <a:off x="4900980" y="2011811"/>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Fintech</a:t>
          </a:r>
          <a:endParaRPr lang="en-US" sz="1700" kern="1200" dirty="0"/>
        </a:p>
      </dsp:txBody>
      <dsp:txXfrm>
        <a:off x="5072445" y="2183276"/>
        <a:ext cx="827908" cy="827908"/>
      </dsp:txXfrm>
    </dsp:sp>
    <dsp:sp modelId="{3FB29D78-51D7-4F8C-AC98-3BF0E90B423D}">
      <dsp:nvSpPr>
        <dsp:cNvPr id="0" name=""/>
        <dsp:cNvSpPr/>
      </dsp:nvSpPr>
      <dsp:spPr>
        <a:xfrm rot="16200000">
          <a:off x="5076466" y="1592274"/>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465903" y="1581381"/>
        <a:ext cx="40993" cy="40993"/>
      </dsp:txXfrm>
    </dsp:sp>
    <dsp:sp modelId="{8B9D1D56-456B-4A4F-B9E0-65A5FBB2ED5B}">
      <dsp:nvSpPr>
        <dsp:cNvPr id="0" name=""/>
        <dsp:cNvSpPr/>
      </dsp:nvSpPr>
      <dsp:spPr>
        <a:xfrm>
          <a:off x="4900980" y="21106"/>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Payments</a:t>
          </a:r>
        </a:p>
        <a:p>
          <a:pPr lvl="0" algn="ctr" defTabSz="533400">
            <a:lnSpc>
              <a:spcPct val="90000"/>
            </a:lnSpc>
            <a:spcBef>
              <a:spcPct val="0"/>
            </a:spcBef>
            <a:spcAft>
              <a:spcPct val="35000"/>
            </a:spcAft>
          </a:pPr>
          <a:endParaRPr lang="en-US" sz="1200" kern="1200" dirty="0"/>
        </a:p>
      </dsp:txBody>
      <dsp:txXfrm>
        <a:off x="5072445" y="192571"/>
        <a:ext cx="827908" cy="827908"/>
      </dsp:txXfrm>
    </dsp:sp>
    <dsp:sp modelId="{8A21455E-1000-4CA3-9E4C-E10A040277FB}">
      <dsp:nvSpPr>
        <dsp:cNvPr id="0" name=""/>
        <dsp:cNvSpPr/>
      </dsp:nvSpPr>
      <dsp:spPr>
        <a:xfrm rot="18900000">
          <a:off x="5780287" y="1883807"/>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69723" y="1872913"/>
        <a:ext cx="40993" cy="40993"/>
      </dsp:txXfrm>
    </dsp:sp>
    <dsp:sp modelId="{C8CFC05D-190B-42BB-9FD4-A45CC53B2A1E}">
      <dsp:nvSpPr>
        <dsp:cNvPr id="0" name=""/>
        <dsp:cNvSpPr/>
      </dsp:nvSpPr>
      <dsp:spPr>
        <a:xfrm>
          <a:off x="6308621" y="604170"/>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Digital banking</a:t>
          </a:r>
          <a:endParaRPr lang="en-US" sz="1400" kern="1200" dirty="0"/>
        </a:p>
      </dsp:txBody>
      <dsp:txXfrm>
        <a:off x="6480086" y="775635"/>
        <a:ext cx="827908" cy="827908"/>
      </dsp:txXfrm>
    </dsp:sp>
    <dsp:sp modelId="{A84B0F8D-A675-46ED-8EC0-A3F9CE7A4692}">
      <dsp:nvSpPr>
        <dsp:cNvPr id="0" name=""/>
        <dsp:cNvSpPr/>
      </dsp:nvSpPr>
      <dsp:spPr>
        <a:xfrm>
          <a:off x="6071819" y="2587627"/>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461256" y="2576734"/>
        <a:ext cx="40993" cy="40993"/>
      </dsp:txXfrm>
    </dsp:sp>
    <dsp:sp modelId="{D189E98F-4FDB-41A3-BAC0-9ABDA8268EE7}">
      <dsp:nvSpPr>
        <dsp:cNvPr id="0" name=""/>
        <dsp:cNvSpPr/>
      </dsp:nvSpPr>
      <dsp:spPr>
        <a:xfrm>
          <a:off x="6891685" y="2011811"/>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Investments</a:t>
          </a:r>
          <a:endParaRPr lang="en-US" sz="1100" kern="1200" dirty="0"/>
        </a:p>
      </dsp:txBody>
      <dsp:txXfrm>
        <a:off x="7063150" y="2183276"/>
        <a:ext cx="827908" cy="827908"/>
      </dsp:txXfrm>
    </dsp:sp>
    <dsp:sp modelId="{C0527777-F8FF-49A0-B23B-AEFD8F517254}">
      <dsp:nvSpPr>
        <dsp:cNvPr id="0" name=""/>
        <dsp:cNvSpPr/>
      </dsp:nvSpPr>
      <dsp:spPr>
        <a:xfrm rot="2700000">
          <a:off x="5780287" y="3291448"/>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69723" y="3280554"/>
        <a:ext cx="40993" cy="40993"/>
      </dsp:txXfrm>
    </dsp:sp>
    <dsp:sp modelId="{DFA3476D-72E4-43E3-A38A-A0BA65A31D50}">
      <dsp:nvSpPr>
        <dsp:cNvPr id="0" name=""/>
        <dsp:cNvSpPr/>
      </dsp:nvSpPr>
      <dsp:spPr>
        <a:xfrm>
          <a:off x="6308621" y="3419452"/>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dirty="0" smtClean="0"/>
            <a:t>Crowdfunding</a:t>
          </a:r>
          <a:endParaRPr lang="en-US" sz="500" kern="1200" dirty="0"/>
        </a:p>
      </dsp:txBody>
      <dsp:txXfrm>
        <a:off x="6480086" y="3590917"/>
        <a:ext cx="827908" cy="827908"/>
      </dsp:txXfrm>
    </dsp:sp>
    <dsp:sp modelId="{87E51029-3D35-4F23-BA2D-2796E15AA0BE}">
      <dsp:nvSpPr>
        <dsp:cNvPr id="0" name=""/>
        <dsp:cNvSpPr/>
      </dsp:nvSpPr>
      <dsp:spPr>
        <a:xfrm rot="5400000">
          <a:off x="5076466" y="3582980"/>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465903" y="3572087"/>
        <a:ext cx="40993" cy="40993"/>
      </dsp:txXfrm>
    </dsp:sp>
    <dsp:sp modelId="{44CA6C6D-BD72-491B-9076-545292A952BA}">
      <dsp:nvSpPr>
        <dsp:cNvPr id="0" name=""/>
        <dsp:cNvSpPr/>
      </dsp:nvSpPr>
      <dsp:spPr>
        <a:xfrm>
          <a:off x="4900980" y="4002516"/>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P2P lending</a:t>
          </a:r>
          <a:endParaRPr lang="en-US" sz="1600" kern="1200" dirty="0"/>
        </a:p>
      </dsp:txBody>
      <dsp:txXfrm>
        <a:off x="5072445" y="4173981"/>
        <a:ext cx="827908" cy="827908"/>
      </dsp:txXfrm>
    </dsp:sp>
    <dsp:sp modelId="{8B85BA77-D591-43D6-924F-656A9B1EA211}">
      <dsp:nvSpPr>
        <dsp:cNvPr id="0" name=""/>
        <dsp:cNvSpPr/>
      </dsp:nvSpPr>
      <dsp:spPr>
        <a:xfrm rot="8100000">
          <a:off x="4372646" y="3291448"/>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762082" y="3280554"/>
        <a:ext cx="40993" cy="40993"/>
      </dsp:txXfrm>
    </dsp:sp>
    <dsp:sp modelId="{CFE712A2-AD11-4EDC-B3CB-AB08F00A0102}">
      <dsp:nvSpPr>
        <dsp:cNvPr id="0" name=""/>
        <dsp:cNvSpPr/>
      </dsp:nvSpPr>
      <dsp:spPr>
        <a:xfrm>
          <a:off x="3493339" y="3419452"/>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Blockchain/cryptocurrency</a:t>
          </a:r>
          <a:endParaRPr lang="en-US" sz="1000" kern="1200" dirty="0"/>
        </a:p>
      </dsp:txBody>
      <dsp:txXfrm>
        <a:off x="3664804" y="3590917"/>
        <a:ext cx="827908" cy="827908"/>
      </dsp:txXfrm>
    </dsp:sp>
    <dsp:sp modelId="{66C5E468-1CEE-4808-9AC8-E347E0641D36}">
      <dsp:nvSpPr>
        <dsp:cNvPr id="0" name=""/>
        <dsp:cNvSpPr/>
      </dsp:nvSpPr>
      <dsp:spPr>
        <a:xfrm rot="10800000">
          <a:off x="4081114" y="2587627"/>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470550" y="2576734"/>
        <a:ext cx="40993" cy="40993"/>
      </dsp:txXfrm>
    </dsp:sp>
    <dsp:sp modelId="{0CF60E82-CD7A-4C12-8001-6FD6DBD98589}">
      <dsp:nvSpPr>
        <dsp:cNvPr id="0" name=""/>
        <dsp:cNvSpPr/>
      </dsp:nvSpPr>
      <dsp:spPr>
        <a:xfrm>
          <a:off x="2910275" y="2011811"/>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InsuTech</a:t>
          </a:r>
          <a:endParaRPr lang="en-US" sz="1400" kern="1200" dirty="0"/>
        </a:p>
      </dsp:txBody>
      <dsp:txXfrm>
        <a:off x="3081740" y="2183276"/>
        <a:ext cx="827908" cy="827908"/>
      </dsp:txXfrm>
    </dsp:sp>
    <dsp:sp modelId="{41275BE1-7C59-48A4-A1FE-B1E10C058279}">
      <dsp:nvSpPr>
        <dsp:cNvPr id="0" name=""/>
        <dsp:cNvSpPr/>
      </dsp:nvSpPr>
      <dsp:spPr>
        <a:xfrm rot="13500000">
          <a:off x="4372646" y="1883807"/>
          <a:ext cx="819866" cy="19206"/>
        </a:xfrm>
        <a:custGeom>
          <a:avLst/>
          <a:gdLst/>
          <a:ahLst/>
          <a:cxnLst/>
          <a:rect l="0" t="0" r="0" b="0"/>
          <a:pathLst>
            <a:path>
              <a:moveTo>
                <a:pt x="0" y="9603"/>
              </a:moveTo>
              <a:lnTo>
                <a:pt x="819866" y="960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762082" y="1872913"/>
        <a:ext cx="40993" cy="40993"/>
      </dsp:txXfrm>
    </dsp:sp>
    <dsp:sp modelId="{E520A271-E936-4030-BFD7-E6BEE48E5C7B}">
      <dsp:nvSpPr>
        <dsp:cNvPr id="0" name=""/>
        <dsp:cNvSpPr/>
      </dsp:nvSpPr>
      <dsp:spPr>
        <a:xfrm>
          <a:off x="3493339" y="604170"/>
          <a:ext cx="1170838" cy="1170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RegTech</a:t>
          </a:r>
          <a:endParaRPr lang="en-US" sz="1400" kern="1200" dirty="0"/>
        </a:p>
      </dsp:txBody>
      <dsp:txXfrm>
        <a:off x="3664804" y="775635"/>
        <a:ext cx="827908" cy="82790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0098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204370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317369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4320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2125821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739657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75809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400876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3679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52805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68271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276177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301459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411270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4008850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92589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A8C677-40DA-4CA1-9353-DF4DF0809BA0}" type="datetimeFigureOut">
              <a:rPr lang="en-IN" smtClean="0"/>
              <a:t>15-05-2024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8486930-F6D5-4156-9039-92C94330B0AF}" type="slidenum">
              <a:rPr lang="en-IN" smtClean="0"/>
              <a:t>‹#›</a:t>
            </a:fld>
            <a:endParaRPr lang="en-IN" dirty="0"/>
          </a:p>
        </p:txBody>
      </p:sp>
    </p:spTree>
    <p:extLst>
      <p:ext uri="{BB962C8B-B14F-4D97-AF65-F5344CB8AC3E}">
        <p14:creationId xmlns:p14="http://schemas.microsoft.com/office/powerpoint/2010/main" val="140948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A8C677-40DA-4CA1-9353-DF4DF0809BA0}" type="datetimeFigureOut">
              <a:rPr lang="en-IN" smtClean="0"/>
              <a:t>15-05-2024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486930-F6D5-4156-9039-92C94330B0AF}" type="slidenum">
              <a:rPr lang="en-IN" smtClean="0"/>
              <a:t>‹#›</a:t>
            </a:fld>
            <a:endParaRPr lang="en-IN" dirty="0"/>
          </a:p>
        </p:txBody>
      </p:sp>
    </p:spTree>
    <p:extLst>
      <p:ext uri="{BB962C8B-B14F-4D97-AF65-F5344CB8AC3E}">
        <p14:creationId xmlns:p14="http://schemas.microsoft.com/office/powerpoint/2010/main" val="27494727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955" y="1391920"/>
            <a:ext cx="10391885" cy="3789907"/>
          </a:xfrm>
        </p:spPr>
        <p:txBody>
          <a:bodyPr/>
          <a:lstStyle/>
          <a:p>
            <a:r>
              <a:rPr lang="en-GB" sz="3600" dirty="0" smtClean="0">
                <a:latin typeface="Arial" panose="020B0604020202020204" pitchFamily="34" charset="0"/>
                <a:cs typeface="Arial" panose="020B0604020202020204" pitchFamily="34" charset="0"/>
              </a:rPr>
              <a:t>Name: </a:t>
            </a:r>
            <a:r>
              <a:rPr lang="en-GB" sz="3600" dirty="0">
                <a:latin typeface="Arial" panose="020B0604020202020204" pitchFamily="34" charset="0"/>
                <a:cs typeface="Arial" panose="020B0604020202020204" pitchFamily="34" charset="0"/>
              </a:rPr>
              <a:t>K</a:t>
            </a:r>
            <a:r>
              <a:rPr lang="en-GB" sz="3600" dirty="0" smtClean="0">
                <a:latin typeface="Arial" panose="020B0604020202020204" pitchFamily="34" charset="0"/>
                <a:cs typeface="Arial" panose="020B0604020202020204" pitchFamily="34" charset="0"/>
              </a:rPr>
              <a:t>unal Narendra Titarmare</a:t>
            </a:r>
            <a:br>
              <a:rPr lang="en-GB" sz="3600" dirty="0" smtClean="0">
                <a:latin typeface="Arial" panose="020B0604020202020204" pitchFamily="34" charset="0"/>
                <a:cs typeface="Arial" panose="020B0604020202020204" pitchFamily="34" charset="0"/>
              </a:rPr>
            </a:br>
            <a:r>
              <a:rPr lang="en-GB" sz="3600" dirty="0" smtClean="0">
                <a:latin typeface="Arial" panose="020B0604020202020204" pitchFamily="34" charset="0"/>
                <a:cs typeface="Arial" panose="020B0604020202020204" pitchFamily="34" charset="0"/>
              </a:rPr>
              <a:t>Team Leader: </a:t>
            </a:r>
            <a:r>
              <a:rPr lang="en-GB" sz="3600" dirty="0" smtClean="0">
                <a:latin typeface="Arial" panose="020B0604020202020204" pitchFamily="34" charset="0"/>
                <a:cs typeface="Arial" panose="020B0604020202020204" pitchFamily="34" charset="0"/>
              </a:rPr>
              <a:t>Akshat</a:t>
            </a:r>
            <a:r>
              <a:rPr lang="en-GB" sz="3600" dirty="0" smtClean="0">
                <a:latin typeface="Arial" panose="020B0604020202020204" pitchFamily="34" charset="0"/>
                <a:cs typeface="Arial" panose="020B0604020202020204" pitchFamily="34" charset="0"/>
              </a:rPr>
              <a:t> </a:t>
            </a:r>
            <a:r>
              <a:rPr lang="en-GB" sz="3600" dirty="0" smtClean="0">
                <a:latin typeface="Arial" panose="020B0604020202020204" pitchFamily="34" charset="0"/>
                <a:cs typeface="Arial" panose="020B0604020202020204" pitchFamily="34" charset="0"/>
              </a:rPr>
              <a:t>Gokani</a:t>
            </a:r>
            <a:r>
              <a:rPr lang="en-GB" sz="3600" dirty="0" smtClean="0">
                <a:latin typeface="Arial" panose="020B0604020202020204" pitchFamily="34" charset="0"/>
                <a:cs typeface="Arial" panose="020B0604020202020204" pitchFamily="34" charset="0"/>
              </a:rPr>
              <a:t/>
            </a:r>
            <a:br>
              <a:rPr lang="en-GB" sz="3600" dirty="0" smtClean="0">
                <a:latin typeface="Arial" panose="020B0604020202020204" pitchFamily="34" charset="0"/>
                <a:cs typeface="Arial" panose="020B0604020202020204" pitchFamily="34" charset="0"/>
              </a:rPr>
            </a:br>
            <a:r>
              <a:rPr lang="en-GB" sz="3600" dirty="0" smtClean="0">
                <a:latin typeface="Arial" panose="020B0604020202020204" pitchFamily="34" charset="0"/>
                <a:cs typeface="Arial" panose="020B0604020202020204" pitchFamily="34" charset="0"/>
              </a:rPr>
              <a:t>Topic: Fintech Sector and Major Learnings           From this programme.</a:t>
            </a:r>
            <a:br>
              <a:rPr lang="en-GB" sz="3600" dirty="0" smtClean="0">
                <a:latin typeface="Arial" panose="020B0604020202020204" pitchFamily="34" charset="0"/>
                <a:cs typeface="Arial" panose="020B0604020202020204" pitchFamily="34" charset="0"/>
              </a:rPr>
            </a:br>
            <a:r>
              <a:rPr lang="en-GB" sz="3600" dirty="0" smtClean="0"/>
              <a:t/>
            </a:r>
            <a:br>
              <a:rPr lang="en-GB" sz="3600" dirty="0" smtClean="0"/>
            </a:br>
            <a:endParaRPr lang="en-IN" sz="3600" dirty="0"/>
          </a:p>
        </p:txBody>
      </p:sp>
      <p:sp>
        <p:nvSpPr>
          <p:cNvPr id="3" name="Subtitle 2"/>
          <p:cNvSpPr>
            <a:spLocks noGrp="1"/>
          </p:cNvSpPr>
          <p:nvPr>
            <p:ph type="subTitle" idx="1"/>
          </p:nvPr>
        </p:nvSpPr>
        <p:spPr>
          <a:xfrm>
            <a:off x="560985" y="530500"/>
            <a:ext cx="11418045" cy="861420"/>
          </a:xfrm>
        </p:spPr>
        <p:txBody>
          <a:bodyPr>
            <a:noAutofit/>
          </a:bodyPr>
          <a:lstStyle/>
          <a:p>
            <a:r>
              <a:rPr lang="en-GB" sz="2500" dirty="0" smtClean="0">
                <a:latin typeface="Arial" panose="020B0604020202020204" pitchFamily="34" charset="0"/>
                <a:cs typeface="Arial" panose="020B0604020202020204" pitchFamily="34" charset="0"/>
              </a:rPr>
              <a:t>Funds room </a:t>
            </a:r>
            <a:r>
              <a:rPr lang="en-GB" sz="2500" dirty="0">
                <a:latin typeface="Arial" panose="020B0604020202020204" pitchFamily="34" charset="0"/>
                <a:cs typeface="Arial" panose="020B0604020202020204" pitchFamily="34" charset="0"/>
              </a:rPr>
              <a:t>Internship </a:t>
            </a:r>
            <a:r>
              <a:rPr lang="en-GB" sz="2500" dirty="0" smtClean="0">
                <a:latin typeface="Arial" panose="020B0604020202020204" pitchFamily="34" charset="0"/>
                <a:cs typeface="Arial" panose="020B0604020202020204" pitchFamily="34" charset="0"/>
              </a:rPr>
              <a:t>Programme Week 4 (Module </a:t>
            </a:r>
            <a:r>
              <a:rPr lang="en-GB" sz="2500" dirty="0">
                <a:latin typeface="Arial" panose="020B0604020202020204" pitchFamily="34" charset="0"/>
                <a:cs typeface="Arial" panose="020B0604020202020204" pitchFamily="34" charset="0"/>
              </a:rPr>
              <a:t>2)</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314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489200"/>
            <a:ext cx="10042209" cy="1849120"/>
          </a:xfrm>
        </p:spPr>
        <p:txBody>
          <a:bodyPr/>
          <a:lstStyle/>
          <a:p>
            <a:pPr algn="ctr"/>
            <a:r>
              <a:rPr lang="en-GB" sz="9600" dirty="0" smtClean="0"/>
              <a:t>THANK YOU</a:t>
            </a:r>
            <a:endParaRPr lang="en-IN" sz="9600" dirty="0"/>
          </a:p>
        </p:txBody>
      </p:sp>
    </p:spTree>
    <p:extLst>
      <p:ext uri="{BB962C8B-B14F-4D97-AF65-F5344CB8AC3E}">
        <p14:creationId xmlns:p14="http://schemas.microsoft.com/office/powerpoint/2010/main" val="4189468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773722"/>
            <a:ext cx="4629274" cy="1044357"/>
          </a:xfrm>
        </p:spPr>
        <p:txBody>
          <a:bodyPr/>
          <a:lstStyle/>
          <a:p>
            <a:pPr marL="571500" indent="-571500">
              <a:buFont typeface="Wingdings" panose="05000000000000000000" pitchFamily="2" charset="2"/>
              <a:buChar char="Ø"/>
            </a:pPr>
            <a:r>
              <a:rPr lang="en-GB" dirty="0" smtClean="0"/>
              <a:t>Content:</a:t>
            </a:r>
            <a:endParaRPr lang="en-IN" dirty="0"/>
          </a:p>
        </p:txBody>
      </p:sp>
      <p:sp>
        <p:nvSpPr>
          <p:cNvPr id="3" name="Content Placeholder 2"/>
          <p:cNvSpPr>
            <a:spLocks noGrp="1"/>
          </p:cNvSpPr>
          <p:nvPr>
            <p:ph idx="1"/>
          </p:nvPr>
        </p:nvSpPr>
        <p:spPr>
          <a:xfrm>
            <a:off x="1103312" y="1818079"/>
            <a:ext cx="8946541" cy="4195481"/>
          </a:xfrm>
        </p:spPr>
        <p:txBody>
          <a:bodyPr>
            <a:normAutofit/>
          </a:bodyPr>
          <a:lstStyle/>
          <a:p>
            <a:r>
              <a:rPr lang="en-GB" sz="2400" dirty="0" smtClean="0"/>
              <a:t>About Fintech Sector</a:t>
            </a:r>
          </a:p>
          <a:p>
            <a:r>
              <a:rPr lang="en-GB" sz="2400" dirty="0" smtClean="0"/>
              <a:t>Fintech universe</a:t>
            </a:r>
          </a:p>
          <a:p>
            <a:r>
              <a:rPr lang="en-GB" sz="2400" dirty="0" smtClean="0"/>
              <a:t>List of </a:t>
            </a:r>
            <a:r>
              <a:rPr lang="en-GB" sz="2400" dirty="0" smtClean="0"/>
              <a:t>fintech</a:t>
            </a:r>
            <a:r>
              <a:rPr lang="en-GB" sz="2400" dirty="0" smtClean="0"/>
              <a:t> unicorns in India.</a:t>
            </a:r>
          </a:p>
          <a:p>
            <a:r>
              <a:rPr lang="en-GB" sz="2400" dirty="0" smtClean="0"/>
              <a:t>Major Learning From Module 1</a:t>
            </a:r>
          </a:p>
          <a:p>
            <a:r>
              <a:rPr lang="en-GB" sz="2400" dirty="0" smtClean="0"/>
              <a:t>Major Learning From Module 2</a:t>
            </a:r>
          </a:p>
          <a:p>
            <a:r>
              <a:rPr lang="en-GB" sz="2400" dirty="0" smtClean="0"/>
              <a:t>Your Business idea from This Sector.</a:t>
            </a:r>
          </a:p>
          <a:p>
            <a:r>
              <a:rPr lang="en-GB" sz="2400" dirty="0" smtClean="0"/>
              <a:t>Final Conclusion.</a:t>
            </a:r>
            <a:endParaRPr lang="en-IN" sz="2400" dirty="0"/>
          </a:p>
        </p:txBody>
      </p:sp>
    </p:spTree>
    <p:extLst>
      <p:ext uri="{BB962C8B-B14F-4D97-AF65-F5344CB8AC3E}">
        <p14:creationId xmlns:p14="http://schemas.microsoft.com/office/powerpoint/2010/main" val="984402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657" y="505472"/>
            <a:ext cx="9404723" cy="1400530"/>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What is Fintech? :</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41766" y="1455041"/>
            <a:ext cx="8946541" cy="4195481"/>
          </a:xfrm>
        </p:spPr>
        <p:txBody>
          <a:bodyPr/>
          <a:lstStyle/>
          <a:p>
            <a:r>
              <a:rPr lang="en-GB" dirty="0"/>
              <a:t>Fintech, short for financial technology, is a term used to describe the integration of technology into a financial service or process, with the goal of enhancing or automating it</a:t>
            </a:r>
            <a:r>
              <a:rPr lang="en-GB" dirty="0" smtClean="0"/>
              <a:t>.</a:t>
            </a:r>
          </a:p>
          <a:p>
            <a:r>
              <a:rPr lang="en-GB" dirty="0" smtClean="0"/>
              <a:t>Finance + Technology.</a:t>
            </a:r>
          </a:p>
          <a:p>
            <a:r>
              <a:rPr lang="en-GB" dirty="0" smtClean="0"/>
              <a:t>New financial Industries that applies  technologies to the financial activates.</a:t>
            </a:r>
          </a:p>
          <a:p>
            <a:endParaRPr lang="en-GB" dirty="0" smtClean="0"/>
          </a:p>
          <a:p>
            <a:endParaRPr lang="en-GB"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730" y="3638673"/>
            <a:ext cx="4247909" cy="2845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3170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657" y="505472"/>
            <a:ext cx="9404723" cy="1068685"/>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 Fintech Universe:</a:t>
            </a:r>
            <a:endParaRPr lang="en-IN"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118494590"/>
              </p:ext>
            </p:extLst>
          </p:nvPr>
        </p:nvGraphicFramePr>
        <p:xfrm>
          <a:off x="406400" y="1307938"/>
          <a:ext cx="10972800" cy="5194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814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List of Fintech Unicorns In India:</a:t>
            </a:r>
            <a:endParaRPr lang="en-IN"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280160"/>
            <a:ext cx="9611359" cy="491744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260080" y="6278880"/>
            <a:ext cx="2265679" cy="369332"/>
          </a:xfrm>
          <a:prstGeom prst="rect">
            <a:avLst/>
          </a:prstGeom>
          <a:noFill/>
        </p:spPr>
        <p:txBody>
          <a:bodyPr wrap="square" rtlCol="0">
            <a:spAutoFit/>
          </a:bodyPr>
          <a:lstStyle/>
          <a:p>
            <a:r>
              <a:rPr lang="en-GB" dirty="0" smtClean="0"/>
              <a:t>Source: Inc42</a:t>
            </a:r>
            <a:endParaRPr lang="en-IN" dirty="0"/>
          </a:p>
        </p:txBody>
      </p:sp>
    </p:spTree>
    <p:extLst>
      <p:ext uri="{BB962C8B-B14F-4D97-AF65-F5344CB8AC3E}">
        <p14:creationId xmlns:p14="http://schemas.microsoft.com/office/powerpoint/2010/main" val="2660889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Major Learnings From Module 1:</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GB" dirty="0">
                <a:latin typeface="Arial" panose="020B0604020202020204" pitchFamily="34" charset="0"/>
                <a:cs typeface="Arial" panose="020B0604020202020204" pitchFamily="34" charset="0"/>
              </a:rPr>
              <a:t> I have learned that </a:t>
            </a:r>
            <a:r>
              <a:rPr lang="en-GB" dirty="0" smtClean="0">
                <a:latin typeface="Arial" panose="020B0604020202020204" pitchFamily="34" charset="0"/>
                <a:cs typeface="Arial" panose="020B0604020202020204" pitchFamily="34" charset="0"/>
              </a:rPr>
              <a:t>Funds room </a:t>
            </a:r>
            <a:r>
              <a:rPr lang="en-GB" dirty="0">
                <a:latin typeface="Arial" panose="020B0604020202020204" pitchFamily="34" charset="0"/>
                <a:cs typeface="Arial" panose="020B0604020202020204" pitchFamily="34" charset="0"/>
              </a:rPr>
              <a:t>Is a Fintech </a:t>
            </a:r>
            <a:r>
              <a:rPr lang="en-GB" dirty="0" smtClean="0">
                <a:latin typeface="Arial" panose="020B0604020202020204" pitchFamily="34" charset="0"/>
                <a:cs typeface="Arial" panose="020B0604020202020204" pitchFamily="34" charset="0"/>
              </a:rPr>
              <a:t>Start-up. </a:t>
            </a:r>
            <a:r>
              <a:rPr lang="en-GB" dirty="0">
                <a:latin typeface="Arial" panose="020B0604020202020204" pitchFamily="34" charset="0"/>
                <a:cs typeface="Arial" panose="020B0604020202020204" pitchFamily="34" charset="0"/>
              </a:rPr>
              <a:t>It provides a Platform to invest in multiple Assets under one Roof. It makes your Financial Life better. How we have to work in this Internship and how it will be helpful in Future. </a:t>
            </a:r>
            <a:r>
              <a:rPr lang="en-GB" dirty="0" smtClean="0">
                <a:latin typeface="Arial" panose="020B0604020202020204" pitchFamily="34" charset="0"/>
                <a:cs typeface="Arial" panose="020B0604020202020204" pitchFamily="34" charset="0"/>
              </a:rPr>
              <a:t>Funds room </a:t>
            </a:r>
            <a:r>
              <a:rPr lang="en-GB" dirty="0">
                <a:latin typeface="Arial" panose="020B0604020202020204" pitchFamily="34" charset="0"/>
                <a:cs typeface="Arial" panose="020B0604020202020204" pitchFamily="34" charset="0"/>
              </a:rPr>
              <a:t>is the best platform for investment and Also provides proper guidance and knowledge of Fundamental and Technical Analysis to their Customers. It helps to be independent Financially.</a:t>
            </a:r>
            <a:endParaRPr lang="en-GB" dirty="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 have learned about stock market how to invest in stock market also I have learned about how to analyse the stock whether it is good to buy or not by doing fundamental and technical analysis.</a:t>
            </a:r>
            <a:endParaRPr lang="en-GB"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917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Major Learnings From Module 2:</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595120"/>
            <a:ext cx="8946541" cy="4653279"/>
          </a:xfrm>
        </p:spPr>
        <p:txBody>
          <a:bodyPr>
            <a:normAutofit/>
          </a:bodyPr>
          <a:lstStyle/>
          <a:p>
            <a:pPr fontAlgn="base"/>
            <a:r>
              <a:rPr lang="en-GB" dirty="0">
                <a:latin typeface="Arial" panose="020B0604020202020204" pitchFamily="34" charset="0"/>
                <a:cs typeface="Arial" panose="020B0604020202020204" pitchFamily="34" charset="0"/>
              </a:rPr>
              <a:t>To research the financial market and investment asset classes as per investors need</a:t>
            </a:r>
          </a:p>
          <a:p>
            <a:pPr fontAlgn="base"/>
            <a:r>
              <a:rPr lang="en-GB" dirty="0">
                <a:latin typeface="Arial" panose="020B0604020202020204" pitchFamily="34" charset="0"/>
                <a:cs typeface="Arial" panose="020B0604020202020204" pitchFamily="34" charset="0"/>
              </a:rPr>
              <a:t>Perform various research including primary, secondary and survey with regards to market returns, risk and asses various factors </a:t>
            </a:r>
          </a:p>
          <a:p>
            <a:pPr fontAlgn="base"/>
            <a:r>
              <a:rPr lang="en-GB" dirty="0">
                <a:latin typeface="Arial" panose="020B0604020202020204" pitchFamily="34" charset="0"/>
                <a:cs typeface="Arial" panose="020B0604020202020204" pitchFamily="34" charset="0"/>
              </a:rPr>
              <a:t>To create fundamental research report which must include all factors asserting to it</a:t>
            </a:r>
          </a:p>
          <a:p>
            <a:pPr fontAlgn="base"/>
            <a:r>
              <a:rPr lang="en-GB" dirty="0">
                <a:latin typeface="Arial" panose="020B0604020202020204" pitchFamily="34" charset="0"/>
                <a:cs typeface="Arial" panose="020B0604020202020204" pitchFamily="34" charset="0"/>
              </a:rPr>
              <a:t>To create technical reports which must include all factors asserting to it</a:t>
            </a:r>
          </a:p>
          <a:p>
            <a:pPr fontAlgn="base"/>
            <a:r>
              <a:rPr lang="en-GB" dirty="0">
                <a:latin typeface="Arial" panose="020B0604020202020204" pitchFamily="34" charset="0"/>
                <a:cs typeface="Arial" panose="020B0604020202020204" pitchFamily="34" charset="0"/>
              </a:rPr>
              <a:t>To collect the data and create portfolio which included the financial data of the company and the fundamental and technical data</a:t>
            </a:r>
          </a:p>
          <a:p>
            <a:pPr fontAlgn="base"/>
            <a:r>
              <a:rPr lang="en-GB" dirty="0">
                <a:latin typeface="Arial" panose="020B0604020202020204" pitchFamily="34" charset="0"/>
                <a:cs typeface="Arial" panose="020B0604020202020204" pitchFamily="34" charset="0"/>
              </a:rPr>
              <a:t>To create POWER-BI report from the data collected and represent it in best possible manner which must clear the financial understanding of the portfolio from investors perspective </a:t>
            </a:r>
          </a:p>
          <a:p>
            <a:endParaRPr lang="en-GB"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863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94590"/>
            <a:ext cx="9404723" cy="1400530"/>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Business idea from Fintech sector:</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2080" y="985520"/>
            <a:ext cx="11531600" cy="5669280"/>
          </a:xfrm>
        </p:spPr>
        <p:txBody>
          <a:bodyPr>
            <a:normAutofit/>
          </a:bodyPr>
          <a:lstStyle/>
          <a:p>
            <a:r>
              <a:rPr lang="en-GB" b="1" dirty="0">
                <a:latin typeface="Arial" panose="020B0604020202020204" pitchFamily="34" charset="0"/>
                <a:cs typeface="Arial" panose="020B0604020202020204" pitchFamily="34" charset="0"/>
              </a:rPr>
              <a:t>The </a:t>
            </a:r>
            <a:r>
              <a:rPr lang="en-GB" b="1" dirty="0">
                <a:latin typeface="Arial" panose="020B0604020202020204" pitchFamily="34" charset="0"/>
                <a:cs typeface="Arial" panose="020B0604020202020204" pitchFamily="34" charset="0"/>
              </a:rPr>
              <a:t>fintech</a:t>
            </a:r>
            <a:r>
              <a:rPr lang="en-GB" b="1" dirty="0">
                <a:latin typeface="Arial" panose="020B0604020202020204" pitchFamily="34" charset="0"/>
                <a:cs typeface="Arial" panose="020B0604020202020204" pitchFamily="34" charset="0"/>
              </a:rPr>
              <a:t> sector is vast and constantly evolving, offering numerous business opportunities. Here are some business ideas within the </a:t>
            </a:r>
            <a:r>
              <a:rPr lang="en-GB" b="1" dirty="0">
                <a:latin typeface="Arial" panose="020B0604020202020204" pitchFamily="34" charset="0"/>
                <a:cs typeface="Arial" panose="020B0604020202020204" pitchFamily="34" charset="0"/>
              </a:rPr>
              <a:t>fintech</a:t>
            </a:r>
            <a:r>
              <a:rPr lang="en-GB" b="1" dirty="0">
                <a:latin typeface="Arial" panose="020B0604020202020204" pitchFamily="34" charset="0"/>
                <a:cs typeface="Arial" panose="020B0604020202020204" pitchFamily="34" charset="0"/>
              </a:rPr>
              <a:t> </a:t>
            </a:r>
            <a:r>
              <a:rPr lang="en-GB" b="1" dirty="0" smtClean="0">
                <a:latin typeface="Arial" panose="020B0604020202020204" pitchFamily="34" charset="0"/>
                <a:cs typeface="Arial" panose="020B0604020202020204" pitchFamily="34" charset="0"/>
              </a:rPr>
              <a:t>sector:</a:t>
            </a:r>
          </a:p>
          <a:p>
            <a:pPr marL="0" indent="0">
              <a:buNone/>
            </a:pPr>
            <a:endParaRPr lang="en-GB" b="1"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en-GB" sz="1800" b="1" dirty="0">
                <a:latin typeface="Arial" panose="020B0604020202020204" pitchFamily="34" charset="0"/>
                <a:cs typeface="Arial" panose="020B0604020202020204" pitchFamily="34" charset="0"/>
              </a:rPr>
              <a:t>Mobile Payment Solutions</a:t>
            </a:r>
            <a:r>
              <a:rPr lang="en-GB" sz="1800" dirty="0">
                <a:latin typeface="Arial" panose="020B0604020202020204" pitchFamily="34" charset="0"/>
                <a:cs typeface="Arial" panose="020B0604020202020204" pitchFamily="34" charset="0"/>
              </a:rPr>
              <a:t>: Develop mobile payment apps or platforms that allow users to make transactions seamlessly using their smartphones. This can include peer-to-peer payments, bill splitting, or even NFC-based contactless payments</a:t>
            </a:r>
            <a:r>
              <a:rPr lang="en-GB" sz="18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GB" sz="1800" b="1" dirty="0">
                <a:latin typeface="Arial" panose="020B0604020202020204" pitchFamily="34" charset="0"/>
                <a:cs typeface="Arial" panose="020B0604020202020204" pitchFamily="34" charset="0"/>
              </a:rPr>
              <a:t>Digital Banking Platforms</a:t>
            </a:r>
            <a:r>
              <a:rPr lang="en-GB" sz="1800" dirty="0">
                <a:latin typeface="Arial" panose="020B0604020202020204" pitchFamily="34" charset="0"/>
                <a:cs typeface="Arial" panose="020B0604020202020204" pitchFamily="34" charset="0"/>
              </a:rPr>
              <a:t>: Create digital banking solutions that provide users with online banking services, such as account management, fund transfers, and loan applications, without the need for physical branches</a:t>
            </a:r>
            <a:r>
              <a:rPr lang="en-GB" sz="18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GB" sz="1800" b="1" dirty="0">
                <a:latin typeface="Arial" panose="020B0604020202020204" pitchFamily="34" charset="0"/>
                <a:cs typeface="Arial" panose="020B0604020202020204" pitchFamily="34" charset="0"/>
              </a:rPr>
              <a:t>Personal Finance Management Tools</a:t>
            </a:r>
            <a:r>
              <a:rPr lang="en-GB" sz="1800" dirty="0">
                <a:latin typeface="Arial" panose="020B0604020202020204" pitchFamily="34" charset="0"/>
                <a:cs typeface="Arial" panose="020B0604020202020204" pitchFamily="34" charset="0"/>
              </a:rPr>
              <a:t>: Create apps or platforms that help individuals manage their finances more effectively, offering features like budgeting, expense tracking, goal setting, and financial education</a:t>
            </a:r>
            <a:r>
              <a:rPr lang="en-GB" sz="1800"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GB" sz="1800" b="1" dirty="0">
                <a:latin typeface="Arial" panose="020B0604020202020204" pitchFamily="34" charset="0"/>
                <a:cs typeface="Arial" panose="020B0604020202020204" pitchFamily="34" charset="0"/>
              </a:rPr>
              <a:t>Financial Education Platforms</a:t>
            </a:r>
            <a:r>
              <a:rPr lang="en-GB" sz="1800" dirty="0">
                <a:latin typeface="Arial" panose="020B0604020202020204" pitchFamily="34" charset="0"/>
                <a:cs typeface="Arial" panose="020B0604020202020204" pitchFamily="34" charset="0"/>
              </a:rPr>
              <a:t>: Build online platforms or apps that provide educational resources, courses, and tools to help people improve their financial literacy and make better financial decisions</a:t>
            </a:r>
            <a:r>
              <a:rPr lang="en-GB" sz="1800" dirty="0" smtClean="0">
                <a:latin typeface="Arial" panose="020B0604020202020204" pitchFamily="34" charset="0"/>
                <a:cs typeface="Arial" panose="020B0604020202020204" pitchFamily="34" charset="0"/>
              </a:rPr>
              <a:t>.</a:t>
            </a:r>
          </a:p>
          <a:p>
            <a:pPr>
              <a:buFont typeface="Wingdings" panose="05000000000000000000" pitchFamily="2" charset="2"/>
              <a:buChar char="§"/>
            </a:pPr>
            <a:endParaRPr lang="en-GB" sz="1800" dirty="0" smtClean="0">
              <a:latin typeface="Arial" panose="020B0604020202020204" pitchFamily="34" charset="0"/>
              <a:cs typeface="Arial" panose="020B0604020202020204" pitchFamily="34" charset="0"/>
            </a:endParaRPr>
          </a:p>
          <a:p>
            <a:pPr marL="0" indent="0">
              <a:buNone/>
            </a:pPr>
            <a:r>
              <a:rPr lang="en-GB" sz="1800" dirty="0" smtClean="0">
                <a:latin typeface="Arial" panose="020B0604020202020204" pitchFamily="34" charset="0"/>
                <a:cs typeface="Arial" panose="020B0604020202020204" pitchFamily="34" charset="0"/>
              </a:rPr>
              <a:t>These are just few examples of many possibilities within the </a:t>
            </a:r>
            <a:r>
              <a:rPr lang="en-GB" sz="1800" dirty="0" smtClean="0">
                <a:latin typeface="Arial" panose="020B0604020202020204" pitchFamily="34" charset="0"/>
                <a:cs typeface="Arial" panose="020B0604020202020204" pitchFamily="34" charset="0"/>
              </a:rPr>
              <a:t>fintech</a:t>
            </a:r>
            <a:r>
              <a:rPr lang="en-GB" sz="1800" dirty="0" smtClean="0">
                <a:latin typeface="Arial" panose="020B0604020202020204" pitchFamily="34" charset="0"/>
                <a:cs typeface="Arial" panose="020B0604020202020204" pitchFamily="34" charset="0"/>
              </a:rPr>
              <a:t> sector. The key is to identify the need accordingly we can leverage the technology to address it effectively.</a:t>
            </a:r>
            <a:endParaRPr lang="en-GB" sz="1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3941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marL="571500" indent="-571500">
              <a:buFont typeface="Wingdings" panose="05000000000000000000" pitchFamily="2" charset="2"/>
              <a:buChar char="Ø"/>
            </a:pPr>
            <a:r>
              <a:rPr lang="en-GB" dirty="0" smtClean="0">
                <a:latin typeface="Arial" panose="020B0604020202020204" pitchFamily="34" charset="0"/>
                <a:cs typeface="Arial" panose="020B0604020202020204" pitchFamily="34" charset="0"/>
              </a:rPr>
              <a:t>Final 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03312" y="1625600"/>
            <a:ext cx="8946541" cy="4287519"/>
          </a:xfrm>
        </p:spPr>
        <p:txBody>
          <a:bodyPr/>
          <a:lstStyle/>
          <a:p>
            <a:pPr marL="0" indent="0">
              <a:buNone/>
            </a:pPr>
            <a:r>
              <a:rPr lang="en-GB" dirty="0" smtClean="0"/>
              <a:t>My internship </a:t>
            </a:r>
            <a:r>
              <a:rPr lang="en-GB" dirty="0"/>
              <a:t>experience at </a:t>
            </a:r>
            <a:r>
              <a:rPr lang="en-GB" dirty="0" smtClean="0"/>
              <a:t>FUNDSROOM has </a:t>
            </a:r>
            <a:r>
              <a:rPr lang="en-GB" dirty="0"/>
              <a:t>provided me with valuable insights into the dynamic world of stock markets, fundamental and technical analysis techniques, and portfolio management strategies. Through hands-on learning, I have gained proficiency in tools like Power BI, enabling me to visualize and </a:t>
            </a:r>
            <a:r>
              <a:rPr lang="en-GB" dirty="0" smtClean="0"/>
              <a:t>analyse </a:t>
            </a:r>
            <a:r>
              <a:rPr lang="en-GB" dirty="0"/>
              <a:t>data effectively. This experience has not only deepened my understanding of financial markets but also equipped me with practical skills essential for navigating the </a:t>
            </a:r>
            <a:r>
              <a:rPr lang="en-GB" dirty="0"/>
              <a:t>fintech</a:t>
            </a:r>
            <a:r>
              <a:rPr lang="en-GB" dirty="0"/>
              <a:t> industry. I am grateful for the opportunity to learn and grow during my internship, and I am excited to apply these learnings as I continue to pursue a career in finance</a:t>
            </a:r>
            <a:r>
              <a:rPr lang="en-GB" dirty="0" smtClean="0"/>
              <a:t>.</a:t>
            </a:r>
            <a:endParaRPr lang="en-GB" dirty="0">
              <a:effectLst/>
            </a:endParaRPr>
          </a:p>
        </p:txBody>
      </p:sp>
    </p:spTree>
    <p:extLst>
      <p:ext uri="{BB962C8B-B14F-4D97-AF65-F5344CB8AC3E}">
        <p14:creationId xmlns:p14="http://schemas.microsoft.com/office/powerpoint/2010/main" val="272557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694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Name: Kunal Narendra Titarmare Team Leader: Akshat Gokani Topic: Fintech Sector and Major Learnings           From this programme.  </vt:lpstr>
      <vt:lpstr>Content:</vt:lpstr>
      <vt:lpstr>What is Fintech? :</vt:lpstr>
      <vt:lpstr> Fintech Universe:</vt:lpstr>
      <vt:lpstr>List of Fintech Unicorns In India:</vt:lpstr>
      <vt:lpstr>Major Learnings From Module 1:</vt:lpstr>
      <vt:lpstr>Major Learnings From Module 2:</vt:lpstr>
      <vt:lpstr>Business idea from Fintech sector:</vt:lpstr>
      <vt:lpstr>Final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Kunal Narendra Titarmare Team Leader: Akshat Gokani Topic: Fintech Sector</dc:title>
  <dc:creator>Kunal Titarmare</dc:creator>
  <cp:lastModifiedBy>Kunal Titarmare</cp:lastModifiedBy>
  <cp:revision>8</cp:revision>
  <dcterms:created xsi:type="dcterms:W3CDTF">2024-05-15T06:15:42Z</dcterms:created>
  <dcterms:modified xsi:type="dcterms:W3CDTF">2024-05-15T07:27:18Z</dcterms:modified>
</cp:coreProperties>
</file>