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8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6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85E743-6C35-4A1C-B7BD-A92922DD5F1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3C4429-63BA-450D-819E-94EC2565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 Francisco Crime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Kaggle</a:t>
            </a:r>
            <a:r>
              <a:rPr lang="en-US" dirty="0"/>
              <a:t> Data Challenge</a:t>
            </a:r>
          </a:p>
        </p:txBody>
      </p:sp>
    </p:spTree>
    <p:extLst>
      <p:ext uri="{BB962C8B-B14F-4D97-AF65-F5344CB8AC3E}">
        <p14:creationId xmlns:p14="http://schemas.microsoft.com/office/powerpoint/2010/main" val="150985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Visualization charts created in Tableau for the following:</a:t>
            </a:r>
          </a:p>
          <a:p>
            <a:r>
              <a:rPr lang="en-US" dirty="0"/>
              <a:t>Crime distribution by location</a:t>
            </a:r>
          </a:p>
          <a:p>
            <a:r>
              <a:rPr lang="en-US" dirty="0"/>
              <a:t>Crime distribution by day/night and day of week</a:t>
            </a:r>
          </a:p>
          <a:p>
            <a:r>
              <a:rPr lang="en-US" dirty="0"/>
              <a:t>Crime distribution by day of week and district</a:t>
            </a:r>
          </a:p>
          <a:p>
            <a:r>
              <a:rPr lang="en-US" dirty="0"/>
              <a:t>Crime distribution by day/night and district</a:t>
            </a:r>
          </a:p>
          <a:p>
            <a:r>
              <a:rPr lang="en-US" dirty="0"/>
              <a:t>Crime distribution by weekend and district</a:t>
            </a:r>
          </a:p>
          <a:p>
            <a:r>
              <a:rPr lang="en-US" dirty="0"/>
              <a:t>Crime distribution by weather and weekend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2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turned out to be the best model in our experiment, but it is relatively time consuming</a:t>
            </a:r>
          </a:p>
          <a:p>
            <a:r>
              <a:rPr lang="en-US" dirty="0"/>
              <a:t>The resources were not sufficient to run the classifier on huge data files </a:t>
            </a:r>
          </a:p>
          <a:p>
            <a:r>
              <a:rPr lang="en-US" dirty="0"/>
              <a:t>Weather feature extracted from the API was not accurate, it gave the most occurring weather condition and average temperature for that day.</a:t>
            </a:r>
          </a:p>
          <a:p>
            <a:r>
              <a:rPr lang="en-US" dirty="0"/>
              <a:t>Neighborhood data was not accurate, as for 2/3</a:t>
            </a:r>
            <a:r>
              <a:rPr lang="en-US" baseline="30000" dirty="0"/>
              <a:t>rd</a:t>
            </a:r>
            <a:r>
              <a:rPr lang="en-US" dirty="0"/>
              <a:t> part of the dataset, the neighborhood details were not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7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H. </a:t>
            </a:r>
            <a:r>
              <a:rPr lang="en-US" dirty="0" err="1"/>
              <a:t>Kopka</a:t>
            </a:r>
            <a:r>
              <a:rPr lang="en-US" dirty="0"/>
              <a:t> and P. W. Daly, A Guide to LATEX, 3rd ed. Harlow, England:</a:t>
            </a:r>
          </a:p>
          <a:p>
            <a:pPr marL="0" indent="0">
              <a:buNone/>
            </a:pPr>
            <a:r>
              <a:rPr lang="en-US" dirty="0"/>
              <a:t>Addison-Wesley, 1999.</a:t>
            </a:r>
          </a:p>
          <a:p>
            <a:pPr marL="0" indent="0">
              <a:buNone/>
            </a:pPr>
            <a:r>
              <a:rPr lang="en-US" dirty="0"/>
              <a:t>[2] San Francisco Crime Dataset(2015). Available from: </a:t>
            </a:r>
            <a:r>
              <a:rPr lang="es-ES" dirty="0"/>
              <a:t>https://www.kaggle.com/c/sf-crime/data </a:t>
            </a:r>
          </a:p>
          <a:p>
            <a:pPr marL="0" indent="0">
              <a:buNone/>
            </a:pPr>
            <a:r>
              <a:rPr lang="es-ES" dirty="0"/>
              <a:t>[3] San Francisco </a:t>
            </a:r>
            <a:r>
              <a:rPr lang="en-US" dirty="0"/>
              <a:t>Crime Classification Evaluation(2015). Available from: https://www.kaggle.com/c/sfcrime/details/evaluation </a:t>
            </a:r>
          </a:p>
          <a:p>
            <a:pPr marL="0" indent="0">
              <a:buNone/>
            </a:pPr>
            <a:r>
              <a:rPr lang="en-US" dirty="0"/>
              <a:t>[4] Data Transformation / Learning with Counts(2015). Available from: [5] UCI Machine Learning Repository (2012). Available from: </a:t>
            </a:r>
            <a:r>
              <a:rPr lang="en-US" dirty="0">
                <a:hlinkClick r:id="rId2"/>
              </a:rPr>
              <a:t>http://archive.ics.uci.edu/ml/datasets.html</a:t>
            </a:r>
            <a:r>
              <a:rPr lang="en-US" dirty="0"/>
              <a:t> https://msdn.microsoft.com/enus/library/azure/dn913056.aspx </a:t>
            </a:r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Breiman</a:t>
            </a:r>
            <a:r>
              <a:rPr lang="en-US" dirty="0"/>
              <a:t>, Leo, et al. Classification and regression trees. CRC press, 1984.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7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You..!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Classification is a common and a useful analysis to perform on real-world data</a:t>
            </a:r>
          </a:p>
          <a:p>
            <a:r>
              <a:rPr lang="en-US" dirty="0"/>
              <a:t>With the ever increasing capability to harness large volumes of data it is only logical to tackle classification as a big data problem</a:t>
            </a:r>
          </a:p>
          <a:p>
            <a:r>
              <a:rPr lang="en-US" dirty="0"/>
              <a:t>Crime classification is a really important task when it comes to handling criminal cases</a:t>
            </a:r>
          </a:p>
          <a:p>
            <a:r>
              <a:rPr lang="en-US" dirty="0"/>
              <a:t>The type of a crime sets its appropriate judicial course of action. This work is usually done manually.</a:t>
            </a:r>
          </a:p>
          <a:p>
            <a:r>
              <a:rPr lang="en-US" dirty="0"/>
              <a:t>Developing a machine learning classifier is the obvious next step to automate this process.</a:t>
            </a:r>
          </a:p>
          <a:p>
            <a:r>
              <a:rPr lang="en-US" dirty="0"/>
              <a:t>With the accurate prediction of crime rates, 	we can analyze the types of crimes across various neighborhood and help layman to have a notion of safe and unsafe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have used the San Francisco Crime Data (available on </a:t>
            </a:r>
            <a:r>
              <a:rPr lang="en-US" dirty="0" err="1"/>
              <a:t>Kaggle</a:t>
            </a:r>
            <a:r>
              <a:rPr lang="en-US" dirty="0"/>
              <a:t>) to perform classification.</a:t>
            </a:r>
          </a:p>
          <a:p>
            <a:r>
              <a:rPr lang="en-US" dirty="0"/>
              <a:t>The classification that we have done is on the category of crime ranging from larceny to burglary in the San Francisco area for past 12 years.</a:t>
            </a:r>
          </a:p>
          <a:p>
            <a:r>
              <a:rPr lang="en-US" dirty="0"/>
              <a:t>The data contains </a:t>
            </a:r>
            <a:r>
              <a:rPr lang="en-US" dirty="0" err="1"/>
              <a:t>atleast</a:t>
            </a:r>
            <a:r>
              <a:rPr lang="en-US" dirty="0"/>
              <a:t> 300,000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3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SFO crime dataset(train data) contains attributes such as :</a:t>
            </a:r>
          </a:p>
          <a:p>
            <a:r>
              <a:rPr lang="en-US" dirty="0"/>
              <a:t>The date and time of occurrence of the crime incident</a:t>
            </a:r>
          </a:p>
          <a:p>
            <a:r>
              <a:rPr lang="en-US" dirty="0"/>
              <a:t>The district of the police department which handles the incident</a:t>
            </a:r>
          </a:p>
          <a:p>
            <a:r>
              <a:rPr lang="en-US" dirty="0"/>
              <a:t>Day (day of week) of the incident</a:t>
            </a:r>
          </a:p>
          <a:p>
            <a:r>
              <a:rPr lang="en-US" dirty="0"/>
              <a:t>The street address and the type of crime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test data set for predicting the class of crime does not include the attributes such as the day of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4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a machine learning classifier to automate the process of crime detection</a:t>
            </a:r>
          </a:p>
          <a:p>
            <a:r>
              <a:rPr lang="en-US" dirty="0"/>
              <a:t>Given various features of a new incident, one should with reasonable accuracy be able to predict the kind of crime attached to the incident</a:t>
            </a:r>
          </a:p>
          <a:p>
            <a:r>
              <a:rPr lang="en-US" dirty="0"/>
              <a:t>Once we have a prediction of crimes, we can analyze the crime rate and the type of crimes across various neighborhoods</a:t>
            </a:r>
          </a:p>
          <a:p>
            <a:r>
              <a:rPr lang="en-US" dirty="0"/>
              <a:t>The approach for solving this problem is as below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Leveraged attribute information to extract additional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feature engineering to build machine learning classifier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Analyzed various metrics and comparison of various classifiers implemented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Weekend feature,</a:t>
            </a:r>
          </a:p>
          <a:p>
            <a:r>
              <a:rPr lang="en-US" dirty="0"/>
              <a:t>Time-related features </a:t>
            </a:r>
          </a:p>
          <a:p>
            <a:r>
              <a:rPr lang="en-US" dirty="0"/>
              <a:t>Neighborhood feature – </a:t>
            </a:r>
          </a:p>
          <a:p>
            <a:pPr marL="0" indent="0">
              <a:buNone/>
            </a:pPr>
            <a:r>
              <a:rPr lang="en-US" dirty="0"/>
              <a:t>1) Zillow API : neighborhoods for California as a shapefile</a:t>
            </a:r>
          </a:p>
          <a:p>
            <a:pPr marL="0" indent="0">
              <a:buNone/>
            </a:pPr>
            <a:r>
              <a:rPr lang="en-US" dirty="0"/>
              <a:t>2) ESRI geometry API : spatial data processing and check if a point is inside a polygon (corresponding to a neighborhood)</a:t>
            </a:r>
          </a:p>
          <a:p>
            <a:r>
              <a:rPr lang="en-US" dirty="0"/>
              <a:t>Address features –</a:t>
            </a:r>
          </a:p>
          <a:p>
            <a:pPr marL="0" indent="0">
              <a:buNone/>
            </a:pPr>
            <a:r>
              <a:rPr lang="en-US" dirty="0"/>
              <a:t>1) street 1 / street 2 to denote an intersection</a:t>
            </a:r>
          </a:p>
          <a:p>
            <a:pPr marL="0" indent="0">
              <a:buNone/>
            </a:pPr>
            <a:r>
              <a:rPr lang="en-US" dirty="0"/>
              <a:t>2) number Block of street</a:t>
            </a:r>
          </a:p>
          <a:p>
            <a:r>
              <a:rPr lang="en-US" dirty="0"/>
              <a:t>Day or night feature – used the sunrise-sunset.org API</a:t>
            </a:r>
          </a:p>
          <a:p>
            <a:r>
              <a:rPr lang="en-US" dirty="0"/>
              <a:t>Weather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7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Dataset divided into 70% for training and 30% for testing</a:t>
            </a:r>
          </a:p>
          <a:p>
            <a:r>
              <a:rPr lang="en-US" dirty="0"/>
              <a:t>Implemented the feature engineering and pipelines in Apache Spark using Scala.</a:t>
            </a:r>
          </a:p>
          <a:p>
            <a:r>
              <a:rPr lang="en-US" dirty="0"/>
              <a:t>The classifiers used: (multi class classification) </a:t>
            </a:r>
          </a:p>
          <a:p>
            <a:r>
              <a:rPr lang="en-US" b="1" dirty="0"/>
              <a:t>Random Forest </a:t>
            </a:r>
            <a:r>
              <a:rPr lang="en-US" dirty="0"/>
              <a:t>- I</a:t>
            </a:r>
            <a:r>
              <a:rPr lang="en-US" dirty="0"/>
              <a:t>t is unexcelled in accuracy among current algorithms, it runs efficiently on large data sets, It can handle thousands of input variables without variable deletion</a:t>
            </a:r>
          </a:p>
          <a:p>
            <a:r>
              <a:rPr lang="en-US" b="1" dirty="0"/>
              <a:t>Decision Tree </a:t>
            </a:r>
            <a:r>
              <a:rPr lang="en-US" dirty="0"/>
              <a:t>- Information Gain, that measures how well a given attribute separates (Used depth 10)</a:t>
            </a:r>
          </a:p>
          <a:p>
            <a:r>
              <a:rPr lang="en-US" b="1" dirty="0"/>
              <a:t>Naive Bayes </a:t>
            </a:r>
            <a:r>
              <a:rPr lang="en-US" dirty="0"/>
              <a:t>- feature are conditionally independent, which may be false with our feature vector as the filed </a:t>
            </a:r>
            <a:r>
              <a:rPr lang="en-US" i="1" dirty="0" err="1"/>
              <a:t>PdDistrict</a:t>
            </a:r>
            <a:r>
              <a:rPr lang="en-US" dirty="0"/>
              <a:t> is related to coordinate (X,Y) to some extent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: Feature Importance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83" y="2315817"/>
            <a:ext cx="6142381" cy="3925957"/>
          </a:xfrm>
        </p:spPr>
      </p:pic>
      <p:sp>
        <p:nvSpPr>
          <p:cNvPr id="5" name="Rectangle 4"/>
          <p:cNvSpPr/>
          <p:nvPr/>
        </p:nvSpPr>
        <p:spPr>
          <a:xfrm>
            <a:off x="2961861" y="4671391"/>
            <a:ext cx="5039139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: Accuracy of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6" y="2474844"/>
            <a:ext cx="8865704" cy="3860262"/>
          </a:xfrm>
        </p:spPr>
      </p:pic>
    </p:spTree>
    <p:extLst>
      <p:ext uri="{BB962C8B-B14F-4D97-AF65-F5344CB8AC3E}">
        <p14:creationId xmlns:p14="http://schemas.microsoft.com/office/powerpoint/2010/main" val="172363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766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San Francisco Crime Detection</vt:lpstr>
      <vt:lpstr>Objective</vt:lpstr>
      <vt:lpstr>Dataset</vt:lpstr>
      <vt:lpstr>Dataset</vt:lpstr>
      <vt:lpstr>Approach</vt:lpstr>
      <vt:lpstr>Feature Engineering</vt:lpstr>
      <vt:lpstr>Machine Learning Pipeline</vt:lpstr>
      <vt:lpstr>Analysis : Feature Importance</vt:lpstr>
      <vt:lpstr>Analysis : Accuracy of Models</vt:lpstr>
      <vt:lpstr>Visualization Dashboards</vt:lpstr>
      <vt:lpstr>Challenges and Future Work</vt:lpstr>
      <vt:lpstr>References</vt:lpstr>
      <vt:lpstr>Thank You..!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Detection</dc:title>
  <dc:creator>Radhika Simant</dc:creator>
  <cp:lastModifiedBy>Radhika Simant</cp:lastModifiedBy>
  <cp:revision>12</cp:revision>
  <dcterms:created xsi:type="dcterms:W3CDTF">2017-05-08T16:03:26Z</dcterms:created>
  <dcterms:modified xsi:type="dcterms:W3CDTF">2017-05-08T17:35:24Z</dcterms:modified>
</cp:coreProperties>
</file>