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27"/>
  </p:notesMasterIdLst>
  <p:handoutMasterIdLst>
    <p:handoutMasterId r:id="rId28"/>
  </p:handoutMasterIdLst>
  <p:sldIdLst>
    <p:sldId id="257" r:id="rId6"/>
    <p:sldId id="258" r:id="rId7"/>
    <p:sldId id="275" r:id="rId8"/>
    <p:sldId id="276" r:id="rId9"/>
    <p:sldId id="256"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3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ABC2D4-BA48-4AEC-B23E-EB1559281C80}" v="48" dt="2023-09-10T14:45:32.9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autoAdjust="0"/>
  </p:normalViewPr>
  <p:slideViewPr>
    <p:cSldViewPr snapToGrid="0">
      <p:cViewPr varScale="1">
        <p:scale>
          <a:sx n="84" d="100"/>
          <a:sy n="84" d="100"/>
        </p:scale>
        <p:origin x="658"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AD6700A-00A8-97A5-B1CE-847CC14473F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A6FE1E80-A2B0-3ED4-E796-65944902937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D97BDE-E01D-4BE9-9CC9-48DC3967A6A9}" type="datetimeFigureOut">
              <a:rPr lang="en-IN" smtClean="0"/>
              <a:t>10-09-2023</a:t>
            </a:fld>
            <a:endParaRPr lang="en-IN"/>
          </a:p>
        </p:txBody>
      </p:sp>
      <p:sp>
        <p:nvSpPr>
          <p:cNvPr id="4" name="Footer Placeholder 3">
            <a:extLst>
              <a:ext uri="{FF2B5EF4-FFF2-40B4-BE49-F238E27FC236}">
                <a16:creationId xmlns:a16="http://schemas.microsoft.com/office/drawing/2014/main" id="{2038EE18-B410-E418-8E22-EDA813A9F31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96EEFEDF-BE9B-7B36-6493-D948A9F0591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CDBC3EA-897D-41EB-ABE8-A538F8F2B7CE}" type="slidenum">
              <a:rPr lang="en-IN" smtClean="0"/>
              <a:t>‹#›</a:t>
            </a:fld>
            <a:endParaRPr lang="en-IN"/>
          </a:p>
        </p:txBody>
      </p:sp>
    </p:spTree>
    <p:extLst>
      <p:ext uri="{BB962C8B-B14F-4D97-AF65-F5344CB8AC3E}">
        <p14:creationId xmlns:p14="http://schemas.microsoft.com/office/powerpoint/2010/main" val="18757928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9FD82B-7416-44BB-8947-FED0256BAEF3}" type="datetimeFigureOut">
              <a:rPr lang="en-IN" smtClean="0"/>
              <a:t>10-09-2023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1D82D7-1108-4DA0-B007-19D956FC64E8}" type="slidenum">
              <a:rPr lang="en-IN" smtClean="0"/>
              <a:t>‹#›</a:t>
            </a:fld>
            <a:endParaRPr lang="en-IN"/>
          </a:p>
        </p:txBody>
      </p:sp>
    </p:spTree>
    <p:extLst>
      <p:ext uri="{BB962C8B-B14F-4D97-AF65-F5344CB8AC3E}">
        <p14:creationId xmlns:p14="http://schemas.microsoft.com/office/powerpoint/2010/main" val="37720483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E95F9-9669-C3E4-DF4C-753BAA3EB6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B537B0D-2660-312E-E316-7D1A27454D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94DB851-1D04-9503-6A2D-295767CD58CD}"/>
              </a:ext>
            </a:extLst>
          </p:cNvPr>
          <p:cNvSpPr>
            <a:spLocks noGrp="1"/>
          </p:cNvSpPr>
          <p:nvPr>
            <p:ph type="dt" sz="half" idx="10"/>
          </p:nvPr>
        </p:nvSpPr>
        <p:spPr/>
        <p:txBody>
          <a:bodyPr/>
          <a:lstStyle/>
          <a:p>
            <a:fld id="{0D371005-C6FF-49B8-9F98-AA0D064BD1F5}" type="datetimeFigureOut">
              <a:rPr lang="en-IN" smtClean="0"/>
              <a:t>10-09-2023</a:t>
            </a:fld>
            <a:endParaRPr lang="en-IN"/>
          </a:p>
        </p:txBody>
      </p:sp>
      <p:sp>
        <p:nvSpPr>
          <p:cNvPr id="5" name="Footer Placeholder 4">
            <a:extLst>
              <a:ext uri="{FF2B5EF4-FFF2-40B4-BE49-F238E27FC236}">
                <a16:creationId xmlns:a16="http://schemas.microsoft.com/office/drawing/2014/main" id="{9D233BA0-8637-938A-538F-6821639C85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AC548E-DAA8-F998-1BA9-AE3A1C84B4CA}"/>
              </a:ext>
            </a:extLst>
          </p:cNvPr>
          <p:cNvSpPr>
            <a:spLocks noGrp="1"/>
          </p:cNvSpPr>
          <p:nvPr>
            <p:ph type="sldNum" sz="quarter" idx="12"/>
          </p:nvPr>
        </p:nvSpPr>
        <p:spPr/>
        <p:txBody>
          <a:bodyPr/>
          <a:lstStyle/>
          <a:p>
            <a:fld id="{A3D5F260-8B2B-4078-84D5-9DE564731B3D}" type="slidenum">
              <a:rPr lang="en-IN" smtClean="0"/>
              <a:t>‹#›</a:t>
            </a:fld>
            <a:endParaRPr lang="en-IN"/>
          </a:p>
        </p:txBody>
      </p:sp>
    </p:spTree>
    <p:extLst>
      <p:ext uri="{BB962C8B-B14F-4D97-AF65-F5344CB8AC3E}">
        <p14:creationId xmlns:p14="http://schemas.microsoft.com/office/powerpoint/2010/main" val="1388924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B332F-516D-8AB2-0EC3-9BD5D888E6E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BBB2006-2EB9-9E92-D0AF-6146755582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1AE718B-029D-7E41-66CD-0F308CB19466}"/>
              </a:ext>
            </a:extLst>
          </p:cNvPr>
          <p:cNvSpPr>
            <a:spLocks noGrp="1"/>
          </p:cNvSpPr>
          <p:nvPr>
            <p:ph type="dt" sz="half" idx="10"/>
          </p:nvPr>
        </p:nvSpPr>
        <p:spPr/>
        <p:txBody>
          <a:bodyPr/>
          <a:lstStyle/>
          <a:p>
            <a:fld id="{0D371005-C6FF-49B8-9F98-AA0D064BD1F5}" type="datetimeFigureOut">
              <a:rPr lang="en-IN" smtClean="0"/>
              <a:t>10-09-2023</a:t>
            </a:fld>
            <a:endParaRPr lang="en-IN"/>
          </a:p>
        </p:txBody>
      </p:sp>
      <p:sp>
        <p:nvSpPr>
          <p:cNvPr id="5" name="Footer Placeholder 4">
            <a:extLst>
              <a:ext uri="{FF2B5EF4-FFF2-40B4-BE49-F238E27FC236}">
                <a16:creationId xmlns:a16="http://schemas.microsoft.com/office/drawing/2014/main" id="{E97B919D-50A3-A4D7-23A6-2A39EBF7B6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A2B05F-342D-33C9-50DD-A6073520EAFD}"/>
              </a:ext>
            </a:extLst>
          </p:cNvPr>
          <p:cNvSpPr>
            <a:spLocks noGrp="1"/>
          </p:cNvSpPr>
          <p:nvPr>
            <p:ph type="sldNum" sz="quarter" idx="12"/>
          </p:nvPr>
        </p:nvSpPr>
        <p:spPr/>
        <p:txBody>
          <a:bodyPr/>
          <a:lstStyle/>
          <a:p>
            <a:fld id="{A3D5F260-8B2B-4078-84D5-9DE564731B3D}" type="slidenum">
              <a:rPr lang="en-IN" smtClean="0"/>
              <a:t>‹#›</a:t>
            </a:fld>
            <a:endParaRPr lang="en-IN"/>
          </a:p>
        </p:txBody>
      </p:sp>
    </p:spTree>
    <p:extLst>
      <p:ext uri="{BB962C8B-B14F-4D97-AF65-F5344CB8AC3E}">
        <p14:creationId xmlns:p14="http://schemas.microsoft.com/office/powerpoint/2010/main" val="1268316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7029CC-D7CF-1B8A-A1AF-88D1667DD3D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1118637-2929-F956-443F-00D5A90147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58DD1B-B5C5-F180-97DF-E34BBE4FE3D2}"/>
              </a:ext>
            </a:extLst>
          </p:cNvPr>
          <p:cNvSpPr>
            <a:spLocks noGrp="1"/>
          </p:cNvSpPr>
          <p:nvPr>
            <p:ph type="dt" sz="half" idx="10"/>
          </p:nvPr>
        </p:nvSpPr>
        <p:spPr/>
        <p:txBody>
          <a:bodyPr/>
          <a:lstStyle/>
          <a:p>
            <a:fld id="{0D371005-C6FF-49B8-9F98-AA0D064BD1F5}" type="datetimeFigureOut">
              <a:rPr lang="en-IN" smtClean="0"/>
              <a:t>10-09-2023</a:t>
            </a:fld>
            <a:endParaRPr lang="en-IN"/>
          </a:p>
        </p:txBody>
      </p:sp>
      <p:sp>
        <p:nvSpPr>
          <p:cNvPr id="5" name="Footer Placeholder 4">
            <a:extLst>
              <a:ext uri="{FF2B5EF4-FFF2-40B4-BE49-F238E27FC236}">
                <a16:creationId xmlns:a16="http://schemas.microsoft.com/office/drawing/2014/main" id="{237D55F5-DBF4-1B8B-03C4-9890A47ED8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FAC0B7-C67C-B896-7214-EDCD0B7FA602}"/>
              </a:ext>
            </a:extLst>
          </p:cNvPr>
          <p:cNvSpPr>
            <a:spLocks noGrp="1"/>
          </p:cNvSpPr>
          <p:nvPr>
            <p:ph type="sldNum" sz="quarter" idx="12"/>
          </p:nvPr>
        </p:nvSpPr>
        <p:spPr/>
        <p:txBody>
          <a:bodyPr/>
          <a:lstStyle/>
          <a:p>
            <a:fld id="{A3D5F260-8B2B-4078-84D5-9DE564731B3D}" type="slidenum">
              <a:rPr lang="en-IN" smtClean="0"/>
              <a:t>‹#›</a:t>
            </a:fld>
            <a:endParaRPr lang="en-IN"/>
          </a:p>
        </p:txBody>
      </p:sp>
    </p:spTree>
    <p:extLst>
      <p:ext uri="{BB962C8B-B14F-4D97-AF65-F5344CB8AC3E}">
        <p14:creationId xmlns:p14="http://schemas.microsoft.com/office/powerpoint/2010/main" val="37019997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1CD51-5484-08B6-1B32-4D852E60C9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29F55AE-24D4-AF4C-4E2A-FE8CA82E47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4900A89-1BB4-F380-CCFA-5E1BA60875A0}"/>
              </a:ext>
            </a:extLst>
          </p:cNvPr>
          <p:cNvSpPr>
            <a:spLocks noGrp="1"/>
          </p:cNvSpPr>
          <p:nvPr>
            <p:ph type="dt" sz="half" idx="10"/>
          </p:nvPr>
        </p:nvSpPr>
        <p:spPr/>
        <p:txBody>
          <a:bodyPr/>
          <a:lstStyle/>
          <a:p>
            <a:fld id="{61CAA570-C901-40C1-8665-350295319D9F}" type="datetimeFigureOut">
              <a:rPr lang="en-IN" smtClean="0"/>
              <a:t>10-09-2023</a:t>
            </a:fld>
            <a:endParaRPr lang="en-IN"/>
          </a:p>
        </p:txBody>
      </p:sp>
      <p:sp>
        <p:nvSpPr>
          <p:cNvPr id="5" name="Footer Placeholder 4">
            <a:extLst>
              <a:ext uri="{FF2B5EF4-FFF2-40B4-BE49-F238E27FC236}">
                <a16:creationId xmlns:a16="http://schemas.microsoft.com/office/drawing/2014/main" id="{931C1D8A-9E6B-A2EE-7101-B15FE14809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56EB40-D687-3B75-FF17-2029CECF4B3A}"/>
              </a:ext>
            </a:extLst>
          </p:cNvPr>
          <p:cNvSpPr>
            <a:spLocks noGrp="1"/>
          </p:cNvSpPr>
          <p:nvPr>
            <p:ph type="sldNum" sz="quarter" idx="12"/>
          </p:nvPr>
        </p:nvSpPr>
        <p:spPr/>
        <p:txBody>
          <a:bodyPr/>
          <a:lstStyle/>
          <a:p>
            <a:fld id="{8DD5BC26-CF89-48D1-BE61-30C38956A4CD}" type="slidenum">
              <a:rPr lang="en-IN" smtClean="0"/>
              <a:t>‹#›</a:t>
            </a:fld>
            <a:endParaRPr lang="en-IN"/>
          </a:p>
        </p:txBody>
      </p:sp>
    </p:spTree>
    <p:extLst>
      <p:ext uri="{BB962C8B-B14F-4D97-AF65-F5344CB8AC3E}">
        <p14:creationId xmlns:p14="http://schemas.microsoft.com/office/powerpoint/2010/main" val="31192852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64772-9179-6E89-A605-AEF5A7FA66B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C5A16C1-22CA-FB58-B1B2-1EE3F42038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B6312A-6897-1CF7-4CC2-1B7DC1C58CCE}"/>
              </a:ext>
            </a:extLst>
          </p:cNvPr>
          <p:cNvSpPr>
            <a:spLocks noGrp="1"/>
          </p:cNvSpPr>
          <p:nvPr>
            <p:ph type="dt" sz="half" idx="10"/>
          </p:nvPr>
        </p:nvSpPr>
        <p:spPr/>
        <p:txBody>
          <a:bodyPr/>
          <a:lstStyle/>
          <a:p>
            <a:fld id="{61CAA570-C901-40C1-8665-350295319D9F}" type="datetimeFigureOut">
              <a:rPr lang="en-IN" smtClean="0"/>
              <a:t>10-09-2023</a:t>
            </a:fld>
            <a:endParaRPr lang="en-IN"/>
          </a:p>
        </p:txBody>
      </p:sp>
      <p:sp>
        <p:nvSpPr>
          <p:cNvPr id="5" name="Footer Placeholder 4">
            <a:extLst>
              <a:ext uri="{FF2B5EF4-FFF2-40B4-BE49-F238E27FC236}">
                <a16:creationId xmlns:a16="http://schemas.microsoft.com/office/drawing/2014/main" id="{F3AF6452-3657-3AE4-AE43-56E111CD23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2C610E-C374-811C-70C8-9C235D1F05B3}"/>
              </a:ext>
            </a:extLst>
          </p:cNvPr>
          <p:cNvSpPr>
            <a:spLocks noGrp="1"/>
          </p:cNvSpPr>
          <p:nvPr>
            <p:ph type="sldNum" sz="quarter" idx="12"/>
          </p:nvPr>
        </p:nvSpPr>
        <p:spPr/>
        <p:txBody>
          <a:bodyPr/>
          <a:lstStyle/>
          <a:p>
            <a:fld id="{8DD5BC26-CF89-48D1-BE61-30C38956A4CD}" type="slidenum">
              <a:rPr lang="en-IN" smtClean="0"/>
              <a:t>‹#›</a:t>
            </a:fld>
            <a:endParaRPr lang="en-IN"/>
          </a:p>
        </p:txBody>
      </p:sp>
    </p:spTree>
    <p:extLst>
      <p:ext uri="{BB962C8B-B14F-4D97-AF65-F5344CB8AC3E}">
        <p14:creationId xmlns:p14="http://schemas.microsoft.com/office/powerpoint/2010/main" val="14961178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5F4B1-47F6-1ECC-1A00-EBE0736537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240A460-85C2-FF3B-64EE-70E7D7EB4C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EB68DC-F4BE-CB07-0D5D-75615AD471BD}"/>
              </a:ext>
            </a:extLst>
          </p:cNvPr>
          <p:cNvSpPr>
            <a:spLocks noGrp="1"/>
          </p:cNvSpPr>
          <p:nvPr>
            <p:ph type="dt" sz="half" idx="10"/>
          </p:nvPr>
        </p:nvSpPr>
        <p:spPr/>
        <p:txBody>
          <a:bodyPr/>
          <a:lstStyle/>
          <a:p>
            <a:fld id="{61CAA570-C901-40C1-8665-350295319D9F}" type="datetimeFigureOut">
              <a:rPr lang="en-IN" smtClean="0"/>
              <a:t>10-09-2023</a:t>
            </a:fld>
            <a:endParaRPr lang="en-IN"/>
          </a:p>
        </p:txBody>
      </p:sp>
      <p:sp>
        <p:nvSpPr>
          <p:cNvPr id="5" name="Footer Placeholder 4">
            <a:extLst>
              <a:ext uri="{FF2B5EF4-FFF2-40B4-BE49-F238E27FC236}">
                <a16:creationId xmlns:a16="http://schemas.microsoft.com/office/drawing/2014/main" id="{A19DAFDD-7653-A0F9-0B38-DEB193D040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2483E1-6EF4-F335-B6EA-7AEEAC4BB53E}"/>
              </a:ext>
            </a:extLst>
          </p:cNvPr>
          <p:cNvSpPr>
            <a:spLocks noGrp="1"/>
          </p:cNvSpPr>
          <p:nvPr>
            <p:ph type="sldNum" sz="quarter" idx="12"/>
          </p:nvPr>
        </p:nvSpPr>
        <p:spPr/>
        <p:txBody>
          <a:bodyPr/>
          <a:lstStyle/>
          <a:p>
            <a:fld id="{8DD5BC26-CF89-48D1-BE61-30C38956A4CD}" type="slidenum">
              <a:rPr lang="en-IN" smtClean="0"/>
              <a:t>‹#›</a:t>
            </a:fld>
            <a:endParaRPr lang="en-IN"/>
          </a:p>
        </p:txBody>
      </p:sp>
    </p:spTree>
    <p:extLst>
      <p:ext uri="{BB962C8B-B14F-4D97-AF65-F5344CB8AC3E}">
        <p14:creationId xmlns:p14="http://schemas.microsoft.com/office/powerpoint/2010/main" val="42922392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78B5D-7C72-DAEC-1643-B5319A2FD9D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BD57755-54D2-C8E4-EB44-635B3410DAB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99E5B7B-600D-F15F-0C58-C207CC7B9A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C8F406F-B9F3-64B4-AA08-7E306AD35D3E}"/>
              </a:ext>
            </a:extLst>
          </p:cNvPr>
          <p:cNvSpPr>
            <a:spLocks noGrp="1"/>
          </p:cNvSpPr>
          <p:nvPr>
            <p:ph type="dt" sz="half" idx="10"/>
          </p:nvPr>
        </p:nvSpPr>
        <p:spPr/>
        <p:txBody>
          <a:bodyPr/>
          <a:lstStyle/>
          <a:p>
            <a:fld id="{61CAA570-C901-40C1-8665-350295319D9F}" type="datetimeFigureOut">
              <a:rPr lang="en-IN" smtClean="0"/>
              <a:t>10-09-2023</a:t>
            </a:fld>
            <a:endParaRPr lang="en-IN"/>
          </a:p>
        </p:txBody>
      </p:sp>
      <p:sp>
        <p:nvSpPr>
          <p:cNvPr id="6" name="Footer Placeholder 5">
            <a:extLst>
              <a:ext uri="{FF2B5EF4-FFF2-40B4-BE49-F238E27FC236}">
                <a16:creationId xmlns:a16="http://schemas.microsoft.com/office/drawing/2014/main" id="{A63BFC63-AAEF-7A3B-DA09-9EC04166F83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1B08940-027F-7EB3-8F49-3958C9DE9916}"/>
              </a:ext>
            </a:extLst>
          </p:cNvPr>
          <p:cNvSpPr>
            <a:spLocks noGrp="1"/>
          </p:cNvSpPr>
          <p:nvPr>
            <p:ph type="sldNum" sz="quarter" idx="12"/>
          </p:nvPr>
        </p:nvSpPr>
        <p:spPr/>
        <p:txBody>
          <a:bodyPr/>
          <a:lstStyle/>
          <a:p>
            <a:fld id="{8DD5BC26-CF89-48D1-BE61-30C38956A4CD}" type="slidenum">
              <a:rPr lang="en-IN" smtClean="0"/>
              <a:t>‹#›</a:t>
            </a:fld>
            <a:endParaRPr lang="en-IN"/>
          </a:p>
        </p:txBody>
      </p:sp>
    </p:spTree>
    <p:extLst>
      <p:ext uri="{BB962C8B-B14F-4D97-AF65-F5344CB8AC3E}">
        <p14:creationId xmlns:p14="http://schemas.microsoft.com/office/powerpoint/2010/main" val="28057013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8CC32-C18F-2E61-3DB1-913748D2E45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8461215-821D-BECD-2682-1D7587581C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536D04-B5FC-C166-4856-7E493921E7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34D73B4-A090-36F4-F3B3-A54E658945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88BBCD-5D8B-842F-9C95-7EE31B19F2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40C6795-8EF6-25FE-5322-526DC2C1629F}"/>
              </a:ext>
            </a:extLst>
          </p:cNvPr>
          <p:cNvSpPr>
            <a:spLocks noGrp="1"/>
          </p:cNvSpPr>
          <p:nvPr>
            <p:ph type="dt" sz="half" idx="10"/>
          </p:nvPr>
        </p:nvSpPr>
        <p:spPr/>
        <p:txBody>
          <a:bodyPr/>
          <a:lstStyle/>
          <a:p>
            <a:fld id="{61CAA570-C901-40C1-8665-350295319D9F}" type="datetimeFigureOut">
              <a:rPr lang="en-IN" smtClean="0"/>
              <a:t>10-09-2023</a:t>
            </a:fld>
            <a:endParaRPr lang="en-IN"/>
          </a:p>
        </p:txBody>
      </p:sp>
      <p:sp>
        <p:nvSpPr>
          <p:cNvPr id="8" name="Footer Placeholder 7">
            <a:extLst>
              <a:ext uri="{FF2B5EF4-FFF2-40B4-BE49-F238E27FC236}">
                <a16:creationId xmlns:a16="http://schemas.microsoft.com/office/drawing/2014/main" id="{A1540D4A-A73E-D8B8-347B-9C719B35240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1C88AAD-CE52-42C0-D4B5-63F41B0F125D}"/>
              </a:ext>
            </a:extLst>
          </p:cNvPr>
          <p:cNvSpPr>
            <a:spLocks noGrp="1"/>
          </p:cNvSpPr>
          <p:nvPr>
            <p:ph type="sldNum" sz="quarter" idx="12"/>
          </p:nvPr>
        </p:nvSpPr>
        <p:spPr/>
        <p:txBody>
          <a:bodyPr/>
          <a:lstStyle/>
          <a:p>
            <a:fld id="{8DD5BC26-CF89-48D1-BE61-30C38956A4CD}" type="slidenum">
              <a:rPr lang="en-IN" smtClean="0"/>
              <a:t>‹#›</a:t>
            </a:fld>
            <a:endParaRPr lang="en-IN"/>
          </a:p>
        </p:txBody>
      </p:sp>
    </p:spTree>
    <p:extLst>
      <p:ext uri="{BB962C8B-B14F-4D97-AF65-F5344CB8AC3E}">
        <p14:creationId xmlns:p14="http://schemas.microsoft.com/office/powerpoint/2010/main" val="10834415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1516A-3830-1C09-1F05-9C32D5FFC59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F8CF974-893F-E677-BC9E-6D735553F987}"/>
              </a:ext>
            </a:extLst>
          </p:cNvPr>
          <p:cNvSpPr>
            <a:spLocks noGrp="1"/>
          </p:cNvSpPr>
          <p:nvPr>
            <p:ph type="dt" sz="half" idx="10"/>
          </p:nvPr>
        </p:nvSpPr>
        <p:spPr/>
        <p:txBody>
          <a:bodyPr/>
          <a:lstStyle/>
          <a:p>
            <a:fld id="{61CAA570-C901-40C1-8665-350295319D9F}" type="datetimeFigureOut">
              <a:rPr lang="en-IN" smtClean="0"/>
              <a:t>10-09-2023</a:t>
            </a:fld>
            <a:endParaRPr lang="en-IN"/>
          </a:p>
        </p:txBody>
      </p:sp>
      <p:sp>
        <p:nvSpPr>
          <p:cNvPr id="4" name="Footer Placeholder 3">
            <a:extLst>
              <a:ext uri="{FF2B5EF4-FFF2-40B4-BE49-F238E27FC236}">
                <a16:creationId xmlns:a16="http://schemas.microsoft.com/office/drawing/2014/main" id="{5FF22583-D431-1B6C-63C7-9470C3DD257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392C0C4-7C75-E9D7-8926-6F1CF6F1C9EB}"/>
              </a:ext>
            </a:extLst>
          </p:cNvPr>
          <p:cNvSpPr>
            <a:spLocks noGrp="1"/>
          </p:cNvSpPr>
          <p:nvPr>
            <p:ph type="sldNum" sz="quarter" idx="12"/>
          </p:nvPr>
        </p:nvSpPr>
        <p:spPr/>
        <p:txBody>
          <a:bodyPr/>
          <a:lstStyle/>
          <a:p>
            <a:fld id="{8DD5BC26-CF89-48D1-BE61-30C38956A4CD}" type="slidenum">
              <a:rPr lang="en-IN" smtClean="0"/>
              <a:t>‹#›</a:t>
            </a:fld>
            <a:endParaRPr lang="en-IN"/>
          </a:p>
        </p:txBody>
      </p:sp>
    </p:spTree>
    <p:extLst>
      <p:ext uri="{BB962C8B-B14F-4D97-AF65-F5344CB8AC3E}">
        <p14:creationId xmlns:p14="http://schemas.microsoft.com/office/powerpoint/2010/main" val="29394508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980C40-19E4-F845-17C6-6AAB92D621CB}"/>
              </a:ext>
            </a:extLst>
          </p:cNvPr>
          <p:cNvSpPr>
            <a:spLocks noGrp="1"/>
          </p:cNvSpPr>
          <p:nvPr>
            <p:ph type="dt" sz="half" idx="10"/>
          </p:nvPr>
        </p:nvSpPr>
        <p:spPr/>
        <p:txBody>
          <a:bodyPr/>
          <a:lstStyle/>
          <a:p>
            <a:fld id="{61CAA570-C901-40C1-8665-350295319D9F}" type="datetimeFigureOut">
              <a:rPr lang="en-IN" smtClean="0"/>
              <a:t>10-09-2023</a:t>
            </a:fld>
            <a:endParaRPr lang="en-IN"/>
          </a:p>
        </p:txBody>
      </p:sp>
      <p:sp>
        <p:nvSpPr>
          <p:cNvPr id="3" name="Footer Placeholder 2">
            <a:extLst>
              <a:ext uri="{FF2B5EF4-FFF2-40B4-BE49-F238E27FC236}">
                <a16:creationId xmlns:a16="http://schemas.microsoft.com/office/drawing/2014/main" id="{AF2312C1-104E-CF0A-BB59-20A785EE2CD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F7578ED-CD9B-0624-FE7D-3B124B5EFFBA}"/>
              </a:ext>
            </a:extLst>
          </p:cNvPr>
          <p:cNvSpPr>
            <a:spLocks noGrp="1"/>
          </p:cNvSpPr>
          <p:nvPr>
            <p:ph type="sldNum" sz="quarter" idx="12"/>
          </p:nvPr>
        </p:nvSpPr>
        <p:spPr/>
        <p:txBody>
          <a:bodyPr/>
          <a:lstStyle/>
          <a:p>
            <a:fld id="{8DD5BC26-CF89-48D1-BE61-30C38956A4CD}" type="slidenum">
              <a:rPr lang="en-IN" smtClean="0"/>
              <a:t>‹#›</a:t>
            </a:fld>
            <a:endParaRPr lang="en-IN"/>
          </a:p>
        </p:txBody>
      </p:sp>
    </p:spTree>
    <p:extLst>
      <p:ext uri="{BB962C8B-B14F-4D97-AF65-F5344CB8AC3E}">
        <p14:creationId xmlns:p14="http://schemas.microsoft.com/office/powerpoint/2010/main" val="32863895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63CD6-C624-91CB-CCDA-D662EEDDC4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59947F0-A9F1-DC0D-0DCE-FFEE930531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42F9810-4821-8D6A-A226-89A3665C1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598C37-CDD0-1B7E-91EC-F2B009795A58}"/>
              </a:ext>
            </a:extLst>
          </p:cNvPr>
          <p:cNvSpPr>
            <a:spLocks noGrp="1"/>
          </p:cNvSpPr>
          <p:nvPr>
            <p:ph type="dt" sz="half" idx="10"/>
          </p:nvPr>
        </p:nvSpPr>
        <p:spPr/>
        <p:txBody>
          <a:bodyPr/>
          <a:lstStyle/>
          <a:p>
            <a:fld id="{61CAA570-C901-40C1-8665-350295319D9F}" type="datetimeFigureOut">
              <a:rPr lang="en-IN" smtClean="0"/>
              <a:t>10-09-2023</a:t>
            </a:fld>
            <a:endParaRPr lang="en-IN"/>
          </a:p>
        </p:txBody>
      </p:sp>
      <p:sp>
        <p:nvSpPr>
          <p:cNvPr id="6" name="Footer Placeholder 5">
            <a:extLst>
              <a:ext uri="{FF2B5EF4-FFF2-40B4-BE49-F238E27FC236}">
                <a16:creationId xmlns:a16="http://schemas.microsoft.com/office/drawing/2014/main" id="{25F451A8-B659-D8CB-673F-A1605FB15F7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2277476-AD6F-EFBF-0D14-A689B809CA91}"/>
              </a:ext>
            </a:extLst>
          </p:cNvPr>
          <p:cNvSpPr>
            <a:spLocks noGrp="1"/>
          </p:cNvSpPr>
          <p:nvPr>
            <p:ph type="sldNum" sz="quarter" idx="12"/>
          </p:nvPr>
        </p:nvSpPr>
        <p:spPr/>
        <p:txBody>
          <a:bodyPr/>
          <a:lstStyle/>
          <a:p>
            <a:fld id="{8DD5BC26-CF89-48D1-BE61-30C38956A4CD}" type="slidenum">
              <a:rPr lang="en-IN" smtClean="0"/>
              <a:t>‹#›</a:t>
            </a:fld>
            <a:endParaRPr lang="en-IN"/>
          </a:p>
        </p:txBody>
      </p:sp>
    </p:spTree>
    <p:extLst>
      <p:ext uri="{BB962C8B-B14F-4D97-AF65-F5344CB8AC3E}">
        <p14:creationId xmlns:p14="http://schemas.microsoft.com/office/powerpoint/2010/main" val="1990075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612A5-0E88-93DB-77A1-8F35D12E25E5}"/>
              </a:ext>
            </a:extLst>
          </p:cNvPr>
          <p:cNvSpPr>
            <a:spLocks noGrp="1"/>
          </p:cNvSpPr>
          <p:nvPr>
            <p:ph type="title"/>
          </p:nvPr>
        </p:nvSpPr>
        <p:spPr/>
        <p:txBody>
          <a:body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E58BB502-B06B-B7D9-8DEF-80E6008AA67F}"/>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019F10F7-3960-9662-0C14-14F24ECA3A90}"/>
              </a:ext>
            </a:extLst>
          </p:cNvPr>
          <p:cNvSpPr>
            <a:spLocks noGrp="1"/>
          </p:cNvSpPr>
          <p:nvPr>
            <p:ph type="dt" sz="half" idx="10"/>
          </p:nvPr>
        </p:nvSpPr>
        <p:spPr/>
        <p:txBody>
          <a:bodyPr/>
          <a:lstStyle/>
          <a:p>
            <a:fld id="{0D371005-C6FF-49B8-9F98-AA0D064BD1F5}" type="datetimeFigureOut">
              <a:rPr lang="en-IN" smtClean="0"/>
              <a:t>10-09-2023</a:t>
            </a:fld>
            <a:endParaRPr lang="en-IN"/>
          </a:p>
        </p:txBody>
      </p:sp>
      <p:sp>
        <p:nvSpPr>
          <p:cNvPr id="5" name="Footer Placeholder 4">
            <a:extLst>
              <a:ext uri="{FF2B5EF4-FFF2-40B4-BE49-F238E27FC236}">
                <a16:creationId xmlns:a16="http://schemas.microsoft.com/office/drawing/2014/main" id="{CD2E6F73-8C91-49E2-5B5C-C5207673E3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8F22A3-0415-267C-4B4A-8CB015D26706}"/>
              </a:ext>
            </a:extLst>
          </p:cNvPr>
          <p:cNvSpPr>
            <a:spLocks noGrp="1"/>
          </p:cNvSpPr>
          <p:nvPr>
            <p:ph type="sldNum" sz="quarter" idx="12"/>
          </p:nvPr>
        </p:nvSpPr>
        <p:spPr/>
        <p:txBody>
          <a:bodyPr/>
          <a:lstStyle/>
          <a:p>
            <a:fld id="{A3D5F260-8B2B-4078-84D5-9DE564731B3D}" type="slidenum">
              <a:rPr lang="en-IN" smtClean="0"/>
              <a:t>‹#›</a:t>
            </a:fld>
            <a:endParaRPr lang="en-IN"/>
          </a:p>
        </p:txBody>
      </p:sp>
    </p:spTree>
    <p:extLst>
      <p:ext uri="{BB962C8B-B14F-4D97-AF65-F5344CB8AC3E}">
        <p14:creationId xmlns:p14="http://schemas.microsoft.com/office/powerpoint/2010/main" val="6396331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E9A85-3D15-8E6C-25A3-2952729C7A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5B1A7C0-4989-910A-2812-8BCB28AA6B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80DE68F-2D09-2F03-C1B6-396B574F1E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47C0FB-3802-D83C-87B0-3CE1F3CE015A}"/>
              </a:ext>
            </a:extLst>
          </p:cNvPr>
          <p:cNvSpPr>
            <a:spLocks noGrp="1"/>
          </p:cNvSpPr>
          <p:nvPr>
            <p:ph type="dt" sz="half" idx="10"/>
          </p:nvPr>
        </p:nvSpPr>
        <p:spPr/>
        <p:txBody>
          <a:bodyPr/>
          <a:lstStyle/>
          <a:p>
            <a:fld id="{61CAA570-C901-40C1-8665-350295319D9F}" type="datetimeFigureOut">
              <a:rPr lang="en-IN" smtClean="0"/>
              <a:t>10-09-2023</a:t>
            </a:fld>
            <a:endParaRPr lang="en-IN"/>
          </a:p>
        </p:txBody>
      </p:sp>
      <p:sp>
        <p:nvSpPr>
          <p:cNvPr id="6" name="Footer Placeholder 5">
            <a:extLst>
              <a:ext uri="{FF2B5EF4-FFF2-40B4-BE49-F238E27FC236}">
                <a16:creationId xmlns:a16="http://schemas.microsoft.com/office/drawing/2014/main" id="{A5481B29-1EC3-8457-B57A-4E2CC55F89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3EF6156-80C4-A802-DB44-ED6B0E809758}"/>
              </a:ext>
            </a:extLst>
          </p:cNvPr>
          <p:cNvSpPr>
            <a:spLocks noGrp="1"/>
          </p:cNvSpPr>
          <p:nvPr>
            <p:ph type="sldNum" sz="quarter" idx="12"/>
          </p:nvPr>
        </p:nvSpPr>
        <p:spPr/>
        <p:txBody>
          <a:bodyPr/>
          <a:lstStyle/>
          <a:p>
            <a:fld id="{8DD5BC26-CF89-48D1-BE61-30C38956A4CD}" type="slidenum">
              <a:rPr lang="en-IN" smtClean="0"/>
              <a:t>‹#›</a:t>
            </a:fld>
            <a:endParaRPr lang="en-IN"/>
          </a:p>
        </p:txBody>
      </p:sp>
    </p:spTree>
    <p:extLst>
      <p:ext uri="{BB962C8B-B14F-4D97-AF65-F5344CB8AC3E}">
        <p14:creationId xmlns:p14="http://schemas.microsoft.com/office/powerpoint/2010/main" val="10779416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C4FEE-A50D-1649-6CD3-B86B29ACD3E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2C22F48-AFAB-D837-2F70-704306E40D0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30810A-13E3-DB8E-3508-4D03065BAAE0}"/>
              </a:ext>
            </a:extLst>
          </p:cNvPr>
          <p:cNvSpPr>
            <a:spLocks noGrp="1"/>
          </p:cNvSpPr>
          <p:nvPr>
            <p:ph type="dt" sz="half" idx="10"/>
          </p:nvPr>
        </p:nvSpPr>
        <p:spPr/>
        <p:txBody>
          <a:bodyPr/>
          <a:lstStyle/>
          <a:p>
            <a:fld id="{61CAA570-C901-40C1-8665-350295319D9F}" type="datetimeFigureOut">
              <a:rPr lang="en-IN" smtClean="0"/>
              <a:t>10-09-2023</a:t>
            </a:fld>
            <a:endParaRPr lang="en-IN"/>
          </a:p>
        </p:txBody>
      </p:sp>
      <p:sp>
        <p:nvSpPr>
          <p:cNvPr id="5" name="Footer Placeholder 4">
            <a:extLst>
              <a:ext uri="{FF2B5EF4-FFF2-40B4-BE49-F238E27FC236}">
                <a16:creationId xmlns:a16="http://schemas.microsoft.com/office/drawing/2014/main" id="{36745B5A-4FEB-7DE0-7D6E-151D5562BE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DD34D2-6518-92C9-2DFE-FAF3DBAD5973}"/>
              </a:ext>
            </a:extLst>
          </p:cNvPr>
          <p:cNvSpPr>
            <a:spLocks noGrp="1"/>
          </p:cNvSpPr>
          <p:nvPr>
            <p:ph type="sldNum" sz="quarter" idx="12"/>
          </p:nvPr>
        </p:nvSpPr>
        <p:spPr/>
        <p:txBody>
          <a:bodyPr/>
          <a:lstStyle/>
          <a:p>
            <a:fld id="{8DD5BC26-CF89-48D1-BE61-30C38956A4CD}" type="slidenum">
              <a:rPr lang="en-IN" smtClean="0"/>
              <a:t>‹#›</a:t>
            </a:fld>
            <a:endParaRPr lang="en-IN"/>
          </a:p>
        </p:txBody>
      </p:sp>
    </p:spTree>
    <p:extLst>
      <p:ext uri="{BB962C8B-B14F-4D97-AF65-F5344CB8AC3E}">
        <p14:creationId xmlns:p14="http://schemas.microsoft.com/office/powerpoint/2010/main" val="4645425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46CBAD-2387-68DD-A8B8-471FC972ABC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15097F3-DC05-9A3F-D484-44AE062277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19C561-F8EE-F831-BEDC-D56428EAA58A}"/>
              </a:ext>
            </a:extLst>
          </p:cNvPr>
          <p:cNvSpPr>
            <a:spLocks noGrp="1"/>
          </p:cNvSpPr>
          <p:nvPr>
            <p:ph type="dt" sz="half" idx="10"/>
          </p:nvPr>
        </p:nvSpPr>
        <p:spPr/>
        <p:txBody>
          <a:bodyPr/>
          <a:lstStyle/>
          <a:p>
            <a:fld id="{61CAA570-C901-40C1-8665-350295319D9F}" type="datetimeFigureOut">
              <a:rPr lang="en-IN" smtClean="0"/>
              <a:t>10-09-2023</a:t>
            </a:fld>
            <a:endParaRPr lang="en-IN"/>
          </a:p>
        </p:txBody>
      </p:sp>
      <p:sp>
        <p:nvSpPr>
          <p:cNvPr id="5" name="Footer Placeholder 4">
            <a:extLst>
              <a:ext uri="{FF2B5EF4-FFF2-40B4-BE49-F238E27FC236}">
                <a16:creationId xmlns:a16="http://schemas.microsoft.com/office/drawing/2014/main" id="{D20BD9ED-DCAF-B470-8EB4-410C9840E4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3A9DF8-7FD2-0624-22FE-CF3172039C28}"/>
              </a:ext>
            </a:extLst>
          </p:cNvPr>
          <p:cNvSpPr>
            <a:spLocks noGrp="1"/>
          </p:cNvSpPr>
          <p:nvPr>
            <p:ph type="sldNum" sz="quarter" idx="12"/>
          </p:nvPr>
        </p:nvSpPr>
        <p:spPr/>
        <p:txBody>
          <a:bodyPr/>
          <a:lstStyle/>
          <a:p>
            <a:fld id="{8DD5BC26-CF89-48D1-BE61-30C38956A4CD}" type="slidenum">
              <a:rPr lang="en-IN" smtClean="0"/>
              <a:t>‹#›</a:t>
            </a:fld>
            <a:endParaRPr lang="en-IN"/>
          </a:p>
        </p:txBody>
      </p:sp>
    </p:spTree>
    <p:extLst>
      <p:ext uri="{BB962C8B-B14F-4D97-AF65-F5344CB8AC3E}">
        <p14:creationId xmlns:p14="http://schemas.microsoft.com/office/powerpoint/2010/main" val="2177292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AFF1B-0D04-DB91-79A6-B6FE935905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EB707C2-1DEC-BE95-B21C-5771095DEE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584CAF-8B4F-9CB6-716A-239F8611C804}"/>
              </a:ext>
            </a:extLst>
          </p:cNvPr>
          <p:cNvSpPr>
            <a:spLocks noGrp="1"/>
          </p:cNvSpPr>
          <p:nvPr>
            <p:ph type="dt" sz="half" idx="10"/>
          </p:nvPr>
        </p:nvSpPr>
        <p:spPr/>
        <p:txBody>
          <a:bodyPr/>
          <a:lstStyle/>
          <a:p>
            <a:fld id="{0D371005-C6FF-49B8-9F98-AA0D064BD1F5}" type="datetimeFigureOut">
              <a:rPr lang="en-IN" smtClean="0"/>
              <a:t>10-09-2023</a:t>
            </a:fld>
            <a:endParaRPr lang="en-IN"/>
          </a:p>
        </p:txBody>
      </p:sp>
      <p:sp>
        <p:nvSpPr>
          <p:cNvPr id="5" name="Footer Placeholder 4">
            <a:extLst>
              <a:ext uri="{FF2B5EF4-FFF2-40B4-BE49-F238E27FC236}">
                <a16:creationId xmlns:a16="http://schemas.microsoft.com/office/drawing/2014/main" id="{E2FEC1CD-BDF5-CC85-DC87-A90C554D74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BC8B8D-BA7F-EB3C-95D8-EE4BDCACB400}"/>
              </a:ext>
            </a:extLst>
          </p:cNvPr>
          <p:cNvSpPr>
            <a:spLocks noGrp="1"/>
          </p:cNvSpPr>
          <p:nvPr>
            <p:ph type="sldNum" sz="quarter" idx="12"/>
          </p:nvPr>
        </p:nvSpPr>
        <p:spPr/>
        <p:txBody>
          <a:bodyPr/>
          <a:lstStyle/>
          <a:p>
            <a:fld id="{A3D5F260-8B2B-4078-84D5-9DE564731B3D}" type="slidenum">
              <a:rPr lang="en-IN" smtClean="0"/>
              <a:t>‹#›</a:t>
            </a:fld>
            <a:endParaRPr lang="en-IN"/>
          </a:p>
        </p:txBody>
      </p:sp>
    </p:spTree>
    <p:extLst>
      <p:ext uri="{BB962C8B-B14F-4D97-AF65-F5344CB8AC3E}">
        <p14:creationId xmlns:p14="http://schemas.microsoft.com/office/powerpoint/2010/main" val="2561707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5EE88-B2C7-F5B9-63AB-B934B7473D8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29B1BA8-6AFD-6781-512B-AEF3FA1DD1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6C5503C-113A-7952-55C4-5CC0C5877B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5397B37-FFE8-DBD5-1222-A40789A2CBD9}"/>
              </a:ext>
            </a:extLst>
          </p:cNvPr>
          <p:cNvSpPr>
            <a:spLocks noGrp="1"/>
          </p:cNvSpPr>
          <p:nvPr>
            <p:ph type="dt" sz="half" idx="10"/>
          </p:nvPr>
        </p:nvSpPr>
        <p:spPr/>
        <p:txBody>
          <a:bodyPr/>
          <a:lstStyle/>
          <a:p>
            <a:fld id="{0D371005-C6FF-49B8-9F98-AA0D064BD1F5}" type="datetimeFigureOut">
              <a:rPr lang="en-IN" smtClean="0"/>
              <a:t>10-09-2023</a:t>
            </a:fld>
            <a:endParaRPr lang="en-IN"/>
          </a:p>
        </p:txBody>
      </p:sp>
      <p:sp>
        <p:nvSpPr>
          <p:cNvPr id="6" name="Footer Placeholder 5">
            <a:extLst>
              <a:ext uri="{FF2B5EF4-FFF2-40B4-BE49-F238E27FC236}">
                <a16:creationId xmlns:a16="http://schemas.microsoft.com/office/drawing/2014/main" id="{46432E2D-B499-D2A9-7483-F8FBCCD229C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6498771-1921-1ED5-0216-22A823EE5F2B}"/>
              </a:ext>
            </a:extLst>
          </p:cNvPr>
          <p:cNvSpPr>
            <a:spLocks noGrp="1"/>
          </p:cNvSpPr>
          <p:nvPr>
            <p:ph type="sldNum" sz="quarter" idx="12"/>
          </p:nvPr>
        </p:nvSpPr>
        <p:spPr/>
        <p:txBody>
          <a:bodyPr/>
          <a:lstStyle/>
          <a:p>
            <a:fld id="{A3D5F260-8B2B-4078-84D5-9DE564731B3D}" type="slidenum">
              <a:rPr lang="en-IN" smtClean="0"/>
              <a:t>‹#›</a:t>
            </a:fld>
            <a:endParaRPr lang="en-IN"/>
          </a:p>
        </p:txBody>
      </p:sp>
    </p:spTree>
    <p:extLst>
      <p:ext uri="{BB962C8B-B14F-4D97-AF65-F5344CB8AC3E}">
        <p14:creationId xmlns:p14="http://schemas.microsoft.com/office/powerpoint/2010/main" val="937064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3670E-C5A8-F51D-1E3B-45AEE441CED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B598A0C-0C95-9708-7AB2-0E2F7B8F46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519D6C4-6312-9CFB-B9A0-61D782502A5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61BCB1C-1E63-3230-A4E4-1E50F03FD8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C51378-FA7C-AFAF-DA9C-E2A3231F2B6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2059C22-2976-5100-EAAF-D548EBE632BE}"/>
              </a:ext>
            </a:extLst>
          </p:cNvPr>
          <p:cNvSpPr>
            <a:spLocks noGrp="1"/>
          </p:cNvSpPr>
          <p:nvPr>
            <p:ph type="dt" sz="half" idx="10"/>
          </p:nvPr>
        </p:nvSpPr>
        <p:spPr/>
        <p:txBody>
          <a:bodyPr/>
          <a:lstStyle/>
          <a:p>
            <a:fld id="{0D371005-C6FF-49B8-9F98-AA0D064BD1F5}" type="datetimeFigureOut">
              <a:rPr lang="en-IN" smtClean="0"/>
              <a:t>10-09-2023</a:t>
            </a:fld>
            <a:endParaRPr lang="en-IN"/>
          </a:p>
        </p:txBody>
      </p:sp>
      <p:sp>
        <p:nvSpPr>
          <p:cNvPr id="8" name="Footer Placeholder 7">
            <a:extLst>
              <a:ext uri="{FF2B5EF4-FFF2-40B4-BE49-F238E27FC236}">
                <a16:creationId xmlns:a16="http://schemas.microsoft.com/office/drawing/2014/main" id="{DF3E0E24-633B-2E67-93C5-97D715A8295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6B7984F-B4A1-8816-4329-DF3E844A38BE}"/>
              </a:ext>
            </a:extLst>
          </p:cNvPr>
          <p:cNvSpPr>
            <a:spLocks noGrp="1"/>
          </p:cNvSpPr>
          <p:nvPr>
            <p:ph type="sldNum" sz="quarter" idx="12"/>
          </p:nvPr>
        </p:nvSpPr>
        <p:spPr/>
        <p:txBody>
          <a:bodyPr/>
          <a:lstStyle/>
          <a:p>
            <a:fld id="{A3D5F260-8B2B-4078-84D5-9DE564731B3D}" type="slidenum">
              <a:rPr lang="en-IN" smtClean="0"/>
              <a:t>‹#›</a:t>
            </a:fld>
            <a:endParaRPr lang="en-IN"/>
          </a:p>
        </p:txBody>
      </p:sp>
    </p:spTree>
    <p:extLst>
      <p:ext uri="{BB962C8B-B14F-4D97-AF65-F5344CB8AC3E}">
        <p14:creationId xmlns:p14="http://schemas.microsoft.com/office/powerpoint/2010/main" val="2619389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F3F0B-7907-F0A9-5CE1-09C480AECBA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8D98D79-0E87-924F-6672-94ACAE33CAC9}"/>
              </a:ext>
            </a:extLst>
          </p:cNvPr>
          <p:cNvSpPr>
            <a:spLocks noGrp="1"/>
          </p:cNvSpPr>
          <p:nvPr>
            <p:ph type="dt" sz="half" idx="10"/>
          </p:nvPr>
        </p:nvSpPr>
        <p:spPr/>
        <p:txBody>
          <a:bodyPr/>
          <a:lstStyle/>
          <a:p>
            <a:fld id="{0D371005-C6FF-49B8-9F98-AA0D064BD1F5}" type="datetimeFigureOut">
              <a:rPr lang="en-IN" smtClean="0"/>
              <a:t>10-09-2023</a:t>
            </a:fld>
            <a:endParaRPr lang="en-IN"/>
          </a:p>
        </p:txBody>
      </p:sp>
      <p:sp>
        <p:nvSpPr>
          <p:cNvPr id="4" name="Footer Placeholder 3">
            <a:extLst>
              <a:ext uri="{FF2B5EF4-FFF2-40B4-BE49-F238E27FC236}">
                <a16:creationId xmlns:a16="http://schemas.microsoft.com/office/drawing/2014/main" id="{339737C9-3F17-1365-F521-828901E92CB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DF4810A-E116-AB60-CE3A-15764309B553}"/>
              </a:ext>
            </a:extLst>
          </p:cNvPr>
          <p:cNvSpPr>
            <a:spLocks noGrp="1"/>
          </p:cNvSpPr>
          <p:nvPr>
            <p:ph type="sldNum" sz="quarter" idx="12"/>
          </p:nvPr>
        </p:nvSpPr>
        <p:spPr/>
        <p:txBody>
          <a:bodyPr/>
          <a:lstStyle/>
          <a:p>
            <a:fld id="{A3D5F260-8B2B-4078-84D5-9DE564731B3D}" type="slidenum">
              <a:rPr lang="en-IN" smtClean="0"/>
              <a:t>‹#›</a:t>
            </a:fld>
            <a:endParaRPr lang="en-IN"/>
          </a:p>
        </p:txBody>
      </p:sp>
    </p:spTree>
    <p:extLst>
      <p:ext uri="{BB962C8B-B14F-4D97-AF65-F5344CB8AC3E}">
        <p14:creationId xmlns:p14="http://schemas.microsoft.com/office/powerpoint/2010/main" val="902951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B3EA1A-DC58-1C15-EEF7-5DE277E64D1F}"/>
              </a:ext>
            </a:extLst>
          </p:cNvPr>
          <p:cNvSpPr>
            <a:spLocks noGrp="1"/>
          </p:cNvSpPr>
          <p:nvPr>
            <p:ph type="dt" sz="half" idx="10"/>
          </p:nvPr>
        </p:nvSpPr>
        <p:spPr/>
        <p:txBody>
          <a:bodyPr/>
          <a:lstStyle/>
          <a:p>
            <a:fld id="{0D371005-C6FF-49B8-9F98-AA0D064BD1F5}" type="datetimeFigureOut">
              <a:rPr lang="en-IN" smtClean="0"/>
              <a:t>10-09-2023</a:t>
            </a:fld>
            <a:endParaRPr lang="en-IN"/>
          </a:p>
        </p:txBody>
      </p:sp>
      <p:sp>
        <p:nvSpPr>
          <p:cNvPr id="3" name="Footer Placeholder 2">
            <a:extLst>
              <a:ext uri="{FF2B5EF4-FFF2-40B4-BE49-F238E27FC236}">
                <a16:creationId xmlns:a16="http://schemas.microsoft.com/office/drawing/2014/main" id="{4FF17C1A-6E10-7C26-E0C6-9D959531110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AB597FB-AC10-B3C9-738C-868719A32E10}"/>
              </a:ext>
            </a:extLst>
          </p:cNvPr>
          <p:cNvSpPr>
            <a:spLocks noGrp="1"/>
          </p:cNvSpPr>
          <p:nvPr>
            <p:ph type="sldNum" sz="quarter" idx="12"/>
          </p:nvPr>
        </p:nvSpPr>
        <p:spPr/>
        <p:txBody>
          <a:bodyPr/>
          <a:lstStyle/>
          <a:p>
            <a:fld id="{A3D5F260-8B2B-4078-84D5-9DE564731B3D}" type="slidenum">
              <a:rPr lang="en-IN" smtClean="0"/>
              <a:t>‹#›</a:t>
            </a:fld>
            <a:endParaRPr lang="en-IN"/>
          </a:p>
        </p:txBody>
      </p:sp>
    </p:spTree>
    <p:extLst>
      <p:ext uri="{BB962C8B-B14F-4D97-AF65-F5344CB8AC3E}">
        <p14:creationId xmlns:p14="http://schemas.microsoft.com/office/powerpoint/2010/main" val="2355728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DE853-EE9B-211D-3C37-79C7BBA639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9085134-3278-05DE-BFF8-68D1A9ADBF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EA01657-D144-25D3-C7F7-B218EB6DC7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3C8C5F-A51E-7D90-6EAC-CCA8B84DD1FE}"/>
              </a:ext>
            </a:extLst>
          </p:cNvPr>
          <p:cNvSpPr>
            <a:spLocks noGrp="1"/>
          </p:cNvSpPr>
          <p:nvPr>
            <p:ph type="dt" sz="half" idx="10"/>
          </p:nvPr>
        </p:nvSpPr>
        <p:spPr/>
        <p:txBody>
          <a:bodyPr/>
          <a:lstStyle/>
          <a:p>
            <a:fld id="{0D371005-C6FF-49B8-9F98-AA0D064BD1F5}" type="datetimeFigureOut">
              <a:rPr lang="en-IN" smtClean="0"/>
              <a:t>10-09-2023</a:t>
            </a:fld>
            <a:endParaRPr lang="en-IN"/>
          </a:p>
        </p:txBody>
      </p:sp>
      <p:sp>
        <p:nvSpPr>
          <p:cNvPr id="6" name="Footer Placeholder 5">
            <a:extLst>
              <a:ext uri="{FF2B5EF4-FFF2-40B4-BE49-F238E27FC236}">
                <a16:creationId xmlns:a16="http://schemas.microsoft.com/office/drawing/2014/main" id="{5A73E5F2-8BB3-BE9C-B834-443C37FB90A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932A2CE-455B-9F18-C21F-92A59C311AFC}"/>
              </a:ext>
            </a:extLst>
          </p:cNvPr>
          <p:cNvSpPr>
            <a:spLocks noGrp="1"/>
          </p:cNvSpPr>
          <p:nvPr>
            <p:ph type="sldNum" sz="quarter" idx="12"/>
          </p:nvPr>
        </p:nvSpPr>
        <p:spPr/>
        <p:txBody>
          <a:bodyPr/>
          <a:lstStyle/>
          <a:p>
            <a:fld id="{A3D5F260-8B2B-4078-84D5-9DE564731B3D}" type="slidenum">
              <a:rPr lang="en-IN" smtClean="0"/>
              <a:t>‹#›</a:t>
            </a:fld>
            <a:endParaRPr lang="en-IN"/>
          </a:p>
        </p:txBody>
      </p:sp>
    </p:spTree>
    <p:extLst>
      <p:ext uri="{BB962C8B-B14F-4D97-AF65-F5344CB8AC3E}">
        <p14:creationId xmlns:p14="http://schemas.microsoft.com/office/powerpoint/2010/main" val="2136481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AE90E-23E2-5FA8-61BE-F4567CBB19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20DE089-16A4-43AF-66E2-B45C8E483C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409520A-EA64-1EF5-80A6-3EC0998226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9BB025-8040-C18B-BD20-7736D59AB805}"/>
              </a:ext>
            </a:extLst>
          </p:cNvPr>
          <p:cNvSpPr>
            <a:spLocks noGrp="1"/>
          </p:cNvSpPr>
          <p:nvPr>
            <p:ph type="dt" sz="half" idx="10"/>
          </p:nvPr>
        </p:nvSpPr>
        <p:spPr/>
        <p:txBody>
          <a:bodyPr/>
          <a:lstStyle/>
          <a:p>
            <a:fld id="{0D371005-C6FF-49B8-9F98-AA0D064BD1F5}" type="datetimeFigureOut">
              <a:rPr lang="en-IN" smtClean="0"/>
              <a:t>10-09-2023</a:t>
            </a:fld>
            <a:endParaRPr lang="en-IN"/>
          </a:p>
        </p:txBody>
      </p:sp>
      <p:sp>
        <p:nvSpPr>
          <p:cNvPr id="6" name="Footer Placeholder 5">
            <a:extLst>
              <a:ext uri="{FF2B5EF4-FFF2-40B4-BE49-F238E27FC236}">
                <a16:creationId xmlns:a16="http://schemas.microsoft.com/office/drawing/2014/main" id="{C0E7EA51-0510-6955-0989-CE4FFA2AE1D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68E2401-6D23-FF54-9FA0-73526094DFF1}"/>
              </a:ext>
            </a:extLst>
          </p:cNvPr>
          <p:cNvSpPr>
            <a:spLocks noGrp="1"/>
          </p:cNvSpPr>
          <p:nvPr>
            <p:ph type="sldNum" sz="quarter" idx="12"/>
          </p:nvPr>
        </p:nvSpPr>
        <p:spPr/>
        <p:txBody>
          <a:bodyPr/>
          <a:lstStyle/>
          <a:p>
            <a:fld id="{A3D5F260-8B2B-4078-84D5-9DE564731B3D}" type="slidenum">
              <a:rPr lang="en-IN" smtClean="0"/>
              <a:t>‹#›</a:t>
            </a:fld>
            <a:endParaRPr lang="en-IN"/>
          </a:p>
        </p:txBody>
      </p:sp>
    </p:spTree>
    <p:extLst>
      <p:ext uri="{BB962C8B-B14F-4D97-AF65-F5344CB8AC3E}">
        <p14:creationId xmlns:p14="http://schemas.microsoft.com/office/powerpoint/2010/main" val="473570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19A216-F870-B77A-8975-1E017BE7E9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3E45039-2078-B4C9-F682-F919225060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A1FA7C-1F3D-5728-9407-59BEFBFB7F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371005-C6FF-49B8-9F98-AA0D064BD1F5}" type="datetimeFigureOut">
              <a:rPr lang="en-IN" smtClean="0"/>
              <a:t>10-09-2023</a:t>
            </a:fld>
            <a:endParaRPr lang="en-IN"/>
          </a:p>
        </p:txBody>
      </p:sp>
      <p:sp>
        <p:nvSpPr>
          <p:cNvPr id="5" name="Footer Placeholder 4">
            <a:extLst>
              <a:ext uri="{FF2B5EF4-FFF2-40B4-BE49-F238E27FC236}">
                <a16:creationId xmlns:a16="http://schemas.microsoft.com/office/drawing/2014/main" id="{682141CF-E271-9B52-26E9-725005B8B3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19D9C2B-D9A2-98ED-4835-CDEB4AA32A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D5F260-8B2B-4078-84D5-9DE564731B3D}" type="slidenum">
              <a:rPr lang="en-IN" smtClean="0"/>
              <a:t>‹#›</a:t>
            </a:fld>
            <a:endParaRPr lang="en-IN"/>
          </a:p>
        </p:txBody>
      </p:sp>
    </p:spTree>
    <p:extLst>
      <p:ext uri="{BB962C8B-B14F-4D97-AF65-F5344CB8AC3E}">
        <p14:creationId xmlns:p14="http://schemas.microsoft.com/office/powerpoint/2010/main" val="41095661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5BB8A5-5ECF-9647-BC9E-6389BB1522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73EADE2-13E0-D6A3-7750-40F048521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C197F8-0F98-5839-2BF2-66313417BA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CAA570-C901-40C1-8665-350295319D9F}" type="datetimeFigureOut">
              <a:rPr lang="en-IN" smtClean="0"/>
              <a:t>10-09-2023</a:t>
            </a:fld>
            <a:endParaRPr lang="en-IN"/>
          </a:p>
        </p:txBody>
      </p:sp>
      <p:sp>
        <p:nvSpPr>
          <p:cNvPr id="5" name="Footer Placeholder 4">
            <a:extLst>
              <a:ext uri="{FF2B5EF4-FFF2-40B4-BE49-F238E27FC236}">
                <a16:creationId xmlns:a16="http://schemas.microsoft.com/office/drawing/2014/main" id="{40BD6A3A-C3B9-3598-5526-F2678C9AF9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D2BFD40-C495-A322-AC7D-284558F747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D5BC26-CF89-48D1-BE61-30C38956A4CD}" type="slidenum">
              <a:rPr lang="en-IN" smtClean="0"/>
              <a:t>‹#›</a:t>
            </a:fld>
            <a:endParaRPr lang="en-IN"/>
          </a:p>
        </p:txBody>
      </p:sp>
    </p:spTree>
    <p:extLst>
      <p:ext uri="{BB962C8B-B14F-4D97-AF65-F5344CB8AC3E}">
        <p14:creationId xmlns:p14="http://schemas.microsoft.com/office/powerpoint/2010/main" val="42655441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DBBB1-7590-96C5-DF4C-E2B1D1107805}"/>
              </a:ext>
            </a:extLst>
          </p:cNvPr>
          <p:cNvSpPr>
            <a:spLocks noGrp="1"/>
          </p:cNvSpPr>
          <p:nvPr>
            <p:ph type="title"/>
          </p:nvPr>
        </p:nvSpPr>
        <p:spPr>
          <a:xfrm>
            <a:off x="77638" y="1"/>
            <a:ext cx="12016596" cy="1449237"/>
          </a:xfrm>
        </p:spPr>
        <p:txBody>
          <a:bodyPr>
            <a:normAutofit/>
          </a:bodyPr>
          <a:lstStyle/>
          <a:p>
            <a:pPr algn="ctr"/>
            <a:r>
              <a:rPr lang="en-IN" sz="5400" b="1" dirty="0">
                <a:solidFill>
                  <a:schemeClr val="tx1">
                    <a:lumMod val="95000"/>
                    <a:lumOff val="5000"/>
                  </a:schemeClr>
                </a:solidFill>
                <a:effectLst>
                  <a:outerShdw blurRad="38100" dist="38100" dir="2700000" algn="tl">
                    <a:srgbClr val="000000">
                      <a:alpha val="43137"/>
                    </a:srgbClr>
                  </a:outerShdw>
                </a:effectLst>
              </a:rPr>
              <a:t>Introduction</a:t>
            </a:r>
          </a:p>
        </p:txBody>
      </p:sp>
      <p:sp>
        <p:nvSpPr>
          <p:cNvPr id="7" name="Content Placeholder 6">
            <a:extLst>
              <a:ext uri="{FF2B5EF4-FFF2-40B4-BE49-F238E27FC236}">
                <a16:creationId xmlns:a16="http://schemas.microsoft.com/office/drawing/2014/main" id="{F5E33C17-F190-9DDB-1A1D-674B0A890FB9}"/>
              </a:ext>
            </a:extLst>
          </p:cNvPr>
          <p:cNvSpPr>
            <a:spLocks noGrp="1"/>
          </p:cNvSpPr>
          <p:nvPr>
            <p:ph idx="1"/>
          </p:nvPr>
        </p:nvSpPr>
        <p:spPr>
          <a:xfrm>
            <a:off x="77638" y="1155940"/>
            <a:ext cx="12016596" cy="5201728"/>
          </a:xfrm>
        </p:spPr>
        <p:style>
          <a:lnRef idx="1">
            <a:schemeClr val="accent3"/>
          </a:lnRef>
          <a:fillRef idx="2">
            <a:schemeClr val="accent3"/>
          </a:fillRef>
          <a:effectRef idx="1">
            <a:schemeClr val="accent3"/>
          </a:effectRef>
          <a:fontRef idx="minor">
            <a:schemeClr val="dk1"/>
          </a:fontRef>
        </p:style>
        <p:txBody>
          <a:bodyPr/>
          <a:lstStyle/>
          <a:p>
            <a:pPr algn="l">
              <a:buFont typeface="Arial" panose="020B0604020202020204" pitchFamily="34" charset="0"/>
              <a:buChar char="•"/>
            </a:pPr>
            <a:r>
              <a:rPr lang="en-US" sz="4000" b="1" dirty="0">
                <a:solidFill>
                  <a:schemeClr val="accent2">
                    <a:lumMod val="60000"/>
                    <a:lumOff val="40000"/>
                  </a:schemeClr>
                </a:solidFill>
                <a:highlight>
                  <a:srgbClr val="000080"/>
                </a:highlight>
                <a:latin typeface="Söhne"/>
              </a:rPr>
              <a:t>Title:</a:t>
            </a:r>
            <a:r>
              <a:rPr lang="en-US" sz="4000" b="1" dirty="0">
                <a:solidFill>
                  <a:srgbClr val="FF0000"/>
                </a:solidFill>
                <a:highlight>
                  <a:srgbClr val="000080"/>
                </a:highlight>
                <a:latin typeface="Söhne"/>
              </a:rPr>
              <a:t> </a:t>
            </a:r>
            <a:r>
              <a:rPr lang="en-US" sz="4000" b="1" dirty="0">
                <a:solidFill>
                  <a:schemeClr val="bg1"/>
                </a:solidFill>
                <a:highlight>
                  <a:srgbClr val="000080"/>
                </a:highlight>
                <a:latin typeface="Söhne"/>
              </a:rPr>
              <a:t>Telecom Customer Churn Analysis</a:t>
            </a:r>
          </a:p>
          <a:p>
            <a:pPr marL="0" indent="0" algn="l">
              <a:buNone/>
            </a:pPr>
            <a:endParaRPr lang="en-US" sz="4000" b="1" dirty="0">
              <a:solidFill>
                <a:schemeClr val="accent4">
                  <a:lumMod val="20000"/>
                  <a:lumOff val="80000"/>
                </a:schemeClr>
              </a:solidFill>
              <a:highlight>
                <a:srgbClr val="000000"/>
              </a:highlight>
              <a:latin typeface="Söhne"/>
            </a:endParaRPr>
          </a:p>
          <a:p>
            <a:pPr algn="l">
              <a:buFont typeface="Arial" panose="020B0604020202020204" pitchFamily="34" charset="0"/>
              <a:buChar char="•"/>
            </a:pPr>
            <a:r>
              <a:rPr lang="en-US" sz="4000" b="1" dirty="0">
                <a:solidFill>
                  <a:schemeClr val="accent2">
                    <a:lumMod val="60000"/>
                    <a:lumOff val="40000"/>
                  </a:schemeClr>
                </a:solidFill>
                <a:highlight>
                  <a:srgbClr val="000080"/>
                </a:highlight>
                <a:latin typeface="Söhne"/>
              </a:rPr>
              <a:t>Subtitle:</a:t>
            </a:r>
            <a:r>
              <a:rPr lang="en-US" sz="4000" b="1" dirty="0">
                <a:solidFill>
                  <a:srgbClr val="FF0000"/>
                </a:solidFill>
                <a:highlight>
                  <a:srgbClr val="000080"/>
                </a:highlight>
                <a:latin typeface="Söhne"/>
              </a:rPr>
              <a:t> </a:t>
            </a:r>
            <a:r>
              <a:rPr lang="en-US" sz="4000" b="1" dirty="0">
                <a:solidFill>
                  <a:schemeClr val="bg1"/>
                </a:solidFill>
                <a:highlight>
                  <a:srgbClr val="000080"/>
                </a:highlight>
                <a:latin typeface="Söhne"/>
              </a:rPr>
              <a:t>A Journey through Churn Analysis using </a:t>
            </a:r>
            <a:r>
              <a:rPr lang="en-US" sz="4000" b="1" dirty="0" err="1">
                <a:solidFill>
                  <a:schemeClr val="bg1"/>
                </a:solidFill>
                <a:highlight>
                  <a:srgbClr val="000080"/>
                </a:highlight>
                <a:latin typeface="Söhne"/>
              </a:rPr>
              <a:t>PowerBI</a:t>
            </a:r>
            <a:endParaRPr lang="en-US" sz="4000" b="1" dirty="0">
              <a:solidFill>
                <a:schemeClr val="bg1"/>
              </a:solidFill>
              <a:highlight>
                <a:srgbClr val="000080"/>
              </a:highlight>
              <a:latin typeface="Söhne"/>
            </a:endParaRPr>
          </a:p>
          <a:p>
            <a:pPr marL="0" indent="0" algn="l">
              <a:buNone/>
            </a:pPr>
            <a:endParaRPr lang="en-US" sz="4000" b="1" dirty="0">
              <a:solidFill>
                <a:schemeClr val="accent4">
                  <a:lumMod val="20000"/>
                  <a:lumOff val="80000"/>
                </a:schemeClr>
              </a:solidFill>
              <a:highlight>
                <a:srgbClr val="000000"/>
              </a:highlight>
              <a:latin typeface="Söhne"/>
            </a:endParaRPr>
          </a:p>
          <a:p>
            <a:pPr algn="l">
              <a:buFont typeface="Arial" panose="020B0604020202020204" pitchFamily="34" charset="0"/>
              <a:buChar char="•"/>
            </a:pPr>
            <a:r>
              <a:rPr lang="en-US" sz="4000" b="1" dirty="0">
                <a:solidFill>
                  <a:schemeClr val="accent2">
                    <a:lumMod val="60000"/>
                    <a:lumOff val="40000"/>
                  </a:schemeClr>
                </a:solidFill>
                <a:highlight>
                  <a:srgbClr val="000080"/>
                </a:highlight>
                <a:latin typeface="Söhne"/>
              </a:rPr>
              <a:t>Presenter's Name</a:t>
            </a:r>
            <a:r>
              <a:rPr lang="en-US" sz="4000" b="1" dirty="0">
                <a:solidFill>
                  <a:schemeClr val="bg1"/>
                </a:solidFill>
                <a:highlight>
                  <a:srgbClr val="000080"/>
                </a:highlight>
                <a:latin typeface="Söhne"/>
              </a:rPr>
              <a:t>: Kunal Batsa</a:t>
            </a:r>
            <a:endParaRPr lang="en-IN" dirty="0">
              <a:solidFill>
                <a:schemeClr val="bg1"/>
              </a:solidFill>
              <a:highlight>
                <a:srgbClr val="000080"/>
              </a:highlight>
            </a:endParaRPr>
          </a:p>
        </p:txBody>
      </p:sp>
    </p:spTree>
    <p:extLst>
      <p:ext uri="{BB962C8B-B14F-4D97-AF65-F5344CB8AC3E}">
        <p14:creationId xmlns:p14="http://schemas.microsoft.com/office/powerpoint/2010/main" val="13248332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BDBE3-7772-82B0-0202-6BA4A8C1ACBB}"/>
              </a:ext>
            </a:extLst>
          </p:cNvPr>
          <p:cNvSpPr>
            <a:spLocks noGrp="1"/>
          </p:cNvSpPr>
          <p:nvPr>
            <p:ph type="title"/>
          </p:nvPr>
        </p:nvSpPr>
        <p:spPr>
          <a:xfrm>
            <a:off x="347472" y="292608"/>
            <a:ext cx="10768584" cy="1051560"/>
          </a:xfrm>
        </p:spPr>
        <p:txBody>
          <a:bodyPr>
            <a:normAutofit fontScale="90000"/>
          </a:bodyPr>
          <a:lstStyle/>
          <a:p>
            <a:r>
              <a:rPr lang="en-US" b="1" i="0" dirty="0">
                <a:effectLst>
                  <a:outerShdw blurRad="38100" dist="38100" dir="2700000" algn="tl">
                    <a:srgbClr val="000000">
                      <a:alpha val="43137"/>
                    </a:srgbClr>
                  </a:outerShdw>
                </a:effectLst>
                <a:latin typeface="-apple-system"/>
              </a:rPr>
              <a:t>Findings</a:t>
            </a:r>
            <a:br>
              <a:rPr lang="en-US" b="0" i="0" dirty="0">
                <a:effectLst/>
                <a:latin typeface="-apple-system"/>
              </a:rPr>
            </a:br>
            <a:endParaRPr lang="en-IN" dirty="0"/>
          </a:p>
        </p:txBody>
      </p:sp>
      <p:sp>
        <p:nvSpPr>
          <p:cNvPr id="3" name="Content Placeholder 2">
            <a:extLst>
              <a:ext uri="{FF2B5EF4-FFF2-40B4-BE49-F238E27FC236}">
                <a16:creationId xmlns:a16="http://schemas.microsoft.com/office/drawing/2014/main" id="{E23DE8DA-4FF1-2911-02E7-BA62D1E194AF}"/>
              </a:ext>
            </a:extLst>
          </p:cNvPr>
          <p:cNvSpPr>
            <a:spLocks noGrp="1"/>
          </p:cNvSpPr>
          <p:nvPr>
            <p:ph idx="1"/>
          </p:nvPr>
        </p:nvSpPr>
        <p:spPr>
          <a:xfrm>
            <a:off x="347472" y="1133856"/>
            <a:ext cx="11006328" cy="5043107"/>
          </a:xfrm>
        </p:spPr>
        <p:style>
          <a:lnRef idx="1">
            <a:schemeClr val="accent3"/>
          </a:lnRef>
          <a:fillRef idx="2">
            <a:schemeClr val="accent3"/>
          </a:fillRef>
          <a:effectRef idx="1">
            <a:schemeClr val="accent3"/>
          </a:effectRef>
          <a:fontRef idx="minor">
            <a:schemeClr val="dk1"/>
          </a:fontRef>
        </p:style>
        <p:txBody>
          <a:bodyPr>
            <a:normAutofit/>
          </a:bodyPr>
          <a:lstStyle/>
          <a:p>
            <a:pPr fontAlgn="auto">
              <a:buFont typeface="Arial" panose="020B0604020202020204" pitchFamily="34" charset="0"/>
              <a:buChar char="•"/>
            </a:pPr>
            <a:r>
              <a:rPr lang="en-US" dirty="0">
                <a:effectLst/>
              </a:rPr>
              <a:t>There were 7043 subscribers (customers) this month. 1869 churned. The churn rate was 26.54%.</a:t>
            </a:r>
          </a:p>
          <a:p>
            <a:pPr fontAlgn="auto">
              <a:buFont typeface="Arial" panose="020B0604020202020204" pitchFamily="34" charset="0"/>
              <a:buChar char="•"/>
            </a:pPr>
            <a:r>
              <a:rPr lang="en-US" dirty="0">
                <a:effectLst/>
              </a:rPr>
              <a:t>50.24% and 49.76% of customers who left the company were women and men respectively.</a:t>
            </a:r>
          </a:p>
          <a:p>
            <a:pPr fontAlgn="auto">
              <a:buFont typeface="Arial" panose="020B0604020202020204" pitchFamily="34" charset="0"/>
              <a:buChar char="•"/>
            </a:pPr>
            <a:r>
              <a:rPr lang="en-US" dirty="0">
                <a:effectLst/>
              </a:rPr>
              <a:t>74.5% of customers who left the company are not senior citizens. This shows that the churn rate is higher among the younger population.</a:t>
            </a:r>
          </a:p>
          <a:p>
            <a:pPr fontAlgn="auto">
              <a:buFont typeface="Arial" panose="020B0604020202020204" pitchFamily="34" charset="0"/>
              <a:buChar char="•"/>
            </a:pPr>
            <a:r>
              <a:rPr lang="en-US" dirty="0">
                <a:effectLst/>
              </a:rPr>
              <a:t>On partner analysis, 64.21% of those who left had no partners. Again, this can be attributed to the churn rate being higher among the younger customers.</a:t>
            </a:r>
          </a:p>
          <a:p>
            <a:pPr fontAlgn="auto">
              <a:buFont typeface="Arial" panose="020B0604020202020204" pitchFamily="34" charset="0"/>
              <a:buChar char="•"/>
            </a:pPr>
            <a:r>
              <a:rPr lang="en-US" dirty="0">
                <a:effectLst/>
              </a:rPr>
              <a:t>Of the customers who left, 82.6% had no dependents.</a:t>
            </a:r>
          </a:p>
          <a:p>
            <a:endParaRPr lang="en-IN" dirty="0"/>
          </a:p>
        </p:txBody>
      </p:sp>
    </p:spTree>
    <p:extLst>
      <p:ext uri="{BB962C8B-B14F-4D97-AF65-F5344CB8AC3E}">
        <p14:creationId xmlns:p14="http://schemas.microsoft.com/office/powerpoint/2010/main" val="1496641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97C52-5953-F2CE-1113-020DAB980F1D}"/>
              </a:ext>
            </a:extLst>
          </p:cNvPr>
          <p:cNvSpPr>
            <a:spLocks noGrp="1"/>
          </p:cNvSpPr>
          <p:nvPr>
            <p:ph type="title"/>
          </p:nvPr>
        </p:nvSpPr>
        <p:spPr>
          <a:xfrm>
            <a:off x="82296" y="82296"/>
            <a:ext cx="11271504" cy="1142999"/>
          </a:xfrm>
        </p:spPr>
        <p:txBody>
          <a:bodyPr>
            <a:normAutofit fontScale="90000"/>
          </a:bodyPr>
          <a:lstStyle/>
          <a:p>
            <a:r>
              <a:rPr lang="en-IN" sz="4000" b="1" i="0" dirty="0">
                <a:effectLst>
                  <a:outerShdw blurRad="38100" dist="38100" dir="2700000" algn="tl">
                    <a:srgbClr val="000000">
                      <a:alpha val="43137"/>
                    </a:srgbClr>
                  </a:outerShdw>
                </a:effectLst>
                <a:latin typeface="-apple-system"/>
              </a:rPr>
              <a:t>Customer</a:t>
            </a:r>
            <a:r>
              <a:rPr lang="en-IN" b="1" i="0" dirty="0">
                <a:effectLst>
                  <a:outerShdw blurRad="38100" dist="38100" dir="2700000" algn="tl">
                    <a:srgbClr val="000000">
                      <a:alpha val="43137"/>
                    </a:srgbClr>
                  </a:outerShdw>
                </a:effectLst>
                <a:latin typeface="-apple-system"/>
              </a:rPr>
              <a:t> Accounts Overview</a:t>
            </a:r>
            <a:br>
              <a:rPr lang="en-IN" b="1" i="0" dirty="0">
                <a:effectLst>
                  <a:outerShdw blurRad="38100" dist="38100" dir="2700000" algn="tl">
                    <a:srgbClr val="000000">
                      <a:alpha val="43137"/>
                    </a:srgbClr>
                  </a:outerShdw>
                </a:effectLst>
                <a:latin typeface="-apple-system"/>
              </a:rPr>
            </a:br>
            <a:endParaRPr lang="en-IN" dirty="0">
              <a:effectLst>
                <a:outerShdw blurRad="38100" dist="38100" dir="2700000" algn="tl">
                  <a:srgbClr val="000000">
                    <a:alpha val="43137"/>
                  </a:srgbClr>
                </a:outerShdw>
              </a:effectLst>
            </a:endParaRPr>
          </a:p>
        </p:txBody>
      </p:sp>
      <p:pic>
        <p:nvPicPr>
          <p:cNvPr id="5" name="Content Placeholder 4" descr="A screenshot of a computer&#10;&#10;Description automatically generated">
            <a:extLst>
              <a:ext uri="{FF2B5EF4-FFF2-40B4-BE49-F238E27FC236}">
                <a16:creationId xmlns:a16="http://schemas.microsoft.com/office/drawing/2014/main" id="{FB2D73FD-81B9-EC1D-CA24-3761B1854E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296" y="716437"/>
            <a:ext cx="12027408" cy="5976594"/>
          </a:xfrm>
        </p:spPr>
      </p:pic>
    </p:spTree>
    <p:extLst>
      <p:ext uri="{BB962C8B-B14F-4D97-AF65-F5344CB8AC3E}">
        <p14:creationId xmlns:p14="http://schemas.microsoft.com/office/powerpoint/2010/main" val="1302923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7E2D6-4347-0D9C-B509-8F439654AD05}"/>
              </a:ext>
            </a:extLst>
          </p:cNvPr>
          <p:cNvSpPr>
            <a:spLocks noGrp="1"/>
          </p:cNvSpPr>
          <p:nvPr>
            <p:ph type="title"/>
          </p:nvPr>
        </p:nvSpPr>
        <p:spPr>
          <a:xfrm>
            <a:off x="150830" y="509047"/>
            <a:ext cx="2187018" cy="509048"/>
          </a:xfrm>
        </p:spPr>
        <p:txBody>
          <a:bodyPr>
            <a:normAutofit fontScale="90000"/>
          </a:bodyPr>
          <a:lstStyle/>
          <a:p>
            <a:r>
              <a:rPr lang="en-US" sz="4000" b="1" i="0" dirty="0">
                <a:effectLst>
                  <a:outerShdw blurRad="38100" dist="38100" dir="2700000" algn="tl">
                    <a:srgbClr val="000000">
                      <a:alpha val="43137"/>
                    </a:srgbClr>
                  </a:outerShdw>
                </a:effectLst>
                <a:latin typeface="-apple-system"/>
              </a:rPr>
              <a:t>Findings</a:t>
            </a:r>
            <a:br>
              <a:rPr lang="en-US" b="0" i="0" dirty="0">
                <a:effectLst/>
                <a:latin typeface="-apple-system"/>
              </a:rPr>
            </a:br>
            <a:endParaRPr lang="en-IN" dirty="0"/>
          </a:p>
        </p:txBody>
      </p:sp>
      <p:sp>
        <p:nvSpPr>
          <p:cNvPr id="3" name="Content Placeholder 2">
            <a:extLst>
              <a:ext uri="{FF2B5EF4-FFF2-40B4-BE49-F238E27FC236}">
                <a16:creationId xmlns:a16="http://schemas.microsoft.com/office/drawing/2014/main" id="{188B9DF8-309E-580F-7BAE-700A5B2EED95}"/>
              </a:ext>
            </a:extLst>
          </p:cNvPr>
          <p:cNvSpPr>
            <a:spLocks noGrp="1"/>
          </p:cNvSpPr>
          <p:nvPr>
            <p:ph idx="1"/>
          </p:nvPr>
        </p:nvSpPr>
        <p:spPr>
          <a:xfrm>
            <a:off x="150830" y="904973"/>
            <a:ext cx="11890340" cy="5443980"/>
          </a:xfrm>
        </p:spPr>
        <p:style>
          <a:lnRef idx="1">
            <a:schemeClr val="accent3"/>
          </a:lnRef>
          <a:fillRef idx="2">
            <a:schemeClr val="accent3"/>
          </a:fillRef>
          <a:effectRef idx="1">
            <a:schemeClr val="accent3"/>
          </a:effectRef>
          <a:fontRef idx="minor">
            <a:schemeClr val="dk1"/>
          </a:fontRef>
        </p:style>
        <p:txBody>
          <a:bodyPr>
            <a:normAutofit lnSpcReduction="10000"/>
          </a:bodyPr>
          <a:lstStyle/>
          <a:p>
            <a:pPr fontAlgn="auto">
              <a:buFont typeface="Arial" panose="020B0604020202020204" pitchFamily="34" charset="0"/>
              <a:buChar char="•"/>
            </a:pPr>
            <a:r>
              <a:rPr lang="en-US" dirty="0"/>
              <a:t>Around 1.3K</a:t>
            </a:r>
            <a:r>
              <a:rPr lang="en-US" dirty="0">
                <a:effectLst/>
              </a:rPr>
              <a:t> of customer churn were customers who had been with the company for less than 20 months (new customers).</a:t>
            </a:r>
          </a:p>
          <a:p>
            <a:pPr fontAlgn="auto">
              <a:buFont typeface="Arial" panose="020B0604020202020204" pitchFamily="34" charset="0"/>
              <a:buChar char="•"/>
            </a:pPr>
            <a:r>
              <a:rPr lang="en-US" dirty="0">
                <a:effectLst/>
              </a:rPr>
              <a:t>The majority of customers who left the company were on the month-on-month contract type(86.6%).</a:t>
            </a:r>
          </a:p>
          <a:p>
            <a:pPr fontAlgn="auto">
              <a:buFont typeface="Arial" panose="020B0604020202020204" pitchFamily="34" charset="0"/>
              <a:buChar char="•"/>
            </a:pPr>
            <a:r>
              <a:rPr lang="en-US" dirty="0">
                <a:effectLst/>
              </a:rPr>
              <a:t>Of the customers who left 45.29% used electronic check, 19.20% used mailed check, 16.73% used bank transfer, 15.24% used credit card as payment method.</a:t>
            </a:r>
          </a:p>
          <a:p>
            <a:pPr fontAlgn="auto">
              <a:buFont typeface="Arial" panose="020B0604020202020204" pitchFamily="34" charset="0"/>
              <a:buChar char="•"/>
            </a:pPr>
            <a:r>
              <a:rPr lang="en-US" dirty="0">
                <a:effectLst/>
              </a:rPr>
              <a:t>74.91% of customer churn were customers who had subscribed to paperless billing.</a:t>
            </a:r>
          </a:p>
          <a:p>
            <a:pPr fontAlgn="auto">
              <a:buFont typeface="Arial" panose="020B0604020202020204" pitchFamily="34" charset="0"/>
              <a:buChar char="•"/>
            </a:pPr>
            <a:r>
              <a:rPr lang="en-US" dirty="0">
                <a:effectLst/>
              </a:rPr>
              <a:t>The average monthly charges were highest for customers with the month-on-month contracts but their total charges yearly were much lower. On the other hand, the average monthly charges were lowest for customers with two year contracts but their total charges were much higher.</a:t>
            </a:r>
          </a:p>
          <a:p>
            <a:endParaRPr lang="en-IN" dirty="0"/>
          </a:p>
        </p:txBody>
      </p:sp>
    </p:spTree>
    <p:extLst>
      <p:ext uri="{BB962C8B-B14F-4D97-AF65-F5344CB8AC3E}">
        <p14:creationId xmlns:p14="http://schemas.microsoft.com/office/powerpoint/2010/main" val="1923233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1BADF-B445-4527-9BED-8BB3A3034CD5}"/>
              </a:ext>
            </a:extLst>
          </p:cNvPr>
          <p:cNvSpPr>
            <a:spLocks noGrp="1"/>
          </p:cNvSpPr>
          <p:nvPr>
            <p:ph type="title"/>
          </p:nvPr>
        </p:nvSpPr>
        <p:spPr>
          <a:xfrm>
            <a:off x="94268" y="461913"/>
            <a:ext cx="3893270" cy="395926"/>
          </a:xfrm>
        </p:spPr>
        <p:txBody>
          <a:bodyPr>
            <a:normAutofit fontScale="90000"/>
          </a:bodyPr>
          <a:lstStyle/>
          <a:p>
            <a:r>
              <a:rPr lang="en-IN" sz="4000" b="1" i="0" dirty="0">
                <a:effectLst>
                  <a:outerShdw blurRad="38100" dist="38100" dir="2700000" algn="tl">
                    <a:srgbClr val="000000">
                      <a:alpha val="43137"/>
                    </a:srgbClr>
                  </a:outerShdw>
                </a:effectLst>
                <a:latin typeface="-apple-system"/>
              </a:rPr>
              <a:t>Services Overview</a:t>
            </a:r>
            <a:br>
              <a:rPr lang="en-IN" sz="4000" b="1" i="0" dirty="0">
                <a:effectLst>
                  <a:outerShdw blurRad="38100" dist="38100" dir="2700000" algn="tl">
                    <a:srgbClr val="000000">
                      <a:alpha val="43137"/>
                    </a:srgbClr>
                  </a:outerShdw>
                </a:effectLst>
                <a:latin typeface="-apple-system"/>
              </a:rPr>
            </a:br>
            <a:endParaRPr lang="en-IN" sz="4000" dirty="0">
              <a:effectLst>
                <a:outerShdw blurRad="38100" dist="38100" dir="2700000" algn="tl">
                  <a:srgbClr val="000000">
                    <a:alpha val="43137"/>
                  </a:srgbClr>
                </a:outerShdw>
              </a:effectLst>
            </a:endParaRPr>
          </a:p>
        </p:txBody>
      </p:sp>
      <p:pic>
        <p:nvPicPr>
          <p:cNvPr id="5" name="Content Placeholder 4" descr="A screenshot of a computer&#10;&#10;Description automatically generated">
            <a:extLst>
              <a:ext uri="{FF2B5EF4-FFF2-40B4-BE49-F238E27FC236}">
                <a16:creationId xmlns:a16="http://schemas.microsoft.com/office/drawing/2014/main" id="{7B81C00D-59DF-5C7A-AE2C-5ABDF28331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268" y="655983"/>
            <a:ext cx="12003464" cy="6013174"/>
          </a:xfrm>
        </p:spPr>
      </p:pic>
    </p:spTree>
    <p:extLst>
      <p:ext uri="{BB962C8B-B14F-4D97-AF65-F5344CB8AC3E}">
        <p14:creationId xmlns:p14="http://schemas.microsoft.com/office/powerpoint/2010/main" val="30202207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D60BF-1331-A767-793C-604867404DE4}"/>
              </a:ext>
            </a:extLst>
          </p:cNvPr>
          <p:cNvSpPr>
            <a:spLocks noGrp="1"/>
          </p:cNvSpPr>
          <p:nvPr>
            <p:ph type="title"/>
          </p:nvPr>
        </p:nvSpPr>
        <p:spPr>
          <a:xfrm>
            <a:off x="141402" y="707010"/>
            <a:ext cx="2149312" cy="263952"/>
          </a:xfrm>
        </p:spPr>
        <p:txBody>
          <a:bodyPr>
            <a:normAutofit fontScale="90000"/>
          </a:bodyPr>
          <a:lstStyle/>
          <a:p>
            <a:r>
              <a:rPr lang="en-US" sz="4000" b="1" i="0" dirty="0">
                <a:effectLst>
                  <a:outerShdw blurRad="38100" dist="38100" dir="2700000" algn="tl">
                    <a:srgbClr val="000000">
                      <a:alpha val="43137"/>
                    </a:srgbClr>
                  </a:outerShdw>
                </a:effectLst>
                <a:latin typeface="-apple-system"/>
              </a:rPr>
              <a:t>Findings</a:t>
            </a:r>
            <a:br>
              <a:rPr lang="en-US" b="0" i="0" dirty="0">
                <a:effectLst/>
                <a:latin typeface="-apple-system"/>
              </a:rPr>
            </a:br>
            <a:endParaRPr lang="en-IN" dirty="0"/>
          </a:p>
        </p:txBody>
      </p:sp>
      <p:sp>
        <p:nvSpPr>
          <p:cNvPr id="3" name="Content Placeholder 2">
            <a:extLst>
              <a:ext uri="{FF2B5EF4-FFF2-40B4-BE49-F238E27FC236}">
                <a16:creationId xmlns:a16="http://schemas.microsoft.com/office/drawing/2014/main" id="{CBD0D484-EF41-1C13-22CF-590BC2E0BE46}"/>
              </a:ext>
            </a:extLst>
          </p:cNvPr>
          <p:cNvSpPr>
            <a:spLocks noGrp="1"/>
          </p:cNvSpPr>
          <p:nvPr>
            <p:ph idx="1"/>
          </p:nvPr>
        </p:nvSpPr>
        <p:spPr>
          <a:xfrm>
            <a:off x="141401" y="1084082"/>
            <a:ext cx="11877773" cy="5288438"/>
          </a:xfrm>
        </p:spPr>
        <p:style>
          <a:lnRef idx="1">
            <a:schemeClr val="accent3"/>
          </a:lnRef>
          <a:fillRef idx="2">
            <a:schemeClr val="accent3"/>
          </a:fillRef>
          <a:effectRef idx="1">
            <a:schemeClr val="accent3"/>
          </a:effectRef>
          <a:fontRef idx="minor">
            <a:schemeClr val="dk1"/>
          </a:fontRef>
        </p:style>
        <p:txBody>
          <a:bodyPr>
            <a:normAutofit/>
          </a:bodyPr>
          <a:lstStyle/>
          <a:p>
            <a:pPr fontAlgn="auto">
              <a:buFont typeface="Arial" panose="020B0604020202020204" pitchFamily="34" charset="0"/>
              <a:buChar char="•"/>
            </a:pPr>
            <a:r>
              <a:rPr lang="en-US" dirty="0">
                <a:effectLst/>
              </a:rPr>
              <a:t>Out of the customers who left, 45.48% had phone service and multiple lines and 45.42% had phone service but didn’t have multiple lines. They still left anyway. This suggests that multiple lines and phone service were not key influencers of customer churn.</a:t>
            </a:r>
          </a:p>
          <a:p>
            <a:pPr fontAlgn="auto">
              <a:buFont typeface="Arial" panose="020B0604020202020204" pitchFamily="34" charset="0"/>
              <a:buChar char="•"/>
            </a:pPr>
            <a:r>
              <a:rPr lang="en-US" dirty="0"/>
              <a:t>44</a:t>
            </a:r>
            <a:r>
              <a:rPr lang="en-US" dirty="0">
                <a:effectLst/>
              </a:rPr>
              <a:t>% of customers who had fiber optic left, 34% of those who had DSL left .This suggests that Fiber optic could be an issue and churn is likely to increase among the customers who have subscribed to it.</a:t>
            </a:r>
          </a:p>
          <a:p>
            <a:r>
              <a:rPr lang="en-IN" dirty="0"/>
              <a:t>1446 customers who didn’t get tech support had churned. This suggests that the tech support could be an issue as well.</a:t>
            </a:r>
          </a:p>
          <a:p>
            <a:r>
              <a:rPr lang="en-IN" dirty="0"/>
              <a:t>1057 customers who didn’t have online security had churned whereas only 176 customers had churned who had online security. This shows a huge difference in the number of churn and this could also be one of our issue</a:t>
            </a:r>
          </a:p>
        </p:txBody>
      </p:sp>
    </p:spTree>
    <p:extLst>
      <p:ext uri="{BB962C8B-B14F-4D97-AF65-F5344CB8AC3E}">
        <p14:creationId xmlns:p14="http://schemas.microsoft.com/office/powerpoint/2010/main" val="1944955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screenshot of a computer&#10;&#10;Description automatically generated">
            <a:extLst>
              <a:ext uri="{FF2B5EF4-FFF2-40B4-BE49-F238E27FC236}">
                <a16:creationId xmlns:a16="http://schemas.microsoft.com/office/drawing/2014/main" id="{63DDAC71-61B5-F27D-9F35-407AEE45E8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107" y="1500809"/>
            <a:ext cx="11906875" cy="5168347"/>
          </a:xfrm>
        </p:spPr>
      </p:pic>
      <p:sp>
        <p:nvSpPr>
          <p:cNvPr id="6" name="Title 1">
            <a:extLst>
              <a:ext uri="{FF2B5EF4-FFF2-40B4-BE49-F238E27FC236}">
                <a16:creationId xmlns:a16="http://schemas.microsoft.com/office/drawing/2014/main" id="{764F3BA2-86CF-1062-70AE-D2DD99CD4BF9}"/>
              </a:ext>
            </a:extLst>
          </p:cNvPr>
          <p:cNvSpPr>
            <a:spLocks noGrp="1"/>
          </p:cNvSpPr>
          <p:nvPr>
            <p:ph type="title"/>
          </p:nvPr>
        </p:nvSpPr>
        <p:spPr>
          <a:xfrm>
            <a:off x="179108" y="1640265"/>
            <a:ext cx="11174692" cy="556180"/>
          </a:xfrm>
        </p:spPr>
        <p:txBody>
          <a:bodyPr>
            <a:normAutofit fontScale="90000"/>
          </a:bodyPr>
          <a:lstStyle/>
          <a:p>
            <a:pPr algn="l" fontAlgn="auto"/>
            <a:r>
              <a:rPr lang="en-US" sz="3600" b="1" i="0" dirty="0">
                <a:effectLst>
                  <a:outerShdw blurRad="38100" dist="38100" dir="2700000" algn="tl">
                    <a:srgbClr val="000000">
                      <a:alpha val="43137"/>
                    </a:srgbClr>
                  </a:outerShdw>
                </a:effectLst>
                <a:latin typeface="-apple-system"/>
              </a:rPr>
              <a:t>The Analysis</a:t>
            </a:r>
            <a:br>
              <a:rPr lang="en-US" sz="3600" b="1" i="0" dirty="0">
                <a:effectLst>
                  <a:outerShdw blurRad="38100" dist="38100" dir="2700000" algn="tl">
                    <a:srgbClr val="000000">
                      <a:alpha val="43137"/>
                    </a:srgbClr>
                  </a:outerShdw>
                </a:effectLst>
                <a:latin typeface="-apple-system"/>
              </a:rPr>
            </a:br>
            <a:r>
              <a:rPr lang="en-US" sz="3100" b="0" i="0" dirty="0">
                <a:effectLst/>
                <a:latin typeface="-apple-system"/>
              </a:rPr>
              <a:t>To make the right recommendations, I had to determine the key factors that drove customer churn . Here are my findings</a:t>
            </a:r>
            <a:r>
              <a:rPr lang="en-US" sz="4400" b="0" i="0" dirty="0">
                <a:effectLst/>
                <a:latin typeface="-apple-system"/>
              </a:rPr>
              <a:t>.</a:t>
            </a:r>
            <a:br>
              <a:rPr lang="en-US" sz="4400" b="0" i="0" dirty="0">
                <a:effectLst/>
                <a:latin typeface="-apple-system"/>
              </a:rPr>
            </a:br>
            <a:br>
              <a:rPr lang="en-US" dirty="0"/>
            </a:br>
            <a:br>
              <a:rPr lang="en-IN" dirty="0"/>
            </a:br>
            <a:br>
              <a:rPr lang="en-US" b="1" i="0" dirty="0">
                <a:effectLst/>
                <a:latin typeface="-apple-system"/>
              </a:rPr>
            </a:br>
            <a:endParaRPr lang="en-IN" dirty="0"/>
          </a:p>
        </p:txBody>
      </p:sp>
    </p:spTree>
    <p:extLst>
      <p:ext uri="{BB962C8B-B14F-4D97-AF65-F5344CB8AC3E}">
        <p14:creationId xmlns:p14="http://schemas.microsoft.com/office/powerpoint/2010/main" val="40229752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0F012-E2A3-26BC-7CA9-FA7365A3C2F1}"/>
              </a:ext>
            </a:extLst>
          </p:cNvPr>
          <p:cNvSpPr>
            <a:spLocks noGrp="1"/>
          </p:cNvSpPr>
          <p:nvPr>
            <p:ph type="title"/>
          </p:nvPr>
        </p:nvSpPr>
        <p:spPr>
          <a:xfrm>
            <a:off x="150830" y="160256"/>
            <a:ext cx="2205872" cy="603315"/>
          </a:xfrm>
        </p:spPr>
        <p:txBody>
          <a:bodyPr>
            <a:normAutofit fontScale="90000"/>
          </a:bodyPr>
          <a:lstStyle/>
          <a:p>
            <a:r>
              <a:rPr lang="en-US" sz="4400" b="1" i="0" dirty="0">
                <a:effectLst>
                  <a:outerShdw blurRad="38100" dist="38100" dir="2700000" algn="tl">
                    <a:srgbClr val="000000">
                      <a:alpha val="43137"/>
                    </a:srgbClr>
                  </a:outerShdw>
                </a:effectLst>
                <a:latin typeface="-apple-system"/>
              </a:rPr>
              <a:t>Findings</a:t>
            </a:r>
            <a:endParaRPr lang="en-IN" dirty="0"/>
          </a:p>
        </p:txBody>
      </p:sp>
      <p:sp>
        <p:nvSpPr>
          <p:cNvPr id="3" name="Content Placeholder 2">
            <a:extLst>
              <a:ext uri="{FF2B5EF4-FFF2-40B4-BE49-F238E27FC236}">
                <a16:creationId xmlns:a16="http://schemas.microsoft.com/office/drawing/2014/main" id="{0EE5ECF5-4538-7331-DAB1-68006AA7E051}"/>
              </a:ext>
            </a:extLst>
          </p:cNvPr>
          <p:cNvSpPr>
            <a:spLocks noGrp="1"/>
          </p:cNvSpPr>
          <p:nvPr>
            <p:ph idx="1"/>
          </p:nvPr>
        </p:nvSpPr>
        <p:spPr>
          <a:xfrm>
            <a:off x="150829" y="763571"/>
            <a:ext cx="11858919" cy="5934173"/>
          </a:xfrm>
        </p:spPr>
        <p:style>
          <a:lnRef idx="1">
            <a:schemeClr val="accent3"/>
          </a:lnRef>
          <a:fillRef idx="2">
            <a:schemeClr val="accent3"/>
          </a:fillRef>
          <a:effectRef idx="1">
            <a:schemeClr val="accent3"/>
          </a:effectRef>
          <a:fontRef idx="minor">
            <a:schemeClr val="dk1"/>
          </a:fontRef>
        </p:style>
        <p:txBody>
          <a:bodyPr>
            <a:noAutofit/>
          </a:bodyPr>
          <a:lstStyle/>
          <a:p>
            <a:pPr marL="0" indent="0" fontAlgn="auto">
              <a:buNone/>
            </a:pPr>
            <a:r>
              <a:rPr lang="en-US" sz="2400" dirty="0"/>
              <a:t>1.From the findings, when contract is month to month type the likelihood of churn being yes increases by 40%.</a:t>
            </a:r>
          </a:p>
          <a:p>
            <a:pPr marL="0" indent="0" fontAlgn="auto">
              <a:buNone/>
            </a:pPr>
            <a:endParaRPr lang="en-US" sz="2400" dirty="0"/>
          </a:p>
          <a:p>
            <a:pPr marL="0" indent="0" fontAlgn="auto">
              <a:buNone/>
            </a:pPr>
            <a:r>
              <a:rPr lang="en-US" sz="2400" dirty="0"/>
              <a:t>2.From the findings, on average when the average total charges decreases, the likelihood of customers leaving increases. In short, what the data is saying is that customers with high total charges are less likely to leave. This translates to senior citizens with two year contracts being less likely to leave.</a:t>
            </a:r>
          </a:p>
          <a:p>
            <a:pPr marL="0" indent="0" fontAlgn="auto">
              <a:buNone/>
            </a:pPr>
            <a:endParaRPr lang="en-US" sz="2400" dirty="0"/>
          </a:p>
          <a:p>
            <a:pPr marL="0" indent="0" fontAlgn="auto">
              <a:buNone/>
            </a:pPr>
            <a:r>
              <a:rPr lang="en-US" sz="2400" dirty="0"/>
              <a:t>3.On average, when the average number of tech tickets go up, the customer is likely to leave the company.</a:t>
            </a:r>
          </a:p>
          <a:p>
            <a:pPr marL="0" indent="0" fontAlgn="auto">
              <a:buNone/>
            </a:pPr>
            <a:endParaRPr lang="en-US" sz="2400" dirty="0"/>
          </a:p>
          <a:p>
            <a:pPr marL="0" indent="0" fontAlgn="auto">
              <a:buNone/>
            </a:pPr>
            <a:r>
              <a:rPr lang="en-US" sz="2400" dirty="0"/>
              <a:t>4.When the average monthly charges go up, customer churn is likely to occur especially because monthly charges are higher for month-on-month customers who we have earlier seen to be the younger population who have been with the company for less than 20 months on their way out.</a:t>
            </a:r>
          </a:p>
          <a:p>
            <a:pPr marL="0" indent="0">
              <a:buNone/>
            </a:pPr>
            <a:br>
              <a:rPr lang="en-US" sz="2400" dirty="0"/>
            </a:br>
            <a:endParaRPr lang="en-IN" sz="2400" dirty="0"/>
          </a:p>
        </p:txBody>
      </p:sp>
    </p:spTree>
    <p:extLst>
      <p:ext uri="{BB962C8B-B14F-4D97-AF65-F5344CB8AC3E}">
        <p14:creationId xmlns:p14="http://schemas.microsoft.com/office/powerpoint/2010/main" val="3550321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
            <a:extLst>
              <a:ext uri="{FF2B5EF4-FFF2-40B4-BE49-F238E27FC236}">
                <a16:creationId xmlns:a16="http://schemas.microsoft.com/office/drawing/2014/main" id="{D47DB25F-938C-FCD5-B927-418FDB8E747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237" t="-141" r="1571" b="2472"/>
          <a:stretch/>
        </p:blipFill>
        <p:spPr>
          <a:xfrm>
            <a:off x="1" y="39328"/>
            <a:ext cx="12113442" cy="6729118"/>
          </a:xfrm>
        </p:spPr>
      </p:pic>
    </p:spTree>
    <p:extLst>
      <p:ext uri="{BB962C8B-B14F-4D97-AF65-F5344CB8AC3E}">
        <p14:creationId xmlns:p14="http://schemas.microsoft.com/office/powerpoint/2010/main" val="2482748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C7758-9572-88BD-4A4E-6F95283F10BA}"/>
              </a:ext>
            </a:extLst>
          </p:cNvPr>
          <p:cNvSpPr>
            <a:spLocks noGrp="1"/>
          </p:cNvSpPr>
          <p:nvPr>
            <p:ph type="title"/>
          </p:nvPr>
        </p:nvSpPr>
        <p:spPr>
          <a:xfrm>
            <a:off x="113122" y="65988"/>
            <a:ext cx="11896626" cy="1216058"/>
          </a:xfrm>
        </p:spPr>
        <p:txBody>
          <a:bodyPr>
            <a:normAutofit/>
          </a:bodyPr>
          <a:lstStyle/>
          <a:p>
            <a:r>
              <a:rPr lang="en-US" sz="3600" b="0" i="0" dirty="0">
                <a:effectLst>
                  <a:outerShdw blurRad="38100" dist="38100" dir="2700000" algn="tl">
                    <a:srgbClr val="000000">
                      <a:alpha val="43137"/>
                    </a:srgbClr>
                  </a:outerShdw>
                </a:effectLst>
                <a:latin typeface="-apple-system"/>
              </a:rPr>
              <a:t>The top 6 influencers of customer churn in the company are</a:t>
            </a:r>
            <a:endParaRPr lang="en-IN" sz="3600"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733D36BA-2AEF-8050-7168-76BDE65620C6}"/>
              </a:ext>
            </a:extLst>
          </p:cNvPr>
          <p:cNvSpPr>
            <a:spLocks noGrp="1"/>
          </p:cNvSpPr>
          <p:nvPr>
            <p:ph idx="1"/>
          </p:nvPr>
        </p:nvSpPr>
        <p:spPr>
          <a:xfrm>
            <a:off x="182252" y="1206631"/>
            <a:ext cx="11827496" cy="5250730"/>
          </a:xfrm>
        </p:spPr>
        <p:style>
          <a:lnRef idx="1">
            <a:schemeClr val="accent3"/>
          </a:lnRef>
          <a:fillRef idx="2">
            <a:schemeClr val="accent3"/>
          </a:fillRef>
          <a:effectRef idx="1">
            <a:schemeClr val="accent3"/>
          </a:effectRef>
          <a:fontRef idx="minor">
            <a:schemeClr val="dk1"/>
          </a:fontRef>
        </p:style>
        <p:txBody>
          <a:bodyPr/>
          <a:lstStyle/>
          <a:p>
            <a:pPr marL="0" indent="0" algn="l" fontAlgn="auto">
              <a:buNone/>
            </a:pPr>
            <a:endParaRPr lang="en-US" b="0" i="0" dirty="0">
              <a:effectLst/>
              <a:latin typeface="-apple-system"/>
            </a:endParaRPr>
          </a:p>
          <a:p>
            <a:pPr fontAlgn="auto">
              <a:buFont typeface="+mj-lt"/>
              <a:buAutoNum type="arabicPeriod"/>
            </a:pPr>
            <a:r>
              <a:rPr lang="en-US" sz="2400" dirty="0"/>
              <a:t>Tenure</a:t>
            </a:r>
          </a:p>
          <a:p>
            <a:pPr fontAlgn="auto">
              <a:buFont typeface="+mj-lt"/>
              <a:buAutoNum type="arabicPeriod"/>
            </a:pPr>
            <a:r>
              <a:rPr lang="en-US" sz="2400" dirty="0"/>
              <a:t>Month-to-month contracts</a:t>
            </a:r>
          </a:p>
          <a:p>
            <a:pPr fontAlgn="auto">
              <a:buFont typeface="+mj-lt"/>
              <a:buAutoNum type="arabicPeriod"/>
            </a:pPr>
            <a:r>
              <a:rPr lang="en-US" sz="2400" dirty="0"/>
              <a:t>Number of tech tickets</a:t>
            </a:r>
          </a:p>
          <a:p>
            <a:pPr fontAlgn="auto">
              <a:buFont typeface="+mj-lt"/>
              <a:buAutoNum type="arabicPeriod"/>
            </a:pPr>
            <a:r>
              <a:rPr lang="en-US" sz="2400" dirty="0"/>
              <a:t>Online Security</a:t>
            </a:r>
          </a:p>
          <a:p>
            <a:pPr fontAlgn="auto">
              <a:buFont typeface="+mj-lt"/>
              <a:buAutoNum type="arabicPeriod"/>
            </a:pPr>
            <a:r>
              <a:rPr lang="en-US" sz="2400" dirty="0"/>
              <a:t>Tech Support</a:t>
            </a:r>
          </a:p>
          <a:p>
            <a:pPr fontAlgn="auto">
              <a:buFont typeface="+mj-lt"/>
              <a:buAutoNum type="arabicPeriod"/>
            </a:pPr>
            <a:r>
              <a:rPr lang="en-US" sz="2400" dirty="0"/>
              <a:t>Fiber optic as internet service</a:t>
            </a:r>
          </a:p>
          <a:p>
            <a:endParaRPr lang="en-IN" dirty="0"/>
          </a:p>
        </p:txBody>
      </p:sp>
    </p:spTree>
    <p:extLst>
      <p:ext uri="{BB962C8B-B14F-4D97-AF65-F5344CB8AC3E}">
        <p14:creationId xmlns:p14="http://schemas.microsoft.com/office/powerpoint/2010/main" val="3645191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871522-2575-8D94-076D-F1C410A927B9}"/>
              </a:ext>
            </a:extLst>
          </p:cNvPr>
          <p:cNvSpPr>
            <a:spLocks noGrp="1"/>
          </p:cNvSpPr>
          <p:nvPr>
            <p:ph idx="1"/>
          </p:nvPr>
        </p:nvSpPr>
        <p:spPr>
          <a:xfrm>
            <a:off x="188537" y="367644"/>
            <a:ext cx="11821212" cy="6287679"/>
          </a:xfrm>
        </p:spPr>
        <p:style>
          <a:lnRef idx="1">
            <a:schemeClr val="accent3"/>
          </a:lnRef>
          <a:fillRef idx="2">
            <a:schemeClr val="accent3"/>
          </a:fillRef>
          <a:effectRef idx="1">
            <a:schemeClr val="accent3"/>
          </a:effectRef>
          <a:fontRef idx="minor">
            <a:schemeClr val="dk1"/>
          </a:fontRef>
        </p:style>
        <p:txBody>
          <a:bodyPr>
            <a:normAutofit lnSpcReduction="10000"/>
          </a:bodyPr>
          <a:lstStyle/>
          <a:p>
            <a:pPr algn="l" fontAlgn="auto"/>
            <a:r>
              <a:rPr lang="en-US" b="0" i="0" dirty="0">
                <a:effectLst/>
                <a:latin typeface="-apple-system"/>
              </a:rPr>
              <a:t>With the greatest key influencer being tenure!</a:t>
            </a:r>
          </a:p>
          <a:p>
            <a:pPr marL="0" indent="0" algn="l" fontAlgn="auto">
              <a:buNone/>
            </a:pPr>
            <a:endParaRPr lang="en-US" b="0" i="0" dirty="0">
              <a:effectLst/>
              <a:latin typeface="-apple-system"/>
            </a:endParaRPr>
          </a:p>
          <a:p>
            <a:pPr fontAlgn="auto">
              <a:buFont typeface="Arial" panose="020B0604020202020204" pitchFamily="34" charset="0"/>
              <a:buChar char="•"/>
            </a:pPr>
            <a:r>
              <a:rPr lang="en-US" dirty="0">
                <a:effectLst/>
              </a:rPr>
              <a:t>When tenure decreases, the likelihood of customer churn increases.</a:t>
            </a:r>
          </a:p>
          <a:p>
            <a:pPr marL="0" indent="0" fontAlgn="auto">
              <a:buNone/>
            </a:pPr>
            <a:endParaRPr lang="en-US" dirty="0">
              <a:effectLst/>
            </a:endParaRPr>
          </a:p>
          <a:p>
            <a:pPr fontAlgn="auto">
              <a:buFont typeface="Arial" panose="020B0604020202020204" pitchFamily="34" charset="0"/>
              <a:buChar char="•"/>
            </a:pPr>
            <a:r>
              <a:rPr lang="en-US" dirty="0">
                <a:effectLst/>
              </a:rPr>
              <a:t>Customer churn is likely to occur among customers who have month-to-month contracts.</a:t>
            </a:r>
          </a:p>
          <a:p>
            <a:pPr marL="0" indent="0" fontAlgn="auto">
              <a:buNone/>
            </a:pPr>
            <a:endParaRPr lang="en-US" dirty="0">
              <a:effectLst/>
            </a:endParaRPr>
          </a:p>
          <a:p>
            <a:pPr fontAlgn="auto">
              <a:buFont typeface="Arial" panose="020B0604020202020204" pitchFamily="34" charset="0"/>
              <a:buChar char="•"/>
            </a:pPr>
            <a:r>
              <a:rPr lang="en-US" dirty="0">
                <a:effectLst/>
              </a:rPr>
              <a:t>When a customer has no online security, they are likely to leave the company.</a:t>
            </a:r>
          </a:p>
          <a:p>
            <a:pPr marL="0" indent="0" fontAlgn="auto">
              <a:buNone/>
            </a:pPr>
            <a:endParaRPr lang="en-US" dirty="0">
              <a:effectLst/>
            </a:endParaRPr>
          </a:p>
          <a:p>
            <a:pPr fontAlgn="auto">
              <a:buFont typeface="Arial" panose="020B0604020202020204" pitchFamily="34" charset="0"/>
              <a:buChar char="•"/>
            </a:pPr>
            <a:r>
              <a:rPr lang="en-US" dirty="0">
                <a:effectLst/>
              </a:rPr>
              <a:t>Where no tech support is offered, customers are more likely to leave the company.</a:t>
            </a:r>
          </a:p>
          <a:p>
            <a:pPr marL="0" indent="0" fontAlgn="auto">
              <a:buNone/>
            </a:pPr>
            <a:endParaRPr lang="en-US" dirty="0">
              <a:effectLst/>
            </a:endParaRPr>
          </a:p>
          <a:p>
            <a:pPr fontAlgn="auto">
              <a:buFont typeface="Arial" panose="020B0604020202020204" pitchFamily="34" charset="0"/>
              <a:buChar char="•"/>
            </a:pPr>
            <a:r>
              <a:rPr lang="en-US" dirty="0">
                <a:effectLst/>
              </a:rPr>
              <a:t>Churn is likely to occur among customers who have signed up for fiber optic as their internet service.</a:t>
            </a:r>
          </a:p>
          <a:p>
            <a:endParaRPr lang="en-IN" dirty="0"/>
          </a:p>
        </p:txBody>
      </p:sp>
    </p:spTree>
    <p:extLst>
      <p:ext uri="{BB962C8B-B14F-4D97-AF65-F5344CB8AC3E}">
        <p14:creationId xmlns:p14="http://schemas.microsoft.com/office/powerpoint/2010/main" val="478201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8C9D0-A029-2ADE-319A-EDA761FBCE99}"/>
              </a:ext>
            </a:extLst>
          </p:cNvPr>
          <p:cNvSpPr>
            <a:spLocks noGrp="1"/>
          </p:cNvSpPr>
          <p:nvPr>
            <p:ph type="ctrTitle"/>
          </p:nvPr>
        </p:nvSpPr>
        <p:spPr>
          <a:xfrm>
            <a:off x="103517" y="1"/>
            <a:ext cx="12088483" cy="1414732"/>
          </a:xfrm>
        </p:spPr>
        <p:txBody>
          <a:bodyPr>
            <a:normAutofit/>
          </a:bodyPr>
          <a:lstStyle/>
          <a:p>
            <a:r>
              <a:rPr lang="en-US" b="1" i="0" dirty="0">
                <a:solidFill>
                  <a:schemeClr val="bg2">
                    <a:lumMod val="10000"/>
                  </a:schemeClr>
                </a:solidFill>
                <a:effectLst>
                  <a:outerShdw blurRad="38100" dist="38100" dir="2700000" algn="tl">
                    <a:srgbClr val="000000">
                      <a:alpha val="43137"/>
                    </a:srgbClr>
                  </a:outerShdw>
                </a:effectLst>
                <a:latin typeface="Söhne"/>
              </a:rPr>
              <a:t>What is Churn Analysis?</a:t>
            </a:r>
            <a:endParaRPr lang="en-IN" b="1" dirty="0">
              <a:solidFill>
                <a:schemeClr val="bg2">
                  <a:lumMod val="10000"/>
                </a:schemeClr>
              </a:solidFill>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3980E3DF-EB8A-1B2C-25A0-A8A78759C5A2}"/>
              </a:ext>
            </a:extLst>
          </p:cNvPr>
          <p:cNvSpPr>
            <a:spLocks noGrp="1"/>
          </p:cNvSpPr>
          <p:nvPr>
            <p:ph type="subTitle" idx="1"/>
          </p:nvPr>
        </p:nvSpPr>
        <p:spPr>
          <a:xfrm>
            <a:off x="161026" y="1863306"/>
            <a:ext cx="11869947" cy="4485736"/>
          </a:xfrm>
        </p:spPr>
        <p:style>
          <a:lnRef idx="1">
            <a:schemeClr val="accent3"/>
          </a:lnRef>
          <a:fillRef idx="2">
            <a:schemeClr val="accent3"/>
          </a:fillRef>
          <a:effectRef idx="1">
            <a:schemeClr val="accent3"/>
          </a:effectRef>
          <a:fontRef idx="minor">
            <a:schemeClr val="dk1"/>
          </a:fontRef>
        </p:style>
        <p:txBody>
          <a:bodyPr>
            <a:normAutofit/>
          </a:bodyPr>
          <a:lstStyle/>
          <a:p>
            <a:r>
              <a:rPr lang="en-US" sz="2600" dirty="0">
                <a:solidFill>
                  <a:schemeClr val="tx1">
                    <a:lumMod val="95000"/>
                    <a:lumOff val="5000"/>
                  </a:schemeClr>
                </a:solidFill>
                <a:ea typeface="Gadugi" panose="020B0502040204020203" pitchFamily="34" charset="0"/>
              </a:rPr>
              <a:t>Churn Analysis is the process of understanding and managing customer attrition, commonly referred to as "churn." Churn occurs when customers stop using a company's products or services. In our telecom context, it means customers terminating their contracts. </a:t>
            </a:r>
            <a:br>
              <a:rPr lang="en-US" dirty="0"/>
            </a:br>
            <a:endParaRPr lang="en-IN" dirty="0"/>
          </a:p>
        </p:txBody>
      </p:sp>
    </p:spTree>
    <p:extLst>
      <p:ext uri="{BB962C8B-B14F-4D97-AF65-F5344CB8AC3E}">
        <p14:creationId xmlns:p14="http://schemas.microsoft.com/office/powerpoint/2010/main" val="26789473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77CD0-A2CF-220E-BAA8-3989F485C1ED}"/>
              </a:ext>
            </a:extLst>
          </p:cNvPr>
          <p:cNvSpPr>
            <a:spLocks noGrp="1"/>
          </p:cNvSpPr>
          <p:nvPr>
            <p:ph type="title"/>
          </p:nvPr>
        </p:nvSpPr>
        <p:spPr>
          <a:xfrm>
            <a:off x="423421" y="186016"/>
            <a:ext cx="10515600" cy="1325563"/>
          </a:xfrm>
        </p:spPr>
        <p:txBody>
          <a:bodyPr>
            <a:normAutofit/>
          </a:bodyPr>
          <a:lstStyle/>
          <a:p>
            <a:r>
              <a:rPr lang="en-US" sz="4000" b="1" i="0" dirty="0">
                <a:effectLst>
                  <a:outerShdw blurRad="38100" dist="38100" dir="2700000" algn="tl">
                    <a:srgbClr val="000000">
                      <a:alpha val="43137"/>
                    </a:srgbClr>
                  </a:outerShdw>
                </a:effectLst>
                <a:latin typeface="-apple-system"/>
              </a:rPr>
              <a:t>Recommendations</a:t>
            </a:r>
            <a:br>
              <a:rPr lang="en-US" sz="4000" b="1" i="0" dirty="0">
                <a:effectLst>
                  <a:outerShdw blurRad="38100" dist="38100" dir="2700000" algn="tl">
                    <a:srgbClr val="000000">
                      <a:alpha val="43137"/>
                    </a:srgbClr>
                  </a:outerShdw>
                </a:effectLst>
                <a:latin typeface="-apple-system"/>
              </a:rPr>
            </a:br>
            <a:endParaRPr lang="en-IN" sz="4000"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36A43D40-E153-E0A9-7922-D7E0230DEB0D}"/>
              </a:ext>
            </a:extLst>
          </p:cNvPr>
          <p:cNvSpPr>
            <a:spLocks noGrp="1"/>
          </p:cNvSpPr>
          <p:nvPr>
            <p:ph idx="1"/>
          </p:nvPr>
        </p:nvSpPr>
        <p:spPr>
          <a:xfrm>
            <a:off x="197963" y="970960"/>
            <a:ext cx="11792932" cy="5495827"/>
          </a:xfrm>
        </p:spPr>
        <p:style>
          <a:lnRef idx="1">
            <a:schemeClr val="accent3"/>
          </a:lnRef>
          <a:fillRef idx="2">
            <a:schemeClr val="accent3"/>
          </a:fillRef>
          <a:effectRef idx="1">
            <a:schemeClr val="accent3"/>
          </a:effectRef>
          <a:fontRef idx="minor">
            <a:schemeClr val="dk1"/>
          </a:fontRef>
        </p:style>
        <p:txBody>
          <a:bodyPr>
            <a:normAutofit/>
          </a:bodyPr>
          <a:lstStyle/>
          <a:p>
            <a:pPr fontAlgn="auto">
              <a:buFont typeface="+mj-lt"/>
              <a:buAutoNum type="arabicPeriod"/>
            </a:pPr>
            <a:r>
              <a:rPr lang="en-US" dirty="0">
                <a:effectLst/>
              </a:rPr>
              <a:t>Pay close attention to new clients( less than 20 months). Offer them services that will hook them to the company so they stay with the company </a:t>
            </a:r>
            <a:r>
              <a:rPr lang="en-US">
                <a:effectLst/>
              </a:rPr>
              <a:t>longer.</a:t>
            </a:r>
            <a:endParaRPr lang="en-US" dirty="0">
              <a:effectLst/>
            </a:endParaRPr>
          </a:p>
          <a:p>
            <a:pPr fontAlgn="auto">
              <a:buFont typeface="+mj-lt"/>
              <a:buAutoNum type="arabicPeriod"/>
            </a:pPr>
            <a:r>
              <a:rPr lang="en-US" dirty="0">
                <a:effectLst/>
              </a:rPr>
              <a:t>Make one or two year contracts more attractive to customers compared to the month-to-month contracts so that customers don’t find it fit to leave the company before the contract period is over. This will also make them stay longer increasing their tenure.</a:t>
            </a:r>
          </a:p>
          <a:p>
            <a:pPr fontAlgn="auto">
              <a:buFont typeface="+mj-lt"/>
              <a:buAutoNum type="arabicPeriod"/>
            </a:pPr>
            <a:r>
              <a:rPr lang="en-US" dirty="0">
                <a:effectLst/>
              </a:rPr>
              <a:t>Find innovative ways of providing customers with online security and boost their confidence in the systems and the company in general.</a:t>
            </a:r>
          </a:p>
          <a:p>
            <a:pPr fontAlgn="auto">
              <a:buFont typeface="+mj-lt"/>
              <a:buAutoNum type="arabicPeriod"/>
            </a:pPr>
            <a:r>
              <a:rPr lang="en-US" dirty="0">
                <a:effectLst/>
              </a:rPr>
              <a:t>Employ more tech staff to offer sufficient tech support to all clients.</a:t>
            </a:r>
          </a:p>
          <a:p>
            <a:pPr fontAlgn="auto">
              <a:buFont typeface="+mj-lt"/>
              <a:buAutoNum type="arabicPeriod"/>
            </a:pPr>
            <a:r>
              <a:rPr lang="en-US" dirty="0">
                <a:effectLst/>
              </a:rPr>
              <a:t>Provide customers with diversified internet services so they have options other than fiber optic and DSL.</a:t>
            </a:r>
          </a:p>
          <a:p>
            <a:endParaRPr lang="en-IN" dirty="0"/>
          </a:p>
        </p:txBody>
      </p:sp>
    </p:spTree>
    <p:extLst>
      <p:ext uri="{BB962C8B-B14F-4D97-AF65-F5344CB8AC3E}">
        <p14:creationId xmlns:p14="http://schemas.microsoft.com/office/powerpoint/2010/main" val="38003224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E6F6B-310D-FDB1-A1E6-71C1CE9D8497}"/>
              </a:ext>
            </a:extLst>
          </p:cNvPr>
          <p:cNvSpPr>
            <a:spLocks noGrp="1"/>
          </p:cNvSpPr>
          <p:nvPr>
            <p:ph type="title"/>
          </p:nvPr>
        </p:nvSpPr>
        <p:spPr>
          <a:xfrm>
            <a:off x="76201" y="2346325"/>
            <a:ext cx="12011024" cy="1325563"/>
          </a:xfrm>
          <a:solidFill>
            <a:schemeClr val="tx2">
              <a:lumMod val="40000"/>
              <a:lumOff val="60000"/>
            </a:schemeClr>
          </a:solidFill>
        </p:spPr>
        <p:txBody>
          <a:bodyPr>
            <a:normAutofit/>
          </a:bodyPr>
          <a:lstStyle/>
          <a:p>
            <a:pPr algn="ctr"/>
            <a:r>
              <a:rPr lang="en-IN" sz="6600" b="1" dirty="0">
                <a:effectLst>
                  <a:outerShdw blurRad="38100" dist="38100" dir="2700000" algn="tl">
                    <a:srgbClr val="000000">
                      <a:alpha val="43137"/>
                    </a:srgbClr>
                  </a:outerShdw>
                </a:effectLst>
              </a:rPr>
              <a:t>Thank You</a:t>
            </a:r>
          </a:p>
        </p:txBody>
      </p:sp>
      <p:pic>
        <p:nvPicPr>
          <p:cNvPr id="5" name="Content Placeholder 4" descr="Angel face with solid fill with solid fill">
            <a:extLst>
              <a:ext uri="{FF2B5EF4-FFF2-40B4-BE49-F238E27FC236}">
                <a16:creationId xmlns:a16="http://schemas.microsoft.com/office/drawing/2014/main" id="{B0F65FA4-0AA0-984B-31D8-90636E12DE57}"/>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72425" y="2346325"/>
            <a:ext cx="1343023" cy="1447799"/>
          </a:xfrm>
        </p:spPr>
      </p:pic>
    </p:spTree>
    <p:extLst>
      <p:ext uri="{BB962C8B-B14F-4D97-AF65-F5344CB8AC3E}">
        <p14:creationId xmlns:p14="http://schemas.microsoft.com/office/powerpoint/2010/main" val="4110964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B0AAA-23B7-7CD9-89E1-73B5BB824935}"/>
              </a:ext>
            </a:extLst>
          </p:cNvPr>
          <p:cNvSpPr>
            <a:spLocks noGrp="1"/>
          </p:cNvSpPr>
          <p:nvPr>
            <p:ph type="title"/>
          </p:nvPr>
        </p:nvSpPr>
        <p:spPr>
          <a:xfrm>
            <a:off x="209549" y="118873"/>
            <a:ext cx="11772902" cy="876426"/>
          </a:xfrm>
        </p:spPr>
        <p:style>
          <a:lnRef idx="1">
            <a:schemeClr val="accent3"/>
          </a:lnRef>
          <a:fillRef idx="2">
            <a:schemeClr val="accent3"/>
          </a:fillRef>
          <a:effectRef idx="1">
            <a:schemeClr val="accent3"/>
          </a:effectRef>
          <a:fontRef idx="minor">
            <a:schemeClr val="dk1"/>
          </a:fontRef>
        </p:style>
        <p:txBody>
          <a:bodyPr/>
          <a:lstStyle/>
          <a:p>
            <a:r>
              <a:rPr lang="en-IN" b="1" dirty="0">
                <a:effectLst>
                  <a:outerShdw blurRad="38100" dist="38100" dir="2700000" algn="tl">
                    <a:srgbClr val="000000">
                      <a:alpha val="43137"/>
                    </a:srgbClr>
                  </a:outerShdw>
                </a:effectLst>
              </a:rPr>
              <a:t>Subscriber churn can be in different forms</a:t>
            </a:r>
          </a:p>
        </p:txBody>
      </p:sp>
      <p:pic>
        <p:nvPicPr>
          <p:cNvPr id="5" name="Content Placeholder 4" descr="A diagram of a diagram of a churn&#10;&#10;Description automatically generated">
            <a:extLst>
              <a:ext uri="{FF2B5EF4-FFF2-40B4-BE49-F238E27FC236}">
                <a16:creationId xmlns:a16="http://schemas.microsoft.com/office/drawing/2014/main" id="{FCCD081E-EA02-3302-3079-A575FE5C74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9549" y="995299"/>
            <a:ext cx="11759947" cy="5497576"/>
          </a:xfrm>
          <a:prstGeom prst="rect">
            <a:avLst/>
          </a:prstGeom>
          <a:ln>
            <a:noFill/>
          </a:ln>
          <a:effectLst>
            <a:outerShdw blurRad="292100" dist="139700" dir="2700000" algn="tl" rotWithShape="0">
              <a:srgbClr val="333333">
                <a:alpha val="65000"/>
              </a:srgbClr>
            </a:outerShdw>
          </a:effectLst>
        </p:spPr>
        <p:style>
          <a:lnRef idx="1">
            <a:schemeClr val="accent3"/>
          </a:lnRef>
          <a:fillRef idx="2">
            <a:schemeClr val="accent3"/>
          </a:fillRef>
          <a:effectRef idx="1">
            <a:schemeClr val="accent3"/>
          </a:effectRef>
          <a:fontRef idx="minor">
            <a:schemeClr val="dk1"/>
          </a:fontRef>
        </p:style>
      </p:pic>
    </p:spTree>
    <p:extLst>
      <p:ext uri="{BB962C8B-B14F-4D97-AF65-F5344CB8AC3E}">
        <p14:creationId xmlns:p14="http://schemas.microsoft.com/office/powerpoint/2010/main" val="2839890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BC2F2-1125-9451-DDF0-10E4F1047432}"/>
              </a:ext>
            </a:extLst>
          </p:cNvPr>
          <p:cNvSpPr>
            <a:spLocks noGrp="1"/>
          </p:cNvSpPr>
          <p:nvPr>
            <p:ph type="title"/>
          </p:nvPr>
        </p:nvSpPr>
        <p:spPr>
          <a:xfrm>
            <a:off x="125158" y="127381"/>
            <a:ext cx="11941683" cy="942467"/>
          </a:xfrm>
        </p:spPr>
        <p:style>
          <a:lnRef idx="1">
            <a:schemeClr val="accent3"/>
          </a:lnRef>
          <a:fillRef idx="2">
            <a:schemeClr val="accent3"/>
          </a:fillRef>
          <a:effectRef idx="1">
            <a:schemeClr val="accent3"/>
          </a:effectRef>
          <a:fontRef idx="minor">
            <a:schemeClr val="dk1"/>
          </a:fontRef>
        </p:style>
        <p:txBody>
          <a:bodyPr/>
          <a:lstStyle/>
          <a:p>
            <a:r>
              <a:rPr lang="en-IN" b="1" dirty="0">
                <a:effectLst>
                  <a:outerShdw blurRad="38100" dist="38100" dir="2700000" algn="tl">
                    <a:srgbClr val="000000">
                      <a:alpha val="43137"/>
                    </a:srgbClr>
                  </a:outerShdw>
                </a:effectLst>
              </a:rPr>
              <a:t>Decision Cycle of a subscriber</a:t>
            </a:r>
          </a:p>
        </p:txBody>
      </p:sp>
      <p:pic>
        <p:nvPicPr>
          <p:cNvPr id="5" name="Content Placeholder 4" descr="A diagram of a subscriber">
            <a:extLst>
              <a:ext uri="{FF2B5EF4-FFF2-40B4-BE49-F238E27FC236}">
                <a16:creationId xmlns:a16="http://schemas.microsoft.com/office/drawing/2014/main" id="{AF71A884-73B3-EA2A-98CA-36192C02AC2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 t="14774" r="-1034" b="778"/>
          <a:stretch/>
        </p:blipFill>
        <p:spPr>
          <a:xfrm>
            <a:off x="125158" y="1161289"/>
            <a:ext cx="11941683" cy="538581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03018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21456-6394-7DE3-068B-A39CD79542AF}"/>
              </a:ext>
            </a:extLst>
          </p:cNvPr>
          <p:cNvSpPr>
            <a:spLocks noGrp="1"/>
          </p:cNvSpPr>
          <p:nvPr>
            <p:ph type="ctrTitle"/>
          </p:nvPr>
        </p:nvSpPr>
        <p:spPr>
          <a:xfrm>
            <a:off x="0" y="1"/>
            <a:ext cx="12192000" cy="1104180"/>
          </a:xfrm>
        </p:spPr>
        <p:txBody>
          <a:bodyPr>
            <a:normAutofit/>
          </a:bodyPr>
          <a:lstStyle/>
          <a:p>
            <a:r>
              <a:rPr lang="en-IN" sz="4800" dirty="0">
                <a:effectLst>
                  <a:outerShdw blurRad="38100" dist="38100" dir="2700000" algn="tl">
                    <a:srgbClr val="000000">
                      <a:alpha val="43137"/>
                    </a:srgbClr>
                  </a:outerShdw>
                </a:effectLst>
                <a:latin typeface="Aptos ExtraBold" panose="020F0502020204030204" pitchFamily="34" charset="0"/>
                <a:cs typeface="AngsanaUPC" panose="020B0502040204020203" pitchFamily="18" charset="-34"/>
              </a:rPr>
              <a:t>Telecom Customer Churn Analysis</a:t>
            </a:r>
          </a:p>
        </p:txBody>
      </p:sp>
      <p:sp>
        <p:nvSpPr>
          <p:cNvPr id="3" name="Subtitle 2">
            <a:extLst>
              <a:ext uri="{FF2B5EF4-FFF2-40B4-BE49-F238E27FC236}">
                <a16:creationId xmlns:a16="http://schemas.microsoft.com/office/drawing/2014/main" id="{406BA5F5-295F-2AFC-FEC3-A451082FFF0C}"/>
              </a:ext>
            </a:extLst>
          </p:cNvPr>
          <p:cNvSpPr>
            <a:spLocks noGrp="1"/>
          </p:cNvSpPr>
          <p:nvPr>
            <p:ph type="subTitle" idx="1"/>
          </p:nvPr>
        </p:nvSpPr>
        <p:spPr>
          <a:xfrm>
            <a:off x="100584" y="1307591"/>
            <a:ext cx="12006072" cy="4837177"/>
          </a:xfrm>
          <a:ln/>
        </p:spPr>
        <p:style>
          <a:lnRef idx="1">
            <a:schemeClr val="accent3"/>
          </a:lnRef>
          <a:fillRef idx="2">
            <a:schemeClr val="accent3"/>
          </a:fillRef>
          <a:effectRef idx="1">
            <a:schemeClr val="accent3"/>
          </a:effectRef>
          <a:fontRef idx="minor">
            <a:schemeClr val="dk1"/>
          </a:fontRef>
        </p:style>
        <p:txBody>
          <a:bodyPr/>
          <a:lstStyle/>
          <a:p>
            <a:pPr algn="l"/>
            <a:r>
              <a:rPr lang="en-IN" sz="3200" b="1" i="0" dirty="0">
                <a:solidFill>
                  <a:schemeClr val="tx1">
                    <a:lumMod val="85000"/>
                    <a:lumOff val="15000"/>
                  </a:schemeClr>
                </a:solidFill>
                <a:effectLst/>
                <a:ea typeface="Gadugi" panose="020B0502040204020203" pitchFamily="34" charset="0"/>
              </a:rPr>
              <a:t>Business Needs </a:t>
            </a:r>
            <a:r>
              <a:rPr lang="en-IN" b="1" i="0" dirty="0">
                <a:solidFill>
                  <a:srgbClr val="6E6E6E"/>
                </a:solidFill>
                <a:effectLst/>
                <a:ea typeface="Gadugi" panose="020B0502040204020203" pitchFamily="34" charset="0"/>
              </a:rPr>
              <a:t>:</a:t>
            </a:r>
            <a:r>
              <a:rPr lang="en-IN" b="1" dirty="0">
                <a:solidFill>
                  <a:srgbClr val="6E6E6E"/>
                </a:solidFill>
                <a:ea typeface="Gadugi" panose="020B0502040204020203" pitchFamily="34" charset="0"/>
              </a:rPr>
              <a:t>   </a:t>
            </a:r>
          </a:p>
          <a:p>
            <a:pPr algn="l"/>
            <a:r>
              <a:rPr lang="en-US" b="0" i="0" dirty="0">
                <a:solidFill>
                  <a:schemeClr val="tx1">
                    <a:lumMod val="95000"/>
                    <a:lumOff val="5000"/>
                  </a:schemeClr>
                </a:solidFill>
                <a:effectLst/>
                <a:ea typeface="Gadugi" panose="020B0502040204020203" pitchFamily="34" charset="0"/>
              </a:rPr>
              <a:t>The business needs for creating a telecom customer churn analysis using Power BI include identifying factors causing customer churn, improving customer retention rates, reducing customer acquisition costs, and ultimately improving business profitability. By analyzing customer behavior and identifying trends, the business can implement targeted strategies to reduce churn and retain customers, leading to increased revenue and success.</a:t>
            </a:r>
            <a:endParaRPr lang="en-IN" b="1" i="0" dirty="0">
              <a:solidFill>
                <a:schemeClr val="tx1">
                  <a:lumMod val="95000"/>
                  <a:lumOff val="5000"/>
                </a:schemeClr>
              </a:solidFill>
              <a:effectLst/>
              <a:ea typeface="Gadugi" panose="020B0502040204020203" pitchFamily="34" charset="0"/>
            </a:endParaRPr>
          </a:p>
        </p:txBody>
      </p:sp>
    </p:spTree>
    <p:extLst>
      <p:ext uri="{BB962C8B-B14F-4D97-AF65-F5344CB8AC3E}">
        <p14:creationId xmlns:p14="http://schemas.microsoft.com/office/powerpoint/2010/main" val="372464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D5169-6DA2-C842-849F-94CB4A75FB5F}"/>
              </a:ext>
            </a:extLst>
          </p:cNvPr>
          <p:cNvSpPr>
            <a:spLocks noGrp="1"/>
          </p:cNvSpPr>
          <p:nvPr>
            <p:ph type="title"/>
          </p:nvPr>
        </p:nvSpPr>
        <p:spPr>
          <a:xfrm>
            <a:off x="73152" y="1"/>
            <a:ext cx="11987784" cy="1115567"/>
          </a:xfrm>
        </p:spPr>
        <p:txBody>
          <a:bodyPr>
            <a:normAutofit/>
          </a:bodyPr>
          <a:lstStyle/>
          <a:p>
            <a:r>
              <a:rPr lang="en-IN" sz="3600" b="0" i="0" dirty="0">
                <a:solidFill>
                  <a:schemeClr val="tx1">
                    <a:lumMod val="95000"/>
                    <a:lumOff val="5000"/>
                  </a:schemeClr>
                </a:solidFill>
                <a:effectLst>
                  <a:outerShdw blurRad="38100" dist="38100" dir="2700000" algn="tl">
                    <a:srgbClr val="000000">
                      <a:alpha val="43137"/>
                    </a:srgbClr>
                  </a:outerShdw>
                </a:effectLst>
                <a:latin typeface="Söhne"/>
              </a:rPr>
              <a:t>Business Issue </a:t>
            </a:r>
            <a:r>
              <a:rPr lang="en-IN" sz="3200" b="0" i="0" dirty="0">
                <a:solidFill>
                  <a:schemeClr val="tx1">
                    <a:lumMod val="95000"/>
                    <a:lumOff val="5000"/>
                  </a:schemeClr>
                </a:solidFill>
                <a:effectLst>
                  <a:outerShdw blurRad="38100" dist="38100" dir="2700000" algn="tl">
                    <a:srgbClr val="000000">
                      <a:alpha val="43137"/>
                    </a:srgbClr>
                  </a:outerShdw>
                </a:effectLst>
                <a:latin typeface="Söhne"/>
              </a:rPr>
              <a:t>Understanding</a:t>
            </a:r>
            <a:endParaRPr lang="en-IN" sz="3200" dirty="0">
              <a:solidFill>
                <a:schemeClr val="tx1">
                  <a:lumMod val="95000"/>
                  <a:lumOff val="5000"/>
                </a:schemeClr>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54F44BDB-7D98-5F67-B2DA-20C6256BF9F7}"/>
              </a:ext>
            </a:extLst>
          </p:cNvPr>
          <p:cNvSpPr>
            <a:spLocks noGrp="1"/>
          </p:cNvSpPr>
          <p:nvPr>
            <p:ph idx="1"/>
          </p:nvPr>
        </p:nvSpPr>
        <p:spPr>
          <a:xfrm>
            <a:off x="131064" y="1197864"/>
            <a:ext cx="11929872" cy="5295011"/>
          </a:xfrm>
        </p:spPr>
        <p:style>
          <a:lnRef idx="1">
            <a:schemeClr val="accent3"/>
          </a:lnRef>
          <a:fillRef idx="2">
            <a:schemeClr val="accent3"/>
          </a:fillRef>
          <a:effectRef idx="1">
            <a:schemeClr val="accent3"/>
          </a:effectRef>
          <a:fontRef idx="minor">
            <a:schemeClr val="dk1"/>
          </a:fontRef>
        </p:style>
        <p:txBody>
          <a:bodyPr>
            <a:normAutofit/>
          </a:bodyPr>
          <a:lstStyle/>
          <a:p>
            <a:pPr algn="l" fontAlgn="auto">
              <a:buFont typeface="Arial" panose="020B0604020202020204" pitchFamily="34" charset="0"/>
              <a:buChar char="•"/>
            </a:pPr>
            <a:r>
              <a:rPr lang="en-US" b="0" i="0" dirty="0">
                <a:effectLst/>
                <a:latin typeface="-apple-system"/>
              </a:rPr>
              <a:t>Customers in the telecom industry are hard-earned. </a:t>
            </a:r>
            <a:r>
              <a:rPr lang="en-US" dirty="0">
                <a:latin typeface="-apple-system"/>
              </a:rPr>
              <a:t>Any telecom company </a:t>
            </a:r>
            <a:r>
              <a:rPr lang="en-US" b="0" i="0" dirty="0">
                <a:effectLst/>
                <a:latin typeface="-apple-system"/>
              </a:rPr>
              <a:t>don’t want to lose them</a:t>
            </a:r>
          </a:p>
          <a:p>
            <a:pPr marL="0" indent="0" algn="l" fontAlgn="auto">
              <a:buNone/>
            </a:pPr>
            <a:endParaRPr lang="en-US" b="0" i="0" dirty="0">
              <a:effectLst/>
              <a:latin typeface="-apple-system"/>
            </a:endParaRPr>
          </a:p>
          <a:p>
            <a:pPr algn="l" fontAlgn="auto">
              <a:buFont typeface="Arial" panose="020B0604020202020204" pitchFamily="34" charset="0"/>
              <a:buChar char="•"/>
            </a:pPr>
            <a:r>
              <a:rPr lang="en-US" b="0" i="0" dirty="0">
                <a:effectLst/>
                <a:latin typeface="-apple-system"/>
              </a:rPr>
              <a:t>The retention department is here to get customers back in case of termination.</a:t>
            </a:r>
          </a:p>
          <a:p>
            <a:pPr marL="0" indent="0" algn="l" fontAlgn="auto">
              <a:buNone/>
            </a:pPr>
            <a:endParaRPr lang="en-US" b="0" i="0" dirty="0">
              <a:effectLst/>
              <a:latin typeface="-apple-system"/>
            </a:endParaRPr>
          </a:p>
          <a:p>
            <a:pPr algn="l" fontAlgn="auto">
              <a:buFont typeface="Arial" panose="020B0604020202020204" pitchFamily="34" charset="0"/>
              <a:buChar char="•"/>
            </a:pPr>
            <a:r>
              <a:rPr lang="en-US" b="0" i="0" dirty="0">
                <a:effectLst/>
                <a:latin typeface="-apple-system"/>
              </a:rPr>
              <a:t>Currently, they get in touch after the customers have terminated the contract, but this is reactionary. </a:t>
            </a:r>
            <a:r>
              <a:rPr lang="en-US" dirty="0">
                <a:latin typeface="-apple-system"/>
              </a:rPr>
              <a:t>I</a:t>
            </a:r>
            <a:r>
              <a:rPr lang="en-US" b="0" i="0" dirty="0">
                <a:effectLst/>
                <a:latin typeface="-apple-system"/>
              </a:rPr>
              <a:t>t would be better to know in advance who is at risk.</a:t>
            </a:r>
          </a:p>
          <a:p>
            <a:pPr marL="0" indent="0" algn="l" fontAlgn="auto">
              <a:buNone/>
            </a:pPr>
            <a:endParaRPr lang="en-US" b="0" i="0" dirty="0">
              <a:effectLst/>
              <a:latin typeface="-apple-system"/>
            </a:endParaRPr>
          </a:p>
          <a:p>
            <a:pPr algn="l" fontAlgn="auto">
              <a:buFont typeface="Arial" panose="020B0604020202020204" pitchFamily="34" charset="0"/>
              <a:buChar char="•"/>
            </a:pPr>
            <a:r>
              <a:rPr lang="en-US" dirty="0">
                <a:latin typeface="-apple-system"/>
              </a:rPr>
              <a:t>The Management </a:t>
            </a:r>
            <a:r>
              <a:rPr lang="en-US" b="0" i="0" dirty="0">
                <a:effectLst/>
                <a:latin typeface="-apple-system"/>
              </a:rPr>
              <a:t>would like to know more about their customers, visualized clearly so that it’s self-explanatory for the management.</a:t>
            </a:r>
          </a:p>
        </p:txBody>
      </p:sp>
    </p:spTree>
    <p:extLst>
      <p:ext uri="{BB962C8B-B14F-4D97-AF65-F5344CB8AC3E}">
        <p14:creationId xmlns:p14="http://schemas.microsoft.com/office/powerpoint/2010/main" val="2506554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16CFE-D0C6-3761-0FBC-968282D3252F}"/>
              </a:ext>
            </a:extLst>
          </p:cNvPr>
          <p:cNvSpPr>
            <a:spLocks noGrp="1"/>
          </p:cNvSpPr>
          <p:nvPr>
            <p:ph type="title"/>
          </p:nvPr>
        </p:nvSpPr>
        <p:spPr/>
        <p:txBody>
          <a:bodyPr>
            <a:normAutofit/>
          </a:bodyPr>
          <a:lstStyle/>
          <a:p>
            <a:r>
              <a:rPr lang="en-US" sz="3600" dirty="0">
                <a:solidFill>
                  <a:schemeClr val="tx1">
                    <a:lumMod val="95000"/>
                    <a:lumOff val="5000"/>
                  </a:schemeClr>
                </a:solidFill>
                <a:effectLst>
                  <a:outerShdw blurRad="38100" dist="38100" dir="2700000" algn="tl">
                    <a:srgbClr val="000000">
                      <a:alpha val="43137"/>
                    </a:srgbClr>
                  </a:outerShdw>
                </a:effectLst>
                <a:latin typeface="Söhne"/>
              </a:rPr>
              <a:t>Keeping in mind the life cycle of a data analyst project</a:t>
            </a:r>
            <a:endParaRPr lang="en-IN" sz="3600" dirty="0">
              <a:solidFill>
                <a:schemeClr val="tx1">
                  <a:lumMod val="95000"/>
                  <a:lumOff val="5000"/>
                </a:schemeClr>
              </a:solidFill>
              <a:effectLst>
                <a:outerShdw blurRad="38100" dist="38100" dir="2700000" algn="tl">
                  <a:srgbClr val="000000">
                    <a:alpha val="43137"/>
                  </a:srgbClr>
                </a:outerShdw>
              </a:effectLst>
              <a:latin typeface="Söhne"/>
            </a:endParaRPr>
          </a:p>
        </p:txBody>
      </p:sp>
      <p:sp>
        <p:nvSpPr>
          <p:cNvPr id="3" name="Content Placeholder 2">
            <a:extLst>
              <a:ext uri="{FF2B5EF4-FFF2-40B4-BE49-F238E27FC236}">
                <a16:creationId xmlns:a16="http://schemas.microsoft.com/office/drawing/2014/main" id="{C40D1B4A-BEA4-DBDA-4A9A-0A0245CDB1A9}"/>
              </a:ext>
            </a:extLst>
          </p:cNvPr>
          <p:cNvSpPr>
            <a:spLocks noGrp="1"/>
          </p:cNvSpPr>
          <p:nvPr>
            <p:ph idx="1"/>
          </p:nvPr>
        </p:nvSpPr>
        <p:spPr>
          <a:xfrm>
            <a:off x="73152" y="1801051"/>
            <a:ext cx="12118848" cy="4728083"/>
          </a:xfrm>
        </p:spPr>
        <p:style>
          <a:lnRef idx="1">
            <a:schemeClr val="accent3"/>
          </a:lnRef>
          <a:fillRef idx="2">
            <a:schemeClr val="accent3"/>
          </a:fillRef>
          <a:effectRef idx="1">
            <a:schemeClr val="accent3"/>
          </a:effectRef>
          <a:fontRef idx="minor">
            <a:schemeClr val="dk1"/>
          </a:fontRef>
        </p:style>
        <p:txBody>
          <a:bodyPr/>
          <a:lstStyle/>
          <a:p>
            <a:r>
              <a:rPr lang="en-US" b="0" i="0" dirty="0">
                <a:effectLst/>
                <a:latin typeface="-apple-system"/>
              </a:rPr>
              <a:t>Business Issue Understanding         Data Understanding          Data Preparation</a:t>
            </a:r>
          </a:p>
          <a:p>
            <a:endParaRPr lang="en-IN" sz="1800" dirty="0">
              <a:latin typeface="-apple-system"/>
            </a:endParaRPr>
          </a:p>
        </p:txBody>
      </p:sp>
      <p:sp>
        <p:nvSpPr>
          <p:cNvPr id="4" name="Arrow: Right 3">
            <a:extLst>
              <a:ext uri="{FF2B5EF4-FFF2-40B4-BE49-F238E27FC236}">
                <a16:creationId xmlns:a16="http://schemas.microsoft.com/office/drawing/2014/main" id="{9112BD9C-21F7-CCDF-D88D-9948EA559FCE}"/>
              </a:ext>
            </a:extLst>
          </p:cNvPr>
          <p:cNvSpPr/>
          <p:nvPr/>
        </p:nvSpPr>
        <p:spPr>
          <a:xfrm>
            <a:off x="4846320" y="1868796"/>
            <a:ext cx="448056" cy="29578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Arrow: Right 4">
            <a:extLst>
              <a:ext uri="{FF2B5EF4-FFF2-40B4-BE49-F238E27FC236}">
                <a16:creationId xmlns:a16="http://schemas.microsoft.com/office/drawing/2014/main" id="{8E51D1A1-9F15-ADC4-9905-26E02A34F83C}"/>
              </a:ext>
            </a:extLst>
          </p:cNvPr>
          <p:cNvSpPr/>
          <p:nvPr/>
        </p:nvSpPr>
        <p:spPr>
          <a:xfrm>
            <a:off x="8485632" y="1868796"/>
            <a:ext cx="448056" cy="29578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Arrow: Right 6">
            <a:extLst>
              <a:ext uri="{FF2B5EF4-FFF2-40B4-BE49-F238E27FC236}">
                <a16:creationId xmlns:a16="http://schemas.microsoft.com/office/drawing/2014/main" id="{D01F86D5-0CCB-C32D-57F6-2848589FE6A0}"/>
              </a:ext>
            </a:extLst>
          </p:cNvPr>
          <p:cNvSpPr/>
          <p:nvPr/>
        </p:nvSpPr>
        <p:spPr>
          <a:xfrm rot="5400000">
            <a:off x="11312653" y="2377438"/>
            <a:ext cx="448056" cy="365762"/>
          </a:xfrm>
          <a:prstGeom prst="rightArrow">
            <a:avLst>
              <a:gd name="adj1" fmla="val 45000"/>
              <a:gd name="adj2" fmla="val 5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094CFD23-E131-CCDD-CE15-143F4072A09E}"/>
              </a:ext>
            </a:extLst>
          </p:cNvPr>
          <p:cNvSpPr txBox="1"/>
          <p:nvPr/>
        </p:nvSpPr>
        <p:spPr>
          <a:xfrm>
            <a:off x="9147049" y="2998333"/>
            <a:ext cx="2971799" cy="523220"/>
          </a:xfrm>
          <a:prstGeom prst="rect">
            <a:avLst/>
          </a:prstGeom>
          <a:noFill/>
        </p:spPr>
        <p:txBody>
          <a:bodyPr wrap="square" rtlCol="0">
            <a:spAutoFit/>
          </a:bodyPr>
          <a:lstStyle/>
          <a:p>
            <a:r>
              <a:rPr lang="en-US" sz="2800" dirty="0">
                <a:latin typeface="-apple-system"/>
              </a:rPr>
              <a:t>EDA</a:t>
            </a:r>
            <a:r>
              <a:rPr lang="en-US" b="0" i="0" dirty="0">
                <a:effectLst/>
                <a:latin typeface="-apple-system"/>
              </a:rPr>
              <a:t> </a:t>
            </a:r>
            <a:r>
              <a:rPr lang="en-US" sz="2800" dirty="0">
                <a:latin typeface="-apple-system"/>
              </a:rPr>
              <a:t>and Modeling </a:t>
            </a:r>
            <a:endParaRPr lang="en-IN" sz="2800" dirty="0">
              <a:latin typeface="-apple-system"/>
            </a:endParaRPr>
          </a:p>
        </p:txBody>
      </p:sp>
      <p:sp>
        <p:nvSpPr>
          <p:cNvPr id="10" name="Arrow: Right 9">
            <a:extLst>
              <a:ext uri="{FF2B5EF4-FFF2-40B4-BE49-F238E27FC236}">
                <a16:creationId xmlns:a16="http://schemas.microsoft.com/office/drawing/2014/main" id="{C306CBAC-D8D7-3666-8EEF-5A8BED1841E8}"/>
              </a:ext>
            </a:extLst>
          </p:cNvPr>
          <p:cNvSpPr/>
          <p:nvPr/>
        </p:nvSpPr>
        <p:spPr>
          <a:xfrm rot="5400000">
            <a:off x="11312653" y="3776686"/>
            <a:ext cx="448056" cy="365762"/>
          </a:xfrm>
          <a:prstGeom prst="rightArrow">
            <a:avLst>
              <a:gd name="adj1" fmla="val 45000"/>
              <a:gd name="adj2" fmla="val 5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1865C951-9E3D-DD94-2331-22815030A75B}"/>
              </a:ext>
            </a:extLst>
          </p:cNvPr>
          <p:cNvSpPr txBox="1"/>
          <p:nvPr/>
        </p:nvSpPr>
        <p:spPr>
          <a:xfrm>
            <a:off x="10094976" y="4439463"/>
            <a:ext cx="1773936" cy="523220"/>
          </a:xfrm>
          <a:prstGeom prst="rect">
            <a:avLst/>
          </a:prstGeom>
          <a:noFill/>
        </p:spPr>
        <p:txBody>
          <a:bodyPr wrap="square" rtlCol="0">
            <a:spAutoFit/>
          </a:bodyPr>
          <a:lstStyle/>
          <a:p>
            <a:r>
              <a:rPr lang="en-US" sz="2800" dirty="0">
                <a:latin typeface="-apple-system"/>
              </a:rPr>
              <a:t>Validation</a:t>
            </a:r>
            <a:endParaRPr lang="en-IN" sz="2800" dirty="0">
              <a:latin typeface="-apple-system"/>
            </a:endParaRPr>
          </a:p>
        </p:txBody>
      </p:sp>
      <p:sp>
        <p:nvSpPr>
          <p:cNvPr id="13" name="Arrow: Right 12">
            <a:extLst>
              <a:ext uri="{FF2B5EF4-FFF2-40B4-BE49-F238E27FC236}">
                <a16:creationId xmlns:a16="http://schemas.microsoft.com/office/drawing/2014/main" id="{4C81C5B4-797C-8381-4D17-071B7DF6B679}"/>
              </a:ext>
            </a:extLst>
          </p:cNvPr>
          <p:cNvSpPr/>
          <p:nvPr/>
        </p:nvSpPr>
        <p:spPr>
          <a:xfrm rot="5400000">
            <a:off x="11312653" y="5035670"/>
            <a:ext cx="448056" cy="365762"/>
          </a:xfrm>
          <a:prstGeom prst="rightArrow">
            <a:avLst>
              <a:gd name="adj1" fmla="val 45000"/>
              <a:gd name="adj2" fmla="val 5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1380BE56-F3CE-9085-6B21-926734B668F7}"/>
              </a:ext>
            </a:extLst>
          </p:cNvPr>
          <p:cNvSpPr txBox="1"/>
          <p:nvPr/>
        </p:nvSpPr>
        <p:spPr>
          <a:xfrm>
            <a:off x="7397497" y="5807631"/>
            <a:ext cx="4721352" cy="523220"/>
          </a:xfrm>
          <a:prstGeom prst="rect">
            <a:avLst/>
          </a:prstGeom>
          <a:noFill/>
        </p:spPr>
        <p:txBody>
          <a:bodyPr wrap="square" rtlCol="0">
            <a:spAutoFit/>
          </a:bodyPr>
          <a:lstStyle/>
          <a:p>
            <a:r>
              <a:rPr lang="en-US" sz="2800" dirty="0">
                <a:latin typeface="-apple-system"/>
              </a:rPr>
              <a:t>Visualization</a:t>
            </a:r>
            <a:r>
              <a:rPr lang="en-US" b="0" i="0" dirty="0">
                <a:effectLst/>
                <a:latin typeface="-apple-system"/>
              </a:rPr>
              <a:t> </a:t>
            </a:r>
            <a:r>
              <a:rPr lang="en-US" sz="2800" dirty="0">
                <a:latin typeface="-apple-system"/>
              </a:rPr>
              <a:t>and Presentation</a:t>
            </a:r>
            <a:endParaRPr lang="en-IN" sz="2800" dirty="0">
              <a:latin typeface="-apple-system"/>
            </a:endParaRPr>
          </a:p>
        </p:txBody>
      </p:sp>
    </p:spTree>
    <p:extLst>
      <p:ext uri="{BB962C8B-B14F-4D97-AF65-F5344CB8AC3E}">
        <p14:creationId xmlns:p14="http://schemas.microsoft.com/office/powerpoint/2010/main" val="1055770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68BF2-281E-3549-6B42-E6AC1E5FD66F}"/>
              </a:ext>
            </a:extLst>
          </p:cNvPr>
          <p:cNvSpPr>
            <a:spLocks noGrp="1"/>
          </p:cNvSpPr>
          <p:nvPr>
            <p:ph type="title"/>
          </p:nvPr>
        </p:nvSpPr>
        <p:spPr>
          <a:xfrm>
            <a:off x="184404" y="256032"/>
            <a:ext cx="11823192" cy="1919289"/>
          </a:xfrm>
        </p:spPr>
        <p:txBody>
          <a:bodyPr>
            <a:noAutofit/>
          </a:bodyPr>
          <a:lstStyle/>
          <a:p>
            <a:r>
              <a:rPr lang="en-US" sz="3600" b="1" i="0" dirty="0">
                <a:effectLst>
                  <a:outerShdw blurRad="38100" dist="38100" dir="2700000" algn="tl">
                    <a:srgbClr val="000000">
                      <a:alpha val="43137"/>
                    </a:srgbClr>
                  </a:outerShdw>
                </a:effectLst>
                <a:latin typeface="-apple-system"/>
              </a:rPr>
              <a:t>After understanding the business requirement, I have created 3 dashboard </a:t>
            </a:r>
            <a:r>
              <a:rPr lang="en-US" sz="3600" b="0" i="0" dirty="0">
                <a:effectLst/>
                <a:latin typeface="-apple-system"/>
              </a:rPr>
              <a:t>:</a:t>
            </a:r>
            <a:br>
              <a:rPr lang="en-US" sz="2000" b="0" i="0" dirty="0">
                <a:effectLst/>
                <a:latin typeface="-apple-system"/>
              </a:rPr>
            </a:br>
            <a:br>
              <a:rPr lang="en-US" sz="3600" b="0" i="0" dirty="0">
                <a:effectLst/>
                <a:latin typeface="-apple-system"/>
              </a:rPr>
            </a:br>
            <a:endParaRPr lang="en-IN" sz="3600" dirty="0"/>
          </a:p>
        </p:txBody>
      </p:sp>
      <p:sp>
        <p:nvSpPr>
          <p:cNvPr id="3" name="Content Placeholder 2">
            <a:extLst>
              <a:ext uri="{FF2B5EF4-FFF2-40B4-BE49-F238E27FC236}">
                <a16:creationId xmlns:a16="http://schemas.microsoft.com/office/drawing/2014/main" id="{36DB1BC9-F82E-5136-3889-4C747AB08729}"/>
              </a:ext>
            </a:extLst>
          </p:cNvPr>
          <p:cNvSpPr>
            <a:spLocks noGrp="1"/>
          </p:cNvSpPr>
          <p:nvPr>
            <p:ph idx="1"/>
          </p:nvPr>
        </p:nvSpPr>
        <p:spPr>
          <a:xfrm>
            <a:off x="390144" y="1624457"/>
            <a:ext cx="10515600" cy="4351338"/>
          </a:xfrm>
        </p:spPr>
        <p:style>
          <a:lnRef idx="1">
            <a:schemeClr val="accent3"/>
          </a:lnRef>
          <a:fillRef idx="2">
            <a:schemeClr val="accent3"/>
          </a:fillRef>
          <a:effectRef idx="1">
            <a:schemeClr val="accent3"/>
          </a:effectRef>
          <a:fontRef idx="minor">
            <a:schemeClr val="dk1"/>
          </a:fontRef>
        </p:style>
        <p:txBody>
          <a:bodyPr/>
          <a:lstStyle/>
          <a:p>
            <a:pPr fontAlgn="auto">
              <a:buFont typeface="Arial" panose="020B0604020202020204" pitchFamily="34" charset="0"/>
              <a:buChar char="•"/>
            </a:pPr>
            <a:r>
              <a:rPr lang="en-US" dirty="0">
                <a:effectLst/>
              </a:rPr>
              <a:t>Demographics Information</a:t>
            </a:r>
          </a:p>
          <a:p>
            <a:pPr fontAlgn="auto">
              <a:buFont typeface="Arial" panose="020B0604020202020204" pitchFamily="34" charset="0"/>
              <a:buChar char="•"/>
            </a:pPr>
            <a:r>
              <a:rPr lang="en-US" dirty="0">
                <a:effectLst/>
              </a:rPr>
              <a:t>Customer Account Information</a:t>
            </a:r>
          </a:p>
          <a:p>
            <a:pPr fontAlgn="auto">
              <a:buFont typeface="Arial" panose="020B0604020202020204" pitchFamily="34" charset="0"/>
              <a:buChar char="•"/>
            </a:pPr>
            <a:r>
              <a:rPr lang="en-US" dirty="0">
                <a:effectLst/>
              </a:rPr>
              <a:t>Services Information</a:t>
            </a:r>
          </a:p>
          <a:p>
            <a:pPr marL="0" indent="0">
              <a:buNone/>
            </a:pPr>
            <a:endParaRPr lang="en-IN" dirty="0"/>
          </a:p>
        </p:txBody>
      </p:sp>
    </p:spTree>
    <p:extLst>
      <p:ext uri="{BB962C8B-B14F-4D97-AF65-F5344CB8AC3E}">
        <p14:creationId xmlns:p14="http://schemas.microsoft.com/office/powerpoint/2010/main" val="2822930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307A4-32BF-A291-D2EA-58ADDC8D2EDA}"/>
              </a:ext>
            </a:extLst>
          </p:cNvPr>
          <p:cNvSpPr>
            <a:spLocks noGrp="1"/>
          </p:cNvSpPr>
          <p:nvPr>
            <p:ph type="title"/>
          </p:nvPr>
        </p:nvSpPr>
        <p:spPr>
          <a:xfrm>
            <a:off x="152400" y="311084"/>
            <a:ext cx="5943600" cy="502731"/>
          </a:xfrm>
        </p:spPr>
        <p:txBody>
          <a:bodyPr>
            <a:normAutofit fontScale="90000"/>
          </a:bodyPr>
          <a:lstStyle/>
          <a:p>
            <a:r>
              <a:rPr lang="en-US" sz="4000" b="1" dirty="0">
                <a:effectLst>
                  <a:outerShdw blurRad="38100" dist="38100" dir="2700000" algn="tl">
                    <a:srgbClr val="000000">
                      <a:alpha val="43137"/>
                    </a:srgbClr>
                  </a:outerShdw>
                </a:effectLst>
                <a:latin typeface="-apple-system"/>
              </a:rPr>
              <a:t>Demographics</a:t>
            </a:r>
            <a:r>
              <a:rPr lang="en-US" sz="3600" b="1" dirty="0">
                <a:effectLst>
                  <a:outerShdw blurRad="38100" dist="38100" dir="2700000" algn="tl">
                    <a:srgbClr val="000000">
                      <a:alpha val="43137"/>
                    </a:srgbClr>
                  </a:outerShdw>
                </a:effectLst>
                <a:latin typeface="-apple-system"/>
              </a:rPr>
              <a:t> </a:t>
            </a:r>
            <a:r>
              <a:rPr lang="en-US" sz="4000" b="1" dirty="0">
                <a:effectLst>
                  <a:outerShdw blurRad="38100" dist="38100" dir="2700000" algn="tl">
                    <a:srgbClr val="000000">
                      <a:alpha val="43137"/>
                    </a:srgbClr>
                  </a:outerShdw>
                </a:effectLst>
                <a:latin typeface="-apple-system"/>
              </a:rPr>
              <a:t>Information</a:t>
            </a:r>
            <a:br>
              <a:rPr lang="en-US" sz="3600" b="1" dirty="0">
                <a:effectLst>
                  <a:outerShdw blurRad="38100" dist="38100" dir="2700000" algn="tl">
                    <a:srgbClr val="000000">
                      <a:alpha val="43137"/>
                    </a:srgbClr>
                  </a:outerShdw>
                </a:effectLst>
                <a:latin typeface="-apple-system"/>
              </a:rPr>
            </a:br>
            <a:endParaRPr lang="en-IN" sz="3600" b="1" dirty="0">
              <a:effectLst>
                <a:outerShdw blurRad="38100" dist="38100" dir="2700000" algn="tl">
                  <a:srgbClr val="000000">
                    <a:alpha val="43137"/>
                  </a:srgbClr>
                </a:outerShdw>
              </a:effectLst>
              <a:latin typeface="-apple-system"/>
            </a:endParaRPr>
          </a:p>
        </p:txBody>
      </p:sp>
      <p:pic>
        <p:nvPicPr>
          <p:cNvPr id="5" name="Content Placeholder 4" descr="A screenshot of a computer">
            <a:extLst>
              <a:ext uri="{FF2B5EF4-FFF2-40B4-BE49-F238E27FC236}">
                <a16:creationId xmlns:a16="http://schemas.microsoft.com/office/drawing/2014/main" id="{A90C6B7B-C037-BD43-2285-2C42640E4CC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012" t="1945" r="-381" b="2700"/>
          <a:stretch/>
        </p:blipFill>
        <p:spPr>
          <a:xfrm>
            <a:off x="73152" y="713232"/>
            <a:ext cx="11966448" cy="591680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5326076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D843B11580B794F91B471C87F3BD9F6" ma:contentTypeVersion="3" ma:contentTypeDescription="Create a new document." ma:contentTypeScope="" ma:versionID="66a7805a0f42e5454b92176d45a318df">
  <xsd:schema xmlns:xsd="http://www.w3.org/2001/XMLSchema" xmlns:xs="http://www.w3.org/2001/XMLSchema" xmlns:p="http://schemas.microsoft.com/office/2006/metadata/properties" xmlns:ns3="e55ca6b5-e857-4cba-9405-adaebebfbb51" targetNamespace="http://schemas.microsoft.com/office/2006/metadata/properties" ma:root="true" ma:fieldsID="fc37e23be2a0a083d53e9a69b798b78b" ns3:_="">
    <xsd:import namespace="e55ca6b5-e857-4cba-9405-adaebebfbb51"/>
    <xsd:element name="properties">
      <xsd:complexType>
        <xsd:sequence>
          <xsd:element name="documentManagement">
            <xsd:complexType>
              <xsd:all>
                <xsd:element ref="ns3:MediaServiceMetadata" minOccurs="0"/>
                <xsd:element ref="ns3:MediaServiceFastMetadata"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5ca6b5-e857-4cba-9405-adaebebfbb5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8C59CBD-455F-4D4A-8129-191E889B85DA}">
  <ds:schemaRefs>
    <ds:schemaRef ds:uri="http://schemas.microsoft.com/sharepoint/v3/contenttype/forms"/>
  </ds:schemaRefs>
</ds:datastoreItem>
</file>

<file path=customXml/itemProps2.xml><?xml version="1.0" encoding="utf-8"?>
<ds:datastoreItem xmlns:ds="http://schemas.openxmlformats.org/officeDocument/2006/customXml" ds:itemID="{CCA7279B-553A-4D72-A57D-9AE1514C8DE1}">
  <ds:schemaRefs>
    <ds:schemaRef ds:uri="http://schemas.microsoft.com/office/2006/metadata/properties"/>
    <ds:schemaRef ds:uri="http://purl.org/dc/elements/1.1/"/>
    <ds:schemaRef ds:uri="http://purl.org/dc/terms/"/>
    <ds:schemaRef ds:uri="http://schemas.openxmlformats.org/package/2006/metadata/core-properties"/>
    <ds:schemaRef ds:uri="e55ca6b5-e857-4cba-9405-adaebebfbb51"/>
    <ds:schemaRef ds:uri="http://schemas.microsoft.com/office/2006/documentManagement/types"/>
    <ds:schemaRef ds:uri="http://purl.org/dc/dcmitype/"/>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F49ED610-A0D6-41F9-BD2B-DAA12334BF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5ca6b5-e857-4cba-9405-adaebebfbb5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657</TotalTime>
  <Words>1118</Words>
  <Application>Microsoft Office PowerPoint</Application>
  <PresentationFormat>Widescreen</PresentationFormat>
  <Paragraphs>86</Paragraphs>
  <Slides>21</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21</vt:i4>
      </vt:variant>
    </vt:vector>
  </HeadingPairs>
  <TitlesOfParts>
    <vt:vector size="29" baseType="lpstr">
      <vt:lpstr>-apple-system</vt:lpstr>
      <vt:lpstr>Aptos ExtraBold</vt:lpstr>
      <vt:lpstr>Arial</vt:lpstr>
      <vt:lpstr>Calibri</vt:lpstr>
      <vt:lpstr>Calibri Light</vt:lpstr>
      <vt:lpstr>Söhne</vt:lpstr>
      <vt:lpstr>Office Theme</vt:lpstr>
      <vt:lpstr>Custom Design</vt:lpstr>
      <vt:lpstr>Introduction</vt:lpstr>
      <vt:lpstr>What is Churn Analysis?</vt:lpstr>
      <vt:lpstr>Subscriber churn can be in different forms</vt:lpstr>
      <vt:lpstr>Decision Cycle of a subscriber</vt:lpstr>
      <vt:lpstr>Telecom Customer Churn Analysis</vt:lpstr>
      <vt:lpstr>Business Issue Understanding</vt:lpstr>
      <vt:lpstr>Keeping in mind the life cycle of a data analyst project</vt:lpstr>
      <vt:lpstr>After understanding the business requirement, I have created 3 dashboard :  </vt:lpstr>
      <vt:lpstr>Demographics Information </vt:lpstr>
      <vt:lpstr>Findings </vt:lpstr>
      <vt:lpstr>Customer Accounts Overview </vt:lpstr>
      <vt:lpstr>Findings </vt:lpstr>
      <vt:lpstr>Services Overview </vt:lpstr>
      <vt:lpstr>Findings </vt:lpstr>
      <vt:lpstr>The Analysis To make the right recommendations, I had to determine the key factors that drove customer churn . Here are my findings.    </vt:lpstr>
      <vt:lpstr>Findings</vt:lpstr>
      <vt:lpstr>PowerPoint Presentation</vt:lpstr>
      <vt:lpstr>The top 6 influencers of customer churn in the company are</vt:lpstr>
      <vt:lpstr>PowerPoint Presentation</vt:lpstr>
      <vt:lpstr>Recommendations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Telecom Customer Churn Analysis</dc:title>
  <dc:creator>Kunal Batsa</dc:creator>
  <cp:lastModifiedBy>Kunal Batsa</cp:lastModifiedBy>
  <cp:revision>2</cp:revision>
  <dcterms:created xsi:type="dcterms:W3CDTF">2023-09-07T12:46:34Z</dcterms:created>
  <dcterms:modified xsi:type="dcterms:W3CDTF">2023-09-10T14:50:55Z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2023-09-08T09:54:42Z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5c3ab2ea-9c33-46f7-bbe3-d145db94b5c2</vt:lpwstr>
  </property>
  <property fmtid="{D5CDD505-2E9C-101B-9397-08002B2CF9AE}" pid="7" name="MSIP_Label_defa4170-0d19-0005-0004-bc88714345d2_ActionId">
    <vt:lpwstr>92a55b99-c109-459a-ab8a-e4a212a378fe</vt:lpwstr>
  </property>
  <property fmtid="{D5CDD505-2E9C-101B-9397-08002B2CF9AE}" pid="8" name="MSIP_Label_defa4170-0d19-0005-0004-bc88714345d2_ContentBits">
    <vt:lpwstr>0</vt:lpwstr>
  </property>
  <property fmtid="{D5CDD505-2E9C-101B-9397-08002B2CF9AE}" pid="9" name="ContentTypeId">
    <vt:lpwstr>0x010100CD843B11580B794F91B471C87F3BD9F6</vt:lpwstr>
  </property>
</Properties>
</file>