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257" r:id="rId2"/>
    <p:sldId id="368" r:id="rId3"/>
    <p:sldId id="373" r:id="rId4"/>
    <p:sldId id="369" r:id="rId5"/>
    <p:sldId id="371" r:id="rId6"/>
    <p:sldId id="374" r:id="rId7"/>
    <p:sldId id="375" r:id="rId8"/>
    <p:sldId id="376"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FFFF"/>
    <a:srgbClr val="E1A52D"/>
    <a:srgbClr val="70AD47"/>
    <a:srgbClr val="A5A5A5"/>
    <a:srgbClr val="5B9BD5"/>
    <a:srgbClr val="0730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818" autoAdjust="0"/>
  </p:normalViewPr>
  <p:slideViewPr>
    <p:cSldViewPr snapToGrid="0" snapToObjects="1">
      <p:cViewPr varScale="1">
        <p:scale>
          <a:sx n="134" d="100"/>
          <a:sy n="134" d="100"/>
        </p:scale>
        <p:origin x="1344" y="138"/>
      </p:cViewPr>
      <p:guideLst/>
    </p:cSldViewPr>
  </p:slideViewPr>
  <p:notesTextViewPr>
    <p:cViewPr>
      <p:scale>
        <a:sx n="100" d="100"/>
        <a:sy n="100" d="100"/>
      </p:scale>
      <p:origin x="0" y="0"/>
    </p:cViewPr>
  </p:notesTextViewPr>
  <p:notesViewPr>
    <p:cSldViewPr snapToGrid="0" snapToObjects="1">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FB4C9A-8023-2D40-A6E6-BD016CB1E7D6}" type="datetimeFigureOut">
              <a:rPr lang="en-US" smtClean="0"/>
              <a:t>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DA876C-D639-D148-8687-D84C95E04EE1}" type="slidenum">
              <a:rPr lang="en-US" smtClean="0"/>
              <a:t>‹#›</a:t>
            </a:fld>
            <a:endParaRPr lang="en-US"/>
          </a:p>
        </p:txBody>
      </p:sp>
    </p:spTree>
    <p:extLst>
      <p:ext uri="{BB962C8B-B14F-4D97-AF65-F5344CB8AC3E}">
        <p14:creationId xmlns:p14="http://schemas.microsoft.com/office/powerpoint/2010/main" val="198917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7BA9C-C13B-C941-82A5-2AA33B4473CE}"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CE1D9-36F2-B84D-A38F-999A8359DF7B}" type="slidenum">
              <a:rPr lang="en-US" smtClean="0"/>
              <a:t>‹#›</a:t>
            </a:fld>
            <a:endParaRPr lang="en-US"/>
          </a:p>
        </p:txBody>
      </p:sp>
    </p:spTree>
    <p:extLst>
      <p:ext uri="{BB962C8B-B14F-4D97-AF65-F5344CB8AC3E}">
        <p14:creationId xmlns:p14="http://schemas.microsoft.com/office/powerpoint/2010/main" val="25326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In this presentation we want </a:t>
            </a:r>
            <a:r>
              <a:rPr lang="en-US" sz="1200" kern="1200" baseline="0" dirty="0" smtClean="0">
                <a:solidFill>
                  <a:schemeClr val="tx1"/>
                </a:solidFill>
                <a:latin typeface="+mn-lt"/>
                <a:ea typeface="+mn-ea"/>
                <a:cs typeface="+mn-cs"/>
              </a:rPr>
              <a:t>to discuss how we can use Lasso regression for variable selection.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33CE1D9-36F2-B84D-A38F-999A8359DF7B}" type="slidenum">
              <a:rPr lang="en-US" smtClean="0"/>
              <a:t>1</a:t>
            </a:fld>
            <a:endParaRPr lang="en-US"/>
          </a:p>
        </p:txBody>
      </p:sp>
    </p:spTree>
    <p:extLst>
      <p:ext uri="{BB962C8B-B14F-4D97-AF65-F5344CB8AC3E}">
        <p14:creationId xmlns:p14="http://schemas.microsoft.com/office/powerpoint/2010/main" val="17618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re-visit our Lasso example. In this example, we had</a:t>
            </a:r>
            <a:r>
              <a:rPr lang="en-US" baseline="0" dirty="0" smtClean="0"/>
              <a:t> 20 predictor variables. The plot shows how changing the L1 norm of the coefficients will change the model’s coefficient values. As we can see by reducing the total sum absolute value of the coefficient or the L1 norm, more and more coefficients are forced to zero. Recall that the model is trying to do so while still seeking to minimize the training error that is the first part of our cost function. So what does this imply? Well, this implies that the coefficient that were set to zero earlier are probably contributing less in minimizing the error and therefore now that the model is pressurized to reduce the total sum absolute value of the coefficients, it set the coefficients for those less contributing variables to zero or in other words the model dismissed those variables. A relevant analogy is to consider a company that is experiencing financial distress. The company has a limited budget and a large number of employees. If the budget start to shrink, employees get pay cuts but also the company may start the layoff process. Now, who is likely to be dismissed first? Well in the perfect world where you do don’t have politics involved, the employer with the least contribution to the organization’s goal will be dismissed first. If the budget continue to shrink then you can expect additional pay cuts as well as more employees to be dismissed. Same way, in the Lasso, when we start to decrease the L1 norm, that is the total sum absolute value of the coefficients that we can allocate and is like our total budget,  we start loosing variables one after each other while the coefficients of the remaining variables also decreases. We can argue that by doing this process, we can rank-order the importance of the variables assuming that the least contributing variable leaves the model first and the most contributing variable will remain until the end. Such rank ordering is very useful as we can use it for variable selection. If you recall, in some tasks we will have a very large number of variables where not all of them may be relevant to the modelling task. Reducing the number of variables by eliminating irrelevant variables enhances the model and its interpretation and reduces the chance of overfitting.  </a:t>
            </a:r>
          </a:p>
          <a:p>
            <a:endParaRPr lang="en-US" baseline="0" dirty="0" smtClean="0"/>
          </a:p>
        </p:txBody>
      </p:sp>
      <p:sp>
        <p:nvSpPr>
          <p:cNvPr id="4" name="Slide Number Placeholder 3"/>
          <p:cNvSpPr>
            <a:spLocks noGrp="1"/>
          </p:cNvSpPr>
          <p:nvPr>
            <p:ph type="sldNum" sz="quarter" idx="10"/>
          </p:nvPr>
        </p:nvSpPr>
        <p:spPr/>
        <p:txBody>
          <a:bodyPr/>
          <a:lstStyle/>
          <a:p>
            <a:fld id="{933CE1D9-36F2-B84D-A38F-999A8359DF7B}" type="slidenum">
              <a:rPr lang="en-US" smtClean="0"/>
              <a:t>2</a:t>
            </a:fld>
            <a:endParaRPr lang="en-US"/>
          </a:p>
        </p:txBody>
      </p:sp>
    </p:spTree>
    <p:extLst>
      <p:ext uri="{BB962C8B-B14F-4D97-AF65-F5344CB8AC3E}">
        <p14:creationId xmlns:p14="http://schemas.microsoft.com/office/powerpoint/2010/main" val="614869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go back and revisit our other example when</a:t>
            </a:r>
            <a:r>
              <a:rPr lang="en-US" baseline="0" dirty="0" smtClean="0"/>
              <a:t> we compared Ridge and Lasso models. As you can see increasing the lambda, expectedly, shrinks the coefficient values for both Ridge and Lasso model. But looking closely at the Ridge model, we can see that the model does not fully eliminate any variable. On the top horizontal axis, you can see the n umber of variables with non-zero coefficient. For the lasso model, that number has remained as 20. In other words, with lasso all variables are shrunken but still stay in the model. Considering our </a:t>
            </a:r>
            <a:r>
              <a:rPr lang="en-US" baseline="0" dirty="0" err="1" smtClean="0"/>
              <a:t>erlier</a:t>
            </a:r>
            <a:r>
              <a:rPr lang="en-US" baseline="0" dirty="0" smtClean="0"/>
              <a:t> analogy, here Ridge acts like a </a:t>
            </a:r>
            <a:r>
              <a:rPr lang="en-US" baseline="0" dirty="0" err="1" smtClean="0"/>
              <a:t>compony</a:t>
            </a:r>
            <a:r>
              <a:rPr lang="en-US" baseline="0" dirty="0" smtClean="0"/>
              <a:t> that </a:t>
            </a:r>
            <a:r>
              <a:rPr lang="en-US" baseline="0" dirty="0" err="1" smtClean="0"/>
              <a:t>doesen’t</a:t>
            </a:r>
            <a:r>
              <a:rPr lang="en-US" baseline="0" dirty="0" smtClean="0"/>
              <a:t> dismiss any employee, instead everyone gets more pay cut! Just an as an example, consider the black curve which seems to be associated to a predictive variable. In the Lasso model the coefficient for that variable has remained almost unchanged or has been just slightly reduced </a:t>
            </a:r>
            <a:r>
              <a:rPr lang="en-US" baseline="0" dirty="0" err="1" smtClean="0"/>
              <a:t>whem</a:t>
            </a:r>
            <a:r>
              <a:rPr lang="en-US" baseline="0" dirty="0" smtClean="0"/>
              <a:t> the log of lambda varied from -5 say to about -2. During this window, the model has lost many variables already. More specifically, when the log of Lambda is -5, there are 19 variables in the mode, while when the log of lambda is -2, there are only 8 variables left in the model. Looking at the Ridge model, we can see a completely different behavior. The </a:t>
            </a:r>
            <a:r>
              <a:rPr lang="en-US" baseline="0" dirty="0" err="1" smtClean="0"/>
              <a:t>coiefficients</a:t>
            </a:r>
            <a:r>
              <a:rPr lang="en-US" baseline="0" dirty="0" smtClean="0"/>
              <a:t> for the variable shown in Black start to </a:t>
            </a:r>
            <a:r>
              <a:rPr lang="en-US" baseline="0" dirty="0" err="1" smtClean="0"/>
              <a:t>derease</a:t>
            </a:r>
            <a:r>
              <a:rPr lang="en-US" baseline="0" dirty="0" smtClean="0"/>
              <a:t> almost immediately as we increased lambda and such reductions are very steep although it flatten when it reaches close to zero and stays small but non-zero.  </a:t>
            </a:r>
            <a:endParaRPr lang="en-US" dirty="0"/>
          </a:p>
        </p:txBody>
      </p:sp>
      <p:sp>
        <p:nvSpPr>
          <p:cNvPr id="4" name="Slide Number Placeholder 3"/>
          <p:cNvSpPr>
            <a:spLocks noGrp="1"/>
          </p:cNvSpPr>
          <p:nvPr>
            <p:ph type="sldNum" sz="quarter" idx="10"/>
          </p:nvPr>
        </p:nvSpPr>
        <p:spPr/>
        <p:txBody>
          <a:bodyPr/>
          <a:lstStyle/>
          <a:p>
            <a:fld id="{933CE1D9-36F2-B84D-A38F-999A8359DF7B}" type="slidenum">
              <a:rPr lang="en-US" smtClean="0"/>
              <a:t>3</a:t>
            </a:fld>
            <a:endParaRPr lang="en-US"/>
          </a:p>
        </p:txBody>
      </p:sp>
    </p:spTree>
    <p:extLst>
      <p:ext uri="{BB962C8B-B14F-4D97-AF65-F5344CB8AC3E}">
        <p14:creationId xmlns:p14="http://schemas.microsoft.com/office/powerpoint/2010/main" val="175390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here you can see how increasing lambda will result in shrinking the coefficients as well as removing variables from the Lasso model. For example, the coefficient for the first variable in the un-regularized model is 1.38 that is reduced to 1.32 and 0.61 when lambda is increased from zero to 0.1 and 1 respectively. </a:t>
            </a:r>
            <a:endParaRPr lang="en-US" dirty="0"/>
          </a:p>
        </p:txBody>
      </p:sp>
      <p:sp>
        <p:nvSpPr>
          <p:cNvPr id="4" name="Slide Number Placeholder 3"/>
          <p:cNvSpPr>
            <a:spLocks noGrp="1"/>
          </p:cNvSpPr>
          <p:nvPr>
            <p:ph type="sldNum" sz="quarter" idx="10"/>
          </p:nvPr>
        </p:nvSpPr>
        <p:spPr/>
        <p:txBody>
          <a:bodyPr/>
          <a:lstStyle/>
          <a:p>
            <a:fld id="{933CE1D9-36F2-B84D-A38F-999A8359DF7B}" type="slidenum">
              <a:rPr lang="en-US" smtClean="0"/>
              <a:t>4</a:t>
            </a:fld>
            <a:endParaRPr lang="en-US"/>
          </a:p>
        </p:txBody>
      </p:sp>
    </p:spTree>
    <p:extLst>
      <p:ext uri="{BB962C8B-B14F-4D97-AF65-F5344CB8AC3E}">
        <p14:creationId xmlns:p14="http://schemas.microsoft.com/office/powerpoint/2010/main" val="217645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may be also interesting to examine</a:t>
            </a:r>
            <a:r>
              <a:rPr lang="en-US" baseline="0" dirty="0" smtClean="0"/>
              <a:t> the statistical significance of the coefficients that are left in the optimal model and compare that with the ANOVA analysis of the ordinary least square model where the model was not regularized. Looking at the ANOVA analysis of the OLS model, we can see that the variables that are left in the LASSO model are mostly identified as being statistically significant with low p-values. However, we can still see some small disagreements between the two models. For example, Lasso has kept V11 in the model but was not shown to be statistically significant in the OLS model. Moreover, V2, V9 and V12 were shown to be statistically significant in the OLS model but were not kept in the LASSO model. A closer examination of the p-values, however, reveal the p-value of these three variables were not as small as the others since the p-value of most other variables were smaller than 1e-7. </a:t>
            </a:r>
            <a:endParaRPr lang="en-US" dirty="0"/>
          </a:p>
        </p:txBody>
      </p:sp>
      <p:sp>
        <p:nvSpPr>
          <p:cNvPr id="4" name="Slide Number Placeholder 3"/>
          <p:cNvSpPr>
            <a:spLocks noGrp="1"/>
          </p:cNvSpPr>
          <p:nvPr>
            <p:ph type="sldNum" sz="quarter" idx="10"/>
          </p:nvPr>
        </p:nvSpPr>
        <p:spPr/>
        <p:txBody>
          <a:bodyPr/>
          <a:lstStyle/>
          <a:p>
            <a:fld id="{933CE1D9-36F2-B84D-A38F-999A8359DF7B}" type="slidenum">
              <a:rPr lang="en-US" smtClean="0"/>
              <a:t>5</a:t>
            </a:fld>
            <a:endParaRPr lang="en-US"/>
          </a:p>
        </p:txBody>
      </p:sp>
    </p:spTree>
    <p:extLst>
      <p:ext uri="{BB962C8B-B14F-4D97-AF65-F5344CB8AC3E}">
        <p14:creationId xmlns:p14="http://schemas.microsoft.com/office/powerpoint/2010/main" val="255581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discussed</a:t>
            </a:r>
            <a:r>
              <a:rPr lang="en-US" baseline="0" dirty="0" smtClean="0"/>
              <a:t> in our analogy, you can change the form of our optimization problem into a constrained form. In the constrained form,  our goal is to minimize the sum square of the errors in our training data subject to the sum square or sum absolute value of the coefficients being smaller than a given constant, t. Now t is our running parameter where smaller t means heavier regularization. Compared to the original poetization form decreasing t is the same as increasing lambda. Both results in heavier regularization. For an regularized model such as the ordinary least squarer regression there will be no constraint. In other words t will be infinity.    </a:t>
            </a:r>
            <a:endParaRPr lang="en-US" dirty="0"/>
          </a:p>
        </p:txBody>
      </p:sp>
      <p:sp>
        <p:nvSpPr>
          <p:cNvPr id="4" name="Slide Number Placeholder 3"/>
          <p:cNvSpPr>
            <a:spLocks noGrp="1"/>
          </p:cNvSpPr>
          <p:nvPr>
            <p:ph type="sldNum" sz="quarter" idx="10"/>
          </p:nvPr>
        </p:nvSpPr>
        <p:spPr/>
        <p:txBody>
          <a:bodyPr/>
          <a:lstStyle/>
          <a:p>
            <a:fld id="{933CE1D9-36F2-B84D-A38F-999A8359DF7B}" type="slidenum">
              <a:rPr lang="en-US" smtClean="0"/>
              <a:t>6</a:t>
            </a:fld>
            <a:endParaRPr lang="en-US"/>
          </a:p>
        </p:txBody>
      </p:sp>
    </p:spTree>
    <p:extLst>
      <p:ext uri="{BB962C8B-B14F-4D97-AF65-F5344CB8AC3E}">
        <p14:creationId xmlns:p14="http://schemas.microsoft.com/office/powerpoint/2010/main" val="279855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 simple example of Ridge and Lasso</a:t>
            </a:r>
            <a:r>
              <a:rPr lang="en-US" baseline="0" dirty="0" smtClean="0"/>
              <a:t> regularization. In this example, we assume we have only two predictor variables and two coefficients namely Beta1 and Beta2. In the constrained form, for the Ridge regression, we know that the sum square of the coefficients should be smaller than a constant t. The Figure on the left shows the circle where the sum square of Beta1 and Beta2 is less than 4. The acceptable solution should be inside this circle since for any point outside this circle the sum of the Beta1 squared plus Beta2 squared will more than 4. If t is reduced to 1, then we will have the red circle as the solution boundary. </a:t>
            </a:r>
          </a:p>
          <a:p>
            <a:endParaRPr lang="en-US" baseline="0" dirty="0" smtClean="0"/>
          </a:p>
          <a:p>
            <a:r>
              <a:rPr lang="en-US" baseline="0" dirty="0" smtClean="0"/>
              <a:t>Now consider the Lasso solution. Here, we want the sum of the absolute values of Beta1 and Beta2 to be smaller than t, say 2 in this example. The result is a diamond shape as shown. The acceptable solutions will be inside this diamond. As you can see, in both cases the solution boundaries are symmetrical across both axis. This is because as we discussed the signs of the coefficients does not matter. All what we care for is the actual amplitude of the coefficients. </a:t>
            </a:r>
          </a:p>
          <a:p>
            <a:endParaRPr lang="en-US" baseline="0" dirty="0" smtClean="0"/>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933CE1D9-36F2-B84D-A38F-999A8359DF7B}" type="slidenum">
              <a:rPr lang="en-US" smtClean="0"/>
              <a:t>7</a:t>
            </a:fld>
            <a:endParaRPr lang="en-US"/>
          </a:p>
        </p:txBody>
      </p:sp>
    </p:spTree>
    <p:extLst>
      <p:ext uri="{BB962C8B-B14F-4D97-AF65-F5344CB8AC3E}">
        <p14:creationId xmlns:p14="http://schemas.microsoft.com/office/powerpoint/2010/main" val="3286568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assume that Beta hat shows the un-regularized</a:t>
            </a:r>
            <a:r>
              <a:rPr lang="en-US" baseline="0" dirty="0" smtClean="0"/>
              <a:t> solution that is the optimal Beta1 and Beta2 values to minimize the training error. Now, lets consider lasso regression. With the Lasso, the sum of the absolute value of Beta1 and the absolute value of Beta2 is constrained as shown in the previous slide. Lets say the blue diamond area shows the acceptable solution region. The redlines show the optimization search path. The optimization ends as soon as the red search path touches the acceptable region. Similarly , for Ridge regression the acceptable solution area is shown as a blue circle. We can see the optimization path touches the lasso acceptable solution area at a point where Beta1 is 0. This implies removing Beta1 from the model entirely. In contrast, the search path touches the Ridge acceptable solution circle area at a point where Beta1 is small but not zero. That is why Ridge does not fully dismiss a variable as appose to Lasso.  Of course this is a simplified visual explanation of the Lasso and Ridge regression models’ behavior and the math behind is much more involved. </a:t>
            </a:r>
          </a:p>
          <a:p>
            <a:endParaRPr lang="en-US" baseline="0" dirty="0" smtClean="0"/>
          </a:p>
        </p:txBody>
      </p:sp>
      <p:sp>
        <p:nvSpPr>
          <p:cNvPr id="4" name="Slide Number Placeholder 3"/>
          <p:cNvSpPr>
            <a:spLocks noGrp="1"/>
          </p:cNvSpPr>
          <p:nvPr>
            <p:ph type="sldNum" sz="quarter" idx="10"/>
          </p:nvPr>
        </p:nvSpPr>
        <p:spPr/>
        <p:txBody>
          <a:bodyPr/>
          <a:lstStyle/>
          <a:p>
            <a:fld id="{933CE1D9-36F2-B84D-A38F-999A8359DF7B}" type="slidenum">
              <a:rPr lang="en-US" smtClean="0"/>
              <a:t>8</a:t>
            </a:fld>
            <a:endParaRPr lang="en-US"/>
          </a:p>
        </p:txBody>
      </p:sp>
    </p:spTree>
    <p:extLst>
      <p:ext uri="{BB962C8B-B14F-4D97-AF65-F5344CB8AC3E}">
        <p14:creationId xmlns:p14="http://schemas.microsoft.com/office/powerpoint/2010/main" val="1071350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3CE1D9-36F2-B84D-A38F-999A8359DF7B}" type="slidenum">
              <a:rPr lang="en-US" smtClean="0"/>
              <a:t>9</a:t>
            </a:fld>
            <a:endParaRPr lang="en-US"/>
          </a:p>
        </p:txBody>
      </p:sp>
    </p:spTree>
    <p:extLst>
      <p:ext uri="{BB962C8B-B14F-4D97-AF65-F5344CB8AC3E}">
        <p14:creationId xmlns:p14="http://schemas.microsoft.com/office/powerpoint/2010/main" val="1309333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n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685"/>
          </a:xfrm>
          <a:prstGeom prst="rect">
            <a:avLst/>
          </a:prstGeom>
        </p:spPr>
      </p:pic>
      <p:pic>
        <p:nvPicPr>
          <p:cNvPr id="15" name="Picture 14"/>
          <p:cNvPicPr>
            <a:picLocks noChangeAspect="1"/>
          </p:cNvPicPr>
          <p:nvPr userDrawn="1"/>
        </p:nvPicPr>
        <p:blipFill>
          <a:blip r:embed="rId3">
            <a:alphaModFix amt="40000"/>
            <a:extLst>
              <a:ext uri="{28A0092B-C50C-407E-A947-70E740481C1C}">
                <a14:useLocalDpi xmlns:a14="http://schemas.microsoft.com/office/drawing/2010/main" val="0"/>
              </a:ext>
            </a:extLst>
          </a:blip>
          <a:stretch>
            <a:fillRect/>
          </a:stretch>
        </p:blipFill>
        <p:spPr>
          <a:xfrm>
            <a:off x="-1" y="2677"/>
            <a:ext cx="12193683" cy="5893640"/>
          </a:xfrm>
          <a:prstGeom prst="rect">
            <a:avLst/>
          </a:prstGeom>
        </p:spPr>
      </p:pic>
      <p:pic>
        <p:nvPicPr>
          <p:cNvPr id="6" name="Picture 5"/>
          <p:cNvPicPr>
            <a:picLocks noChangeAspect="1"/>
          </p:cNvPicPr>
          <p:nvPr userDrawn="1"/>
        </p:nvPicPr>
        <p:blipFill>
          <a:blip r:embed="rId4">
            <a:alphaModFix amt="15000"/>
            <a:extLst>
              <a:ext uri="{28A0092B-C50C-407E-A947-70E740481C1C}">
                <a14:useLocalDpi xmlns:a14="http://schemas.microsoft.com/office/drawing/2010/main" val="0"/>
              </a:ext>
            </a:extLst>
          </a:blip>
          <a:stretch>
            <a:fillRect/>
          </a:stretch>
        </p:blipFill>
        <p:spPr>
          <a:xfrm>
            <a:off x="0" y="0"/>
            <a:ext cx="5198364" cy="6858000"/>
          </a:xfrm>
          <a:prstGeom prst="rect">
            <a:avLst/>
          </a:prstGeom>
        </p:spPr>
      </p:pic>
      <p:sp>
        <p:nvSpPr>
          <p:cNvPr id="14" name="Freeform 13"/>
          <p:cNvSpPr/>
          <p:nvPr userDrawn="1"/>
        </p:nvSpPr>
        <p:spPr>
          <a:xfrm>
            <a:off x="0" y="0"/>
            <a:ext cx="253341" cy="2042556"/>
          </a:xfrm>
          <a:custGeom>
            <a:avLst/>
            <a:gdLst>
              <a:gd name="connsiteX0" fmla="*/ 0 w 253341"/>
              <a:gd name="connsiteY0" fmla="*/ 0 h 2042556"/>
              <a:gd name="connsiteX1" fmla="*/ 253341 w 253341"/>
              <a:gd name="connsiteY1" fmla="*/ 0 h 2042556"/>
              <a:gd name="connsiteX2" fmla="*/ 253341 w 253341"/>
              <a:gd name="connsiteY2" fmla="*/ 2042556 h 2042556"/>
              <a:gd name="connsiteX3" fmla="*/ 0 w 253341"/>
              <a:gd name="connsiteY3" fmla="*/ 1975262 h 2042556"/>
              <a:gd name="connsiteX4" fmla="*/ 0 w 253341"/>
              <a:gd name="connsiteY4" fmla="*/ 0 h 204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341" h="2042556">
                <a:moveTo>
                  <a:pt x="0" y="0"/>
                </a:moveTo>
                <a:lnTo>
                  <a:pt x="253341" y="0"/>
                </a:lnTo>
                <a:lnTo>
                  <a:pt x="253341" y="2042556"/>
                </a:lnTo>
                <a:lnTo>
                  <a:pt x="0" y="1975262"/>
                </a:lnTo>
                <a:lnTo>
                  <a:pt x="0" y="0"/>
                </a:lnTo>
                <a:close/>
              </a:path>
            </a:pathLst>
          </a:custGeom>
          <a:solidFill>
            <a:srgbClr val="073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1" y="6723193"/>
            <a:ext cx="12192001" cy="1449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184259" y="2126148"/>
            <a:ext cx="3823479" cy="2927622"/>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Tw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685"/>
          </a:xfrm>
          <a:prstGeom prst="rect">
            <a:avLst/>
          </a:prstGeom>
        </p:spPr>
      </p:pic>
      <p:pic>
        <p:nvPicPr>
          <p:cNvPr id="11" name="Picture 10"/>
          <p:cNvPicPr>
            <a:picLocks noChangeAspect="1"/>
          </p:cNvPicPr>
          <p:nvPr userDrawn="1"/>
        </p:nvPicPr>
        <p:blipFill>
          <a:blip r:embed="rId3">
            <a:alphaModFix amt="40000"/>
            <a:extLst>
              <a:ext uri="{28A0092B-C50C-407E-A947-70E740481C1C}">
                <a14:useLocalDpi xmlns:a14="http://schemas.microsoft.com/office/drawing/2010/main" val="0"/>
              </a:ext>
            </a:extLst>
          </a:blip>
          <a:stretch>
            <a:fillRect/>
          </a:stretch>
        </p:blipFill>
        <p:spPr>
          <a:xfrm>
            <a:off x="-1" y="2677"/>
            <a:ext cx="12193683" cy="5893640"/>
          </a:xfrm>
          <a:prstGeom prst="rect">
            <a:avLst/>
          </a:prstGeom>
        </p:spPr>
      </p:pic>
      <p:pic>
        <p:nvPicPr>
          <p:cNvPr id="12" name="Picture 11"/>
          <p:cNvPicPr>
            <a:picLocks noChangeAspect="1"/>
          </p:cNvPicPr>
          <p:nvPr userDrawn="1"/>
        </p:nvPicPr>
        <p:blipFill>
          <a:blip r:embed="rId4">
            <a:alphaModFix amt="15000"/>
            <a:extLst>
              <a:ext uri="{28A0092B-C50C-407E-A947-70E740481C1C}">
                <a14:useLocalDpi xmlns:a14="http://schemas.microsoft.com/office/drawing/2010/main" val="0"/>
              </a:ext>
            </a:extLst>
          </a:blip>
          <a:stretch>
            <a:fillRect/>
          </a:stretch>
        </p:blipFill>
        <p:spPr>
          <a:xfrm>
            <a:off x="0" y="0"/>
            <a:ext cx="5198364" cy="6858000"/>
          </a:xfrm>
          <a:prstGeom prst="rect">
            <a:avLst/>
          </a:prstGeom>
        </p:spPr>
      </p:pic>
      <p:sp>
        <p:nvSpPr>
          <p:cNvPr id="13" name="Freeform 12"/>
          <p:cNvSpPr/>
          <p:nvPr userDrawn="1"/>
        </p:nvSpPr>
        <p:spPr>
          <a:xfrm>
            <a:off x="0" y="0"/>
            <a:ext cx="253341" cy="2042556"/>
          </a:xfrm>
          <a:custGeom>
            <a:avLst/>
            <a:gdLst>
              <a:gd name="connsiteX0" fmla="*/ 0 w 253341"/>
              <a:gd name="connsiteY0" fmla="*/ 0 h 2042556"/>
              <a:gd name="connsiteX1" fmla="*/ 253341 w 253341"/>
              <a:gd name="connsiteY1" fmla="*/ 0 h 2042556"/>
              <a:gd name="connsiteX2" fmla="*/ 253341 w 253341"/>
              <a:gd name="connsiteY2" fmla="*/ 2042556 h 2042556"/>
              <a:gd name="connsiteX3" fmla="*/ 0 w 253341"/>
              <a:gd name="connsiteY3" fmla="*/ 1975262 h 2042556"/>
              <a:gd name="connsiteX4" fmla="*/ 0 w 253341"/>
              <a:gd name="connsiteY4" fmla="*/ 0 h 204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341" h="2042556">
                <a:moveTo>
                  <a:pt x="0" y="0"/>
                </a:moveTo>
                <a:lnTo>
                  <a:pt x="253341" y="0"/>
                </a:lnTo>
                <a:lnTo>
                  <a:pt x="253341" y="2042556"/>
                </a:lnTo>
                <a:lnTo>
                  <a:pt x="0" y="1975262"/>
                </a:lnTo>
                <a:lnTo>
                  <a:pt x="0" y="0"/>
                </a:lnTo>
                <a:close/>
              </a:path>
            </a:pathLst>
          </a:custGeom>
          <a:solidFill>
            <a:srgbClr val="073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37807" y="5751174"/>
            <a:ext cx="2485668" cy="766064"/>
          </a:xfrm>
          <a:prstGeom prst="rect">
            <a:avLst/>
          </a:prstGeom>
        </p:spPr>
      </p:pic>
      <p:sp>
        <p:nvSpPr>
          <p:cNvPr id="19" name="Rectangle 18"/>
          <p:cNvSpPr/>
          <p:nvPr userDrawn="1"/>
        </p:nvSpPr>
        <p:spPr>
          <a:xfrm>
            <a:off x="-1" y="6723193"/>
            <a:ext cx="12192001" cy="1449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2387600"/>
          </a:xfrm>
          <a:prstGeom prst="rect">
            <a:avLst/>
          </a:prstGeom>
        </p:spPr>
        <p:txBody>
          <a:bodyPr anchor="b">
            <a:normAutofit/>
          </a:bodyPr>
          <a:lstStyle>
            <a:lvl1pPr algn="ctr">
              <a:defRPr sz="44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685"/>
          </a:xfrm>
          <a:prstGeom prst="rect">
            <a:avLst/>
          </a:prstGeom>
        </p:spPr>
      </p:pic>
      <p:pic>
        <p:nvPicPr>
          <p:cNvPr id="11" name="Picture 10"/>
          <p:cNvPicPr>
            <a:picLocks noChangeAspect="1"/>
          </p:cNvPicPr>
          <p:nvPr userDrawn="1"/>
        </p:nvPicPr>
        <p:blipFill>
          <a:blip r:embed="rId3">
            <a:alphaModFix amt="40000"/>
            <a:extLst>
              <a:ext uri="{28A0092B-C50C-407E-A947-70E740481C1C}">
                <a14:useLocalDpi xmlns:a14="http://schemas.microsoft.com/office/drawing/2010/main" val="0"/>
              </a:ext>
            </a:extLst>
          </a:blip>
          <a:stretch>
            <a:fillRect/>
          </a:stretch>
        </p:blipFill>
        <p:spPr>
          <a:xfrm>
            <a:off x="-1" y="2677"/>
            <a:ext cx="12193683" cy="5893640"/>
          </a:xfrm>
          <a:prstGeom prst="rect">
            <a:avLst/>
          </a:prstGeom>
        </p:spPr>
      </p:pic>
      <p:pic>
        <p:nvPicPr>
          <p:cNvPr id="12" name="Picture 11"/>
          <p:cNvPicPr>
            <a:picLocks noChangeAspect="1"/>
          </p:cNvPicPr>
          <p:nvPr userDrawn="1"/>
        </p:nvPicPr>
        <p:blipFill>
          <a:blip r:embed="rId4">
            <a:alphaModFix amt="15000"/>
            <a:extLst>
              <a:ext uri="{28A0092B-C50C-407E-A947-70E740481C1C}">
                <a14:useLocalDpi xmlns:a14="http://schemas.microsoft.com/office/drawing/2010/main" val="0"/>
              </a:ext>
            </a:extLst>
          </a:blip>
          <a:stretch>
            <a:fillRect/>
          </a:stretch>
        </p:blipFill>
        <p:spPr>
          <a:xfrm>
            <a:off x="0" y="0"/>
            <a:ext cx="5198364" cy="6858000"/>
          </a:xfrm>
          <a:prstGeom prst="rect">
            <a:avLst/>
          </a:prstGeom>
        </p:spPr>
      </p:pic>
      <p:sp>
        <p:nvSpPr>
          <p:cNvPr id="13" name="Freeform 12"/>
          <p:cNvSpPr/>
          <p:nvPr userDrawn="1"/>
        </p:nvSpPr>
        <p:spPr>
          <a:xfrm>
            <a:off x="0" y="0"/>
            <a:ext cx="253341" cy="2042556"/>
          </a:xfrm>
          <a:custGeom>
            <a:avLst/>
            <a:gdLst>
              <a:gd name="connsiteX0" fmla="*/ 0 w 253341"/>
              <a:gd name="connsiteY0" fmla="*/ 0 h 2042556"/>
              <a:gd name="connsiteX1" fmla="*/ 253341 w 253341"/>
              <a:gd name="connsiteY1" fmla="*/ 0 h 2042556"/>
              <a:gd name="connsiteX2" fmla="*/ 253341 w 253341"/>
              <a:gd name="connsiteY2" fmla="*/ 2042556 h 2042556"/>
              <a:gd name="connsiteX3" fmla="*/ 0 w 253341"/>
              <a:gd name="connsiteY3" fmla="*/ 1975262 h 2042556"/>
              <a:gd name="connsiteX4" fmla="*/ 0 w 253341"/>
              <a:gd name="connsiteY4" fmla="*/ 0 h 204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341" h="2042556">
                <a:moveTo>
                  <a:pt x="0" y="0"/>
                </a:moveTo>
                <a:lnTo>
                  <a:pt x="253341" y="0"/>
                </a:lnTo>
                <a:lnTo>
                  <a:pt x="253341" y="2042556"/>
                </a:lnTo>
                <a:lnTo>
                  <a:pt x="0" y="1975262"/>
                </a:lnTo>
                <a:lnTo>
                  <a:pt x="0" y="0"/>
                </a:lnTo>
                <a:close/>
              </a:path>
            </a:pathLst>
          </a:custGeom>
          <a:solidFill>
            <a:srgbClr val="073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1" y="6723193"/>
            <a:ext cx="12192001" cy="1449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4589782"/>
            <a:ext cx="9144000" cy="1088528"/>
          </a:xfrm>
          <a:prstGeom prst="rect">
            <a:avLst/>
          </a:prstGeom>
        </p:spPr>
        <p:txBody>
          <a:bodyPr anchor="b">
            <a:normAutofit/>
          </a:bodyPr>
          <a:lstStyle>
            <a:lvl1pPr algn="ctr">
              <a:defRPr sz="32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5678310"/>
            <a:ext cx="9144000" cy="1035407"/>
          </a:xfrm>
          <a:prstGeom prst="rect">
            <a:avLst/>
          </a:prstGeom>
        </p:spPr>
        <p:txBody>
          <a:bodyPr/>
          <a:lstStyle>
            <a:lvl1pPr marL="0" indent="0" algn="ctr">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4" name="Picture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838700" y="2166290"/>
            <a:ext cx="2491740" cy="241401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244525"/>
            <a:ext cx="1221606" cy="365125"/>
          </a:xfrm>
          <a:prstGeom prst="rect">
            <a:avLst/>
          </a:prstGeom>
        </p:spPr>
        <p:txBody>
          <a:bodyPr/>
          <a:lstStyle/>
          <a:p>
            <a:fld id="{5E881F42-D6C2-D448-908B-FA63F4D279C8}" type="datetime1">
              <a:rPr lang="en-US" smtClean="0"/>
              <a:t>1/5/2021</a:t>
            </a:fld>
            <a:endParaRPr lang="en-US"/>
          </a:p>
        </p:txBody>
      </p:sp>
      <p:sp>
        <p:nvSpPr>
          <p:cNvPr id="5" name="Footer Placeholder 4"/>
          <p:cNvSpPr>
            <a:spLocks noGrp="1"/>
          </p:cNvSpPr>
          <p:nvPr>
            <p:ph type="ftr" sz="quarter" idx="11"/>
          </p:nvPr>
        </p:nvSpPr>
        <p:spPr>
          <a:xfrm>
            <a:off x="2059805" y="6244525"/>
            <a:ext cx="7757963" cy="365125"/>
          </a:xfrm>
          <a:prstGeom prst="rect">
            <a:avLst/>
          </a:prstGeom>
        </p:spPr>
        <p:txBody>
          <a:bodyPr/>
          <a:lstStyle/>
          <a:p>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244525"/>
            <a:ext cx="1221606" cy="365125"/>
          </a:xfrm>
          <a:prstGeom prst="rect">
            <a:avLst/>
          </a:prstGeom>
        </p:spPr>
        <p:txBody>
          <a:bodyPr/>
          <a:lstStyle/>
          <a:p>
            <a:fld id="{EEC61FA8-746E-F64F-A842-B7F40E0C10AF}" type="datetime1">
              <a:rPr lang="en-US" smtClean="0"/>
              <a:t>1/5/2021</a:t>
            </a:fld>
            <a:endParaRPr lang="en-US"/>
          </a:p>
        </p:txBody>
      </p:sp>
      <p:sp>
        <p:nvSpPr>
          <p:cNvPr id="6" name="Footer Placeholder 5"/>
          <p:cNvSpPr>
            <a:spLocks noGrp="1"/>
          </p:cNvSpPr>
          <p:nvPr>
            <p:ph type="ftr" sz="quarter" idx="11"/>
          </p:nvPr>
        </p:nvSpPr>
        <p:spPr>
          <a:xfrm>
            <a:off x="2059805" y="6244525"/>
            <a:ext cx="7757963" cy="365125"/>
          </a:xfrm>
          <a:prstGeom prst="rect">
            <a:avLst/>
          </a:prstGeom>
        </p:spPr>
        <p:txBody>
          <a:bodyPr/>
          <a:lstStyle/>
          <a:p>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244525"/>
            <a:ext cx="1221606" cy="365125"/>
          </a:xfrm>
          <a:prstGeom prst="rect">
            <a:avLst/>
          </a:prstGeom>
        </p:spPr>
        <p:txBody>
          <a:bodyPr/>
          <a:lstStyle/>
          <a:p>
            <a:fld id="{99E5C17C-D039-4942-8060-68BCA5CFF628}" type="datetime1">
              <a:rPr lang="en-US" smtClean="0"/>
              <a:t>1/5/2021</a:t>
            </a:fld>
            <a:endParaRPr lang="en-US"/>
          </a:p>
        </p:txBody>
      </p:sp>
      <p:sp>
        <p:nvSpPr>
          <p:cNvPr id="4" name="Footer Placeholder 3"/>
          <p:cNvSpPr>
            <a:spLocks noGrp="1"/>
          </p:cNvSpPr>
          <p:nvPr>
            <p:ph type="ftr" sz="quarter" idx="11"/>
          </p:nvPr>
        </p:nvSpPr>
        <p:spPr>
          <a:xfrm>
            <a:off x="2059805" y="6244525"/>
            <a:ext cx="7757963" cy="365125"/>
          </a:xfrm>
          <a:prstGeom prst="rect">
            <a:avLst/>
          </a:prstGeom>
        </p:spPr>
        <p:txBody>
          <a:bodyPr/>
          <a:lstStyle/>
          <a:p>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244525"/>
            <a:ext cx="1221606" cy="365125"/>
          </a:xfrm>
          <a:prstGeom prst="rect">
            <a:avLst/>
          </a:prstGeom>
        </p:spPr>
        <p:txBody>
          <a:bodyPr/>
          <a:lstStyle/>
          <a:p>
            <a:fld id="{CC74E3E6-DDCC-F047-8907-DA8BAA1B377D}" type="datetime1">
              <a:rPr lang="en-US" smtClean="0"/>
              <a:t>1/5/2021</a:t>
            </a:fld>
            <a:endParaRPr lang="en-US"/>
          </a:p>
        </p:txBody>
      </p:sp>
      <p:sp>
        <p:nvSpPr>
          <p:cNvPr id="3" name="Footer Placeholder 2"/>
          <p:cNvSpPr>
            <a:spLocks noGrp="1"/>
          </p:cNvSpPr>
          <p:nvPr>
            <p:ph type="ftr" sz="quarter" idx="11"/>
          </p:nvPr>
        </p:nvSpPr>
        <p:spPr>
          <a:xfrm>
            <a:off x="2059805" y="6244525"/>
            <a:ext cx="7757963" cy="365125"/>
          </a:xfrm>
          <a:prstGeom prst="rect">
            <a:avLst/>
          </a:prstGeom>
        </p:spPr>
        <p:txBody>
          <a:bodyPr/>
          <a:lstStyle/>
          <a:p>
            <a:endParaRPr lang="en-US"/>
          </a:p>
        </p:txBody>
      </p:sp>
    </p:spTree>
    <p:extLst>
      <p:ext uri="{BB962C8B-B14F-4D97-AF65-F5344CB8AC3E}">
        <p14:creationId xmlns:p14="http://schemas.microsoft.com/office/powerpoint/2010/main" val="36875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115047" y="6051790"/>
            <a:ext cx="1769350" cy="520219"/>
          </a:xfrm>
          <a:prstGeom prst="rect">
            <a:avLst/>
          </a:prstGeom>
        </p:spPr>
      </p:pic>
      <p:sp>
        <p:nvSpPr>
          <p:cNvPr id="9" name="Rectangle 8"/>
          <p:cNvSpPr/>
          <p:nvPr userDrawn="1"/>
        </p:nvSpPr>
        <p:spPr>
          <a:xfrm>
            <a:off x="1" y="6675062"/>
            <a:ext cx="10209790" cy="188163"/>
          </a:xfrm>
          <a:prstGeom prst="rect">
            <a:avLst/>
          </a:prstGeom>
          <a:solidFill>
            <a:srgbClr val="0730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9817768" y="6675062"/>
            <a:ext cx="2374232" cy="188163"/>
          </a:xfrm>
          <a:custGeom>
            <a:avLst/>
            <a:gdLst>
              <a:gd name="connsiteX0" fmla="*/ 2670314 w 2683566"/>
              <a:gd name="connsiteY0" fmla="*/ 165653 h 165653"/>
              <a:gd name="connsiteX1" fmla="*/ 165653 w 2683566"/>
              <a:gd name="connsiteY1" fmla="*/ 165653 h 165653"/>
              <a:gd name="connsiteX2" fmla="*/ 0 w 2683566"/>
              <a:gd name="connsiteY2" fmla="*/ 0 h 165653"/>
              <a:gd name="connsiteX3" fmla="*/ 2683566 w 2683566"/>
              <a:gd name="connsiteY3" fmla="*/ 0 h 165653"/>
              <a:gd name="connsiteX4" fmla="*/ 2670314 w 2683566"/>
              <a:gd name="connsiteY4" fmla="*/ 165653 h 165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566" h="165653">
                <a:moveTo>
                  <a:pt x="2670314" y="165653"/>
                </a:moveTo>
                <a:lnTo>
                  <a:pt x="165653" y="165653"/>
                </a:lnTo>
                <a:lnTo>
                  <a:pt x="0" y="0"/>
                </a:lnTo>
                <a:lnTo>
                  <a:pt x="2683566" y="0"/>
                </a:lnTo>
                <a:lnTo>
                  <a:pt x="2670314" y="16565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0" y="0"/>
            <a:ext cx="253341" cy="2042556"/>
          </a:xfrm>
          <a:custGeom>
            <a:avLst/>
            <a:gdLst>
              <a:gd name="connsiteX0" fmla="*/ 0 w 253341"/>
              <a:gd name="connsiteY0" fmla="*/ 0 h 2042556"/>
              <a:gd name="connsiteX1" fmla="*/ 253341 w 253341"/>
              <a:gd name="connsiteY1" fmla="*/ 0 h 2042556"/>
              <a:gd name="connsiteX2" fmla="*/ 253341 w 253341"/>
              <a:gd name="connsiteY2" fmla="*/ 2042556 h 2042556"/>
              <a:gd name="connsiteX3" fmla="*/ 0 w 253341"/>
              <a:gd name="connsiteY3" fmla="*/ 1975262 h 2042556"/>
              <a:gd name="connsiteX4" fmla="*/ 0 w 253341"/>
              <a:gd name="connsiteY4" fmla="*/ 0 h 2042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341" h="2042556">
                <a:moveTo>
                  <a:pt x="0" y="0"/>
                </a:moveTo>
                <a:lnTo>
                  <a:pt x="253341" y="0"/>
                </a:lnTo>
                <a:lnTo>
                  <a:pt x="253341" y="2042556"/>
                </a:lnTo>
                <a:lnTo>
                  <a:pt x="0" y="1975262"/>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3" r:id="rId3"/>
    <p:sldLayoutId id="2147483662" r:id="rId4"/>
    <p:sldLayoutId id="2147483652" r:id="rId5"/>
    <p:sldLayoutId id="2147483654" r:id="rId6"/>
    <p:sldLayoutId id="2147483655" r:id="rId7"/>
  </p:sldLayoutIdLst>
  <p:hf hdr="0"/>
  <p:txStyles>
    <p:titleStyle>
      <a:lvl1pPr algn="l" defTabSz="914400" rtl="0" eaLnBrk="1" latinLnBrk="0" hangingPunct="1">
        <a:lnSpc>
          <a:spcPct val="90000"/>
        </a:lnSpc>
        <a:spcBef>
          <a:spcPct val="0"/>
        </a:spcBef>
        <a:buNone/>
        <a:defRPr sz="3200" b="1" kern="1200">
          <a:solidFill>
            <a:srgbClr val="07305D"/>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a:buChar char="•"/>
        <a:defRPr sz="2400" b="1" kern="1200">
          <a:solidFill>
            <a:srgbClr val="07305D"/>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26.png"/><Relationship Id="rId12"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2.png"/><Relationship Id="rId11" Type="http://schemas.openxmlformats.org/officeDocument/2006/relationships/image" Target="../media/image31.png"/><Relationship Id="rId5" Type="http://schemas.openxmlformats.org/officeDocument/2006/relationships/image" Target="../media/image21.png"/><Relationship Id="rId10" Type="http://schemas.openxmlformats.org/officeDocument/2006/relationships/image" Target="../media/image30.png"/><Relationship Id="rId4" Type="http://schemas.openxmlformats.org/officeDocument/2006/relationships/image" Target="../media/image20.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71538" y="867189"/>
            <a:ext cx="10510982" cy="2387600"/>
          </a:xfrm>
        </p:spPr>
        <p:txBody>
          <a:bodyPr>
            <a:normAutofit/>
          </a:bodyPr>
          <a:lstStyle/>
          <a:p>
            <a:pPr>
              <a:lnSpc>
                <a:spcPct val="100000"/>
              </a:lnSpc>
            </a:pPr>
            <a:r>
              <a:rPr lang="en-US" sz="6000" b="0" dirty="0" smtClean="0"/>
              <a:t>LASSO Regression for Variable Selection</a:t>
            </a:r>
            <a:endParaRPr lang="en-US" sz="6000" b="0" dirty="0"/>
          </a:p>
        </p:txBody>
      </p:sp>
    </p:spTree>
    <p:extLst>
      <p:ext uri="{BB962C8B-B14F-4D97-AF65-F5344CB8AC3E}">
        <p14:creationId xmlns:p14="http://schemas.microsoft.com/office/powerpoint/2010/main" val="1458316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80;p17"/>
          <p:cNvSpPr txBox="1">
            <a:spLocks/>
          </p:cNvSpPr>
          <p:nvPr/>
        </p:nvSpPr>
        <p:spPr>
          <a:xfrm>
            <a:off x="1942418" y="83980"/>
            <a:ext cx="9240245" cy="74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2pPr>
            <a:lvl3pPr marR="0" lvl="2"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3pPr>
            <a:lvl4pPr marR="0" lvl="3"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4pPr>
            <a:lvl5pPr marR="0" lvl="4"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5pPr>
            <a:lvl6pPr marR="0" lvl="5"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6pPr>
            <a:lvl7pPr marR="0" lvl="6"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7pPr>
            <a:lvl8pPr marR="0" lvl="7"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8pPr>
            <a:lvl9pPr marR="0" lvl="8"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9pPr>
          </a:lstStyle>
          <a:p>
            <a:pPr>
              <a:lnSpc>
                <a:spcPct val="115000"/>
              </a:lnSpc>
            </a:pPr>
            <a:r>
              <a:rPr lang="en-US" sz="3200" kern="0" dirty="0" smtClean="0">
                <a:latin typeface="Helvetica Neue"/>
                <a:ea typeface="Helvetica Neue"/>
                <a:cs typeface="Helvetica Neue"/>
                <a:sym typeface="Helvetica Neue"/>
              </a:rPr>
              <a:t>LASSO Recap</a:t>
            </a:r>
            <a:endParaRPr lang="en-US" sz="3200" kern="0" dirty="0">
              <a:latin typeface="Helvetica Neue"/>
              <a:ea typeface="Helvetica Neue"/>
              <a:cs typeface="Helvetica Neue"/>
              <a:sym typeface="Helvetica Neue"/>
            </a:endParaRPr>
          </a:p>
        </p:txBody>
      </p:sp>
      <p:cxnSp>
        <p:nvCxnSpPr>
          <p:cNvPr id="14" name="Straight Connector 13"/>
          <p:cNvCxnSpPr/>
          <p:nvPr/>
        </p:nvCxnSpPr>
        <p:spPr>
          <a:xfrm>
            <a:off x="646545" y="911923"/>
            <a:ext cx="11018982"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12289" name="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9555" y="2950135"/>
            <a:ext cx="4619625" cy="3695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46545" y="990767"/>
            <a:ext cx="9160669" cy="2821285"/>
          </a:xfrm>
          <a:prstGeom prst="rect">
            <a:avLst/>
          </a:prstGeom>
        </p:spPr>
        <p:txBody>
          <a:bodyPr wrap="square">
            <a:spAutoFit/>
          </a:bodyPr>
          <a:lstStyle/>
          <a:p>
            <a:pPr latinLnBrk="1">
              <a:spcAft>
                <a:spcPts val="1000"/>
              </a:spcAft>
            </a:pPr>
            <a:r>
              <a:rPr lang="en-US" sz="16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library</a:t>
            </a:r>
            <a:r>
              <a:rPr lang="en-US" sz="1600" dirty="0">
                <a:latin typeface="Consolas" panose="020B0609020204030204" pitchFamily="49" charset="0"/>
                <a:ea typeface="Cambria" panose="02040503050406030204" pitchFamily="18" charset="0"/>
                <a:cs typeface="Times New Roman" panose="02020603050405020304" pitchFamily="18" charset="0"/>
              </a:rPr>
              <a:t>(</a:t>
            </a:r>
            <a:r>
              <a:rPr lang="en-US" sz="1600" dirty="0" err="1">
                <a:latin typeface="Consolas" panose="020B0609020204030204" pitchFamily="49" charset="0"/>
                <a:ea typeface="Cambria" panose="02040503050406030204" pitchFamily="18" charset="0"/>
                <a:cs typeface="Times New Roman" panose="02020603050405020304" pitchFamily="18" charset="0"/>
              </a:rPr>
              <a:t>glmnet</a:t>
            </a:r>
            <a:r>
              <a:rPr lang="en-US" sz="1600"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sz="1600" dirty="0">
                <a:latin typeface="Consolas" panose="020B0609020204030204" pitchFamily="49" charset="0"/>
                <a:ea typeface="Cambria" panose="02040503050406030204" pitchFamily="18" charset="0"/>
                <a:cs typeface="Times New Roman" panose="02020603050405020304" pitchFamily="18" charset="0"/>
              </a:rPr>
              <a:t>## Warning: package '</a:t>
            </a:r>
            <a:r>
              <a:rPr lang="en-US" sz="1600" dirty="0" err="1">
                <a:latin typeface="Consolas" panose="020B0609020204030204" pitchFamily="49" charset="0"/>
                <a:ea typeface="Cambria" panose="02040503050406030204" pitchFamily="18" charset="0"/>
                <a:cs typeface="Times New Roman" panose="02020603050405020304" pitchFamily="18" charset="0"/>
              </a:rPr>
              <a:t>glmnet</a:t>
            </a:r>
            <a:r>
              <a:rPr lang="en-US" sz="1600" dirty="0">
                <a:latin typeface="Consolas" panose="020B0609020204030204" pitchFamily="49" charset="0"/>
                <a:ea typeface="Cambria" panose="02040503050406030204" pitchFamily="18" charset="0"/>
                <a:cs typeface="Times New Roman" panose="02020603050405020304" pitchFamily="18" charset="0"/>
              </a:rPr>
              <a:t>' was built under R version 4.0.2</a:t>
            </a:r>
          </a:p>
          <a:p>
            <a:pPr latinLnBrk="1">
              <a:spcAft>
                <a:spcPts val="1000"/>
              </a:spcAft>
            </a:pPr>
            <a:r>
              <a:rPr lang="en-US" sz="1600" dirty="0">
                <a:latin typeface="Consolas" panose="020B0609020204030204" pitchFamily="49" charset="0"/>
                <a:ea typeface="Cambria" panose="02040503050406030204" pitchFamily="18" charset="0"/>
                <a:cs typeface="Times New Roman" panose="02020603050405020304" pitchFamily="18" charset="0"/>
              </a:rPr>
              <a:t>## Loading required package: Matrix</a:t>
            </a:r>
          </a:p>
          <a:p>
            <a:pPr latinLnBrk="1">
              <a:spcAft>
                <a:spcPts val="1000"/>
              </a:spcAft>
            </a:pPr>
            <a:r>
              <a:rPr lang="en-US" sz="1600" dirty="0">
                <a:latin typeface="Consolas" panose="020B0609020204030204" pitchFamily="49" charset="0"/>
                <a:ea typeface="Cambria" panose="02040503050406030204" pitchFamily="18" charset="0"/>
                <a:cs typeface="Times New Roman" panose="02020603050405020304" pitchFamily="18" charset="0"/>
              </a:rPr>
              <a:t>## Loaded </a:t>
            </a:r>
            <a:r>
              <a:rPr lang="en-US" sz="1600" dirty="0" err="1">
                <a:latin typeface="Consolas" panose="020B0609020204030204" pitchFamily="49" charset="0"/>
                <a:ea typeface="Cambria" panose="02040503050406030204" pitchFamily="18" charset="0"/>
                <a:cs typeface="Times New Roman" panose="02020603050405020304" pitchFamily="18" charset="0"/>
              </a:rPr>
              <a:t>glmnet</a:t>
            </a:r>
            <a:r>
              <a:rPr lang="en-US" sz="1600" dirty="0">
                <a:latin typeface="Consolas" panose="020B0609020204030204" pitchFamily="49" charset="0"/>
                <a:ea typeface="Cambria" panose="02040503050406030204" pitchFamily="18" charset="0"/>
                <a:cs typeface="Times New Roman" panose="02020603050405020304" pitchFamily="18" charset="0"/>
              </a:rPr>
              <a:t> 4.0-2</a:t>
            </a:r>
          </a:p>
          <a:p>
            <a:pPr latinLnBrk="1">
              <a:spcAft>
                <a:spcPts val="1000"/>
              </a:spcAft>
            </a:pPr>
            <a:r>
              <a:rPr lang="en-US" sz="1600"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n-US" sz="1600"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Dowload</a:t>
            </a:r>
            <a:r>
              <a:rPr lang="en-US" sz="1600"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n-US" sz="1600"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QuickStartExample.RData</a:t>
            </a:r>
            <a:r>
              <a:rPr lang="en-US" sz="1600"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from the </a:t>
            </a:r>
            <a:r>
              <a:rPr lang="en-US" sz="1600"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follwowing</a:t>
            </a:r>
            <a:r>
              <a:rPr lang="en-US" sz="1600"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a:t>
            </a:r>
            <a:r>
              <a:rPr lang="en-US" sz="1600"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Github</a:t>
            </a:r>
            <a:r>
              <a:rPr lang="en-US" sz="1600"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site.</a:t>
            </a:r>
            <a:r>
              <a:rPr lang="en-US" sz="1600" dirty="0">
                <a:latin typeface="Consolas" panose="020B0609020204030204" pitchFamily="49" charset="0"/>
                <a:ea typeface="Cambria" panose="02040503050406030204" pitchFamily="18" charset="0"/>
                <a:cs typeface="Times New Roman" panose="02020603050405020304" pitchFamily="18" charset="0"/>
              </a:rPr>
              <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https://github.com/cran/glmnet/blob/master/data/QuickStartExample.RData</a:t>
            </a:r>
            <a:r>
              <a:rPr lang="en-US" sz="1600" dirty="0">
                <a:latin typeface="Consolas" panose="020B0609020204030204" pitchFamily="49" charset="0"/>
                <a:ea typeface="Cambria" panose="02040503050406030204" pitchFamily="18" charset="0"/>
                <a:cs typeface="Times New Roman" panose="02020603050405020304" pitchFamily="18" charset="0"/>
              </a:rPr>
              <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b="1"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load</a:t>
            </a:r>
            <a:r>
              <a:rPr lang="en-US" sz="1600" dirty="0">
                <a:latin typeface="Consolas" panose="020B0609020204030204" pitchFamily="49" charset="0"/>
                <a:ea typeface="Cambria" panose="02040503050406030204" pitchFamily="18" charset="0"/>
                <a:cs typeface="Times New Roman" panose="02020603050405020304" pitchFamily="18" charset="0"/>
              </a:rPr>
              <a:t>(</a:t>
            </a:r>
            <a:r>
              <a:rPr lang="en-US" sz="16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"C:/Users/R/Downloads/QuickStartExample.RData"</a:t>
            </a:r>
            <a:r>
              <a:rPr lang="en-US" sz="1600" dirty="0">
                <a:latin typeface="Consolas" panose="020B0609020204030204" pitchFamily="49" charset="0"/>
                <a:ea typeface="Cambria" panose="02040503050406030204" pitchFamily="18" charset="0"/>
                <a:cs typeface="Times New Roman" panose="02020603050405020304" pitchFamily="18" charset="0"/>
              </a:rPr>
              <a:t>)</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dirty="0">
                <a:latin typeface="Consolas" panose="020B0609020204030204" pitchFamily="49" charset="0"/>
                <a:ea typeface="Cambria" panose="02040503050406030204" pitchFamily="18" charset="0"/>
                <a:cs typeface="Times New Roman" panose="02020603050405020304" pitchFamily="18" charset="0"/>
              </a:rPr>
              <a:t>fit =</a:t>
            </a:r>
            <a:r>
              <a:rPr lang="en-US" sz="16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16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glmnet</a:t>
            </a:r>
            <a:r>
              <a:rPr lang="en-US" sz="1600" dirty="0">
                <a:latin typeface="Consolas" panose="020B0609020204030204" pitchFamily="49" charset="0"/>
                <a:ea typeface="Cambria" panose="02040503050406030204" pitchFamily="18" charset="0"/>
                <a:cs typeface="Times New Roman" panose="02020603050405020304" pitchFamily="18" charset="0"/>
              </a:rPr>
              <a:t>(x, y)</a:t>
            </a:r>
            <a:br>
              <a:rPr lang="en-US" sz="1600" dirty="0">
                <a:latin typeface="Consolas" panose="020B0609020204030204" pitchFamily="49" charset="0"/>
                <a:ea typeface="Cambria" panose="02040503050406030204" pitchFamily="18" charset="0"/>
                <a:cs typeface="Times New Roman" panose="02020603050405020304" pitchFamily="18" charset="0"/>
              </a:rPr>
            </a:br>
            <a:r>
              <a:rPr lang="en-US" sz="16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plot</a:t>
            </a:r>
            <a:r>
              <a:rPr lang="en-US" sz="1600" dirty="0">
                <a:latin typeface="Consolas" panose="020B0609020204030204" pitchFamily="49" charset="0"/>
                <a:ea typeface="Cambria" panose="02040503050406030204" pitchFamily="18" charset="0"/>
                <a:cs typeface="Times New Roman" panose="02020603050405020304" pitchFamily="18" charset="0"/>
              </a:rPr>
              <a:t>(fit)</a:t>
            </a:r>
            <a:endParaRPr lang="en-US" sz="16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6" name="Picture 5"/>
          <p:cNvPicPr>
            <a:picLocks noChangeAspect="1"/>
          </p:cNvPicPr>
          <p:nvPr/>
        </p:nvPicPr>
        <p:blipFill>
          <a:blip r:embed="rId4"/>
          <a:stretch>
            <a:fillRect/>
          </a:stretch>
        </p:blipFill>
        <p:spPr>
          <a:xfrm>
            <a:off x="1864524" y="5240861"/>
            <a:ext cx="5414964" cy="1207663"/>
          </a:xfrm>
          <a:prstGeom prst="rect">
            <a:avLst/>
          </a:prstGeom>
        </p:spPr>
      </p:pic>
      <p:sp>
        <p:nvSpPr>
          <p:cNvPr id="7" name="Freeform 512"/>
          <p:cNvSpPr>
            <a:spLocks noEditPoints="1"/>
          </p:cNvSpPr>
          <p:nvPr/>
        </p:nvSpPr>
        <p:spPr bwMode="auto">
          <a:xfrm>
            <a:off x="6079337" y="5069413"/>
            <a:ext cx="1035845" cy="1031356"/>
          </a:xfrm>
          <a:custGeom>
            <a:avLst/>
            <a:gdLst>
              <a:gd name="T0" fmla="*/ 268 w 510"/>
              <a:gd name="T1" fmla="*/ 52 h 311"/>
              <a:gd name="T2" fmla="*/ 290 w 510"/>
              <a:gd name="T3" fmla="*/ 287 h 311"/>
              <a:gd name="T4" fmla="*/ 237 w 510"/>
              <a:gd name="T5" fmla="*/ 308 h 311"/>
              <a:gd name="T6" fmla="*/ 238 w 510"/>
              <a:gd name="T7" fmla="*/ 296 h 311"/>
              <a:gd name="T8" fmla="*/ 285 w 510"/>
              <a:gd name="T9" fmla="*/ 51 h 311"/>
              <a:gd name="T10" fmla="*/ 132 w 510"/>
              <a:gd name="T11" fmla="*/ 48 h 311"/>
              <a:gd name="T12" fmla="*/ 9 w 510"/>
              <a:gd name="T13" fmla="*/ 175 h 311"/>
              <a:gd name="T14" fmla="*/ 5 w 510"/>
              <a:gd name="T15" fmla="*/ 234 h 311"/>
              <a:gd name="T16" fmla="*/ 73 w 510"/>
              <a:gd name="T17" fmla="*/ 294 h 311"/>
              <a:gd name="T18" fmla="*/ 172 w 510"/>
              <a:gd name="T19" fmla="*/ 311 h 311"/>
              <a:gd name="T20" fmla="*/ 320 w 510"/>
              <a:gd name="T21" fmla="*/ 297 h 311"/>
              <a:gd name="T22" fmla="*/ 465 w 510"/>
              <a:gd name="T23" fmla="*/ 229 h 311"/>
              <a:gd name="T24" fmla="*/ 504 w 510"/>
              <a:gd name="T25" fmla="*/ 174 h 311"/>
              <a:gd name="T26" fmla="*/ 436 w 510"/>
              <a:gd name="T27" fmla="*/ 61 h 311"/>
              <a:gd name="T28" fmla="*/ 280 w 510"/>
              <a:gd name="T29" fmla="*/ 49 h 311"/>
              <a:gd name="T30" fmla="*/ 277 w 510"/>
              <a:gd name="T31" fmla="*/ 52 h 311"/>
              <a:gd name="T32" fmla="*/ 288 w 510"/>
              <a:gd name="T33" fmla="*/ 50 h 311"/>
              <a:gd name="T34" fmla="*/ 358 w 510"/>
              <a:gd name="T35" fmla="*/ 47 h 311"/>
              <a:gd name="T36" fmla="*/ 493 w 510"/>
              <a:gd name="T37" fmla="*/ 108 h 311"/>
              <a:gd name="T38" fmla="*/ 490 w 510"/>
              <a:gd name="T39" fmla="*/ 178 h 311"/>
              <a:gd name="T40" fmla="*/ 480 w 510"/>
              <a:gd name="T41" fmla="*/ 189 h 311"/>
              <a:gd name="T42" fmla="*/ 410 w 510"/>
              <a:gd name="T43" fmla="*/ 252 h 311"/>
              <a:gd name="T44" fmla="*/ 351 w 510"/>
              <a:gd name="T45" fmla="*/ 276 h 311"/>
              <a:gd name="T46" fmla="*/ 271 w 510"/>
              <a:gd name="T47" fmla="*/ 289 h 311"/>
              <a:gd name="T48" fmla="*/ 199 w 510"/>
              <a:gd name="T49" fmla="*/ 292 h 311"/>
              <a:gd name="T50" fmla="*/ 176 w 510"/>
              <a:gd name="T51" fmla="*/ 292 h 311"/>
              <a:gd name="T52" fmla="*/ 65 w 510"/>
              <a:gd name="T53" fmla="*/ 271 h 311"/>
              <a:gd name="T54" fmla="*/ 16 w 510"/>
              <a:gd name="T55" fmla="*/ 193 h 311"/>
              <a:gd name="T56" fmla="*/ 69 w 510"/>
              <a:gd name="T57" fmla="*/ 119 h 311"/>
              <a:gd name="T58" fmla="*/ 157 w 510"/>
              <a:gd name="T59" fmla="*/ 58 h 311"/>
              <a:gd name="T60" fmla="*/ 255 w 510"/>
              <a:gd name="T61" fmla="*/ 23 h 311"/>
              <a:gd name="T62" fmla="*/ 349 w 510"/>
              <a:gd name="T63" fmla="*/ 19 h 311"/>
              <a:gd name="T64" fmla="*/ 433 w 510"/>
              <a:gd name="T65" fmla="*/ 36 h 311"/>
              <a:gd name="T66" fmla="*/ 414 w 510"/>
              <a:gd name="T67" fmla="*/ 18 h 311"/>
              <a:gd name="T68" fmla="*/ 333 w 510"/>
              <a:gd name="T69" fmla="*/ 0 h 311"/>
              <a:gd name="T70" fmla="*/ 219 w 510"/>
              <a:gd name="T71" fmla="*/ 14 h 311"/>
              <a:gd name="T72" fmla="*/ 72 w 510"/>
              <a:gd name="T73" fmla="*/ 294 h 311"/>
              <a:gd name="T74" fmla="*/ 18 w 510"/>
              <a:gd name="T75" fmla="*/ 230 h 311"/>
              <a:gd name="T76" fmla="*/ 60 w 510"/>
              <a:gd name="T77" fmla="*/ 286 h 311"/>
              <a:gd name="T78" fmla="*/ 301 w 510"/>
              <a:gd name="T79" fmla="*/ 297 h 311"/>
              <a:gd name="T80" fmla="*/ 360 w 510"/>
              <a:gd name="T81" fmla="*/ 284 h 311"/>
              <a:gd name="T82" fmla="*/ 324 w 510"/>
              <a:gd name="T83" fmla="*/ 294 h 311"/>
              <a:gd name="T84" fmla="*/ 364 w 510"/>
              <a:gd name="T85" fmla="*/ 284 h 311"/>
              <a:gd name="T86" fmla="*/ 478 w 510"/>
              <a:gd name="T87" fmla="*/ 88 h 311"/>
              <a:gd name="T88" fmla="*/ 502 w 510"/>
              <a:gd name="T89" fmla="*/ 161 h 311"/>
              <a:gd name="T90" fmla="*/ 405 w 510"/>
              <a:gd name="T91" fmla="*/ 262 h 311"/>
              <a:gd name="T92" fmla="*/ 386 w 510"/>
              <a:gd name="T93" fmla="*/ 268 h 311"/>
              <a:gd name="T94" fmla="*/ 200 w 510"/>
              <a:gd name="T95" fmla="*/ 300 h 311"/>
              <a:gd name="T96" fmla="*/ 195 w 510"/>
              <a:gd name="T97" fmla="*/ 37 h 311"/>
              <a:gd name="T98" fmla="*/ 360 w 510"/>
              <a:gd name="T99" fmla="*/ 14 h 311"/>
              <a:gd name="T100" fmla="*/ 352 w 510"/>
              <a:gd name="T101" fmla="*/ 13 h 311"/>
              <a:gd name="T102" fmla="*/ 302 w 510"/>
              <a:gd name="T103" fmla="*/ 13 h 311"/>
              <a:gd name="T104" fmla="*/ 122 w 510"/>
              <a:gd name="T105" fmla="*/ 71 h 311"/>
              <a:gd name="T106" fmla="*/ 104 w 510"/>
              <a:gd name="T107" fmla="*/ 292 h 311"/>
              <a:gd name="T108" fmla="*/ 85 w 510"/>
              <a:gd name="T109" fmla="*/ 91 h 311"/>
              <a:gd name="T110" fmla="*/ 55 w 510"/>
              <a:gd name="T111" fmla="*/ 116 h 311"/>
              <a:gd name="T112" fmla="*/ 99 w 510"/>
              <a:gd name="T113" fmla="*/ 71 h 311"/>
              <a:gd name="T114" fmla="*/ 117 w 510"/>
              <a:gd name="T115" fmla="*/ 286 h 311"/>
              <a:gd name="T116" fmla="*/ 312 w 510"/>
              <a:gd name="T117" fmla="*/ 48 h 311"/>
              <a:gd name="T118" fmla="*/ 407 w 510"/>
              <a:gd name="T119" fmla="*/ 59 h 311"/>
              <a:gd name="T120" fmla="*/ 454 w 510"/>
              <a:gd name="T121" fmla="*/ 224 h 311"/>
              <a:gd name="T122" fmla="*/ 395 w 510"/>
              <a:gd name="T123" fmla="*/ 258 h 311"/>
              <a:gd name="T124" fmla="*/ 17 w 510"/>
              <a:gd name="T125" fmla="*/ 213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0" h="311">
                <a:moveTo>
                  <a:pt x="268" y="54"/>
                </a:moveTo>
                <a:cubicBezTo>
                  <a:pt x="268" y="54"/>
                  <a:pt x="268" y="54"/>
                  <a:pt x="268" y="54"/>
                </a:cubicBezTo>
                <a:cubicBezTo>
                  <a:pt x="269" y="54"/>
                  <a:pt x="268" y="54"/>
                  <a:pt x="268" y="54"/>
                </a:cubicBezTo>
                <a:close/>
                <a:moveTo>
                  <a:pt x="265" y="56"/>
                </a:moveTo>
                <a:cubicBezTo>
                  <a:pt x="266" y="55"/>
                  <a:pt x="268" y="55"/>
                  <a:pt x="268" y="54"/>
                </a:cubicBezTo>
                <a:cubicBezTo>
                  <a:pt x="267" y="54"/>
                  <a:pt x="265" y="53"/>
                  <a:pt x="265" y="56"/>
                </a:cubicBezTo>
                <a:close/>
                <a:moveTo>
                  <a:pt x="268" y="50"/>
                </a:moveTo>
                <a:cubicBezTo>
                  <a:pt x="267" y="51"/>
                  <a:pt x="267" y="51"/>
                  <a:pt x="267" y="51"/>
                </a:cubicBezTo>
                <a:cubicBezTo>
                  <a:pt x="268" y="51"/>
                  <a:pt x="267" y="50"/>
                  <a:pt x="268" y="50"/>
                </a:cubicBezTo>
                <a:close/>
                <a:moveTo>
                  <a:pt x="268" y="52"/>
                </a:moveTo>
                <a:cubicBezTo>
                  <a:pt x="268" y="53"/>
                  <a:pt x="268" y="53"/>
                  <a:pt x="268" y="53"/>
                </a:cubicBezTo>
                <a:cubicBezTo>
                  <a:pt x="268" y="52"/>
                  <a:pt x="268" y="52"/>
                  <a:pt x="268" y="52"/>
                </a:cubicBezTo>
                <a:close/>
                <a:moveTo>
                  <a:pt x="271" y="289"/>
                </a:moveTo>
                <a:cubicBezTo>
                  <a:pt x="272" y="288"/>
                  <a:pt x="273" y="288"/>
                  <a:pt x="272" y="287"/>
                </a:cubicBezTo>
                <a:lnTo>
                  <a:pt x="271" y="289"/>
                </a:lnTo>
                <a:close/>
                <a:moveTo>
                  <a:pt x="245" y="296"/>
                </a:moveTo>
                <a:cubicBezTo>
                  <a:pt x="242" y="296"/>
                  <a:pt x="240" y="296"/>
                  <a:pt x="239" y="296"/>
                </a:cubicBezTo>
                <a:cubicBezTo>
                  <a:pt x="241" y="296"/>
                  <a:pt x="242" y="296"/>
                  <a:pt x="245" y="296"/>
                </a:cubicBezTo>
                <a:close/>
                <a:moveTo>
                  <a:pt x="295" y="286"/>
                </a:moveTo>
                <a:cubicBezTo>
                  <a:pt x="290" y="287"/>
                  <a:pt x="290" y="287"/>
                  <a:pt x="290" y="287"/>
                </a:cubicBezTo>
                <a:cubicBezTo>
                  <a:pt x="292" y="287"/>
                  <a:pt x="294" y="286"/>
                  <a:pt x="295" y="286"/>
                </a:cubicBezTo>
                <a:close/>
                <a:moveTo>
                  <a:pt x="493" y="117"/>
                </a:moveTo>
                <a:cubicBezTo>
                  <a:pt x="491" y="114"/>
                  <a:pt x="489" y="110"/>
                  <a:pt x="487" y="108"/>
                </a:cubicBezTo>
                <a:cubicBezTo>
                  <a:pt x="490" y="115"/>
                  <a:pt x="491" y="115"/>
                  <a:pt x="493" y="117"/>
                </a:cubicBezTo>
                <a:close/>
                <a:moveTo>
                  <a:pt x="119" y="304"/>
                </a:moveTo>
                <a:cubicBezTo>
                  <a:pt x="118" y="303"/>
                  <a:pt x="118" y="303"/>
                  <a:pt x="118" y="303"/>
                </a:cubicBezTo>
                <a:cubicBezTo>
                  <a:pt x="116" y="303"/>
                  <a:pt x="116" y="304"/>
                  <a:pt x="119" y="304"/>
                </a:cubicBezTo>
                <a:close/>
                <a:moveTo>
                  <a:pt x="239" y="309"/>
                </a:moveTo>
                <a:cubicBezTo>
                  <a:pt x="239" y="308"/>
                  <a:pt x="239" y="308"/>
                  <a:pt x="238" y="308"/>
                </a:cubicBezTo>
                <a:cubicBezTo>
                  <a:pt x="237" y="308"/>
                  <a:pt x="237" y="308"/>
                  <a:pt x="237" y="308"/>
                </a:cubicBezTo>
                <a:lnTo>
                  <a:pt x="239" y="309"/>
                </a:lnTo>
                <a:close/>
                <a:moveTo>
                  <a:pt x="314" y="284"/>
                </a:moveTo>
                <a:cubicBezTo>
                  <a:pt x="314" y="284"/>
                  <a:pt x="314" y="284"/>
                  <a:pt x="314" y="284"/>
                </a:cubicBezTo>
                <a:cubicBezTo>
                  <a:pt x="318" y="283"/>
                  <a:pt x="318" y="283"/>
                  <a:pt x="318" y="283"/>
                </a:cubicBezTo>
                <a:cubicBezTo>
                  <a:pt x="316" y="283"/>
                  <a:pt x="315" y="284"/>
                  <a:pt x="314" y="284"/>
                </a:cubicBezTo>
                <a:close/>
                <a:moveTo>
                  <a:pt x="80" y="297"/>
                </a:moveTo>
                <a:cubicBezTo>
                  <a:pt x="78" y="297"/>
                  <a:pt x="76" y="297"/>
                  <a:pt x="75" y="297"/>
                </a:cubicBezTo>
                <a:cubicBezTo>
                  <a:pt x="78" y="298"/>
                  <a:pt x="80" y="298"/>
                  <a:pt x="80" y="297"/>
                </a:cubicBezTo>
                <a:close/>
                <a:moveTo>
                  <a:pt x="238" y="296"/>
                </a:moveTo>
                <a:cubicBezTo>
                  <a:pt x="238" y="296"/>
                  <a:pt x="238" y="296"/>
                  <a:pt x="238" y="296"/>
                </a:cubicBezTo>
                <a:cubicBezTo>
                  <a:pt x="239" y="296"/>
                  <a:pt x="239" y="296"/>
                  <a:pt x="239" y="296"/>
                </a:cubicBezTo>
                <a:lnTo>
                  <a:pt x="238" y="296"/>
                </a:lnTo>
                <a:close/>
                <a:moveTo>
                  <a:pt x="278" y="304"/>
                </a:moveTo>
                <a:cubicBezTo>
                  <a:pt x="272" y="306"/>
                  <a:pt x="272" y="306"/>
                  <a:pt x="272" y="306"/>
                </a:cubicBezTo>
                <a:cubicBezTo>
                  <a:pt x="275" y="305"/>
                  <a:pt x="277" y="305"/>
                  <a:pt x="278" y="304"/>
                </a:cubicBezTo>
                <a:close/>
                <a:moveTo>
                  <a:pt x="493" y="117"/>
                </a:moveTo>
                <a:cubicBezTo>
                  <a:pt x="494" y="118"/>
                  <a:pt x="494" y="119"/>
                  <a:pt x="495" y="120"/>
                </a:cubicBezTo>
                <a:cubicBezTo>
                  <a:pt x="494" y="119"/>
                  <a:pt x="494" y="118"/>
                  <a:pt x="493" y="117"/>
                </a:cubicBezTo>
                <a:close/>
                <a:moveTo>
                  <a:pt x="280" y="53"/>
                </a:moveTo>
                <a:cubicBezTo>
                  <a:pt x="284" y="53"/>
                  <a:pt x="284" y="52"/>
                  <a:pt x="285" y="51"/>
                </a:cubicBezTo>
                <a:cubicBezTo>
                  <a:pt x="283" y="52"/>
                  <a:pt x="281" y="52"/>
                  <a:pt x="280" y="53"/>
                </a:cubicBezTo>
                <a:close/>
                <a:moveTo>
                  <a:pt x="427" y="29"/>
                </a:moveTo>
                <a:cubicBezTo>
                  <a:pt x="428" y="30"/>
                  <a:pt x="428" y="30"/>
                  <a:pt x="428" y="30"/>
                </a:cubicBezTo>
                <a:cubicBezTo>
                  <a:pt x="428" y="29"/>
                  <a:pt x="427" y="29"/>
                  <a:pt x="427" y="29"/>
                </a:cubicBezTo>
                <a:close/>
                <a:moveTo>
                  <a:pt x="287" y="20"/>
                </a:moveTo>
                <a:cubicBezTo>
                  <a:pt x="286" y="20"/>
                  <a:pt x="285" y="20"/>
                  <a:pt x="285" y="21"/>
                </a:cubicBezTo>
                <a:cubicBezTo>
                  <a:pt x="286" y="21"/>
                  <a:pt x="287" y="20"/>
                  <a:pt x="287" y="20"/>
                </a:cubicBezTo>
                <a:close/>
                <a:moveTo>
                  <a:pt x="158" y="34"/>
                </a:moveTo>
                <a:cubicBezTo>
                  <a:pt x="151" y="39"/>
                  <a:pt x="144" y="43"/>
                  <a:pt x="136" y="48"/>
                </a:cubicBezTo>
                <a:cubicBezTo>
                  <a:pt x="135" y="47"/>
                  <a:pt x="125" y="53"/>
                  <a:pt x="132" y="48"/>
                </a:cubicBezTo>
                <a:cubicBezTo>
                  <a:pt x="129" y="50"/>
                  <a:pt x="126" y="52"/>
                  <a:pt x="124" y="54"/>
                </a:cubicBezTo>
                <a:cubicBezTo>
                  <a:pt x="124" y="53"/>
                  <a:pt x="124" y="53"/>
                  <a:pt x="124" y="53"/>
                </a:cubicBezTo>
                <a:cubicBezTo>
                  <a:pt x="106" y="63"/>
                  <a:pt x="91" y="75"/>
                  <a:pt x="78" y="88"/>
                </a:cubicBezTo>
                <a:cubicBezTo>
                  <a:pt x="64" y="101"/>
                  <a:pt x="52" y="115"/>
                  <a:pt x="37" y="129"/>
                </a:cubicBezTo>
                <a:cubicBezTo>
                  <a:pt x="37" y="129"/>
                  <a:pt x="37" y="129"/>
                  <a:pt x="37" y="129"/>
                </a:cubicBezTo>
                <a:cubicBezTo>
                  <a:pt x="33" y="135"/>
                  <a:pt x="29" y="142"/>
                  <a:pt x="25" y="150"/>
                </a:cubicBezTo>
                <a:cubicBezTo>
                  <a:pt x="23" y="153"/>
                  <a:pt x="20" y="153"/>
                  <a:pt x="16" y="159"/>
                </a:cubicBezTo>
                <a:cubicBezTo>
                  <a:pt x="18" y="158"/>
                  <a:pt x="16" y="161"/>
                  <a:pt x="14" y="166"/>
                </a:cubicBezTo>
                <a:cubicBezTo>
                  <a:pt x="12" y="170"/>
                  <a:pt x="10" y="175"/>
                  <a:pt x="10" y="177"/>
                </a:cubicBezTo>
                <a:cubicBezTo>
                  <a:pt x="7" y="183"/>
                  <a:pt x="9" y="177"/>
                  <a:pt x="9" y="175"/>
                </a:cubicBezTo>
                <a:cubicBezTo>
                  <a:pt x="3" y="186"/>
                  <a:pt x="1" y="197"/>
                  <a:pt x="0" y="209"/>
                </a:cubicBezTo>
                <a:cubicBezTo>
                  <a:pt x="0" y="215"/>
                  <a:pt x="0" y="221"/>
                  <a:pt x="1" y="227"/>
                </a:cubicBezTo>
                <a:cubicBezTo>
                  <a:pt x="2" y="230"/>
                  <a:pt x="2" y="233"/>
                  <a:pt x="3" y="236"/>
                </a:cubicBezTo>
                <a:cubicBezTo>
                  <a:pt x="4" y="240"/>
                  <a:pt x="5" y="243"/>
                  <a:pt x="6" y="247"/>
                </a:cubicBezTo>
                <a:cubicBezTo>
                  <a:pt x="5" y="243"/>
                  <a:pt x="4" y="240"/>
                  <a:pt x="4" y="237"/>
                </a:cubicBezTo>
                <a:cubicBezTo>
                  <a:pt x="3" y="234"/>
                  <a:pt x="3" y="232"/>
                  <a:pt x="3" y="230"/>
                </a:cubicBezTo>
                <a:cubicBezTo>
                  <a:pt x="3" y="226"/>
                  <a:pt x="3" y="223"/>
                  <a:pt x="3" y="220"/>
                </a:cubicBezTo>
                <a:cubicBezTo>
                  <a:pt x="3" y="214"/>
                  <a:pt x="3" y="209"/>
                  <a:pt x="5" y="200"/>
                </a:cubicBezTo>
                <a:cubicBezTo>
                  <a:pt x="4" y="211"/>
                  <a:pt x="4" y="217"/>
                  <a:pt x="4" y="224"/>
                </a:cubicBezTo>
                <a:cubicBezTo>
                  <a:pt x="4" y="227"/>
                  <a:pt x="4" y="231"/>
                  <a:pt x="5" y="234"/>
                </a:cubicBezTo>
                <a:cubicBezTo>
                  <a:pt x="6" y="238"/>
                  <a:pt x="7" y="243"/>
                  <a:pt x="10" y="249"/>
                </a:cubicBezTo>
                <a:cubicBezTo>
                  <a:pt x="8" y="246"/>
                  <a:pt x="7" y="242"/>
                  <a:pt x="5" y="238"/>
                </a:cubicBezTo>
                <a:cubicBezTo>
                  <a:pt x="5" y="242"/>
                  <a:pt x="6" y="246"/>
                  <a:pt x="8" y="250"/>
                </a:cubicBezTo>
                <a:cubicBezTo>
                  <a:pt x="10" y="254"/>
                  <a:pt x="13" y="257"/>
                  <a:pt x="16" y="261"/>
                </a:cubicBezTo>
                <a:cubicBezTo>
                  <a:pt x="21" y="267"/>
                  <a:pt x="27" y="271"/>
                  <a:pt x="27" y="274"/>
                </a:cubicBezTo>
                <a:cubicBezTo>
                  <a:pt x="33" y="278"/>
                  <a:pt x="39" y="281"/>
                  <a:pt x="45" y="283"/>
                </a:cubicBezTo>
                <a:cubicBezTo>
                  <a:pt x="52" y="286"/>
                  <a:pt x="58" y="288"/>
                  <a:pt x="66" y="291"/>
                </a:cubicBezTo>
                <a:cubicBezTo>
                  <a:pt x="63" y="291"/>
                  <a:pt x="61" y="291"/>
                  <a:pt x="58" y="291"/>
                </a:cubicBezTo>
                <a:cubicBezTo>
                  <a:pt x="63" y="293"/>
                  <a:pt x="67" y="295"/>
                  <a:pt x="72" y="296"/>
                </a:cubicBezTo>
                <a:cubicBezTo>
                  <a:pt x="73" y="294"/>
                  <a:pt x="73" y="294"/>
                  <a:pt x="73" y="294"/>
                </a:cubicBezTo>
                <a:cubicBezTo>
                  <a:pt x="77" y="296"/>
                  <a:pt x="79" y="297"/>
                  <a:pt x="80" y="297"/>
                </a:cubicBezTo>
                <a:cubicBezTo>
                  <a:pt x="90" y="298"/>
                  <a:pt x="103" y="302"/>
                  <a:pt x="116" y="302"/>
                </a:cubicBezTo>
                <a:cubicBezTo>
                  <a:pt x="118" y="303"/>
                  <a:pt x="118" y="303"/>
                  <a:pt x="118" y="303"/>
                </a:cubicBezTo>
                <a:cubicBezTo>
                  <a:pt x="119" y="303"/>
                  <a:pt x="120" y="303"/>
                  <a:pt x="121" y="303"/>
                </a:cubicBezTo>
                <a:cubicBezTo>
                  <a:pt x="123" y="305"/>
                  <a:pt x="133" y="306"/>
                  <a:pt x="134" y="307"/>
                </a:cubicBezTo>
                <a:cubicBezTo>
                  <a:pt x="130" y="307"/>
                  <a:pt x="120" y="307"/>
                  <a:pt x="121" y="306"/>
                </a:cubicBezTo>
                <a:cubicBezTo>
                  <a:pt x="110" y="306"/>
                  <a:pt x="134" y="309"/>
                  <a:pt x="141" y="309"/>
                </a:cubicBezTo>
                <a:cubicBezTo>
                  <a:pt x="133" y="308"/>
                  <a:pt x="143" y="309"/>
                  <a:pt x="147" y="308"/>
                </a:cubicBezTo>
                <a:cubicBezTo>
                  <a:pt x="148" y="309"/>
                  <a:pt x="146" y="309"/>
                  <a:pt x="146" y="309"/>
                </a:cubicBezTo>
                <a:cubicBezTo>
                  <a:pt x="159" y="311"/>
                  <a:pt x="164" y="307"/>
                  <a:pt x="172" y="311"/>
                </a:cubicBezTo>
                <a:cubicBezTo>
                  <a:pt x="175" y="309"/>
                  <a:pt x="175" y="309"/>
                  <a:pt x="175" y="309"/>
                </a:cubicBezTo>
                <a:cubicBezTo>
                  <a:pt x="185" y="311"/>
                  <a:pt x="185" y="311"/>
                  <a:pt x="185" y="311"/>
                </a:cubicBezTo>
                <a:cubicBezTo>
                  <a:pt x="186" y="307"/>
                  <a:pt x="199" y="311"/>
                  <a:pt x="201" y="307"/>
                </a:cubicBezTo>
                <a:cubicBezTo>
                  <a:pt x="213" y="307"/>
                  <a:pt x="200" y="309"/>
                  <a:pt x="204" y="309"/>
                </a:cubicBezTo>
                <a:cubicBezTo>
                  <a:pt x="215" y="310"/>
                  <a:pt x="234" y="306"/>
                  <a:pt x="238" y="308"/>
                </a:cubicBezTo>
                <a:cubicBezTo>
                  <a:pt x="248" y="306"/>
                  <a:pt x="258" y="306"/>
                  <a:pt x="266" y="304"/>
                </a:cubicBezTo>
                <a:cubicBezTo>
                  <a:pt x="267" y="306"/>
                  <a:pt x="267" y="306"/>
                  <a:pt x="267" y="306"/>
                </a:cubicBezTo>
                <a:cubicBezTo>
                  <a:pt x="271" y="305"/>
                  <a:pt x="276" y="304"/>
                  <a:pt x="280" y="304"/>
                </a:cubicBezTo>
                <a:cubicBezTo>
                  <a:pt x="280" y="304"/>
                  <a:pt x="279" y="304"/>
                  <a:pt x="278" y="304"/>
                </a:cubicBezTo>
                <a:cubicBezTo>
                  <a:pt x="294" y="302"/>
                  <a:pt x="306" y="299"/>
                  <a:pt x="320" y="297"/>
                </a:cubicBezTo>
                <a:cubicBezTo>
                  <a:pt x="319" y="298"/>
                  <a:pt x="319" y="299"/>
                  <a:pt x="312" y="300"/>
                </a:cubicBezTo>
                <a:cubicBezTo>
                  <a:pt x="324" y="300"/>
                  <a:pt x="344" y="291"/>
                  <a:pt x="362" y="286"/>
                </a:cubicBezTo>
                <a:cubicBezTo>
                  <a:pt x="361" y="288"/>
                  <a:pt x="361" y="288"/>
                  <a:pt x="361" y="288"/>
                </a:cubicBezTo>
                <a:cubicBezTo>
                  <a:pt x="370" y="283"/>
                  <a:pt x="370" y="283"/>
                  <a:pt x="370" y="283"/>
                </a:cubicBezTo>
                <a:cubicBezTo>
                  <a:pt x="368" y="284"/>
                  <a:pt x="370" y="284"/>
                  <a:pt x="370" y="285"/>
                </a:cubicBezTo>
                <a:cubicBezTo>
                  <a:pt x="379" y="283"/>
                  <a:pt x="388" y="279"/>
                  <a:pt x="397" y="276"/>
                </a:cubicBezTo>
                <a:cubicBezTo>
                  <a:pt x="405" y="272"/>
                  <a:pt x="412" y="268"/>
                  <a:pt x="416" y="264"/>
                </a:cubicBezTo>
                <a:cubicBezTo>
                  <a:pt x="411" y="267"/>
                  <a:pt x="424" y="262"/>
                  <a:pt x="415" y="268"/>
                </a:cubicBezTo>
                <a:cubicBezTo>
                  <a:pt x="423" y="263"/>
                  <a:pt x="432" y="257"/>
                  <a:pt x="441" y="251"/>
                </a:cubicBezTo>
                <a:cubicBezTo>
                  <a:pt x="450" y="244"/>
                  <a:pt x="458" y="237"/>
                  <a:pt x="465" y="229"/>
                </a:cubicBezTo>
                <a:cubicBezTo>
                  <a:pt x="465" y="229"/>
                  <a:pt x="465" y="229"/>
                  <a:pt x="465" y="229"/>
                </a:cubicBezTo>
                <a:cubicBezTo>
                  <a:pt x="466" y="227"/>
                  <a:pt x="468" y="225"/>
                  <a:pt x="470" y="222"/>
                </a:cubicBezTo>
                <a:cubicBezTo>
                  <a:pt x="471" y="222"/>
                  <a:pt x="471" y="222"/>
                  <a:pt x="471" y="222"/>
                </a:cubicBezTo>
                <a:cubicBezTo>
                  <a:pt x="467" y="227"/>
                  <a:pt x="467" y="227"/>
                  <a:pt x="467" y="227"/>
                </a:cubicBezTo>
                <a:cubicBezTo>
                  <a:pt x="472" y="221"/>
                  <a:pt x="477" y="215"/>
                  <a:pt x="480" y="209"/>
                </a:cubicBezTo>
                <a:cubicBezTo>
                  <a:pt x="481" y="209"/>
                  <a:pt x="482" y="209"/>
                  <a:pt x="483" y="208"/>
                </a:cubicBezTo>
                <a:cubicBezTo>
                  <a:pt x="485" y="207"/>
                  <a:pt x="486" y="206"/>
                  <a:pt x="488" y="204"/>
                </a:cubicBezTo>
                <a:cubicBezTo>
                  <a:pt x="487" y="203"/>
                  <a:pt x="491" y="198"/>
                  <a:pt x="495" y="192"/>
                </a:cubicBezTo>
                <a:cubicBezTo>
                  <a:pt x="499" y="186"/>
                  <a:pt x="502" y="178"/>
                  <a:pt x="503" y="172"/>
                </a:cubicBezTo>
                <a:cubicBezTo>
                  <a:pt x="504" y="171"/>
                  <a:pt x="502" y="177"/>
                  <a:pt x="504" y="174"/>
                </a:cubicBezTo>
                <a:cubicBezTo>
                  <a:pt x="506" y="167"/>
                  <a:pt x="508" y="160"/>
                  <a:pt x="509" y="152"/>
                </a:cubicBezTo>
                <a:cubicBezTo>
                  <a:pt x="510" y="148"/>
                  <a:pt x="510" y="143"/>
                  <a:pt x="509" y="139"/>
                </a:cubicBezTo>
                <a:cubicBezTo>
                  <a:pt x="509" y="135"/>
                  <a:pt x="508" y="131"/>
                  <a:pt x="507" y="126"/>
                </a:cubicBezTo>
                <a:cubicBezTo>
                  <a:pt x="505" y="118"/>
                  <a:pt x="502" y="109"/>
                  <a:pt x="497" y="102"/>
                </a:cubicBezTo>
                <a:cubicBezTo>
                  <a:pt x="493" y="94"/>
                  <a:pt x="487" y="88"/>
                  <a:pt x="480" y="82"/>
                </a:cubicBezTo>
                <a:cubicBezTo>
                  <a:pt x="479" y="83"/>
                  <a:pt x="477" y="82"/>
                  <a:pt x="474" y="81"/>
                </a:cubicBezTo>
                <a:cubicBezTo>
                  <a:pt x="464" y="76"/>
                  <a:pt x="464" y="76"/>
                  <a:pt x="464" y="76"/>
                </a:cubicBezTo>
                <a:cubicBezTo>
                  <a:pt x="456" y="73"/>
                  <a:pt x="446" y="69"/>
                  <a:pt x="439" y="66"/>
                </a:cubicBezTo>
                <a:cubicBezTo>
                  <a:pt x="436" y="63"/>
                  <a:pt x="447" y="69"/>
                  <a:pt x="452" y="69"/>
                </a:cubicBezTo>
                <a:cubicBezTo>
                  <a:pt x="444" y="66"/>
                  <a:pt x="452" y="66"/>
                  <a:pt x="436" y="61"/>
                </a:cubicBezTo>
                <a:cubicBezTo>
                  <a:pt x="437" y="61"/>
                  <a:pt x="436" y="60"/>
                  <a:pt x="439" y="62"/>
                </a:cubicBezTo>
                <a:cubicBezTo>
                  <a:pt x="431" y="58"/>
                  <a:pt x="440" y="65"/>
                  <a:pt x="427" y="59"/>
                </a:cubicBezTo>
                <a:cubicBezTo>
                  <a:pt x="427" y="58"/>
                  <a:pt x="427" y="58"/>
                  <a:pt x="427" y="58"/>
                </a:cubicBezTo>
                <a:cubicBezTo>
                  <a:pt x="424" y="57"/>
                  <a:pt x="421" y="57"/>
                  <a:pt x="419" y="57"/>
                </a:cubicBezTo>
                <a:cubicBezTo>
                  <a:pt x="392" y="47"/>
                  <a:pt x="367" y="44"/>
                  <a:pt x="342" y="41"/>
                </a:cubicBezTo>
                <a:cubicBezTo>
                  <a:pt x="341" y="41"/>
                  <a:pt x="341" y="42"/>
                  <a:pt x="344" y="43"/>
                </a:cubicBezTo>
                <a:cubicBezTo>
                  <a:pt x="333" y="42"/>
                  <a:pt x="320" y="45"/>
                  <a:pt x="307" y="44"/>
                </a:cubicBezTo>
                <a:cubicBezTo>
                  <a:pt x="310" y="43"/>
                  <a:pt x="310" y="43"/>
                  <a:pt x="310" y="43"/>
                </a:cubicBezTo>
                <a:cubicBezTo>
                  <a:pt x="300" y="43"/>
                  <a:pt x="295" y="45"/>
                  <a:pt x="289" y="46"/>
                </a:cubicBezTo>
                <a:cubicBezTo>
                  <a:pt x="280" y="49"/>
                  <a:pt x="280" y="49"/>
                  <a:pt x="280" y="49"/>
                </a:cubicBezTo>
                <a:cubicBezTo>
                  <a:pt x="274" y="50"/>
                  <a:pt x="274" y="50"/>
                  <a:pt x="274" y="50"/>
                </a:cubicBezTo>
                <a:cubicBezTo>
                  <a:pt x="270" y="51"/>
                  <a:pt x="270" y="51"/>
                  <a:pt x="270" y="51"/>
                </a:cubicBezTo>
                <a:cubicBezTo>
                  <a:pt x="270" y="52"/>
                  <a:pt x="270" y="52"/>
                  <a:pt x="270" y="52"/>
                </a:cubicBezTo>
                <a:cubicBezTo>
                  <a:pt x="270" y="52"/>
                  <a:pt x="270" y="52"/>
                  <a:pt x="270" y="52"/>
                </a:cubicBezTo>
                <a:cubicBezTo>
                  <a:pt x="270" y="52"/>
                  <a:pt x="270" y="52"/>
                  <a:pt x="270" y="52"/>
                </a:cubicBezTo>
                <a:cubicBezTo>
                  <a:pt x="270" y="52"/>
                  <a:pt x="270" y="52"/>
                  <a:pt x="270" y="52"/>
                </a:cubicBezTo>
                <a:cubicBezTo>
                  <a:pt x="271" y="51"/>
                  <a:pt x="271" y="51"/>
                  <a:pt x="271" y="51"/>
                </a:cubicBezTo>
                <a:cubicBezTo>
                  <a:pt x="277" y="50"/>
                  <a:pt x="277" y="50"/>
                  <a:pt x="277" y="50"/>
                </a:cubicBezTo>
                <a:cubicBezTo>
                  <a:pt x="281" y="49"/>
                  <a:pt x="284" y="49"/>
                  <a:pt x="285" y="50"/>
                </a:cubicBezTo>
                <a:cubicBezTo>
                  <a:pt x="284" y="50"/>
                  <a:pt x="281" y="51"/>
                  <a:pt x="277" y="52"/>
                </a:cubicBezTo>
                <a:cubicBezTo>
                  <a:pt x="275" y="52"/>
                  <a:pt x="273" y="53"/>
                  <a:pt x="271" y="53"/>
                </a:cubicBezTo>
                <a:cubicBezTo>
                  <a:pt x="271" y="53"/>
                  <a:pt x="271" y="53"/>
                  <a:pt x="271" y="53"/>
                </a:cubicBezTo>
                <a:cubicBezTo>
                  <a:pt x="270" y="53"/>
                  <a:pt x="270" y="53"/>
                  <a:pt x="270" y="53"/>
                </a:cubicBezTo>
                <a:cubicBezTo>
                  <a:pt x="270" y="53"/>
                  <a:pt x="270" y="53"/>
                  <a:pt x="270" y="53"/>
                </a:cubicBezTo>
                <a:cubicBezTo>
                  <a:pt x="270" y="53"/>
                  <a:pt x="270" y="53"/>
                  <a:pt x="270" y="53"/>
                </a:cubicBezTo>
                <a:cubicBezTo>
                  <a:pt x="271" y="55"/>
                  <a:pt x="271" y="55"/>
                  <a:pt x="271" y="55"/>
                </a:cubicBezTo>
                <a:cubicBezTo>
                  <a:pt x="271" y="54"/>
                  <a:pt x="271" y="54"/>
                  <a:pt x="271" y="54"/>
                </a:cubicBezTo>
                <a:cubicBezTo>
                  <a:pt x="271" y="54"/>
                  <a:pt x="272" y="54"/>
                  <a:pt x="272" y="54"/>
                </a:cubicBezTo>
                <a:cubicBezTo>
                  <a:pt x="274" y="53"/>
                  <a:pt x="275" y="53"/>
                  <a:pt x="277" y="52"/>
                </a:cubicBezTo>
                <a:cubicBezTo>
                  <a:pt x="288" y="50"/>
                  <a:pt x="288" y="50"/>
                  <a:pt x="288" y="50"/>
                </a:cubicBezTo>
                <a:cubicBezTo>
                  <a:pt x="286" y="50"/>
                  <a:pt x="286" y="51"/>
                  <a:pt x="285" y="51"/>
                </a:cubicBezTo>
                <a:cubicBezTo>
                  <a:pt x="291" y="50"/>
                  <a:pt x="299" y="48"/>
                  <a:pt x="308" y="47"/>
                </a:cubicBezTo>
                <a:cubicBezTo>
                  <a:pt x="303" y="47"/>
                  <a:pt x="299" y="48"/>
                  <a:pt x="295" y="48"/>
                </a:cubicBezTo>
                <a:cubicBezTo>
                  <a:pt x="300" y="45"/>
                  <a:pt x="316" y="46"/>
                  <a:pt x="321" y="45"/>
                </a:cubicBezTo>
                <a:cubicBezTo>
                  <a:pt x="321" y="47"/>
                  <a:pt x="313" y="48"/>
                  <a:pt x="321" y="49"/>
                </a:cubicBezTo>
                <a:cubicBezTo>
                  <a:pt x="331" y="49"/>
                  <a:pt x="334" y="49"/>
                  <a:pt x="337" y="48"/>
                </a:cubicBezTo>
                <a:cubicBezTo>
                  <a:pt x="339" y="47"/>
                  <a:pt x="342" y="46"/>
                  <a:pt x="352" y="46"/>
                </a:cubicBezTo>
                <a:cubicBezTo>
                  <a:pt x="349" y="45"/>
                  <a:pt x="349" y="45"/>
                  <a:pt x="349" y="45"/>
                </a:cubicBezTo>
                <a:cubicBezTo>
                  <a:pt x="355" y="45"/>
                  <a:pt x="360" y="43"/>
                  <a:pt x="369" y="46"/>
                </a:cubicBezTo>
                <a:cubicBezTo>
                  <a:pt x="368" y="47"/>
                  <a:pt x="362" y="46"/>
                  <a:pt x="358" y="47"/>
                </a:cubicBezTo>
                <a:cubicBezTo>
                  <a:pt x="360" y="47"/>
                  <a:pt x="370" y="45"/>
                  <a:pt x="376" y="48"/>
                </a:cubicBezTo>
                <a:cubicBezTo>
                  <a:pt x="370" y="49"/>
                  <a:pt x="355" y="48"/>
                  <a:pt x="345" y="47"/>
                </a:cubicBezTo>
                <a:cubicBezTo>
                  <a:pt x="346" y="48"/>
                  <a:pt x="346" y="48"/>
                  <a:pt x="344" y="49"/>
                </a:cubicBezTo>
                <a:cubicBezTo>
                  <a:pt x="360" y="49"/>
                  <a:pt x="375" y="50"/>
                  <a:pt x="391" y="53"/>
                </a:cubicBezTo>
                <a:cubicBezTo>
                  <a:pt x="407" y="56"/>
                  <a:pt x="422" y="61"/>
                  <a:pt x="436" y="67"/>
                </a:cubicBezTo>
                <a:cubicBezTo>
                  <a:pt x="420" y="64"/>
                  <a:pt x="442" y="70"/>
                  <a:pt x="438" y="71"/>
                </a:cubicBezTo>
                <a:cubicBezTo>
                  <a:pt x="441" y="70"/>
                  <a:pt x="448" y="76"/>
                  <a:pt x="456" y="79"/>
                </a:cubicBezTo>
                <a:cubicBezTo>
                  <a:pt x="458" y="82"/>
                  <a:pt x="441" y="73"/>
                  <a:pt x="446" y="77"/>
                </a:cubicBezTo>
                <a:cubicBezTo>
                  <a:pt x="453" y="80"/>
                  <a:pt x="462" y="83"/>
                  <a:pt x="471" y="87"/>
                </a:cubicBezTo>
                <a:cubicBezTo>
                  <a:pt x="480" y="92"/>
                  <a:pt x="488" y="99"/>
                  <a:pt x="493" y="108"/>
                </a:cubicBezTo>
                <a:cubicBezTo>
                  <a:pt x="491" y="107"/>
                  <a:pt x="489" y="103"/>
                  <a:pt x="488" y="103"/>
                </a:cubicBezTo>
                <a:cubicBezTo>
                  <a:pt x="492" y="108"/>
                  <a:pt x="497" y="115"/>
                  <a:pt x="499" y="122"/>
                </a:cubicBezTo>
                <a:cubicBezTo>
                  <a:pt x="502" y="129"/>
                  <a:pt x="503" y="136"/>
                  <a:pt x="502" y="140"/>
                </a:cubicBezTo>
                <a:cubicBezTo>
                  <a:pt x="501" y="134"/>
                  <a:pt x="498" y="127"/>
                  <a:pt x="495" y="120"/>
                </a:cubicBezTo>
                <a:cubicBezTo>
                  <a:pt x="496" y="122"/>
                  <a:pt x="496" y="124"/>
                  <a:pt x="496" y="128"/>
                </a:cubicBezTo>
                <a:cubicBezTo>
                  <a:pt x="495" y="126"/>
                  <a:pt x="494" y="125"/>
                  <a:pt x="494" y="124"/>
                </a:cubicBezTo>
                <a:cubicBezTo>
                  <a:pt x="495" y="131"/>
                  <a:pt x="496" y="134"/>
                  <a:pt x="498" y="136"/>
                </a:cubicBezTo>
                <a:cubicBezTo>
                  <a:pt x="499" y="138"/>
                  <a:pt x="500" y="139"/>
                  <a:pt x="501" y="144"/>
                </a:cubicBezTo>
                <a:cubicBezTo>
                  <a:pt x="501" y="147"/>
                  <a:pt x="500" y="150"/>
                  <a:pt x="498" y="153"/>
                </a:cubicBezTo>
                <a:cubicBezTo>
                  <a:pt x="496" y="162"/>
                  <a:pt x="493" y="170"/>
                  <a:pt x="490" y="178"/>
                </a:cubicBezTo>
                <a:cubicBezTo>
                  <a:pt x="487" y="185"/>
                  <a:pt x="485" y="192"/>
                  <a:pt x="483" y="198"/>
                </a:cubicBezTo>
                <a:cubicBezTo>
                  <a:pt x="481" y="201"/>
                  <a:pt x="472" y="211"/>
                  <a:pt x="474" y="206"/>
                </a:cubicBezTo>
                <a:cubicBezTo>
                  <a:pt x="476" y="202"/>
                  <a:pt x="477" y="199"/>
                  <a:pt x="479" y="194"/>
                </a:cubicBezTo>
                <a:cubicBezTo>
                  <a:pt x="480" y="190"/>
                  <a:pt x="483" y="185"/>
                  <a:pt x="487" y="177"/>
                </a:cubicBezTo>
                <a:cubicBezTo>
                  <a:pt x="488" y="176"/>
                  <a:pt x="487" y="180"/>
                  <a:pt x="486" y="183"/>
                </a:cubicBezTo>
                <a:cubicBezTo>
                  <a:pt x="485" y="185"/>
                  <a:pt x="484" y="188"/>
                  <a:pt x="485" y="185"/>
                </a:cubicBezTo>
                <a:cubicBezTo>
                  <a:pt x="488" y="179"/>
                  <a:pt x="495" y="167"/>
                  <a:pt x="495" y="160"/>
                </a:cubicBezTo>
                <a:cubicBezTo>
                  <a:pt x="493" y="167"/>
                  <a:pt x="490" y="173"/>
                  <a:pt x="488" y="179"/>
                </a:cubicBezTo>
                <a:cubicBezTo>
                  <a:pt x="485" y="177"/>
                  <a:pt x="491" y="171"/>
                  <a:pt x="491" y="168"/>
                </a:cubicBezTo>
                <a:cubicBezTo>
                  <a:pt x="487" y="171"/>
                  <a:pt x="485" y="182"/>
                  <a:pt x="480" y="189"/>
                </a:cubicBezTo>
                <a:cubicBezTo>
                  <a:pt x="480" y="187"/>
                  <a:pt x="480" y="187"/>
                  <a:pt x="480" y="187"/>
                </a:cubicBezTo>
                <a:cubicBezTo>
                  <a:pt x="477" y="194"/>
                  <a:pt x="475" y="197"/>
                  <a:pt x="473" y="199"/>
                </a:cubicBezTo>
                <a:cubicBezTo>
                  <a:pt x="465" y="211"/>
                  <a:pt x="465" y="211"/>
                  <a:pt x="465" y="211"/>
                </a:cubicBezTo>
                <a:cubicBezTo>
                  <a:pt x="466" y="213"/>
                  <a:pt x="469" y="208"/>
                  <a:pt x="475" y="203"/>
                </a:cubicBezTo>
                <a:cubicBezTo>
                  <a:pt x="467" y="212"/>
                  <a:pt x="458" y="224"/>
                  <a:pt x="447" y="235"/>
                </a:cubicBezTo>
                <a:cubicBezTo>
                  <a:pt x="436" y="245"/>
                  <a:pt x="423" y="253"/>
                  <a:pt x="411" y="257"/>
                </a:cubicBezTo>
                <a:cubicBezTo>
                  <a:pt x="415" y="254"/>
                  <a:pt x="419" y="251"/>
                  <a:pt x="423" y="248"/>
                </a:cubicBezTo>
                <a:cubicBezTo>
                  <a:pt x="419" y="250"/>
                  <a:pt x="413" y="254"/>
                  <a:pt x="409" y="256"/>
                </a:cubicBezTo>
                <a:cubicBezTo>
                  <a:pt x="404" y="258"/>
                  <a:pt x="400" y="259"/>
                  <a:pt x="400" y="258"/>
                </a:cubicBezTo>
                <a:cubicBezTo>
                  <a:pt x="410" y="254"/>
                  <a:pt x="405" y="255"/>
                  <a:pt x="410" y="252"/>
                </a:cubicBezTo>
                <a:cubicBezTo>
                  <a:pt x="411" y="252"/>
                  <a:pt x="411" y="252"/>
                  <a:pt x="411" y="252"/>
                </a:cubicBezTo>
                <a:cubicBezTo>
                  <a:pt x="412" y="251"/>
                  <a:pt x="415" y="249"/>
                  <a:pt x="413" y="250"/>
                </a:cubicBezTo>
                <a:cubicBezTo>
                  <a:pt x="409" y="252"/>
                  <a:pt x="405" y="255"/>
                  <a:pt x="400" y="258"/>
                </a:cubicBezTo>
                <a:cubicBezTo>
                  <a:pt x="395" y="260"/>
                  <a:pt x="390" y="262"/>
                  <a:pt x="386" y="264"/>
                </a:cubicBezTo>
                <a:cubicBezTo>
                  <a:pt x="390" y="262"/>
                  <a:pt x="381" y="264"/>
                  <a:pt x="380" y="264"/>
                </a:cubicBezTo>
                <a:cubicBezTo>
                  <a:pt x="372" y="268"/>
                  <a:pt x="381" y="266"/>
                  <a:pt x="382" y="266"/>
                </a:cubicBezTo>
                <a:cubicBezTo>
                  <a:pt x="377" y="268"/>
                  <a:pt x="370" y="272"/>
                  <a:pt x="366" y="272"/>
                </a:cubicBezTo>
                <a:cubicBezTo>
                  <a:pt x="359" y="273"/>
                  <a:pt x="373" y="268"/>
                  <a:pt x="375" y="266"/>
                </a:cubicBezTo>
                <a:cubicBezTo>
                  <a:pt x="367" y="270"/>
                  <a:pt x="359" y="273"/>
                  <a:pt x="350" y="276"/>
                </a:cubicBezTo>
                <a:cubicBezTo>
                  <a:pt x="351" y="276"/>
                  <a:pt x="351" y="276"/>
                  <a:pt x="351" y="276"/>
                </a:cubicBezTo>
                <a:cubicBezTo>
                  <a:pt x="349" y="277"/>
                  <a:pt x="345" y="278"/>
                  <a:pt x="343" y="278"/>
                </a:cubicBezTo>
                <a:cubicBezTo>
                  <a:pt x="340" y="278"/>
                  <a:pt x="346" y="276"/>
                  <a:pt x="350" y="275"/>
                </a:cubicBezTo>
                <a:cubicBezTo>
                  <a:pt x="336" y="278"/>
                  <a:pt x="327" y="285"/>
                  <a:pt x="314" y="284"/>
                </a:cubicBezTo>
                <a:cubicBezTo>
                  <a:pt x="307" y="287"/>
                  <a:pt x="307" y="287"/>
                  <a:pt x="307" y="287"/>
                </a:cubicBezTo>
                <a:cubicBezTo>
                  <a:pt x="306" y="287"/>
                  <a:pt x="305" y="286"/>
                  <a:pt x="306" y="286"/>
                </a:cubicBezTo>
                <a:cubicBezTo>
                  <a:pt x="299" y="288"/>
                  <a:pt x="299" y="288"/>
                  <a:pt x="299" y="288"/>
                </a:cubicBezTo>
                <a:cubicBezTo>
                  <a:pt x="285" y="292"/>
                  <a:pt x="295" y="287"/>
                  <a:pt x="290" y="287"/>
                </a:cubicBezTo>
                <a:cubicBezTo>
                  <a:pt x="290" y="287"/>
                  <a:pt x="290" y="287"/>
                  <a:pt x="290" y="287"/>
                </a:cubicBezTo>
                <a:cubicBezTo>
                  <a:pt x="286" y="287"/>
                  <a:pt x="283" y="286"/>
                  <a:pt x="286" y="286"/>
                </a:cubicBezTo>
                <a:cubicBezTo>
                  <a:pt x="281" y="287"/>
                  <a:pt x="276" y="288"/>
                  <a:pt x="271" y="289"/>
                </a:cubicBezTo>
                <a:cubicBezTo>
                  <a:pt x="271" y="289"/>
                  <a:pt x="271" y="289"/>
                  <a:pt x="271" y="289"/>
                </a:cubicBezTo>
                <a:cubicBezTo>
                  <a:pt x="265" y="292"/>
                  <a:pt x="243" y="294"/>
                  <a:pt x="244" y="297"/>
                </a:cubicBezTo>
                <a:cubicBezTo>
                  <a:pt x="240" y="297"/>
                  <a:pt x="237" y="297"/>
                  <a:pt x="238" y="296"/>
                </a:cubicBezTo>
                <a:cubicBezTo>
                  <a:pt x="227" y="297"/>
                  <a:pt x="241" y="293"/>
                  <a:pt x="223" y="294"/>
                </a:cubicBezTo>
                <a:cubicBezTo>
                  <a:pt x="223" y="294"/>
                  <a:pt x="225" y="294"/>
                  <a:pt x="228" y="294"/>
                </a:cubicBezTo>
                <a:cubicBezTo>
                  <a:pt x="223" y="294"/>
                  <a:pt x="221" y="294"/>
                  <a:pt x="220" y="294"/>
                </a:cubicBezTo>
                <a:cubicBezTo>
                  <a:pt x="220" y="294"/>
                  <a:pt x="220" y="293"/>
                  <a:pt x="219" y="293"/>
                </a:cubicBezTo>
                <a:cubicBezTo>
                  <a:pt x="219" y="294"/>
                  <a:pt x="211" y="294"/>
                  <a:pt x="207" y="294"/>
                </a:cubicBezTo>
                <a:cubicBezTo>
                  <a:pt x="214" y="291"/>
                  <a:pt x="214" y="291"/>
                  <a:pt x="214" y="291"/>
                </a:cubicBezTo>
                <a:cubicBezTo>
                  <a:pt x="209" y="292"/>
                  <a:pt x="207" y="293"/>
                  <a:pt x="199" y="292"/>
                </a:cubicBezTo>
                <a:cubicBezTo>
                  <a:pt x="204" y="291"/>
                  <a:pt x="204" y="291"/>
                  <a:pt x="204" y="291"/>
                </a:cubicBezTo>
                <a:cubicBezTo>
                  <a:pt x="192" y="291"/>
                  <a:pt x="203" y="294"/>
                  <a:pt x="188" y="292"/>
                </a:cubicBezTo>
                <a:cubicBezTo>
                  <a:pt x="193" y="293"/>
                  <a:pt x="197" y="294"/>
                  <a:pt x="202" y="294"/>
                </a:cubicBezTo>
                <a:cubicBezTo>
                  <a:pt x="186" y="294"/>
                  <a:pt x="191" y="297"/>
                  <a:pt x="184" y="298"/>
                </a:cubicBezTo>
                <a:cubicBezTo>
                  <a:pt x="167" y="300"/>
                  <a:pt x="147" y="294"/>
                  <a:pt x="134" y="297"/>
                </a:cubicBezTo>
                <a:cubicBezTo>
                  <a:pt x="133" y="296"/>
                  <a:pt x="135" y="295"/>
                  <a:pt x="130" y="294"/>
                </a:cubicBezTo>
                <a:cubicBezTo>
                  <a:pt x="141" y="294"/>
                  <a:pt x="146" y="294"/>
                  <a:pt x="151" y="292"/>
                </a:cubicBezTo>
                <a:cubicBezTo>
                  <a:pt x="171" y="292"/>
                  <a:pt x="156" y="298"/>
                  <a:pt x="178" y="296"/>
                </a:cubicBezTo>
                <a:cubicBezTo>
                  <a:pt x="177" y="294"/>
                  <a:pt x="170" y="294"/>
                  <a:pt x="164" y="294"/>
                </a:cubicBezTo>
                <a:cubicBezTo>
                  <a:pt x="164" y="293"/>
                  <a:pt x="171" y="292"/>
                  <a:pt x="176" y="292"/>
                </a:cubicBezTo>
                <a:cubicBezTo>
                  <a:pt x="163" y="292"/>
                  <a:pt x="145" y="288"/>
                  <a:pt x="138" y="288"/>
                </a:cubicBezTo>
                <a:cubicBezTo>
                  <a:pt x="134" y="288"/>
                  <a:pt x="124" y="288"/>
                  <a:pt x="119" y="287"/>
                </a:cubicBezTo>
                <a:cubicBezTo>
                  <a:pt x="120" y="288"/>
                  <a:pt x="100" y="286"/>
                  <a:pt x="106" y="290"/>
                </a:cubicBezTo>
                <a:cubicBezTo>
                  <a:pt x="92" y="287"/>
                  <a:pt x="98" y="284"/>
                  <a:pt x="85" y="284"/>
                </a:cubicBezTo>
                <a:cubicBezTo>
                  <a:pt x="90" y="283"/>
                  <a:pt x="77" y="280"/>
                  <a:pt x="83" y="280"/>
                </a:cubicBezTo>
                <a:cubicBezTo>
                  <a:pt x="87" y="283"/>
                  <a:pt x="101" y="284"/>
                  <a:pt x="108" y="283"/>
                </a:cubicBezTo>
                <a:cubicBezTo>
                  <a:pt x="102" y="282"/>
                  <a:pt x="96" y="280"/>
                  <a:pt x="90" y="278"/>
                </a:cubicBezTo>
                <a:cubicBezTo>
                  <a:pt x="94" y="280"/>
                  <a:pt x="87" y="279"/>
                  <a:pt x="85" y="279"/>
                </a:cubicBezTo>
                <a:cubicBezTo>
                  <a:pt x="83" y="277"/>
                  <a:pt x="83" y="277"/>
                  <a:pt x="83" y="277"/>
                </a:cubicBezTo>
                <a:cubicBezTo>
                  <a:pt x="81" y="278"/>
                  <a:pt x="73" y="275"/>
                  <a:pt x="65" y="271"/>
                </a:cubicBezTo>
                <a:cubicBezTo>
                  <a:pt x="56" y="267"/>
                  <a:pt x="49" y="262"/>
                  <a:pt x="44" y="261"/>
                </a:cubicBezTo>
                <a:cubicBezTo>
                  <a:pt x="48" y="264"/>
                  <a:pt x="52" y="268"/>
                  <a:pt x="56" y="267"/>
                </a:cubicBezTo>
                <a:cubicBezTo>
                  <a:pt x="65" y="273"/>
                  <a:pt x="52" y="269"/>
                  <a:pt x="56" y="273"/>
                </a:cubicBezTo>
                <a:cubicBezTo>
                  <a:pt x="48" y="269"/>
                  <a:pt x="38" y="263"/>
                  <a:pt x="31" y="255"/>
                </a:cubicBezTo>
                <a:cubicBezTo>
                  <a:pt x="27" y="251"/>
                  <a:pt x="24" y="247"/>
                  <a:pt x="22" y="242"/>
                </a:cubicBezTo>
                <a:cubicBezTo>
                  <a:pt x="19" y="237"/>
                  <a:pt x="18" y="233"/>
                  <a:pt x="16" y="228"/>
                </a:cubicBezTo>
                <a:cubicBezTo>
                  <a:pt x="17" y="230"/>
                  <a:pt x="18" y="232"/>
                  <a:pt x="19" y="235"/>
                </a:cubicBezTo>
                <a:cubicBezTo>
                  <a:pt x="20" y="237"/>
                  <a:pt x="21" y="239"/>
                  <a:pt x="22" y="239"/>
                </a:cubicBezTo>
                <a:cubicBezTo>
                  <a:pt x="20" y="233"/>
                  <a:pt x="18" y="226"/>
                  <a:pt x="17" y="218"/>
                </a:cubicBezTo>
                <a:cubicBezTo>
                  <a:pt x="15" y="210"/>
                  <a:pt x="15" y="201"/>
                  <a:pt x="16" y="193"/>
                </a:cubicBezTo>
                <a:cubicBezTo>
                  <a:pt x="17" y="194"/>
                  <a:pt x="17" y="195"/>
                  <a:pt x="18" y="197"/>
                </a:cubicBezTo>
                <a:cubicBezTo>
                  <a:pt x="19" y="190"/>
                  <a:pt x="19" y="188"/>
                  <a:pt x="20" y="187"/>
                </a:cubicBezTo>
                <a:cubicBezTo>
                  <a:pt x="21" y="186"/>
                  <a:pt x="22" y="184"/>
                  <a:pt x="24" y="177"/>
                </a:cubicBezTo>
                <a:cubicBezTo>
                  <a:pt x="24" y="178"/>
                  <a:pt x="22" y="179"/>
                  <a:pt x="24" y="176"/>
                </a:cubicBezTo>
                <a:cubicBezTo>
                  <a:pt x="29" y="165"/>
                  <a:pt x="26" y="176"/>
                  <a:pt x="30" y="169"/>
                </a:cubicBezTo>
                <a:cubicBezTo>
                  <a:pt x="32" y="161"/>
                  <a:pt x="34" y="160"/>
                  <a:pt x="35" y="159"/>
                </a:cubicBezTo>
                <a:cubicBezTo>
                  <a:pt x="37" y="157"/>
                  <a:pt x="39" y="155"/>
                  <a:pt x="44" y="147"/>
                </a:cubicBezTo>
                <a:cubicBezTo>
                  <a:pt x="44" y="149"/>
                  <a:pt x="44" y="149"/>
                  <a:pt x="44" y="149"/>
                </a:cubicBezTo>
                <a:cubicBezTo>
                  <a:pt x="52" y="136"/>
                  <a:pt x="67" y="123"/>
                  <a:pt x="79" y="113"/>
                </a:cubicBezTo>
                <a:cubicBezTo>
                  <a:pt x="78" y="113"/>
                  <a:pt x="70" y="122"/>
                  <a:pt x="69" y="119"/>
                </a:cubicBezTo>
                <a:cubicBezTo>
                  <a:pt x="74" y="114"/>
                  <a:pt x="78" y="110"/>
                  <a:pt x="83" y="105"/>
                </a:cubicBezTo>
                <a:cubicBezTo>
                  <a:pt x="85" y="105"/>
                  <a:pt x="91" y="99"/>
                  <a:pt x="88" y="103"/>
                </a:cubicBezTo>
                <a:cubicBezTo>
                  <a:pt x="86" y="105"/>
                  <a:pt x="84" y="107"/>
                  <a:pt x="82" y="108"/>
                </a:cubicBezTo>
                <a:cubicBezTo>
                  <a:pt x="85" y="107"/>
                  <a:pt x="85" y="107"/>
                  <a:pt x="85" y="107"/>
                </a:cubicBezTo>
                <a:cubicBezTo>
                  <a:pt x="99" y="94"/>
                  <a:pt x="82" y="105"/>
                  <a:pt x="81" y="104"/>
                </a:cubicBezTo>
                <a:cubicBezTo>
                  <a:pt x="89" y="98"/>
                  <a:pt x="90" y="94"/>
                  <a:pt x="96" y="89"/>
                </a:cubicBezTo>
                <a:cubicBezTo>
                  <a:pt x="100" y="89"/>
                  <a:pt x="87" y="100"/>
                  <a:pt x="95" y="96"/>
                </a:cubicBezTo>
                <a:cubicBezTo>
                  <a:pt x="100" y="93"/>
                  <a:pt x="115" y="80"/>
                  <a:pt x="120" y="74"/>
                </a:cubicBezTo>
                <a:cubicBezTo>
                  <a:pt x="125" y="73"/>
                  <a:pt x="134" y="68"/>
                  <a:pt x="141" y="64"/>
                </a:cubicBezTo>
                <a:cubicBezTo>
                  <a:pt x="149" y="60"/>
                  <a:pt x="156" y="57"/>
                  <a:pt x="157" y="58"/>
                </a:cubicBezTo>
                <a:cubicBezTo>
                  <a:pt x="156" y="58"/>
                  <a:pt x="158" y="56"/>
                  <a:pt x="163" y="54"/>
                </a:cubicBezTo>
                <a:cubicBezTo>
                  <a:pt x="161" y="56"/>
                  <a:pt x="161" y="56"/>
                  <a:pt x="161" y="56"/>
                </a:cubicBezTo>
                <a:cubicBezTo>
                  <a:pt x="174" y="52"/>
                  <a:pt x="172" y="47"/>
                  <a:pt x="180" y="45"/>
                </a:cubicBezTo>
                <a:cubicBezTo>
                  <a:pt x="181" y="45"/>
                  <a:pt x="178" y="47"/>
                  <a:pt x="177" y="48"/>
                </a:cubicBezTo>
                <a:cubicBezTo>
                  <a:pt x="195" y="42"/>
                  <a:pt x="203" y="33"/>
                  <a:pt x="222" y="30"/>
                </a:cubicBezTo>
                <a:cubicBezTo>
                  <a:pt x="221" y="30"/>
                  <a:pt x="221" y="31"/>
                  <a:pt x="219" y="31"/>
                </a:cubicBezTo>
                <a:cubicBezTo>
                  <a:pt x="218" y="32"/>
                  <a:pt x="222" y="31"/>
                  <a:pt x="227" y="29"/>
                </a:cubicBezTo>
                <a:cubicBezTo>
                  <a:pt x="220" y="29"/>
                  <a:pt x="220" y="29"/>
                  <a:pt x="220" y="29"/>
                </a:cubicBezTo>
                <a:cubicBezTo>
                  <a:pt x="229" y="22"/>
                  <a:pt x="247" y="24"/>
                  <a:pt x="262" y="20"/>
                </a:cubicBezTo>
                <a:cubicBezTo>
                  <a:pt x="260" y="21"/>
                  <a:pt x="249" y="23"/>
                  <a:pt x="255" y="23"/>
                </a:cubicBezTo>
                <a:cubicBezTo>
                  <a:pt x="265" y="21"/>
                  <a:pt x="264" y="17"/>
                  <a:pt x="276" y="17"/>
                </a:cubicBezTo>
                <a:cubicBezTo>
                  <a:pt x="271" y="18"/>
                  <a:pt x="273" y="20"/>
                  <a:pt x="267" y="22"/>
                </a:cubicBezTo>
                <a:cubicBezTo>
                  <a:pt x="275" y="21"/>
                  <a:pt x="281" y="21"/>
                  <a:pt x="283" y="19"/>
                </a:cubicBezTo>
                <a:cubicBezTo>
                  <a:pt x="286" y="19"/>
                  <a:pt x="287" y="19"/>
                  <a:pt x="287" y="20"/>
                </a:cubicBezTo>
                <a:cubicBezTo>
                  <a:pt x="292" y="18"/>
                  <a:pt x="300" y="18"/>
                  <a:pt x="305" y="18"/>
                </a:cubicBezTo>
                <a:cubicBezTo>
                  <a:pt x="304" y="19"/>
                  <a:pt x="304" y="19"/>
                  <a:pt x="304" y="19"/>
                </a:cubicBezTo>
                <a:cubicBezTo>
                  <a:pt x="313" y="14"/>
                  <a:pt x="320" y="17"/>
                  <a:pt x="333" y="17"/>
                </a:cubicBezTo>
                <a:cubicBezTo>
                  <a:pt x="331" y="18"/>
                  <a:pt x="331" y="18"/>
                  <a:pt x="331" y="18"/>
                </a:cubicBezTo>
                <a:cubicBezTo>
                  <a:pt x="336" y="17"/>
                  <a:pt x="344" y="16"/>
                  <a:pt x="353" y="18"/>
                </a:cubicBezTo>
                <a:cubicBezTo>
                  <a:pt x="349" y="19"/>
                  <a:pt x="349" y="19"/>
                  <a:pt x="349" y="19"/>
                </a:cubicBezTo>
                <a:cubicBezTo>
                  <a:pt x="356" y="18"/>
                  <a:pt x="370" y="22"/>
                  <a:pt x="376" y="20"/>
                </a:cubicBezTo>
                <a:cubicBezTo>
                  <a:pt x="379" y="21"/>
                  <a:pt x="369" y="22"/>
                  <a:pt x="381" y="24"/>
                </a:cubicBezTo>
                <a:cubicBezTo>
                  <a:pt x="383" y="23"/>
                  <a:pt x="393" y="24"/>
                  <a:pt x="396" y="26"/>
                </a:cubicBezTo>
                <a:cubicBezTo>
                  <a:pt x="395" y="27"/>
                  <a:pt x="394" y="27"/>
                  <a:pt x="391" y="26"/>
                </a:cubicBezTo>
                <a:cubicBezTo>
                  <a:pt x="389" y="25"/>
                  <a:pt x="390" y="25"/>
                  <a:pt x="391" y="25"/>
                </a:cubicBezTo>
                <a:cubicBezTo>
                  <a:pt x="387" y="25"/>
                  <a:pt x="387" y="25"/>
                  <a:pt x="387" y="25"/>
                </a:cubicBezTo>
                <a:cubicBezTo>
                  <a:pt x="396" y="28"/>
                  <a:pt x="394" y="26"/>
                  <a:pt x="403" y="29"/>
                </a:cubicBezTo>
                <a:cubicBezTo>
                  <a:pt x="405" y="30"/>
                  <a:pt x="400" y="29"/>
                  <a:pt x="398" y="30"/>
                </a:cubicBezTo>
                <a:cubicBezTo>
                  <a:pt x="410" y="31"/>
                  <a:pt x="421" y="34"/>
                  <a:pt x="432" y="39"/>
                </a:cubicBezTo>
                <a:cubicBezTo>
                  <a:pt x="433" y="38"/>
                  <a:pt x="429" y="36"/>
                  <a:pt x="433" y="36"/>
                </a:cubicBezTo>
                <a:cubicBezTo>
                  <a:pt x="429" y="34"/>
                  <a:pt x="426" y="32"/>
                  <a:pt x="422" y="31"/>
                </a:cubicBezTo>
                <a:cubicBezTo>
                  <a:pt x="417" y="27"/>
                  <a:pt x="429" y="31"/>
                  <a:pt x="434" y="33"/>
                </a:cubicBezTo>
                <a:cubicBezTo>
                  <a:pt x="431" y="32"/>
                  <a:pt x="429" y="31"/>
                  <a:pt x="426" y="29"/>
                </a:cubicBezTo>
                <a:cubicBezTo>
                  <a:pt x="426" y="29"/>
                  <a:pt x="426" y="29"/>
                  <a:pt x="427" y="29"/>
                </a:cubicBezTo>
                <a:cubicBezTo>
                  <a:pt x="425" y="28"/>
                  <a:pt x="423" y="28"/>
                  <a:pt x="421" y="27"/>
                </a:cubicBezTo>
                <a:cubicBezTo>
                  <a:pt x="429" y="29"/>
                  <a:pt x="426" y="27"/>
                  <a:pt x="422" y="24"/>
                </a:cubicBezTo>
                <a:cubicBezTo>
                  <a:pt x="418" y="22"/>
                  <a:pt x="414" y="20"/>
                  <a:pt x="424" y="22"/>
                </a:cubicBezTo>
                <a:cubicBezTo>
                  <a:pt x="419" y="21"/>
                  <a:pt x="414" y="20"/>
                  <a:pt x="411" y="20"/>
                </a:cubicBezTo>
                <a:cubicBezTo>
                  <a:pt x="402" y="18"/>
                  <a:pt x="404" y="18"/>
                  <a:pt x="401" y="16"/>
                </a:cubicBezTo>
                <a:cubicBezTo>
                  <a:pt x="406" y="17"/>
                  <a:pt x="410" y="18"/>
                  <a:pt x="414" y="18"/>
                </a:cubicBezTo>
                <a:cubicBezTo>
                  <a:pt x="404" y="16"/>
                  <a:pt x="405" y="16"/>
                  <a:pt x="406" y="15"/>
                </a:cubicBezTo>
                <a:cubicBezTo>
                  <a:pt x="408" y="15"/>
                  <a:pt x="410" y="14"/>
                  <a:pt x="403" y="12"/>
                </a:cubicBezTo>
                <a:cubicBezTo>
                  <a:pt x="385" y="9"/>
                  <a:pt x="376" y="3"/>
                  <a:pt x="367" y="2"/>
                </a:cubicBezTo>
                <a:cubicBezTo>
                  <a:pt x="348" y="1"/>
                  <a:pt x="373" y="5"/>
                  <a:pt x="362" y="5"/>
                </a:cubicBezTo>
                <a:cubicBezTo>
                  <a:pt x="352" y="5"/>
                  <a:pt x="357" y="3"/>
                  <a:pt x="351" y="3"/>
                </a:cubicBezTo>
                <a:cubicBezTo>
                  <a:pt x="347" y="5"/>
                  <a:pt x="347" y="5"/>
                  <a:pt x="347" y="5"/>
                </a:cubicBezTo>
                <a:cubicBezTo>
                  <a:pt x="335" y="5"/>
                  <a:pt x="346" y="3"/>
                  <a:pt x="340" y="4"/>
                </a:cubicBezTo>
                <a:cubicBezTo>
                  <a:pt x="331" y="2"/>
                  <a:pt x="343" y="3"/>
                  <a:pt x="345" y="1"/>
                </a:cubicBezTo>
                <a:cubicBezTo>
                  <a:pt x="343" y="1"/>
                  <a:pt x="333" y="2"/>
                  <a:pt x="329" y="1"/>
                </a:cubicBezTo>
                <a:cubicBezTo>
                  <a:pt x="329" y="1"/>
                  <a:pt x="341" y="0"/>
                  <a:pt x="333" y="0"/>
                </a:cubicBezTo>
                <a:cubicBezTo>
                  <a:pt x="319" y="1"/>
                  <a:pt x="310" y="1"/>
                  <a:pt x="302" y="2"/>
                </a:cubicBezTo>
                <a:cubicBezTo>
                  <a:pt x="293" y="2"/>
                  <a:pt x="285" y="2"/>
                  <a:pt x="273" y="4"/>
                </a:cubicBezTo>
                <a:cubicBezTo>
                  <a:pt x="275" y="3"/>
                  <a:pt x="275" y="3"/>
                  <a:pt x="275" y="3"/>
                </a:cubicBezTo>
                <a:cubicBezTo>
                  <a:pt x="272" y="4"/>
                  <a:pt x="270" y="4"/>
                  <a:pt x="267" y="4"/>
                </a:cubicBezTo>
                <a:cubicBezTo>
                  <a:pt x="269" y="3"/>
                  <a:pt x="269" y="3"/>
                  <a:pt x="269" y="3"/>
                </a:cubicBezTo>
                <a:cubicBezTo>
                  <a:pt x="267" y="4"/>
                  <a:pt x="260" y="5"/>
                  <a:pt x="251" y="8"/>
                </a:cubicBezTo>
                <a:cubicBezTo>
                  <a:pt x="224" y="14"/>
                  <a:pt x="224" y="14"/>
                  <a:pt x="224" y="14"/>
                </a:cubicBezTo>
                <a:cubicBezTo>
                  <a:pt x="232" y="11"/>
                  <a:pt x="232" y="11"/>
                  <a:pt x="232" y="11"/>
                </a:cubicBezTo>
                <a:cubicBezTo>
                  <a:pt x="227" y="13"/>
                  <a:pt x="223" y="14"/>
                  <a:pt x="218" y="16"/>
                </a:cubicBezTo>
                <a:cubicBezTo>
                  <a:pt x="219" y="14"/>
                  <a:pt x="219" y="14"/>
                  <a:pt x="219" y="14"/>
                </a:cubicBezTo>
                <a:cubicBezTo>
                  <a:pt x="214" y="17"/>
                  <a:pt x="197" y="21"/>
                  <a:pt x="184" y="27"/>
                </a:cubicBezTo>
                <a:cubicBezTo>
                  <a:pt x="184" y="25"/>
                  <a:pt x="184" y="25"/>
                  <a:pt x="184" y="25"/>
                </a:cubicBezTo>
                <a:cubicBezTo>
                  <a:pt x="176" y="29"/>
                  <a:pt x="176" y="29"/>
                  <a:pt x="176" y="29"/>
                </a:cubicBezTo>
                <a:cubicBezTo>
                  <a:pt x="179" y="27"/>
                  <a:pt x="179" y="27"/>
                  <a:pt x="179" y="27"/>
                </a:cubicBezTo>
                <a:cubicBezTo>
                  <a:pt x="171" y="31"/>
                  <a:pt x="162" y="37"/>
                  <a:pt x="153" y="40"/>
                </a:cubicBezTo>
                <a:cubicBezTo>
                  <a:pt x="159" y="37"/>
                  <a:pt x="159" y="35"/>
                  <a:pt x="158" y="34"/>
                </a:cubicBezTo>
                <a:close/>
                <a:moveTo>
                  <a:pt x="78" y="296"/>
                </a:moveTo>
                <a:cubicBezTo>
                  <a:pt x="82" y="297"/>
                  <a:pt x="82" y="297"/>
                  <a:pt x="82" y="297"/>
                </a:cubicBezTo>
                <a:cubicBezTo>
                  <a:pt x="80" y="296"/>
                  <a:pt x="79" y="296"/>
                  <a:pt x="78" y="296"/>
                </a:cubicBezTo>
                <a:cubicBezTo>
                  <a:pt x="72" y="294"/>
                  <a:pt x="72" y="294"/>
                  <a:pt x="72" y="294"/>
                </a:cubicBezTo>
                <a:cubicBezTo>
                  <a:pt x="73" y="293"/>
                  <a:pt x="75" y="294"/>
                  <a:pt x="78" y="296"/>
                </a:cubicBezTo>
                <a:close/>
                <a:moveTo>
                  <a:pt x="488" y="92"/>
                </a:moveTo>
                <a:cubicBezTo>
                  <a:pt x="491" y="94"/>
                  <a:pt x="493" y="97"/>
                  <a:pt x="495" y="100"/>
                </a:cubicBezTo>
                <a:cubicBezTo>
                  <a:pt x="494" y="98"/>
                  <a:pt x="489" y="92"/>
                  <a:pt x="491" y="94"/>
                </a:cubicBezTo>
                <a:cubicBezTo>
                  <a:pt x="490" y="93"/>
                  <a:pt x="487" y="90"/>
                  <a:pt x="488" y="92"/>
                </a:cubicBezTo>
                <a:close/>
                <a:moveTo>
                  <a:pt x="70" y="279"/>
                </a:moveTo>
                <a:cubicBezTo>
                  <a:pt x="74" y="279"/>
                  <a:pt x="74" y="279"/>
                  <a:pt x="74" y="279"/>
                </a:cubicBezTo>
                <a:cubicBezTo>
                  <a:pt x="76" y="281"/>
                  <a:pt x="76" y="281"/>
                  <a:pt x="76" y="281"/>
                </a:cubicBezTo>
                <a:cubicBezTo>
                  <a:pt x="74" y="281"/>
                  <a:pt x="72" y="280"/>
                  <a:pt x="70" y="279"/>
                </a:cubicBezTo>
                <a:close/>
                <a:moveTo>
                  <a:pt x="18" y="230"/>
                </a:moveTo>
                <a:cubicBezTo>
                  <a:pt x="19" y="233"/>
                  <a:pt x="20" y="235"/>
                  <a:pt x="21" y="238"/>
                </a:cubicBezTo>
                <a:cubicBezTo>
                  <a:pt x="21" y="238"/>
                  <a:pt x="21" y="238"/>
                  <a:pt x="21" y="238"/>
                </a:cubicBezTo>
                <a:cubicBezTo>
                  <a:pt x="20" y="236"/>
                  <a:pt x="19" y="234"/>
                  <a:pt x="18" y="231"/>
                </a:cubicBezTo>
                <a:lnTo>
                  <a:pt x="18" y="230"/>
                </a:lnTo>
                <a:close/>
                <a:moveTo>
                  <a:pt x="43" y="128"/>
                </a:moveTo>
                <a:cubicBezTo>
                  <a:pt x="41" y="133"/>
                  <a:pt x="37" y="134"/>
                  <a:pt x="34" y="140"/>
                </a:cubicBezTo>
                <a:cubicBezTo>
                  <a:pt x="34" y="141"/>
                  <a:pt x="34" y="141"/>
                  <a:pt x="34" y="142"/>
                </a:cubicBezTo>
                <a:cubicBezTo>
                  <a:pt x="34" y="141"/>
                  <a:pt x="34" y="140"/>
                  <a:pt x="34" y="140"/>
                </a:cubicBezTo>
                <a:cubicBezTo>
                  <a:pt x="36" y="136"/>
                  <a:pt x="37" y="132"/>
                  <a:pt x="43" y="128"/>
                </a:cubicBezTo>
                <a:close/>
                <a:moveTo>
                  <a:pt x="60" y="286"/>
                </a:moveTo>
                <a:cubicBezTo>
                  <a:pt x="59" y="288"/>
                  <a:pt x="50" y="284"/>
                  <a:pt x="46" y="283"/>
                </a:cubicBezTo>
                <a:cubicBezTo>
                  <a:pt x="43" y="281"/>
                  <a:pt x="49" y="283"/>
                  <a:pt x="50" y="282"/>
                </a:cubicBezTo>
                <a:cubicBezTo>
                  <a:pt x="48" y="281"/>
                  <a:pt x="47" y="281"/>
                  <a:pt x="44" y="280"/>
                </a:cubicBezTo>
                <a:cubicBezTo>
                  <a:pt x="47" y="278"/>
                  <a:pt x="51" y="284"/>
                  <a:pt x="60" y="286"/>
                </a:cubicBezTo>
                <a:close/>
                <a:moveTo>
                  <a:pt x="248" y="305"/>
                </a:moveTo>
                <a:cubicBezTo>
                  <a:pt x="240" y="306"/>
                  <a:pt x="240" y="306"/>
                  <a:pt x="240" y="306"/>
                </a:cubicBezTo>
                <a:cubicBezTo>
                  <a:pt x="242" y="306"/>
                  <a:pt x="242" y="306"/>
                  <a:pt x="242" y="306"/>
                </a:cubicBezTo>
                <a:lnTo>
                  <a:pt x="248" y="305"/>
                </a:lnTo>
                <a:close/>
                <a:moveTo>
                  <a:pt x="287" y="302"/>
                </a:moveTo>
                <a:cubicBezTo>
                  <a:pt x="296" y="301"/>
                  <a:pt x="303" y="298"/>
                  <a:pt x="301" y="297"/>
                </a:cubicBezTo>
                <a:cubicBezTo>
                  <a:pt x="293" y="298"/>
                  <a:pt x="282" y="300"/>
                  <a:pt x="278" y="302"/>
                </a:cubicBezTo>
                <a:cubicBezTo>
                  <a:pt x="282" y="300"/>
                  <a:pt x="276" y="305"/>
                  <a:pt x="287" y="302"/>
                </a:cubicBezTo>
                <a:close/>
                <a:moveTo>
                  <a:pt x="9" y="216"/>
                </a:moveTo>
                <a:cubicBezTo>
                  <a:pt x="9" y="212"/>
                  <a:pt x="9" y="208"/>
                  <a:pt x="9" y="205"/>
                </a:cubicBezTo>
                <a:cubicBezTo>
                  <a:pt x="9" y="211"/>
                  <a:pt x="11" y="219"/>
                  <a:pt x="12" y="230"/>
                </a:cubicBezTo>
                <a:cubicBezTo>
                  <a:pt x="11" y="228"/>
                  <a:pt x="10" y="225"/>
                  <a:pt x="10" y="222"/>
                </a:cubicBezTo>
                <a:cubicBezTo>
                  <a:pt x="10" y="224"/>
                  <a:pt x="10" y="224"/>
                  <a:pt x="10" y="224"/>
                </a:cubicBezTo>
                <a:cubicBezTo>
                  <a:pt x="8" y="222"/>
                  <a:pt x="8" y="222"/>
                  <a:pt x="8" y="222"/>
                </a:cubicBezTo>
                <a:cubicBezTo>
                  <a:pt x="10" y="223"/>
                  <a:pt x="10" y="220"/>
                  <a:pt x="9" y="216"/>
                </a:cubicBezTo>
                <a:close/>
                <a:moveTo>
                  <a:pt x="360" y="284"/>
                </a:moveTo>
                <a:cubicBezTo>
                  <a:pt x="363" y="283"/>
                  <a:pt x="373" y="278"/>
                  <a:pt x="372" y="276"/>
                </a:cubicBezTo>
                <a:cubicBezTo>
                  <a:pt x="374" y="277"/>
                  <a:pt x="361" y="283"/>
                  <a:pt x="354" y="286"/>
                </a:cubicBezTo>
                <a:cubicBezTo>
                  <a:pt x="356" y="285"/>
                  <a:pt x="358" y="284"/>
                  <a:pt x="360" y="284"/>
                </a:cubicBezTo>
                <a:close/>
                <a:moveTo>
                  <a:pt x="355" y="283"/>
                </a:moveTo>
                <a:cubicBezTo>
                  <a:pt x="351" y="283"/>
                  <a:pt x="352" y="282"/>
                  <a:pt x="345" y="285"/>
                </a:cubicBezTo>
                <a:cubicBezTo>
                  <a:pt x="347" y="286"/>
                  <a:pt x="345" y="289"/>
                  <a:pt x="334" y="291"/>
                </a:cubicBezTo>
                <a:cubicBezTo>
                  <a:pt x="341" y="287"/>
                  <a:pt x="342" y="286"/>
                  <a:pt x="352" y="282"/>
                </a:cubicBezTo>
                <a:lnTo>
                  <a:pt x="355" y="283"/>
                </a:lnTo>
                <a:close/>
                <a:moveTo>
                  <a:pt x="338" y="292"/>
                </a:moveTo>
                <a:cubicBezTo>
                  <a:pt x="334" y="293"/>
                  <a:pt x="329" y="293"/>
                  <a:pt x="324" y="294"/>
                </a:cubicBezTo>
                <a:cubicBezTo>
                  <a:pt x="331" y="290"/>
                  <a:pt x="333" y="292"/>
                  <a:pt x="338" y="292"/>
                </a:cubicBezTo>
                <a:cubicBezTo>
                  <a:pt x="343" y="291"/>
                  <a:pt x="343" y="291"/>
                  <a:pt x="343" y="291"/>
                </a:cubicBezTo>
                <a:cubicBezTo>
                  <a:pt x="341" y="291"/>
                  <a:pt x="339" y="292"/>
                  <a:pt x="338" y="292"/>
                </a:cubicBezTo>
                <a:close/>
                <a:moveTo>
                  <a:pt x="434" y="254"/>
                </a:moveTo>
                <a:cubicBezTo>
                  <a:pt x="431" y="256"/>
                  <a:pt x="431" y="256"/>
                  <a:pt x="431" y="256"/>
                </a:cubicBezTo>
                <a:cubicBezTo>
                  <a:pt x="432" y="256"/>
                  <a:pt x="432" y="257"/>
                  <a:pt x="428" y="260"/>
                </a:cubicBezTo>
                <a:cubicBezTo>
                  <a:pt x="431" y="256"/>
                  <a:pt x="431" y="256"/>
                  <a:pt x="431" y="256"/>
                </a:cubicBezTo>
                <a:cubicBezTo>
                  <a:pt x="430" y="256"/>
                  <a:pt x="425" y="259"/>
                  <a:pt x="434" y="254"/>
                </a:cubicBezTo>
                <a:close/>
                <a:moveTo>
                  <a:pt x="351" y="288"/>
                </a:moveTo>
                <a:cubicBezTo>
                  <a:pt x="356" y="287"/>
                  <a:pt x="360" y="285"/>
                  <a:pt x="364" y="284"/>
                </a:cubicBezTo>
                <a:cubicBezTo>
                  <a:pt x="360" y="285"/>
                  <a:pt x="352" y="287"/>
                  <a:pt x="351" y="288"/>
                </a:cubicBezTo>
                <a:close/>
                <a:moveTo>
                  <a:pt x="419" y="262"/>
                </a:moveTo>
                <a:cubicBezTo>
                  <a:pt x="416" y="264"/>
                  <a:pt x="412" y="265"/>
                  <a:pt x="411" y="265"/>
                </a:cubicBezTo>
                <a:cubicBezTo>
                  <a:pt x="409" y="266"/>
                  <a:pt x="423" y="259"/>
                  <a:pt x="428" y="256"/>
                </a:cubicBezTo>
                <a:cubicBezTo>
                  <a:pt x="426" y="258"/>
                  <a:pt x="423" y="260"/>
                  <a:pt x="419" y="262"/>
                </a:cubicBezTo>
                <a:close/>
                <a:moveTo>
                  <a:pt x="399" y="52"/>
                </a:moveTo>
                <a:cubicBezTo>
                  <a:pt x="403" y="55"/>
                  <a:pt x="403" y="55"/>
                  <a:pt x="403" y="55"/>
                </a:cubicBezTo>
                <a:cubicBezTo>
                  <a:pt x="400" y="54"/>
                  <a:pt x="398" y="53"/>
                  <a:pt x="395" y="53"/>
                </a:cubicBezTo>
                <a:lnTo>
                  <a:pt x="399" y="52"/>
                </a:lnTo>
                <a:close/>
                <a:moveTo>
                  <a:pt x="478" y="88"/>
                </a:moveTo>
                <a:cubicBezTo>
                  <a:pt x="479" y="89"/>
                  <a:pt x="480" y="90"/>
                  <a:pt x="482" y="91"/>
                </a:cubicBezTo>
                <a:cubicBezTo>
                  <a:pt x="483" y="93"/>
                  <a:pt x="483" y="93"/>
                  <a:pt x="483" y="93"/>
                </a:cubicBezTo>
                <a:cubicBezTo>
                  <a:pt x="481" y="92"/>
                  <a:pt x="479" y="90"/>
                  <a:pt x="478" y="88"/>
                </a:cubicBezTo>
                <a:close/>
                <a:moveTo>
                  <a:pt x="492" y="179"/>
                </a:moveTo>
                <a:cubicBezTo>
                  <a:pt x="493" y="178"/>
                  <a:pt x="493" y="177"/>
                  <a:pt x="493" y="177"/>
                </a:cubicBezTo>
                <a:cubicBezTo>
                  <a:pt x="495" y="174"/>
                  <a:pt x="498" y="168"/>
                  <a:pt x="500" y="162"/>
                </a:cubicBezTo>
                <a:cubicBezTo>
                  <a:pt x="502" y="156"/>
                  <a:pt x="504" y="149"/>
                  <a:pt x="503" y="144"/>
                </a:cubicBezTo>
                <a:cubicBezTo>
                  <a:pt x="504" y="142"/>
                  <a:pt x="505" y="144"/>
                  <a:pt x="505" y="147"/>
                </a:cubicBezTo>
                <a:cubicBezTo>
                  <a:pt x="505" y="150"/>
                  <a:pt x="505" y="154"/>
                  <a:pt x="505" y="156"/>
                </a:cubicBezTo>
                <a:cubicBezTo>
                  <a:pt x="503" y="153"/>
                  <a:pt x="502" y="156"/>
                  <a:pt x="502" y="161"/>
                </a:cubicBezTo>
                <a:cubicBezTo>
                  <a:pt x="501" y="166"/>
                  <a:pt x="499" y="173"/>
                  <a:pt x="497" y="176"/>
                </a:cubicBezTo>
                <a:cubicBezTo>
                  <a:pt x="497" y="174"/>
                  <a:pt x="499" y="169"/>
                  <a:pt x="499" y="167"/>
                </a:cubicBezTo>
                <a:cubicBezTo>
                  <a:pt x="498" y="170"/>
                  <a:pt x="495" y="175"/>
                  <a:pt x="494" y="178"/>
                </a:cubicBezTo>
                <a:cubicBezTo>
                  <a:pt x="494" y="179"/>
                  <a:pt x="494" y="180"/>
                  <a:pt x="494" y="181"/>
                </a:cubicBezTo>
                <a:cubicBezTo>
                  <a:pt x="494" y="180"/>
                  <a:pt x="494" y="179"/>
                  <a:pt x="494" y="178"/>
                </a:cubicBezTo>
                <a:cubicBezTo>
                  <a:pt x="494" y="177"/>
                  <a:pt x="494" y="177"/>
                  <a:pt x="493" y="177"/>
                </a:cubicBezTo>
                <a:cubicBezTo>
                  <a:pt x="493" y="178"/>
                  <a:pt x="492" y="179"/>
                  <a:pt x="492" y="179"/>
                </a:cubicBezTo>
                <a:close/>
                <a:moveTo>
                  <a:pt x="405" y="262"/>
                </a:moveTo>
                <a:cubicBezTo>
                  <a:pt x="403" y="263"/>
                  <a:pt x="408" y="262"/>
                  <a:pt x="401" y="266"/>
                </a:cubicBezTo>
                <a:cubicBezTo>
                  <a:pt x="400" y="265"/>
                  <a:pt x="402" y="264"/>
                  <a:pt x="405" y="262"/>
                </a:cubicBezTo>
                <a:cubicBezTo>
                  <a:pt x="405" y="262"/>
                  <a:pt x="406" y="261"/>
                  <a:pt x="409" y="260"/>
                </a:cubicBezTo>
                <a:cubicBezTo>
                  <a:pt x="408" y="260"/>
                  <a:pt x="406" y="261"/>
                  <a:pt x="405" y="262"/>
                </a:cubicBezTo>
                <a:close/>
                <a:moveTo>
                  <a:pt x="409" y="257"/>
                </a:moveTo>
                <a:cubicBezTo>
                  <a:pt x="404" y="260"/>
                  <a:pt x="400" y="263"/>
                  <a:pt x="395" y="266"/>
                </a:cubicBezTo>
                <a:cubicBezTo>
                  <a:pt x="399" y="262"/>
                  <a:pt x="399" y="262"/>
                  <a:pt x="399" y="262"/>
                </a:cubicBezTo>
                <a:cubicBezTo>
                  <a:pt x="390" y="267"/>
                  <a:pt x="390" y="267"/>
                  <a:pt x="390" y="267"/>
                </a:cubicBezTo>
                <a:cubicBezTo>
                  <a:pt x="390" y="265"/>
                  <a:pt x="400" y="260"/>
                  <a:pt x="409" y="257"/>
                </a:cubicBezTo>
                <a:close/>
                <a:moveTo>
                  <a:pt x="369" y="274"/>
                </a:moveTo>
                <a:cubicBezTo>
                  <a:pt x="375" y="272"/>
                  <a:pt x="380" y="270"/>
                  <a:pt x="386" y="267"/>
                </a:cubicBezTo>
                <a:cubicBezTo>
                  <a:pt x="386" y="268"/>
                  <a:pt x="386" y="268"/>
                  <a:pt x="386" y="268"/>
                </a:cubicBezTo>
                <a:cubicBezTo>
                  <a:pt x="387" y="267"/>
                  <a:pt x="387" y="267"/>
                  <a:pt x="387" y="267"/>
                </a:cubicBezTo>
                <a:cubicBezTo>
                  <a:pt x="384" y="270"/>
                  <a:pt x="384" y="270"/>
                  <a:pt x="384" y="270"/>
                </a:cubicBezTo>
                <a:cubicBezTo>
                  <a:pt x="386" y="268"/>
                  <a:pt x="386" y="268"/>
                  <a:pt x="386" y="268"/>
                </a:cubicBezTo>
                <a:cubicBezTo>
                  <a:pt x="380" y="270"/>
                  <a:pt x="374" y="272"/>
                  <a:pt x="369" y="274"/>
                </a:cubicBezTo>
                <a:close/>
                <a:moveTo>
                  <a:pt x="220" y="301"/>
                </a:moveTo>
                <a:cubicBezTo>
                  <a:pt x="211" y="301"/>
                  <a:pt x="211" y="301"/>
                  <a:pt x="211" y="301"/>
                </a:cubicBezTo>
                <a:cubicBezTo>
                  <a:pt x="212" y="301"/>
                  <a:pt x="221" y="299"/>
                  <a:pt x="229" y="299"/>
                </a:cubicBezTo>
                <a:cubicBezTo>
                  <a:pt x="219" y="296"/>
                  <a:pt x="225" y="300"/>
                  <a:pt x="210" y="299"/>
                </a:cubicBezTo>
                <a:cubicBezTo>
                  <a:pt x="228" y="299"/>
                  <a:pt x="221" y="296"/>
                  <a:pt x="220" y="295"/>
                </a:cubicBezTo>
                <a:cubicBezTo>
                  <a:pt x="216" y="297"/>
                  <a:pt x="193" y="296"/>
                  <a:pt x="200" y="300"/>
                </a:cubicBezTo>
                <a:cubicBezTo>
                  <a:pt x="206" y="300"/>
                  <a:pt x="215" y="304"/>
                  <a:pt x="220" y="301"/>
                </a:cubicBezTo>
                <a:close/>
                <a:moveTo>
                  <a:pt x="104" y="291"/>
                </a:moveTo>
                <a:cubicBezTo>
                  <a:pt x="101" y="290"/>
                  <a:pt x="97" y="289"/>
                  <a:pt x="93" y="289"/>
                </a:cubicBezTo>
                <a:cubicBezTo>
                  <a:pt x="97" y="290"/>
                  <a:pt x="101" y="290"/>
                  <a:pt x="105" y="291"/>
                </a:cubicBezTo>
                <a:lnTo>
                  <a:pt x="104" y="291"/>
                </a:lnTo>
                <a:close/>
                <a:moveTo>
                  <a:pt x="113" y="79"/>
                </a:moveTo>
                <a:cubicBezTo>
                  <a:pt x="112" y="83"/>
                  <a:pt x="99" y="90"/>
                  <a:pt x="99" y="89"/>
                </a:cubicBezTo>
                <a:cubicBezTo>
                  <a:pt x="101" y="88"/>
                  <a:pt x="107" y="83"/>
                  <a:pt x="113" y="79"/>
                </a:cubicBezTo>
                <a:close/>
                <a:moveTo>
                  <a:pt x="212" y="31"/>
                </a:moveTo>
                <a:cubicBezTo>
                  <a:pt x="206" y="33"/>
                  <a:pt x="198" y="38"/>
                  <a:pt x="195" y="37"/>
                </a:cubicBezTo>
                <a:cubicBezTo>
                  <a:pt x="199" y="35"/>
                  <a:pt x="203" y="33"/>
                  <a:pt x="207" y="32"/>
                </a:cubicBezTo>
                <a:cubicBezTo>
                  <a:pt x="209" y="32"/>
                  <a:pt x="214" y="30"/>
                  <a:pt x="212" y="31"/>
                </a:cubicBezTo>
                <a:close/>
                <a:moveTo>
                  <a:pt x="290" y="15"/>
                </a:moveTo>
                <a:cubicBezTo>
                  <a:pt x="294" y="13"/>
                  <a:pt x="294" y="13"/>
                  <a:pt x="294" y="13"/>
                </a:cubicBezTo>
                <a:cubicBezTo>
                  <a:pt x="290" y="13"/>
                  <a:pt x="290" y="13"/>
                  <a:pt x="290" y="13"/>
                </a:cubicBezTo>
                <a:lnTo>
                  <a:pt x="290" y="15"/>
                </a:lnTo>
                <a:close/>
                <a:moveTo>
                  <a:pt x="277" y="20"/>
                </a:moveTo>
                <a:cubicBezTo>
                  <a:pt x="279" y="20"/>
                  <a:pt x="287" y="18"/>
                  <a:pt x="285" y="17"/>
                </a:cubicBezTo>
                <a:lnTo>
                  <a:pt x="277" y="20"/>
                </a:lnTo>
                <a:close/>
                <a:moveTo>
                  <a:pt x="360" y="14"/>
                </a:moveTo>
                <a:cubicBezTo>
                  <a:pt x="355" y="16"/>
                  <a:pt x="355" y="16"/>
                  <a:pt x="355" y="16"/>
                </a:cubicBezTo>
                <a:cubicBezTo>
                  <a:pt x="360" y="16"/>
                  <a:pt x="360" y="16"/>
                  <a:pt x="360" y="16"/>
                </a:cubicBezTo>
                <a:lnTo>
                  <a:pt x="360" y="14"/>
                </a:lnTo>
                <a:close/>
                <a:moveTo>
                  <a:pt x="355" y="12"/>
                </a:moveTo>
                <a:cubicBezTo>
                  <a:pt x="353" y="12"/>
                  <a:pt x="352" y="13"/>
                  <a:pt x="352" y="13"/>
                </a:cubicBezTo>
                <a:cubicBezTo>
                  <a:pt x="349" y="14"/>
                  <a:pt x="344" y="14"/>
                  <a:pt x="340" y="13"/>
                </a:cubicBezTo>
                <a:cubicBezTo>
                  <a:pt x="340" y="12"/>
                  <a:pt x="344" y="13"/>
                  <a:pt x="347" y="13"/>
                </a:cubicBezTo>
                <a:cubicBezTo>
                  <a:pt x="345" y="13"/>
                  <a:pt x="341" y="12"/>
                  <a:pt x="337" y="12"/>
                </a:cubicBezTo>
                <a:cubicBezTo>
                  <a:pt x="342" y="14"/>
                  <a:pt x="338" y="14"/>
                  <a:pt x="339" y="16"/>
                </a:cubicBezTo>
                <a:cubicBezTo>
                  <a:pt x="351" y="17"/>
                  <a:pt x="351" y="15"/>
                  <a:pt x="352" y="13"/>
                </a:cubicBezTo>
                <a:cubicBezTo>
                  <a:pt x="354" y="13"/>
                  <a:pt x="355" y="13"/>
                  <a:pt x="355" y="12"/>
                </a:cubicBezTo>
                <a:close/>
                <a:moveTo>
                  <a:pt x="310" y="12"/>
                </a:moveTo>
                <a:cubicBezTo>
                  <a:pt x="312" y="12"/>
                  <a:pt x="313" y="13"/>
                  <a:pt x="313" y="13"/>
                </a:cubicBezTo>
                <a:cubicBezTo>
                  <a:pt x="321" y="13"/>
                  <a:pt x="329" y="13"/>
                  <a:pt x="321" y="16"/>
                </a:cubicBezTo>
                <a:cubicBezTo>
                  <a:pt x="313" y="16"/>
                  <a:pt x="313" y="16"/>
                  <a:pt x="313" y="16"/>
                </a:cubicBezTo>
                <a:cubicBezTo>
                  <a:pt x="317" y="16"/>
                  <a:pt x="316" y="15"/>
                  <a:pt x="317" y="15"/>
                </a:cubicBezTo>
                <a:cubicBezTo>
                  <a:pt x="311" y="14"/>
                  <a:pt x="308" y="16"/>
                  <a:pt x="304" y="17"/>
                </a:cubicBezTo>
                <a:cubicBezTo>
                  <a:pt x="306" y="16"/>
                  <a:pt x="314" y="14"/>
                  <a:pt x="313" y="13"/>
                </a:cubicBezTo>
                <a:cubicBezTo>
                  <a:pt x="307" y="13"/>
                  <a:pt x="307" y="13"/>
                  <a:pt x="307" y="13"/>
                </a:cubicBezTo>
                <a:cubicBezTo>
                  <a:pt x="305" y="13"/>
                  <a:pt x="304" y="13"/>
                  <a:pt x="302" y="13"/>
                </a:cubicBezTo>
                <a:cubicBezTo>
                  <a:pt x="303" y="12"/>
                  <a:pt x="303" y="12"/>
                  <a:pt x="303" y="12"/>
                </a:cubicBezTo>
                <a:cubicBezTo>
                  <a:pt x="304" y="13"/>
                  <a:pt x="305" y="13"/>
                  <a:pt x="307" y="13"/>
                </a:cubicBezTo>
                <a:cubicBezTo>
                  <a:pt x="308" y="12"/>
                  <a:pt x="309" y="12"/>
                  <a:pt x="310" y="12"/>
                </a:cubicBezTo>
                <a:close/>
                <a:moveTo>
                  <a:pt x="361" y="11"/>
                </a:moveTo>
                <a:cubicBezTo>
                  <a:pt x="362" y="11"/>
                  <a:pt x="361" y="10"/>
                  <a:pt x="363" y="10"/>
                </a:cubicBezTo>
                <a:cubicBezTo>
                  <a:pt x="367" y="9"/>
                  <a:pt x="367" y="9"/>
                  <a:pt x="367" y="9"/>
                </a:cubicBezTo>
                <a:cubicBezTo>
                  <a:pt x="372" y="11"/>
                  <a:pt x="366" y="11"/>
                  <a:pt x="361" y="11"/>
                </a:cubicBezTo>
                <a:close/>
                <a:moveTo>
                  <a:pt x="137" y="62"/>
                </a:moveTo>
                <a:cubicBezTo>
                  <a:pt x="136" y="63"/>
                  <a:pt x="125" y="69"/>
                  <a:pt x="126" y="71"/>
                </a:cubicBezTo>
                <a:cubicBezTo>
                  <a:pt x="122" y="71"/>
                  <a:pt x="122" y="71"/>
                  <a:pt x="122" y="71"/>
                </a:cubicBezTo>
                <a:cubicBezTo>
                  <a:pt x="127" y="68"/>
                  <a:pt x="132" y="63"/>
                  <a:pt x="129" y="64"/>
                </a:cubicBezTo>
                <a:cubicBezTo>
                  <a:pt x="134" y="63"/>
                  <a:pt x="138" y="60"/>
                  <a:pt x="137" y="62"/>
                </a:cubicBezTo>
                <a:close/>
                <a:moveTo>
                  <a:pt x="71" y="282"/>
                </a:moveTo>
                <a:cubicBezTo>
                  <a:pt x="86" y="287"/>
                  <a:pt x="86" y="287"/>
                  <a:pt x="86" y="287"/>
                </a:cubicBezTo>
                <a:cubicBezTo>
                  <a:pt x="84" y="287"/>
                  <a:pt x="80" y="285"/>
                  <a:pt x="75" y="284"/>
                </a:cubicBezTo>
                <a:cubicBezTo>
                  <a:pt x="71" y="282"/>
                  <a:pt x="67" y="281"/>
                  <a:pt x="65" y="282"/>
                </a:cubicBezTo>
                <a:cubicBezTo>
                  <a:pt x="63" y="279"/>
                  <a:pt x="66" y="280"/>
                  <a:pt x="71" y="282"/>
                </a:cubicBezTo>
                <a:close/>
                <a:moveTo>
                  <a:pt x="87" y="290"/>
                </a:moveTo>
                <a:cubicBezTo>
                  <a:pt x="91" y="291"/>
                  <a:pt x="91" y="291"/>
                  <a:pt x="91" y="291"/>
                </a:cubicBezTo>
                <a:cubicBezTo>
                  <a:pt x="96" y="291"/>
                  <a:pt x="96" y="289"/>
                  <a:pt x="104" y="292"/>
                </a:cubicBezTo>
                <a:cubicBezTo>
                  <a:pt x="102" y="292"/>
                  <a:pt x="98" y="291"/>
                  <a:pt x="96" y="291"/>
                </a:cubicBezTo>
                <a:cubicBezTo>
                  <a:pt x="96" y="292"/>
                  <a:pt x="95" y="292"/>
                  <a:pt x="91" y="291"/>
                </a:cubicBezTo>
                <a:cubicBezTo>
                  <a:pt x="90" y="291"/>
                  <a:pt x="89" y="290"/>
                  <a:pt x="87" y="290"/>
                </a:cubicBezTo>
                <a:close/>
                <a:moveTo>
                  <a:pt x="31" y="152"/>
                </a:moveTo>
                <a:cubicBezTo>
                  <a:pt x="29" y="155"/>
                  <a:pt x="27" y="157"/>
                  <a:pt x="26" y="160"/>
                </a:cubicBezTo>
                <a:cubicBezTo>
                  <a:pt x="25" y="162"/>
                  <a:pt x="25" y="164"/>
                  <a:pt x="25" y="166"/>
                </a:cubicBezTo>
                <a:cubicBezTo>
                  <a:pt x="27" y="161"/>
                  <a:pt x="29" y="156"/>
                  <a:pt x="31" y="152"/>
                </a:cubicBezTo>
                <a:close/>
                <a:moveTo>
                  <a:pt x="88" y="87"/>
                </a:moveTo>
                <a:cubicBezTo>
                  <a:pt x="83" y="92"/>
                  <a:pt x="83" y="92"/>
                  <a:pt x="83" y="92"/>
                </a:cubicBezTo>
                <a:cubicBezTo>
                  <a:pt x="85" y="91"/>
                  <a:pt x="85" y="91"/>
                  <a:pt x="85" y="91"/>
                </a:cubicBezTo>
                <a:cubicBezTo>
                  <a:pt x="85" y="91"/>
                  <a:pt x="87" y="91"/>
                  <a:pt x="85" y="92"/>
                </a:cubicBezTo>
                <a:cubicBezTo>
                  <a:pt x="84" y="93"/>
                  <a:pt x="84" y="94"/>
                  <a:pt x="83" y="95"/>
                </a:cubicBezTo>
                <a:cubicBezTo>
                  <a:pt x="84" y="94"/>
                  <a:pt x="85" y="93"/>
                  <a:pt x="85" y="92"/>
                </a:cubicBezTo>
                <a:cubicBezTo>
                  <a:pt x="90" y="89"/>
                  <a:pt x="95" y="85"/>
                  <a:pt x="95" y="83"/>
                </a:cubicBezTo>
                <a:cubicBezTo>
                  <a:pt x="93" y="85"/>
                  <a:pt x="85" y="91"/>
                  <a:pt x="85" y="90"/>
                </a:cubicBezTo>
                <a:lnTo>
                  <a:pt x="88" y="87"/>
                </a:lnTo>
                <a:close/>
                <a:moveTo>
                  <a:pt x="248" y="12"/>
                </a:moveTo>
                <a:cubicBezTo>
                  <a:pt x="244" y="13"/>
                  <a:pt x="244" y="14"/>
                  <a:pt x="237" y="14"/>
                </a:cubicBezTo>
                <a:cubicBezTo>
                  <a:pt x="241" y="13"/>
                  <a:pt x="247" y="12"/>
                  <a:pt x="248" y="12"/>
                </a:cubicBezTo>
                <a:close/>
                <a:moveTo>
                  <a:pt x="55" y="116"/>
                </a:moveTo>
                <a:cubicBezTo>
                  <a:pt x="55" y="117"/>
                  <a:pt x="48" y="124"/>
                  <a:pt x="51" y="123"/>
                </a:cubicBezTo>
                <a:cubicBezTo>
                  <a:pt x="54" y="120"/>
                  <a:pt x="54" y="120"/>
                  <a:pt x="54" y="120"/>
                </a:cubicBezTo>
                <a:cubicBezTo>
                  <a:pt x="50" y="124"/>
                  <a:pt x="54" y="124"/>
                  <a:pt x="47" y="130"/>
                </a:cubicBezTo>
                <a:cubicBezTo>
                  <a:pt x="51" y="126"/>
                  <a:pt x="51" y="126"/>
                  <a:pt x="51" y="126"/>
                </a:cubicBezTo>
                <a:cubicBezTo>
                  <a:pt x="46" y="131"/>
                  <a:pt x="55" y="118"/>
                  <a:pt x="47" y="125"/>
                </a:cubicBezTo>
                <a:cubicBezTo>
                  <a:pt x="44" y="128"/>
                  <a:pt x="51" y="119"/>
                  <a:pt x="55" y="116"/>
                </a:cubicBezTo>
                <a:close/>
                <a:moveTo>
                  <a:pt x="261" y="7"/>
                </a:moveTo>
                <a:cubicBezTo>
                  <a:pt x="255" y="8"/>
                  <a:pt x="257" y="10"/>
                  <a:pt x="247" y="11"/>
                </a:cubicBezTo>
                <a:cubicBezTo>
                  <a:pt x="254" y="9"/>
                  <a:pt x="253" y="7"/>
                  <a:pt x="261" y="7"/>
                </a:cubicBezTo>
                <a:close/>
                <a:moveTo>
                  <a:pt x="99" y="71"/>
                </a:moveTo>
                <a:cubicBezTo>
                  <a:pt x="99" y="71"/>
                  <a:pt x="99" y="71"/>
                  <a:pt x="99" y="71"/>
                </a:cubicBezTo>
                <a:cubicBezTo>
                  <a:pt x="92" y="77"/>
                  <a:pt x="92" y="77"/>
                  <a:pt x="92" y="77"/>
                </a:cubicBezTo>
                <a:cubicBezTo>
                  <a:pt x="93" y="77"/>
                  <a:pt x="93" y="77"/>
                  <a:pt x="93" y="77"/>
                </a:cubicBezTo>
                <a:lnTo>
                  <a:pt x="99" y="71"/>
                </a:lnTo>
                <a:close/>
                <a:moveTo>
                  <a:pt x="262" y="23"/>
                </a:moveTo>
                <a:cubicBezTo>
                  <a:pt x="265" y="22"/>
                  <a:pt x="266" y="22"/>
                  <a:pt x="267" y="22"/>
                </a:cubicBezTo>
                <a:cubicBezTo>
                  <a:pt x="266" y="22"/>
                  <a:pt x="264" y="22"/>
                  <a:pt x="262" y="23"/>
                </a:cubicBezTo>
                <a:close/>
                <a:moveTo>
                  <a:pt x="117" y="286"/>
                </a:moveTo>
                <a:cubicBezTo>
                  <a:pt x="117" y="286"/>
                  <a:pt x="118" y="287"/>
                  <a:pt x="119" y="287"/>
                </a:cubicBezTo>
                <a:cubicBezTo>
                  <a:pt x="119" y="287"/>
                  <a:pt x="119" y="286"/>
                  <a:pt x="117" y="286"/>
                </a:cubicBezTo>
                <a:close/>
                <a:moveTo>
                  <a:pt x="137" y="288"/>
                </a:moveTo>
                <a:cubicBezTo>
                  <a:pt x="138" y="288"/>
                  <a:pt x="138" y="288"/>
                  <a:pt x="138" y="288"/>
                </a:cubicBezTo>
                <a:cubicBezTo>
                  <a:pt x="138" y="288"/>
                  <a:pt x="138" y="288"/>
                  <a:pt x="138" y="288"/>
                </a:cubicBezTo>
                <a:lnTo>
                  <a:pt x="137" y="288"/>
                </a:lnTo>
                <a:close/>
                <a:moveTo>
                  <a:pt x="286" y="54"/>
                </a:moveTo>
                <a:cubicBezTo>
                  <a:pt x="282" y="56"/>
                  <a:pt x="290" y="54"/>
                  <a:pt x="293" y="53"/>
                </a:cubicBezTo>
                <a:cubicBezTo>
                  <a:pt x="290" y="54"/>
                  <a:pt x="289" y="53"/>
                  <a:pt x="286" y="54"/>
                </a:cubicBezTo>
                <a:close/>
                <a:moveTo>
                  <a:pt x="312" y="48"/>
                </a:moveTo>
                <a:cubicBezTo>
                  <a:pt x="310" y="49"/>
                  <a:pt x="308" y="49"/>
                  <a:pt x="304" y="50"/>
                </a:cubicBezTo>
                <a:cubicBezTo>
                  <a:pt x="306" y="50"/>
                  <a:pt x="309" y="49"/>
                  <a:pt x="312" y="48"/>
                </a:cubicBezTo>
                <a:close/>
                <a:moveTo>
                  <a:pt x="291" y="51"/>
                </a:moveTo>
                <a:cubicBezTo>
                  <a:pt x="296" y="51"/>
                  <a:pt x="300" y="50"/>
                  <a:pt x="304" y="50"/>
                </a:cubicBezTo>
                <a:cubicBezTo>
                  <a:pt x="301" y="50"/>
                  <a:pt x="298" y="50"/>
                  <a:pt x="291" y="51"/>
                </a:cubicBezTo>
                <a:close/>
                <a:moveTo>
                  <a:pt x="385" y="54"/>
                </a:moveTo>
                <a:cubicBezTo>
                  <a:pt x="380" y="54"/>
                  <a:pt x="372" y="52"/>
                  <a:pt x="372" y="52"/>
                </a:cubicBezTo>
                <a:cubicBezTo>
                  <a:pt x="390" y="56"/>
                  <a:pt x="368" y="53"/>
                  <a:pt x="367" y="54"/>
                </a:cubicBezTo>
                <a:cubicBezTo>
                  <a:pt x="378" y="55"/>
                  <a:pt x="378" y="54"/>
                  <a:pt x="385" y="54"/>
                </a:cubicBezTo>
                <a:close/>
                <a:moveTo>
                  <a:pt x="407" y="59"/>
                </a:moveTo>
                <a:cubicBezTo>
                  <a:pt x="406" y="58"/>
                  <a:pt x="404" y="58"/>
                  <a:pt x="403" y="57"/>
                </a:cubicBezTo>
                <a:cubicBezTo>
                  <a:pt x="404" y="58"/>
                  <a:pt x="406" y="58"/>
                  <a:pt x="407" y="59"/>
                </a:cubicBezTo>
                <a:close/>
                <a:moveTo>
                  <a:pt x="413" y="62"/>
                </a:moveTo>
                <a:cubicBezTo>
                  <a:pt x="419" y="63"/>
                  <a:pt x="422" y="63"/>
                  <a:pt x="425" y="63"/>
                </a:cubicBezTo>
                <a:cubicBezTo>
                  <a:pt x="418" y="60"/>
                  <a:pt x="413" y="60"/>
                  <a:pt x="407" y="59"/>
                </a:cubicBezTo>
                <a:cubicBezTo>
                  <a:pt x="412" y="60"/>
                  <a:pt x="416" y="61"/>
                  <a:pt x="413" y="62"/>
                </a:cubicBezTo>
                <a:close/>
                <a:moveTo>
                  <a:pt x="475" y="194"/>
                </a:moveTo>
                <a:cubicBezTo>
                  <a:pt x="476" y="193"/>
                  <a:pt x="478" y="190"/>
                  <a:pt x="477" y="190"/>
                </a:cubicBezTo>
                <a:cubicBezTo>
                  <a:pt x="476" y="193"/>
                  <a:pt x="474" y="195"/>
                  <a:pt x="472" y="198"/>
                </a:cubicBezTo>
                <a:cubicBezTo>
                  <a:pt x="471" y="199"/>
                  <a:pt x="472" y="199"/>
                  <a:pt x="473" y="198"/>
                </a:cubicBezTo>
                <a:cubicBezTo>
                  <a:pt x="474" y="197"/>
                  <a:pt x="475" y="195"/>
                  <a:pt x="475" y="194"/>
                </a:cubicBezTo>
                <a:close/>
                <a:moveTo>
                  <a:pt x="454" y="224"/>
                </a:moveTo>
                <a:cubicBezTo>
                  <a:pt x="448" y="230"/>
                  <a:pt x="450" y="225"/>
                  <a:pt x="447" y="228"/>
                </a:cubicBezTo>
                <a:cubicBezTo>
                  <a:pt x="449" y="230"/>
                  <a:pt x="449" y="230"/>
                  <a:pt x="449" y="230"/>
                </a:cubicBezTo>
                <a:cubicBezTo>
                  <a:pt x="451" y="228"/>
                  <a:pt x="452" y="226"/>
                  <a:pt x="454" y="224"/>
                </a:cubicBezTo>
                <a:close/>
                <a:moveTo>
                  <a:pt x="465" y="229"/>
                </a:moveTo>
                <a:cubicBezTo>
                  <a:pt x="467" y="227"/>
                  <a:pt x="467" y="227"/>
                  <a:pt x="467" y="227"/>
                </a:cubicBezTo>
                <a:cubicBezTo>
                  <a:pt x="465" y="229"/>
                  <a:pt x="465" y="229"/>
                  <a:pt x="465" y="229"/>
                </a:cubicBezTo>
                <a:close/>
                <a:moveTo>
                  <a:pt x="422" y="246"/>
                </a:moveTo>
                <a:cubicBezTo>
                  <a:pt x="423" y="244"/>
                  <a:pt x="424" y="243"/>
                  <a:pt x="426" y="241"/>
                </a:cubicBezTo>
                <a:cubicBezTo>
                  <a:pt x="420" y="245"/>
                  <a:pt x="421" y="247"/>
                  <a:pt x="422" y="246"/>
                </a:cubicBezTo>
                <a:close/>
                <a:moveTo>
                  <a:pt x="395" y="258"/>
                </a:moveTo>
                <a:cubicBezTo>
                  <a:pt x="399" y="255"/>
                  <a:pt x="399" y="255"/>
                  <a:pt x="399" y="255"/>
                </a:cubicBezTo>
                <a:cubicBezTo>
                  <a:pt x="394" y="257"/>
                  <a:pt x="390" y="259"/>
                  <a:pt x="385" y="261"/>
                </a:cubicBezTo>
                <a:cubicBezTo>
                  <a:pt x="388" y="260"/>
                  <a:pt x="391" y="259"/>
                  <a:pt x="395" y="258"/>
                </a:cubicBezTo>
                <a:close/>
                <a:moveTo>
                  <a:pt x="360" y="271"/>
                </a:moveTo>
                <a:cubicBezTo>
                  <a:pt x="358" y="271"/>
                  <a:pt x="358" y="271"/>
                  <a:pt x="358" y="271"/>
                </a:cubicBezTo>
                <a:cubicBezTo>
                  <a:pt x="349" y="275"/>
                  <a:pt x="349" y="275"/>
                  <a:pt x="349" y="275"/>
                </a:cubicBezTo>
                <a:cubicBezTo>
                  <a:pt x="352" y="274"/>
                  <a:pt x="356" y="272"/>
                  <a:pt x="360" y="271"/>
                </a:cubicBezTo>
                <a:close/>
                <a:moveTo>
                  <a:pt x="21" y="194"/>
                </a:moveTo>
                <a:cubicBezTo>
                  <a:pt x="21" y="193"/>
                  <a:pt x="19" y="197"/>
                  <a:pt x="18" y="201"/>
                </a:cubicBezTo>
                <a:cubicBezTo>
                  <a:pt x="17" y="205"/>
                  <a:pt x="17" y="210"/>
                  <a:pt x="17" y="213"/>
                </a:cubicBezTo>
                <a:cubicBezTo>
                  <a:pt x="18" y="211"/>
                  <a:pt x="18" y="208"/>
                  <a:pt x="18" y="204"/>
                </a:cubicBezTo>
                <a:cubicBezTo>
                  <a:pt x="19" y="201"/>
                  <a:pt x="19" y="197"/>
                  <a:pt x="21" y="194"/>
                </a:cubicBezTo>
                <a:close/>
                <a:moveTo>
                  <a:pt x="248" y="25"/>
                </a:moveTo>
                <a:cubicBezTo>
                  <a:pt x="243" y="26"/>
                  <a:pt x="238" y="27"/>
                  <a:pt x="233" y="29"/>
                </a:cubicBezTo>
                <a:cubicBezTo>
                  <a:pt x="245" y="27"/>
                  <a:pt x="236" y="28"/>
                  <a:pt x="248" y="2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9"/>
          <p:cNvSpPr>
            <a:spLocks noChangeAspect="1" noEditPoints="1"/>
          </p:cNvSpPr>
          <p:nvPr/>
        </p:nvSpPr>
        <p:spPr bwMode="auto">
          <a:xfrm flipH="1" flipV="1">
            <a:off x="6729413" y="6156769"/>
            <a:ext cx="3077800" cy="454912"/>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rgbClr val="EE833B"/>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7170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80;p17"/>
          <p:cNvSpPr txBox="1">
            <a:spLocks/>
          </p:cNvSpPr>
          <p:nvPr/>
        </p:nvSpPr>
        <p:spPr>
          <a:xfrm>
            <a:off x="1942418" y="65833"/>
            <a:ext cx="9240245" cy="74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2pPr>
            <a:lvl3pPr marR="0" lvl="2"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3pPr>
            <a:lvl4pPr marR="0" lvl="3"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4pPr>
            <a:lvl5pPr marR="0" lvl="4"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5pPr>
            <a:lvl6pPr marR="0" lvl="5"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6pPr>
            <a:lvl7pPr marR="0" lvl="6"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7pPr>
            <a:lvl8pPr marR="0" lvl="7"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8pPr>
            <a:lvl9pPr marR="0" lvl="8"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9pPr>
          </a:lstStyle>
          <a:p>
            <a:pPr>
              <a:lnSpc>
                <a:spcPct val="115000"/>
              </a:lnSpc>
            </a:pPr>
            <a:r>
              <a:rPr lang="en-US" sz="3200" kern="0" dirty="0" smtClean="0">
                <a:latin typeface="Helvetica Neue"/>
                <a:ea typeface="Helvetica Neue"/>
                <a:cs typeface="Helvetica Neue"/>
                <a:sym typeface="Helvetica Neue"/>
              </a:rPr>
              <a:t>Ridge, Lasso and Elastic Net Comparison</a:t>
            </a:r>
            <a:endParaRPr lang="en-US" sz="3200" kern="0" dirty="0">
              <a:latin typeface="Helvetica Neue"/>
              <a:ea typeface="Helvetica Neue"/>
              <a:cs typeface="Helvetica Neue"/>
              <a:sym typeface="Helvetica Neue"/>
            </a:endParaRPr>
          </a:p>
        </p:txBody>
      </p:sp>
      <p:cxnSp>
        <p:nvCxnSpPr>
          <p:cNvPr id="14" name="Straight Connector 13"/>
          <p:cNvCxnSpPr/>
          <p:nvPr/>
        </p:nvCxnSpPr>
        <p:spPr>
          <a:xfrm>
            <a:off x="646545" y="812456"/>
            <a:ext cx="11018982"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 name="Rectangle 4"/>
          <p:cNvSpPr/>
          <p:nvPr/>
        </p:nvSpPr>
        <p:spPr>
          <a:xfrm>
            <a:off x="541020" y="1537629"/>
            <a:ext cx="3284220" cy="646331"/>
          </a:xfrm>
          <a:prstGeom prst="rect">
            <a:avLst/>
          </a:prstGeom>
        </p:spPr>
        <p:txBody>
          <a:bodyPr wrap="square">
            <a:spAutoFit/>
          </a:bodyPr>
          <a:lstStyle/>
          <a:p>
            <a:pPr latinLnBrk="1">
              <a:spcAft>
                <a:spcPts val="1000"/>
              </a:spcAft>
            </a:pPr>
            <a:r>
              <a:rPr lang="en-US" sz="1200" dirty="0" err="1" smtClean="0">
                <a:latin typeface="Consolas" panose="020B0609020204030204" pitchFamily="49" charset="0"/>
                <a:ea typeface="Cambria" panose="02040503050406030204" pitchFamily="18" charset="0"/>
                <a:cs typeface="Times New Roman" panose="02020603050405020304" pitchFamily="18" charset="0"/>
              </a:rPr>
              <a:t>fit.ridge</a:t>
            </a:r>
            <a:r>
              <a:rPr lang="en-US" sz="1200" dirty="0" smtClean="0">
                <a:latin typeface="Consolas" panose="020B0609020204030204" pitchFamily="49" charset="0"/>
                <a:ea typeface="Cambria" panose="02040503050406030204" pitchFamily="18" charset="0"/>
                <a:cs typeface="Times New Roman" panose="02020603050405020304" pitchFamily="18" charset="0"/>
              </a:rPr>
              <a:t> </a:t>
            </a:r>
            <a:r>
              <a:rPr lang="en-US" sz="1200" dirty="0">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glmnet</a:t>
            </a:r>
            <a:r>
              <a:rPr lang="en-US" sz="1200" dirty="0">
                <a:latin typeface="Consolas" panose="020B0609020204030204" pitchFamily="49" charset="0"/>
                <a:ea typeface="Cambria" panose="02040503050406030204" pitchFamily="18" charset="0"/>
                <a:cs typeface="Times New Roman" panose="02020603050405020304" pitchFamily="18" charset="0"/>
              </a:rPr>
              <a:t>(x, y, </a:t>
            </a:r>
            <a:r>
              <a:rPr lang="en-US" sz="1200"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alpha=</a:t>
            </a:r>
            <a:r>
              <a:rPr lang="en-US" sz="1200" dirty="0" smtClean="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r>
              <a:rPr lang="en-US" sz="1200" dirty="0">
                <a:latin typeface="Consolas" panose="020B0609020204030204" pitchFamily="49" charset="0"/>
                <a:ea typeface="Cambria" panose="02040503050406030204" pitchFamily="18" charset="0"/>
                <a:cs typeface="Times New Roman" panose="02020603050405020304" pitchFamily="18" charset="0"/>
              </a:rPr>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b="1"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plot</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r>
              <a:rPr lang="en-US" sz="1200" dirty="0" err="1">
                <a:latin typeface="Consolas" panose="020B0609020204030204" pitchFamily="49" charset="0"/>
                <a:ea typeface="Cambria" panose="02040503050406030204" pitchFamily="18" charset="0"/>
                <a:cs typeface="Times New Roman" panose="02020603050405020304" pitchFamily="18" charset="0"/>
              </a:rPr>
              <a:t>fit.ridge</a:t>
            </a:r>
            <a:r>
              <a:rPr lang="en-US" sz="1200" dirty="0" smtClean="0">
                <a:latin typeface="Consolas" panose="020B0609020204030204" pitchFamily="49" charset="0"/>
                <a:ea typeface="Cambria" panose="02040503050406030204" pitchFamily="18" charset="0"/>
                <a:cs typeface="Times New Roman" panose="02020603050405020304" pitchFamily="18" charset="0"/>
              </a:rPr>
              <a:t>, </a:t>
            </a:r>
            <a:r>
              <a:rPr lang="en-US" sz="1200"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xvar</a:t>
            </a:r>
            <a:r>
              <a:rPr lang="en-US" sz="1200" dirty="0">
                <a:solidFill>
                  <a:srgbClr val="204A87"/>
                </a:solidFill>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"lambda</a:t>
            </a:r>
            <a:r>
              <a:rPr lang="en-US" sz="1200" dirty="0" smtClean="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br>
              <a:rPr lang="en-US" sz="1200" dirty="0" smtClean="0">
                <a:latin typeface="Consolas" panose="020B0609020204030204" pitchFamily="49" charset="0"/>
                <a:ea typeface="Cambria" panose="02040503050406030204" pitchFamily="18" charset="0"/>
                <a:cs typeface="Times New Roman" panose="02020603050405020304" pitchFamily="18" charset="0"/>
              </a:rPr>
            </a:br>
            <a:r>
              <a:rPr lang="en-US" sz="1200" b="1"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plot</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r>
              <a:rPr lang="en-US" sz="1200" b="1" dirty="0" err="1"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cv.glmnet</a:t>
            </a:r>
            <a:r>
              <a:rPr lang="en-US" sz="1200" dirty="0" smtClean="0">
                <a:latin typeface="Consolas" panose="020B0609020204030204" pitchFamily="49" charset="0"/>
                <a:ea typeface="Cambria" panose="02040503050406030204" pitchFamily="18" charset="0"/>
                <a:cs typeface="Times New Roman" panose="02020603050405020304" pitchFamily="18" charset="0"/>
              </a:rPr>
              <a:t>(x</a:t>
            </a:r>
            <a:r>
              <a:rPr lang="en-US" sz="1200" dirty="0">
                <a:latin typeface="Consolas" panose="020B0609020204030204" pitchFamily="49" charset="0"/>
                <a:ea typeface="Cambria" panose="02040503050406030204" pitchFamily="18" charset="0"/>
                <a:cs typeface="Times New Roman" panose="02020603050405020304" pitchFamily="18" charset="0"/>
              </a:rPr>
              <a:t>, </a:t>
            </a:r>
            <a:r>
              <a:rPr lang="en-US" sz="1200" dirty="0" smtClean="0">
                <a:latin typeface="Consolas" panose="020B0609020204030204" pitchFamily="49" charset="0"/>
                <a:ea typeface="Cambria" panose="02040503050406030204" pitchFamily="18" charset="0"/>
                <a:cs typeface="Times New Roman" panose="02020603050405020304" pitchFamily="18" charset="0"/>
              </a:rPr>
              <a:t>y, </a:t>
            </a:r>
            <a:r>
              <a:rPr lang="en-US" sz="1200"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alpha=</a:t>
            </a:r>
            <a:r>
              <a:rPr lang="en-US" sz="1200" dirty="0" smtClean="0">
                <a:solidFill>
                  <a:srgbClr val="0000CF"/>
                </a:solidFill>
                <a:latin typeface="Consolas" panose="020B0609020204030204" pitchFamily="49" charset="0"/>
                <a:ea typeface="Cambria" panose="02040503050406030204" pitchFamily="18" charset="0"/>
                <a:cs typeface="Times New Roman" panose="02020603050405020304" pitchFamily="18" charset="0"/>
              </a:rPr>
              <a:t>0</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endParaRPr lang="en-US" sz="1200" dirty="0">
              <a:latin typeface="Consolas" panose="020B0609020204030204" pitchFamily="49" charset="0"/>
              <a:ea typeface="Cambria" panose="02040503050406030204" pitchFamily="18" charset="0"/>
              <a:cs typeface="Times New Roman" panose="02020603050405020304" pitchFamily="18" charset="0"/>
            </a:endParaRPr>
          </a:p>
        </p:txBody>
      </p:sp>
      <p:sp>
        <p:nvSpPr>
          <p:cNvPr id="9" name="Rectangle 8"/>
          <p:cNvSpPr/>
          <p:nvPr/>
        </p:nvSpPr>
        <p:spPr>
          <a:xfrm>
            <a:off x="4336474" y="1523798"/>
            <a:ext cx="3284220" cy="646331"/>
          </a:xfrm>
          <a:prstGeom prst="rect">
            <a:avLst/>
          </a:prstGeom>
        </p:spPr>
        <p:txBody>
          <a:bodyPr wrap="square">
            <a:spAutoFit/>
          </a:bodyPr>
          <a:lstStyle/>
          <a:p>
            <a:pPr latinLnBrk="1">
              <a:spcAft>
                <a:spcPts val="1000"/>
              </a:spcAft>
            </a:pPr>
            <a:r>
              <a:rPr lang="en-US" sz="1200" dirty="0" err="1" smtClean="0">
                <a:latin typeface="Consolas" panose="020B0609020204030204" pitchFamily="49" charset="0"/>
                <a:ea typeface="Cambria" panose="02040503050406030204" pitchFamily="18" charset="0"/>
                <a:cs typeface="Times New Roman" panose="02020603050405020304" pitchFamily="18" charset="0"/>
              </a:rPr>
              <a:t>fit.elnet</a:t>
            </a:r>
            <a:r>
              <a:rPr lang="en-US" sz="1200" dirty="0" smtClean="0">
                <a:latin typeface="Consolas" panose="020B0609020204030204" pitchFamily="49" charset="0"/>
                <a:ea typeface="Cambria" panose="02040503050406030204" pitchFamily="18" charset="0"/>
                <a:cs typeface="Times New Roman" panose="02020603050405020304" pitchFamily="18" charset="0"/>
              </a:rPr>
              <a:t> </a:t>
            </a:r>
            <a:r>
              <a:rPr lang="en-US" sz="1200" dirty="0">
                <a:latin typeface="Consolas" panose="020B0609020204030204" pitchFamily="49" charset="0"/>
                <a:ea typeface="Cambria" panose="02040503050406030204" pitchFamily="18" charset="0"/>
                <a:cs typeface="Times New Roman" panose="02020603050405020304" pitchFamily="18" charset="0"/>
              </a:rPr>
              <a:t>&lt;-</a:t>
            </a:r>
            <a:r>
              <a:rPr lang="en-US" sz="12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glmnet</a:t>
            </a:r>
            <a:r>
              <a:rPr lang="en-US" sz="1200" dirty="0">
                <a:latin typeface="Consolas" panose="020B0609020204030204" pitchFamily="49" charset="0"/>
                <a:ea typeface="Cambria" panose="02040503050406030204" pitchFamily="18" charset="0"/>
                <a:cs typeface="Times New Roman" panose="02020603050405020304" pitchFamily="18" charset="0"/>
              </a:rPr>
              <a:t>(x, y, </a:t>
            </a:r>
            <a:r>
              <a:rPr lang="en-US" sz="1200"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alpha=</a:t>
            </a:r>
            <a:r>
              <a:rPr lang="en-US" sz="1200" dirty="0" smtClean="0">
                <a:solidFill>
                  <a:srgbClr val="0000CF"/>
                </a:solidFill>
                <a:latin typeface="Consolas" panose="020B0609020204030204" pitchFamily="49" charset="0"/>
                <a:ea typeface="Cambria" panose="02040503050406030204" pitchFamily="18" charset="0"/>
                <a:cs typeface="Times New Roman" panose="02020603050405020304" pitchFamily="18" charset="0"/>
              </a:rPr>
              <a:t>0.5</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r>
              <a:rPr lang="en-US" sz="1200" dirty="0">
                <a:latin typeface="Consolas" panose="020B0609020204030204" pitchFamily="49" charset="0"/>
                <a:ea typeface="Cambria" panose="02040503050406030204" pitchFamily="18" charset="0"/>
                <a:cs typeface="Times New Roman" panose="02020603050405020304" pitchFamily="18" charset="0"/>
              </a:rPr>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b="1"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plot</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r>
              <a:rPr lang="en-US" sz="1200" dirty="0" err="1">
                <a:latin typeface="Consolas" panose="020B0609020204030204" pitchFamily="49" charset="0"/>
                <a:ea typeface="Cambria" panose="02040503050406030204" pitchFamily="18" charset="0"/>
                <a:cs typeface="Times New Roman" panose="02020603050405020304" pitchFamily="18" charset="0"/>
              </a:rPr>
              <a:t>fit.elnet</a:t>
            </a:r>
            <a:r>
              <a:rPr lang="en-US" sz="1200" dirty="0" smtClean="0">
                <a:latin typeface="Consolas" panose="020B0609020204030204" pitchFamily="49" charset="0"/>
                <a:ea typeface="Cambria" panose="02040503050406030204" pitchFamily="18" charset="0"/>
                <a:cs typeface="Times New Roman" panose="02020603050405020304" pitchFamily="18" charset="0"/>
              </a:rPr>
              <a:t>, </a:t>
            </a:r>
            <a:r>
              <a:rPr lang="en-US" sz="1200"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xvar</a:t>
            </a:r>
            <a:r>
              <a:rPr lang="en-US" sz="1200" dirty="0">
                <a:solidFill>
                  <a:srgbClr val="204A87"/>
                </a:solidFill>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"lambda</a:t>
            </a:r>
            <a:r>
              <a:rPr lang="en-US" sz="1200" dirty="0" smtClean="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br>
              <a:rPr lang="en-US" sz="1200" dirty="0" smtClean="0">
                <a:latin typeface="Consolas" panose="020B0609020204030204" pitchFamily="49" charset="0"/>
                <a:ea typeface="Cambria" panose="02040503050406030204" pitchFamily="18" charset="0"/>
                <a:cs typeface="Times New Roman" panose="02020603050405020304" pitchFamily="18" charset="0"/>
              </a:rPr>
            </a:br>
            <a:r>
              <a:rPr lang="en-US" sz="1200" b="1"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plot</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r>
              <a:rPr lang="en-US" sz="1200" b="1" dirty="0" err="1"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cv.glmnet</a:t>
            </a:r>
            <a:r>
              <a:rPr lang="en-US" sz="1200" dirty="0" smtClean="0">
                <a:latin typeface="Consolas" panose="020B0609020204030204" pitchFamily="49" charset="0"/>
                <a:ea typeface="Cambria" panose="02040503050406030204" pitchFamily="18" charset="0"/>
                <a:cs typeface="Times New Roman" panose="02020603050405020304" pitchFamily="18" charset="0"/>
              </a:rPr>
              <a:t>(x</a:t>
            </a:r>
            <a:r>
              <a:rPr lang="en-US" sz="1200" dirty="0">
                <a:latin typeface="Consolas" panose="020B0609020204030204" pitchFamily="49" charset="0"/>
                <a:ea typeface="Cambria" panose="02040503050406030204" pitchFamily="18" charset="0"/>
                <a:cs typeface="Times New Roman" panose="02020603050405020304" pitchFamily="18" charset="0"/>
              </a:rPr>
              <a:t>, </a:t>
            </a:r>
            <a:r>
              <a:rPr lang="en-US" sz="1200" dirty="0" err="1" smtClean="0">
                <a:latin typeface="Consolas" panose="020B0609020204030204" pitchFamily="49" charset="0"/>
                <a:ea typeface="Cambria" panose="02040503050406030204" pitchFamily="18" charset="0"/>
                <a:cs typeface="Times New Roman" panose="02020603050405020304" pitchFamily="18" charset="0"/>
              </a:rPr>
              <a:t>y,</a:t>
            </a:r>
            <a:r>
              <a:rPr lang="en-US" sz="1200" dirty="0" err="1"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alpha</a:t>
            </a:r>
            <a:r>
              <a:rPr lang="en-US" sz="1200"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a:t>
            </a:r>
            <a:r>
              <a:rPr lang="en-US" sz="1200" dirty="0" smtClean="0">
                <a:solidFill>
                  <a:srgbClr val="0000CF"/>
                </a:solidFill>
                <a:latin typeface="Consolas" panose="020B0609020204030204" pitchFamily="49" charset="0"/>
                <a:ea typeface="Cambria" panose="02040503050406030204" pitchFamily="18" charset="0"/>
                <a:cs typeface="Times New Roman" panose="02020603050405020304" pitchFamily="18" charset="0"/>
              </a:rPr>
              <a:t>0.5</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endParaRPr lang="en-US" sz="1200" dirty="0">
              <a:latin typeface="Consolas" panose="020B0609020204030204" pitchFamily="49" charset="0"/>
              <a:ea typeface="Cambria" panose="02040503050406030204" pitchFamily="18" charset="0"/>
              <a:cs typeface="Times New Roman" panose="02020603050405020304" pitchFamily="18" charset="0"/>
            </a:endParaRPr>
          </a:p>
        </p:txBody>
      </p:sp>
      <p:sp>
        <p:nvSpPr>
          <p:cNvPr id="10" name="Rectangle 9"/>
          <p:cNvSpPr/>
          <p:nvPr/>
        </p:nvSpPr>
        <p:spPr>
          <a:xfrm>
            <a:off x="8571807" y="1523798"/>
            <a:ext cx="3284220" cy="646331"/>
          </a:xfrm>
          <a:prstGeom prst="rect">
            <a:avLst/>
          </a:prstGeom>
        </p:spPr>
        <p:txBody>
          <a:bodyPr wrap="square">
            <a:spAutoFit/>
          </a:bodyPr>
          <a:lstStyle/>
          <a:p>
            <a:pPr latinLnBrk="1">
              <a:spcAft>
                <a:spcPts val="1000"/>
              </a:spcAft>
            </a:pPr>
            <a:r>
              <a:rPr lang="en-US" sz="1200" dirty="0" err="1">
                <a:latin typeface="Consolas" panose="020B0609020204030204" pitchFamily="49" charset="0"/>
                <a:ea typeface="Cambria" panose="02040503050406030204" pitchFamily="18" charset="0"/>
                <a:cs typeface="Times New Roman" panose="02020603050405020304" pitchFamily="18" charset="0"/>
              </a:rPr>
              <a:t>fit.lasso</a:t>
            </a:r>
            <a:r>
              <a:rPr lang="en-US" sz="1200" dirty="0">
                <a:latin typeface="Consolas" panose="020B0609020204030204" pitchFamily="49" charset="0"/>
                <a:ea typeface="Cambria" panose="02040503050406030204" pitchFamily="18" charset="0"/>
                <a:cs typeface="Times New Roman" panose="02020603050405020304" pitchFamily="18" charset="0"/>
              </a:rPr>
              <a:t> &lt;-</a:t>
            </a:r>
            <a:r>
              <a:rPr lang="en-US" sz="12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sz="12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glmnet</a:t>
            </a:r>
            <a:r>
              <a:rPr lang="en-US" sz="1200" dirty="0">
                <a:latin typeface="Consolas" panose="020B0609020204030204" pitchFamily="49" charset="0"/>
                <a:ea typeface="Cambria" panose="02040503050406030204" pitchFamily="18" charset="0"/>
                <a:cs typeface="Times New Roman" panose="02020603050405020304" pitchFamily="18" charset="0"/>
              </a:rPr>
              <a:t>(x, y, </a:t>
            </a:r>
            <a:r>
              <a:rPr lang="en-US" sz="1200" dirty="0">
                <a:solidFill>
                  <a:srgbClr val="204A87"/>
                </a:solidFill>
                <a:latin typeface="Consolas" panose="020B0609020204030204" pitchFamily="49" charset="0"/>
                <a:ea typeface="Cambria" panose="02040503050406030204" pitchFamily="18" charset="0"/>
                <a:cs typeface="Times New Roman" panose="02020603050405020304" pitchFamily="18" charset="0"/>
              </a:rPr>
              <a:t>alpha=</a:t>
            </a:r>
            <a:r>
              <a:rPr lang="en-US" sz="12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1200" dirty="0">
                <a:latin typeface="Consolas" panose="020B0609020204030204" pitchFamily="49" charset="0"/>
                <a:ea typeface="Cambria" panose="02040503050406030204" pitchFamily="18" charset="0"/>
                <a:cs typeface="Times New Roman" panose="02020603050405020304" pitchFamily="18" charset="0"/>
              </a:rPr>
              <a:t>)</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b="1"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plot</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r>
              <a:rPr lang="en-US" sz="1200" dirty="0" err="1" smtClean="0">
                <a:latin typeface="Consolas" panose="020B0609020204030204" pitchFamily="49" charset="0"/>
                <a:ea typeface="Cambria" panose="02040503050406030204" pitchFamily="18" charset="0"/>
                <a:cs typeface="Times New Roman" panose="02020603050405020304" pitchFamily="18" charset="0"/>
              </a:rPr>
              <a:t>fit.lasso</a:t>
            </a:r>
            <a:r>
              <a:rPr lang="en-US" sz="1200" dirty="0">
                <a:latin typeface="Consolas" panose="020B0609020204030204" pitchFamily="49" charset="0"/>
                <a:ea typeface="Cambria" panose="02040503050406030204" pitchFamily="18" charset="0"/>
                <a:cs typeface="Times New Roman" panose="02020603050405020304" pitchFamily="18" charset="0"/>
              </a:rPr>
              <a:t>, </a:t>
            </a:r>
            <a:r>
              <a:rPr lang="en-US" sz="1200"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xvar</a:t>
            </a:r>
            <a:r>
              <a:rPr lang="en-US" sz="1200" dirty="0">
                <a:solidFill>
                  <a:srgbClr val="204A87"/>
                </a:solidFill>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"lambda</a:t>
            </a:r>
            <a:r>
              <a:rPr lang="en-US" sz="1200" dirty="0" smtClean="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br>
              <a:rPr lang="en-US" sz="1200" dirty="0" smtClean="0">
                <a:latin typeface="Consolas" panose="020B0609020204030204" pitchFamily="49" charset="0"/>
                <a:ea typeface="Cambria" panose="02040503050406030204" pitchFamily="18" charset="0"/>
                <a:cs typeface="Times New Roman" panose="02020603050405020304" pitchFamily="18" charset="0"/>
              </a:rPr>
            </a:br>
            <a:r>
              <a:rPr lang="en-US" sz="1200" b="1"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plot</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r>
              <a:rPr lang="en-US" sz="1200" b="1" dirty="0" err="1"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cv.glmnet</a:t>
            </a:r>
            <a:r>
              <a:rPr lang="en-US" sz="1200" dirty="0" smtClean="0">
                <a:latin typeface="Consolas" panose="020B0609020204030204" pitchFamily="49" charset="0"/>
                <a:ea typeface="Cambria" panose="02040503050406030204" pitchFamily="18" charset="0"/>
                <a:cs typeface="Times New Roman" panose="02020603050405020304" pitchFamily="18" charset="0"/>
              </a:rPr>
              <a:t>(x</a:t>
            </a:r>
            <a:r>
              <a:rPr lang="en-US" sz="1200" dirty="0">
                <a:latin typeface="Consolas" panose="020B0609020204030204" pitchFamily="49" charset="0"/>
                <a:ea typeface="Cambria" panose="02040503050406030204" pitchFamily="18" charset="0"/>
                <a:cs typeface="Times New Roman" panose="02020603050405020304" pitchFamily="18" charset="0"/>
              </a:rPr>
              <a:t>, </a:t>
            </a:r>
            <a:r>
              <a:rPr lang="en-US" sz="1200" dirty="0" err="1">
                <a:latin typeface="Consolas" panose="020B0609020204030204" pitchFamily="49" charset="0"/>
                <a:ea typeface="Cambria" panose="02040503050406030204" pitchFamily="18" charset="0"/>
                <a:cs typeface="Times New Roman" panose="02020603050405020304" pitchFamily="18" charset="0"/>
              </a:rPr>
              <a:t>y,</a:t>
            </a:r>
            <a:r>
              <a:rPr lang="en-US" sz="1200"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alpha</a:t>
            </a:r>
            <a:r>
              <a:rPr lang="en-US" sz="1200" dirty="0">
                <a:solidFill>
                  <a:srgbClr val="204A87"/>
                </a:solidFill>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1200" dirty="0" smtClean="0">
                <a:latin typeface="Consolas" panose="020B0609020204030204" pitchFamily="49" charset="0"/>
                <a:ea typeface="Cambria" panose="02040503050406030204" pitchFamily="18" charset="0"/>
                <a:cs typeface="Times New Roman" panose="02020603050405020304" pitchFamily="18" charset="0"/>
              </a:rPr>
              <a:t>))</a:t>
            </a:r>
            <a:endParaRPr lang="en-US" sz="1200" dirty="0">
              <a:latin typeface="Consolas" panose="020B0609020204030204" pitchFamily="49" charset="0"/>
              <a:ea typeface="Cambria" panose="02040503050406030204" pitchFamily="18" charset="0"/>
              <a:cs typeface="Times New Roman" panose="02020603050405020304" pitchFamily="18" charset="0"/>
            </a:endParaRPr>
          </a:p>
        </p:txBody>
      </p:sp>
      <p:cxnSp>
        <p:nvCxnSpPr>
          <p:cNvPr id="11" name="Straight Connector 10"/>
          <p:cNvCxnSpPr/>
          <p:nvPr/>
        </p:nvCxnSpPr>
        <p:spPr>
          <a:xfrm rot="5400000">
            <a:off x="1173480" y="3662105"/>
            <a:ext cx="5303520"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3" name="Straight Connector 12"/>
          <p:cNvCxnSpPr/>
          <p:nvPr/>
        </p:nvCxnSpPr>
        <p:spPr>
          <a:xfrm rot="5400000">
            <a:off x="5349240" y="3601145"/>
            <a:ext cx="530352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6" name="Rectangle 5"/>
          <p:cNvSpPr/>
          <p:nvPr/>
        </p:nvSpPr>
        <p:spPr>
          <a:xfrm>
            <a:off x="1619828" y="1017626"/>
            <a:ext cx="787395" cy="369332"/>
          </a:xfrm>
          <a:prstGeom prst="rect">
            <a:avLst/>
          </a:prstGeom>
        </p:spPr>
        <p:txBody>
          <a:bodyPr wrap="none">
            <a:spAutoFit/>
          </a:bodyPr>
          <a:lstStyle/>
          <a:p>
            <a:r>
              <a:rPr lang="en-US" kern="0" dirty="0">
                <a:effectLst>
                  <a:outerShdw blurRad="38100" dist="38100" dir="2700000" algn="tl">
                    <a:srgbClr val="000000">
                      <a:alpha val="43137"/>
                    </a:srgbClr>
                  </a:outerShdw>
                </a:effectLst>
                <a:latin typeface="Helvetica Neue"/>
                <a:ea typeface="Helvetica Neue"/>
                <a:cs typeface="Helvetica Neue"/>
                <a:sym typeface="Helvetica Neue"/>
              </a:rPr>
              <a:t>Ridge</a:t>
            </a:r>
            <a:endParaRPr lang="en-US" dirty="0">
              <a:effectLst>
                <a:outerShdw blurRad="38100" dist="38100" dir="2700000" algn="tl">
                  <a:srgbClr val="000000">
                    <a:alpha val="43137"/>
                  </a:srgbClr>
                </a:outerShdw>
              </a:effectLst>
            </a:endParaRPr>
          </a:p>
        </p:txBody>
      </p:sp>
      <p:sp>
        <p:nvSpPr>
          <p:cNvPr id="15" name="Rectangle 14"/>
          <p:cNvSpPr/>
          <p:nvPr/>
        </p:nvSpPr>
        <p:spPr>
          <a:xfrm>
            <a:off x="5334818" y="1010345"/>
            <a:ext cx="1287532" cy="369332"/>
          </a:xfrm>
          <a:prstGeom prst="rect">
            <a:avLst/>
          </a:prstGeom>
        </p:spPr>
        <p:txBody>
          <a:bodyPr wrap="none">
            <a:spAutoFit/>
          </a:bodyPr>
          <a:lstStyle/>
          <a:p>
            <a:r>
              <a:rPr lang="en-US" kern="0" dirty="0" smtClean="0">
                <a:effectLst>
                  <a:outerShdw blurRad="38100" dist="38100" dir="2700000" algn="tl">
                    <a:srgbClr val="000000">
                      <a:alpha val="43137"/>
                    </a:srgbClr>
                  </a:outerShdw>
                </a:effectLst>
                <a:latin typeface="Helvetica Neue"/>
                <a:ea typeface="Helvetica Neue"/>
                <a:cs typeface="Helvetica Neue"/>
                <a:sym typeface="Helvetica Neue"/>
              </a:rPr>
              <a:t>Elastic Net</a:t>
            </a:r>
            <a:endParaRPr lang="en-US" dirty="0">
              <a:effectLst>
                <a:outerShdw blurRad="38100" dist="38100" dir="2700000" algn="tl">
                  <a:srgbClr val="000000">
                    <a:alpha val="43137"/>
                  </a:srgbClr>
                </a:outerShdw>
              </a:effectLst>
            </a:endParaRPr>
          </a:p>
        </p:txBody>
      </p:sp>
      <p:sp>
        <p:nvSpPr>
          <p:cNvPr id="16" name="Rectangle 15"/>
          <p:cNvSpPr/>
          <p:nvPr/>
        </p:nvSpPr>
        <p:spPr>
          <a:xfrm>
            <a:off x="9570151" y="1017626"/>
            <a:ext cx="1749197" cy="369332"/>
          </a:xfrm>
          <a:prstGeom prst="rect">
            <a:avLst/>
          </a:prstGeom>
        </p:spPr>
        <p:txBody>
          <a:bodyPr wrap="none">
            <a:spAutoFit/>
          </a:bodyPr>
          <a:lstStyle/>
          <a:p>
            <a:r>
              <a:rPr lang="en-US" kern="0" dirty="0" smtClean="0">
                <a:effectLst>
                  <a:outerShdw blurRad="38100" dist="38100" dir="2700000" algn="tl">
                    <a:srgbClr val="000000">
                      <a:alpha val="43137"/>
                    </a:srgbClr>
                  </a:outerShdw>
                </a:effectLst>
                <a:latin typeface="Helvetica Neue"/>
                <a:ea typeface="Helvetica Neue"/>
                <a:cs typeface="Helvetica Neue"/>
                <a:sym typeface="Helvetica Neue"/>
              </a:rPr>
              <a:t>Lasso (Default)</a:t>
            </a:r>
            <a:endParaRPr lang="en-US" dirty="0">
              <a:effectLst>
                <a:outerShdw blurRad="38100" dist="38100" dir="2700000" algn="tl">
                  <a:srgbClr val="000000">
                    <a:alpha val="43137"/>
                  </a:srgbClr>
                </a:outerShdw>
              </a:effectLst>
            </a:endParaRPr>
          </a:p>
        </p:txBody>
      </p:sp>
      <p:sp>
        <p:nvSpPr>
          <p:cNvPr id="19" name="Rectangle 18"/>
          <p:cNvSpPr/>
          <p:nvPr/>
        </p:nvSpPr>
        <p:spPr>
          <a:xfrm>
            <a:off x="9311640" y="5554980"/>
            <a:ext cx="2720340" cy="10834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p:cNvPicPr/>
          <p:nvPr/>
        </p:nvPicPr>
        <p:blipFill rotWithShape="1">
          <a:blip r:embed="rId3"/>
          <a:srcRect t="8754" r="7653"/>
          <a:stretch/>
        </p:blipFill>
        <p:spPr bwMode="auto">
          <a:xfrm>
            <a:off x="8810921" y="2334631"/>
            <a:ext cx="2783153" cy="2199269"/>
          </a:xfrm>
          <a:prstGeom prst="rect">
            <a:avLst/>
          </a:prstGeom>
          <a:noFill/>
          <a:ln w="9525">
            <a:noFill/>
            <a:headEnd/>
            <a:tailEnd/>
          </a:ln>
        </p:spPr>
      </p:pic>
      <p:pic>
        <p:nvPicPr>
          <p:cNvPr id="18" name="Picture"/>
          <p:cNvPicPr/>
          <p:nvPr/>
        </p:nvPicPr>
        <p:blipFill rotWithShape="1">
          <a:blip r:embed="rId4"/>
          <a:srcRect t="9569" r="6706" b="2669"/>
          <a:stretch/>
        </p:blipFill>
        <p:spPr bwMode="auto">
          <a:xfrm>
            <a:off x="8810921" y="4634415"/>
            <a:ext cx="2792974" cy="2004060"/>
          </a:xfrm>
          <a:prstGeom prst="rect">
            <a:avLst/>
          </a:prstGeom>
          <a:noFill/>
          <a:ln w="9525">
            <a:noFill/>
            <a:headEnd/>
            <a:tailEnd/>
          </a:ln>
        </p:spPr>
      </p:pic>
      <p:pic>
        <p:nvPicPr>
          <p:cNvPr id="20" name="Picture"/>
          <p:cNvPicPr/>
          <p:nvPr/>
        </p:nvPicPr>
        <p:blipFill>
          <a:blip r:embed="rId5"/>
          <a:stretch>
            <a:fillRect/>
          </a:stretch>
        </p:blipFill>
        <p:spPr bwMode="auto">
          <a:xfrm>
            <a:off x="490972" y="2231090"/>
            <a:ext cx="3045106" cy="2302810"/>
          </a:xfrm>
          <a:prstGeom prst="rect">
            <a:avLst/>
          </a:prstGeom>
          <a:noFill/>
          <a:ln w="9525">
            <a:noFill/>
            <a:headEnd/>
            <a:tailEnd/>
          </a:ln>
        </p:spPr>
      </p:pic>
      <p:pic>
        <p:nvPicPr>
          <p:cNvPr id="21" name="Picture"/>
          <p:cNvPicPr/>
          <p:nvPr/>
        </p:nvPicPr>
        <p:blipFill rotWithShape="1">
          <a:blip r:embed="rId6"/>
          <a:srcRect t="8556" r="7279" b="4694"/>
          <a:stretch/>
        </p:blipFill>
        <p:spPr bwMode="auto">
          <a:xfrm>
            <a:off x="646545" y="4593232"/>
            <a:ext cx="2667462" cy="2086425"/>
          </a:xfrm>
          <a:prstGeom prst="rect">
            <a:avLst/>
          </a:prstGeom>
          <a:noFill/>
          <a:ln w="9525">
            <a:noFill/>
            <a:headEnd/>
            <a:tailEnd/>
          </a:ln>
        </p:spPr>
      </p:pic>
      <p:pic>
        <p:nvPicPr>
          <p:cNvPr id="22" name="Picture"/>
          <p:cNvPicPr/>
          <p:nvPr/>
        </p:nvPicPr>
        <p:blipFill>
          <a:blip r:embed="rId7"/>
          <a:stretch>
            <a:fillRect/>
          </a:stretch>
        </p:blipFill>
        <p:spPr bwMode="auto">
          <a:xfrm>
            <a:off x="4459997" y="2320290"/>
            <a:ext cx="3036104" cy="2213610"/>
          </a:xfrm>
          <a:prstGeom prst="rect">
            <a:avLst/>
          </a:prstGeom>
          <a:noFill/>
          <a:ln w="9525">
            <a:noFill/>
            <a:headEnd/>
            <a:tailEnd/>
          </a:ln>
        </p:spPr>
      </p:pic>
      <p:pic>
        <p:nvPicPr>
          <p:cNvPr id="23" name="Picture"/>
          <p:cNvPicPr/>
          <p:nvPr/>
        </p:nvPicPr>
        <p:blipFill rotWithShape="1">
          <a:blip r:embed="rId8"/>
          <a:srcRect t="9794" r="7113" b="5464"/>
          <a:stretch/>
        </p:blipFill>
        <p:spPr bwMode="auto">
          <a:xfrm>
            <a:off x="4542214" y="4688377"/>
            <a:ext cx="2757746" cy="1991280"/>
          </a:xfrm>
          <a:prstGeom prst="rect">
            <a:avLst/>
          </a:prstGeom>
          <a:noFill/>
          <a:ln w="9525">
            <a:noFill/>
            <a:headEnd/>
            <a:tailEnd/>
          </a:ln>
        </p:spPr>
      </p:pic>
    </p:spTree>
    <p:extLst>
      <p:ext uri="{BB962C8B-B14F-4D97-AF65-F5344CB8AC3E}">
        <p14:creationId xmlns:p14="http://schemas.microsoft.com/office/powerpoint/2010/main" val="2699758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80;p17"/>
          <p:cNvSpPr txBox="1">
            <a:spLocks/>
          </p:cNvSpPr>
          <p:nvPr/>
        </p:nvSpPr>
        <p:spPr>
          <a:xfrm>
            <a:off x="1642592" y="73245"/>
            <a:ext cx="9240245" cy="74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2pPr>
            <a:lvl3pPr marR="0" lvl="2"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3pPr>
            <a:lvl4pPr marR="0" lvl="3"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4pPr>
            <a:lvl5pPr marR="0" lvl="4"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5pPr>
            <a:lvl6pPr marR="0" lvl="5"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6pPr>
            <a:lvl7pPr marR="0" lvl="6"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7pPr>
            <a:lvl8pPr marR="0" lvl="7"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8pPr>
            <a:lvl9pPr marR="0" lvl="8"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9pPr>
          </a:lstStyle>
          <a:p>
            <a:pPr>
              <a:lnSpc>
                <a:spcPct val="115000"/>
              </a:lnSpc>
            </a:pPr>
            <a:r>
              <a:rPr lang="en-US" sz="3200" kern="0" dirty="0" smtClean="0">
                <a:latin typeface="Helvetica Neue"/>
                <a:ea typeface="Helvetica Neue"/>
                <a:cs typeface="Helvetica Neue"/>
                <a:sym typeface="Helvetica Neue"/>
              </a:rPr>
              <a:t>Effect of </a:t>
            </a:r>
            <a:r>
              <a:rPr lang="en-US" sz="3200" kern="0" dirty="0" smtClean="0">
                <a:latin typeface="Helvetica Neue"/>
                <a:ea typeface="Helvetica Neue"/>
                <a:cs typeface="Helvetica Neue"/>
                <a:sym typeface="Helvetica Neue"/>
              </a:rPr>
              <a:t>Lambda for Lasso</a:t>
            </a:r>
            <a:endParaRPr lang="en-US" sz="3200" kern="0" dirty="0">
              <a:latin typeface="Helvetica Neue"/>
              <a:ea typeface="Helvetica Neue"/>
              <a:cs typeface="Helvetica Neue"/>
              <a:sym typeface="Helvetica Neue"/>
            </a:endParaRPr>
          </a:p>
        </p:txBody>
      </p:sp>
      <p:cxnSp>
        <p:nvCxnSpPr>
          <p:cNvPr id="14" name="Straight Connector 13"/>
          <p:cNvCxnSpPr/>
          <p:nvPr/>
        </p:nvCxnSpPr>
        <p:spPr>
          <a:xfrm>
            <a:off x="646545" y="812456"/>
            <a:ext cx="11018982"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 name="Rectangle 2"/>
          <p:cNvSpPr/>
          <p:nvPr/>
        </p:nvSpPr>
        <p:spPr>
          <a:xfrm>
            <a:off x="4010428" y="1787182"/>
            <a:ext cx="3925455" cy="4652556"/>
          </a:xfrm>
          <a:prstGeom prst="rect">
            <a:avLst/>
          </a:prstGeom>
        </p:spPr>
        <p:txBody>
          <a:bodyPr wrap="square">
            <a:spAutoFit/>
          </a:bodyPr>
          <a:lstStyle/>
          <a:p>
            <a:pPr latinLnBrk="1">
              <a:spcAft>
                <a:spcPts val="1000"/>
              </a:spcAft>
            </a:pPr>
            <a:r>
              <a:rPr lang="en-US" sz="12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coef</a:t>
            </a:r>
            <a:r>
              <a:rPr lang="en-US" sz="1200" dirty="0">
                <a:latin typeface="Consolas" panose="020B0609020204030204" pitchFamily="49" charset="0"/>
                <a:ea typeface="Cambria" panose="02040503050406030204" pitchFamily="18" charset="0"/>
                <a:cs typeface="Times New Roman" panose="02020603050405020304" pitchFamily="18" charset="0"/>
              </a:rPr>
              <a:t>(</a:t>
            </a:r>
            <a:r>
              <a:rPr lang="en-US" sz="1200" dirty="0" err="1">
                <a:latin typeface="Consolas" panose="020B0609020204030204" pitchFamily="49" charset="0"/>
                <a:ea typeface="Cambria" panose="02040503050406030204" pitchFamily="18" charset="0"/>
                <a:cs typeface="Times New Roman" panose="02020603050405020304" pitchFamily="18" charset="0"/>
              </a:rPr>
              <a:t>fit,</a:t>
            </a:r>
            <a:r>
              <a:rPr lang="en-US" sz="1200"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a:t>
            </a:r>
            <a:r>
              <a:rPr lang="en-US" sz="1200" dirty="0">
                <a:solidFill>
                  <a:srgbClr val="204A87"/>
                </a:solidFill>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0.1</a:t>
            </a:r>
            <a:r>
              <a:rPr lang="en-US" sz="1200"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sz="1200" dirty="0">
                <a:latin typeface="Consolas" panose="020B0609020204030204" pitchFamily="49" charset="0"/>
                <a:ea typeface="Cambria" panose="02040503050406030204" pitchFamily="18" charset="0"/>
                <a:cs typeface="Times New Roman" panose="02020603050405020304" pitchFamily="18" charset="0"/>
              </a:rPr>
              <a:t>## 21 x 1 sparse Matrix of class "</a:t>
            </a:r>
            <a:r>
              <a:rPr lang="en-US" sz="1200" dirty="0" err="1">
                <a:latin typeface="Consolas" panose="020B0609020204030204" pitchFamily="49" charset="0"/>
                <a:ea typeface="Cambria" panose="02040503050406030204" pitchFamily="18" charset="0"/>
                <a:cs typeface="Times New Roman" panose="02020603050405020304" pitchFamily="18" charset="0"/>
              </a:rPr>
              <a:t>dgCMatrix</a:t>
            </a:r>
            <a:r>
              <a:rPr lang="en-US" sz="1200" dirty="0">
                <a:latin typeface="Consolas" panose="020B0609020204030204" pitchFamily="49" charset="0"/>
                <a:ea typeface="Cambria" panose="02040503050406030204" pitchFamily="18" charset="0"/>
                <a:cs typeface="Times New Roman" panose="02020603050405020304" pitchFamily="18" charset="0"/>
              </a:rPr>
              <a:t>"</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1</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(Intercept)  0.150928072</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           1.320597195</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V2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V3           0.675110234</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V4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V5          -0.817411518</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V6           0.521436671</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V7           0.004829335</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V8           0.319415917</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V9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V10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V11          0.142498519</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V12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V13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V14         -1.059978702</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V15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V16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V17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V18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V19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V20         -1.021873704</a:t>
            </a:r>
          </a:p>
        </p:txBody>
      </p:sp>
      <p:sp>
        <p:nvSpPr>
          <p:cNvPr id="5" name="Rectangle 4"/>
          <p:cNvSpPr/>
          <p:nvPr/>
        </p:nvSpPr>
        <p:spPr>
          <a:xfrm>
            <a:off x="466540" y="1774939"/>
            <a:ext cx="3564440" cy="4652556"/>
          </a:xfrm>
          <a:prstGeom prst="rect">
            <a:avLst/>
          </a:prstGeom>
        </p:spPr>
        <p:txBody>
          <a:bodyPr wrap="square">
            <a:spAutoFit/>
          </a:bodyPr>
          <a:lstStyle/>
          <a:p>
            <a:pPr latinLnBrk="1">
              <a:spcAft>
                <a:spcPts val="1000"/>
              </a:spcAft>
            </a:pPr>
            <a:r>
              <a:rPr lang="en-US" sz="1200" dirty="0" err="1">
                <a:latin typeface="Consolas" panose="020B0609020204030204" pitchFamily="49" charset="0"/>
                <a:ea typeface="Cambria" panose="02040503050406030204" pitchFamily="18" charset="0"/>
                <a:cs typeface="Times New Roman" panose="02020603050405020304" pitchFamily="18" charset="0"/>
              </a:rPr>
              <a:t>lm_fit</a:t>
            </a:r>
            <a:r>
              <a:rPr lang="en-US" sz="1200" dirty="0">
                <a:latin typeface="Consolas" panose="020B0609020204030204" pitchFamily="49" charset="0"/>
                <a:ea typeface="Cambria" panose="02040503050406030204" pitchFamily="18" charset="0"/>
                <a:cs typeface="Times New Roman" panose="02020603050405020304" pitchFamily="18" charset="0"/>
              </a:rPr>
              <a:t>=</a:t>
            </a:r>
            <a:r>
              <a:rPr lang="en-US" sz="12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lm</a:t>
            </a:r>
            <a:r>
              <a:rPr lang="en-US" sz="1200" dirty="0">
                <a:latin typeface="Consolas" panose="020B0609020204030204" pitchFamily="49" charset="0"/>
                <a:ea typeface="Cambria" panose="02040503050406030204" pitchFamily="18" charset="0"/>
                <a:cs typeface="Times New Roman" panose="02020603050405020304" pitchFamily="18" charset="0"/>
              </a:rPr>
              <a:t>(</a:t>
            </a:r>
            <a:r>
              <a:rPr lang="en-US" sz="1200" dirty="0" err="1">
                <a:latin typeface="Consolas" panose="020B0609020204030204" pitchFamily="49" charset="0"/>
                <a:ea typeface="Cambria" panose="02040503050406030204" pitchFamily="18" charset="0"/>
                <a:cs typeface="Times New Roman" panose="02020603050405020304" pitchFamily="18" charset="0"/>
              </a:rPr>
              <a:t>y</a:t>
            </a:r>
            <a:r>
              <a:rPr lang="en-US" sz="1200"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sz="1200" dirty="0" err="1">
                <a:latin typeface="Consolas" panose="020B0609020204030204" pitchFamily="49" charset="0"/>
                <a:ea typeface="Cambria" panose="02040503050406030204" pitchFamily="18" charset="0"/>
                <a:cs typeface="Times New Roman" panose="02020603050405020304" pitchFamily="18" charset="0"/>
              </a:rPr>
              <a:t>x</a:t>
            </a:r>
            <a:r>
              <a:rPr lang="en-US" sz="1200" dirty="0">
                <a:latin typeface="Consolas" panose="020B0609020204030204" pitchFamily="49" charset="0"/>
                <a:ea typeface="Cambria" panose="02040503050406030204" pitchFamily="18" charset="0"/>
                <a:cs typeface="Times New Roman" panose="02020603050405020304" pitchFamily="18" charset="0"/>
              </a:rPr>
              <a:t>)</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as.data.frame</a:t>
            </a:r>
            <a:r>
              <a:rPr lang="en-US" sz="1200" dirty="0">
                <a:latin typeface="Consolas" panose="020B0609020204030204" pitchFamily="49" charset="0"/>
                <a:ea typeface="Cambria" panose="02040503050406030204" pitchFamily="18" charset="0"/>
                <a:cs typeface="Times New Roman" panose="02020603050405020304" pitchFamily="18" charset="0"/>
              </a:rPr>
              <a:t>(</a:t>
            </a:r>
            <a:r>
              <a:rPr lang="en-US" sz="1200" dirty="0" err="1">
                <a:latin typeface="Consolas" panose="020B0609020204030204" pitchFamily="49" charset="0"/>
                <a:ea typeface="Cambria" panose="02040503050406030204" pitchFamily="18" charset="0"/>
                <a:cs typeface="Times New Roman" panose="02020603050405020304" pitchFamily="18" charset="0"/>
              </a:rPr>
              <a:t>lm_fit</a:t>
            </a:r>
            <a:r>
              <a:rPr lang="en-US" sz="1200"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sz="1200" dirty="0" err="1">
                <a:latin typeface="Consolas" panose="020B0609020204030204" pitchFamily="49" charset="0"/>
                <a:ea typeface="Cambria" panose="02040503050406030204" pitchFamily="18" charset="0"/>
                <a:cs typeface="Times New Roman" panose="02020603050405020304" pitchFamily="18" charset="0"/>
              </a:rPr>
              <a:t>coefficients</a:t>
            </a:r>
            <a:r>
              <a:rPr lang="en-US" sz="1200"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sz="1200" dirty="0">
                <a:latin typeface="Consolas" panose="020B0609020204030204" pitchFamily="49" charset="0"/>
                <a:ea typeface="Cambria" panose="02040503050406030204" pitchFamily="18" charset="0"/>
                <a:cs typeface="Times New Roman" panose="02020603050405020304" pitchFamily="18" charset="0"/>
              </a:rPr>
              <a:t>##             </a:t>
            </a:r>
            <a:r>
              <a:rPr lang="en-US" sz="1200" dirty="0" err="1">
                <a:latin typeface="Consolas" panose="020B0609020204030204" pitchFamily="49" charset="0"/>
                <a:ea typeface="Cambria" panose="02040503050406030204" pitchFamily="18" charset="0"/>
                <a:cs typeface="Times New Roman" panose="02020603050405020304" pitchFamily="18" charset="0"/>
              </a:rPr>
              <a:t>lm_fit$coefficients</a:t>
            </a:r>
            <a:r>
              <a:rPr lang="en-US" sz="1200" dirty="0">
                <a:latin typeface="Consolas" panose="020B0609020204030204" pitchFamily="49" charset="0"/>
                <a:ea typeface="Cambria" panose="02040503050406030204" pitchFamily="18" charset="0"/>
                <a:cs typeface="Times New Roman" panose="02020603050405020304" pitchFamily="18" charset="0"/>
              </a:rPr>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(Intercept)         0.109067988</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                  1.381071949</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x2                  0.025015709</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x3                  0.767490421</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x4                  0.066767260</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x5                 -0.905977866</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x6                  0.618387562</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x7                  0.124492042</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x8                  0.401052248</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x9                 -0.036556115</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x10                 0.136529912</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x11                 0.251596919</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x12                -0.069913386</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x13                -0.049395801</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x14                -1.164018235</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x15                -0.147334273</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x16                -0.051571742</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x17                -0.055904041</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x18                 0.057080776</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x19                -0.006423312</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x20                -1.148533580</a:t>
            </a:r>
            <a:endParaRPr lang="en-US" sz="1200" dirty="0">
              <a:effectLst/>
              <a:latin typeface="Consolas" panose="020B0609020204030204" pitchFamily="49" charset="0"/>
              <a:ea typeface="Cambria" panose="02040503050406030204" pitchFamily="18" charset="0"/>
              <a:cs typeface="Times New Roman" panose="02020603050405020304" pitchFamily="18" charset="0"/>
            </a:endParaRPr>
          </a:p>
        </p:txBody>
      </p:sp>
      <p:sp>
        <p:nvSpPr>
          <p:cNvPr id="6" name="Rectangle 5"/>
          <p:cNvSpPr/>
          <p:nvPr/>
        </p:nvSpPr>
        <p:spPr>
          <a:xfrm>
            <a:off x="9806940" y="5600700"/>
            <a:ext cx="2286000" cy="990600"/>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45780" y="1825282"/>
            <a:ext cx="4046220" cy="4837222"/>
          </a:xfrm>
          <a:prstGeom prst="rect">
            <a:avLst/>
          </a:prstGeom>
        </p:spPr>
        <p:txBody>
          <a:bodyPr wrap="square">
            <a:spAutoFit/>
          </a:bodyPr>
          <a:lstStyle/>
          <a:p>
            <a:pPr latinLnBrk="1">
              <a:spcAft>
                <a:spcPts val="1000"/>
              </a:spcAft>
            </a:pPr>
            <a:r>
              <a:rPr lang="en-US" sz="12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coef</a:t>
            </a:r>
            <a:r>
              <a:rPr lang="en-US" sz="1200" dirty="0">
                <a:latin typeface="Consolas" panose="020B0609020204030204" pitchFamily="49" charset="0"/>
                <a:ea typeface="Cambria" panose="02040503050406030204" pitchFamily="18" charset="0"/>
                <a:cs typeface="Times New Roman" panose="02020603050405020304" pitchFamily="18" charset="0"/>
              </a:rPr>
              <a:t>(</a:t>
            </a:r>
            <a:r>
              <a:rPr lang="en-US" sz="1200" dirty="0" err="1">
                <a:latin typeface="Consolas" panose="020B0609020204030204" pitchFamily="49" charset="0"/>
                <a:ea typeface="Cambria" panose="02040503050406030204" pitchFamily="18" charset="0"/>
                <a:cs typeface="Times New Roman" panose="02020603050405020304" pitchFamily="18" charset="0"/>
              </a:rPr>
              <a:t>fit,</a:t>
            </a:r>
            <a:r>
              <a:rPr lang="en-US" sz="1200"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a:t>
            </a:r>
            <a:r>
              <a:rPr lang="en-US" sz="1200" dirty="0">
                <a:solidFill>
                  <a:srgbClr val="204A87"/>
                </a:solidFill>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0000CF"/>
                </a:solidFill>
                <a:latin typeface="Consolas" panose="020B0609020204030204" pitchFamily="49" charset="0"/>
                <a:ea typeface="Cambria" panose="02040503050406030204" pitchFamily="18" charset="0"/>
                <a:cs typeface="Times New Roman" panose="02020603050405020304" pitchFamily="18" charset="0"/>
              </a:rPr>
              <a:t>1</a:t>
            </a:r>
            <a:r>
              <a:rPr lang="en-US" sz="1200"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sz="1200" dirty="0">
                <a:latin typeface="Consolas" panose="020B0609020204030204" pitchFamily="49" charset="0"/>
                <a:ea typeface="Cambria" panose="02040503050406030204" pitchFamily="18" charset="0"/>
                <a:cs typeface="Times New Roman" panose="02020603050405020304" pitchFamily="18" charset="0"/>
              </a:rPr>
              <a:t>## 21 x 1 sparse Matrix of class "</a:t>
            </a:r>
            <a:r>
              <a:rPr lang="en-US" sz="1200" dirty="0" err="1">
                <a:latin typeface="Consolas" panose="020B0609020204030204" pitchFamily="49" charset="0"/>
                <a:ea typeface="Cambria" panose="02040503050406030204" pitchFamily="18" charset="0"/>
                <a:cs typeface="Times New Roman" panose="02020603050405020304" pitchFamily="18" charset="0"/>
              </a:rPr>
              <a:t>dgCMatrix</a:t>
            </a:r>
            <a:r>
              <a:rPr lang="en-US" sz="1200" dirty="0">
                <a:latin typeface="Consolas" panose="020B0609020204030204" pitchFamily="49" charset="0"/>
                <a:ea typeface="Cambria" panose="02040503050406030204" pitchFamily="18" charset="0"/>
                <a:cs typeface="Times New Roman" panose="02020603050405020304" pitchFamily="18" charset="0"/>
              </a:rPr>
              <a:t>"</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1</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(Intercept)  0.46953687</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           0.61817569</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V2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V3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V4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V5          -0.00867040</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V6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V7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V8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V9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V10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V11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V12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V13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V14         -0.46135970</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V15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V16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V17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V18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V19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V20         -0.01019119</a:t>
            </a:r>
          </a:p>
        </p:txBody>
      </p:sp>
      <p:cxnSp>
        <p:nvCxnSpPr>
          <p:cNvPr id="11" name="Straight Connector 10"/>
          <p:cNvCxnSpPr/>
          <p:nvPr/>
        </p:nvCxnSpPr>
        <p:spPr>
          <a:xfrm rot="5400000">
            <a:off x="1095432" y="3745925"/>
            <a:ext cx="5394960"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3" name="Straight Connector 12"/>
          <p:cNvCxnSpPr/>
          <p:nvPr/>
        </p:nvCxnSpPr>
        <p:spPr>
          <a:xfrm rot="5400000">
            <a:off x="5297515" y="3805004"/>
            <a:ext cx="5394960" cy="0"/>
          </a:xfrm>
          <a:prstGeom prst="line">
            <a:avLst/>
          </a:prstGeom>
          <a:ln w="28575"/>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5701338" y="952445"/>
                <a:ext cx="7830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=0.1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701338" y="952445"/>
                <a:ext cx="783035" cy="276999"/>
              </a:xfrm>
              <a:prstGeom prst="rect">
                <a:avLst/>
              </a:prstGeom>
              <a:blipFill>
                <a:blip r:embed="rId3"/>
                <a:stretch>
                  <a:fillRect l="-6977" r="-697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968255" y="952445"/>
                <a:ext cx="6067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l-GR"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9968255" y="952445"/>
                <a:ext cx="606705" cy="276999"/>
              </a:xfrm>
              <a:prstGeom prst="rect">
                <a:avLst/>
              </a:prstGeom>
              <a:blipFill>
                <a:blip r:embed="rId4"/>
                <a:stretch>
                  <a:fillRect l="-9000" r="-9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755795" y="952444"/>
                <a:ext cx="1154932" cy="276999"/>
              </a:xfrm>
              <a:prstGeom prst="rect">
                <a:avLst/>
              </a:prstGeom>
              <a:noFill/>
            </p:spPr>
            <p:txBody>
              <a:bodyPr wrap="none" lIns="0" tIns="0" rIns="0" bIns="0" rtlCol="0">
                <a:spAutoFit/>
              </a:bodyPr>
              <a:lstStyle/>
              <a:p>
                <a:r>
                  <a:rPr lang="en-US" dirty="0" smtClean="0">
                    <a:ea typeface="Cambria Math" panose="02040503050406030204" pitchFamily="18" charset="0"/>
                  </a:rPr>
                  <a:t>OLS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l-GR"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=0)</m:t>
                    </m:r>
                  </m:oMath>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755795" y="952444"/>
                <a:ext cx="1154932" cy="276999"/>
              </a:xfrm>
              <a:prstGeom prst="rect">
                <a:avLst/>
              </a:prstGeom>
              <a:blipFill>
                <a:blip r:embed="rId5"/>
                <a:stretch>
                  <a:fillRect l="-12169" t="-28261" r="-8995" b="-50000"/>
                </a:stretch>
              </a:blipFill>
            </p:spPr>
            <p:txBody>
              <a:bodyPr/>
              <a:lstStyle/>
              <a:p>
                <a:r>
                  <a:rPr lang="en-US">
                    <a:noFill/>
                  </a:rPr>
                  <a:t> </a:t>
                </a:r>
              </a:p>
            </p:txBody>
          </p:sp>
        </mc:Fallback>
      </mc:AlternateContent>
    </p:spTree>
    <p:extLst>
      <p:ext uri="{BB962C8B-B14F-4D97-AF65-F5344CB8AC3E}">
        <p14:creationId xmlns:p14="http://schemas.microsoft.com/office/powerpoint/2010/main" val="2266897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80;p17"/>
          <p:cNvSpPr txBox="1">
            <a:spLocks/>
          </p:cNvSpPr>
          <p:nvPr/>
        </p:nvSpPr>
        <p:spPr>
          <a:xfrm>
            <a:off x="1942418" y="65833"/>
            <a:ext cx="9240245" cy="74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2pPr>
            <a:lvl3pPr marR="0" lvl="2"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3pPr>
            <a:lvl4pPr marR="0" lvl="3"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4pPr>
            <a:lvl5pPr marR="0" lvl="4"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5pPr>
            <a:lvl6pPr marR="0" lvl="5"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6pPr>
            <a:lvl7pPr marR="0" lvl="6"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7pPr>
            <a:lvl8pPr marR="0" lvl="7"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8pPr>
            <a:lvl9pPr marR="0" lvl="8"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9pPr>
          </a:lstStyle>
          <a:p>
            <a:pPr>
              <a:lnSpc>
                <a:spcPct val="115000"/>
              </a:lnSpc>
            </a:pPr>
            <a:r>
              <a:rPr lang="en-US" sz="3200" kern="0" dirty="0" smtClean="0">
                <a:latin typeface="Helvetica Neue"/>
                <a:ea typeface="Helvetica Neue"/>
                <a:cs typeface="Helvetica Neue"/>
                <a:sym typeface="Helvetica Neue"/>
              </a:rPr>
              <a:t>LASSO Versus OLS ANOVA</a:t>
            </a:r>
            <a:endParaRPr lang="en-US" sz="3200" kern="0" dirty="0">
              <a:latin typeface="Helvetica Neue"/>
              <a:ea typeface="Helvetica Neue"/>
              <a:cs typeface="Helvetica Neue"/>
              <a:sym typeface="Helvetica Neue"/>
            </a:endParaRPr>
          </a:p>
        </p:txBody>
      </p:sp>
      <p:cxnSp>
        <p:nvCxnSpPr>
          <p:cNvPr id="14" name="Straight Connector 13"/>
          <p:cNvCxnSpPr/>
          <p:nvPr/>
        </p:nvCxnSpPr>
        <p:spPr>
          <a:xfrm>
            <a:off x="646545" y="812456"/>
            <a:ext cx="11018982"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2" name="Rectangle 1"/>
          <p:cNvSpPr/>
          <p:nvPr/>
        </p:nvSpPr>
        <p:spPr>
          <a:xfrm>
            <a:off x="579120" y="1773617"/>
            <a:ext cx="4549140" cy="4467890"/>
          </a:xfrm>
          <a:prstGeom prst="rect">
            <a:avLst/>
          </a:prstGeom>
        </p:spPr>
        <p:txBody>
          <a:bodyPr wrap="square">
            <a:spAutoFit/>
          </a:bodyPr>
          <a:lstStyle/>
          <a:p>
            <a:pPr latinLnBrk="1">
              <a:spcAft>
                <a:spcPts val="1000"/>
              </a:spcAft>
            </a:pPr>
            <a:r>
              <a:rPr lang="en-US" sz="12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coef</a:t>
            </a:r>
            <a:r>
              <a:rPr lang="en-US" sz="1200" dirty="0">
                <a:latin typeface="Consolas" panose="020B0609020204030204" pitchFamily="49" charset="0"/>
                <a:ea typeface="Cambria" panose="02040503050406030204" pitchFamily="18" charset="0"/>
                <a:cs typeface="Times New Roman" panose="02020603050405020304" pitchFamily="18" charset="0"/>
              </a:rPr>
              <a:t>(</a:t>
            </a:r>
            <a:r>
              <a:rPr lang="en-US" sz="1200" dirty="0" err="1">
                <a:latin typeface="Consolas" panose="020B0609020204030204" pitchFamily="49" charset="0"/>
                <a:ea typeface="Cambria" panose="02040503050406030204" pitchFamily="18" charset="0"/>
                <a:cs typeface="Times New Roman" panose="02020603050405020304" pitchFamily="18" charset="0"/>
              </a:rPr>
              <a:t>cvfit</a:t>
            </a:r>
            <a:r>
              <a:rPr lang="en-US" sz="1200" dirty="0">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204A87"/>
                </a:solidFill>
                <a:latin typeface="Consolas" panose="020B0609020204030204" pitchFamily="49" charset="0"/>
                <a:ea typeface="Cambria" panose="02040503050406030204" pitchFamily="18" charset="0"/>
                <a:cs typeface="Times New Roman" panose="02020603050405020304" pitchFamily="18" charset="0"/>
              </a:rPr>
              <a:t>s =</a:t>
            </a:r>
            <a:r>
              <a:rPr lang="en-US" sz="1200" dirty="0">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lambda.min</a:t>
            </a:r>
            <a:r>
              <a:rPr lang="en-US" sz="12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sz="1200"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sz="1200" dirty="0">
                <a:latin typeface="Consolas" panose="020B0609020204030204" pitchFamily="49" charset="0"/>
                <a:ea typeface="Cambria" panose="02040503050406030204" pitchFamily="18" charset="0"/>
                <a:cs typeface="Times New Roman" panose="02020603050405020304" pitchFamily="18" charset="0"/>
              </a:rPr>
              <a:t>## 21 x 1 sparse Matrix of class "</a:t>
            </a:r>
            <a:r>
              <a:rPr lang="en-US" sz="1200" dirty="0" err="1">
                <a:latin typeface="Consolas" panose="020B0609020204030204" pitchFamily="49" charset="0"/>
                <a:ea typeface="Cambria" panose="02040503050406030204" pitchFamily="18" charset="0"/>
                <a:cs typeface="Times New Roman" panose="02020603050405020304" pitchFamily="18" charset="0"/>
              </a:rPr>
              <a:t>dgCMatrix</a:t>
            </a:r>
            <a:r>
              <a:rPr lang="en-US" sz="1200" dirty="0">
                <a:latin typeface="Consolas" panose="020B0609020204030204" pitchFamily="49" charset="0"/>
                <a:ea typeface="Cambria" panose="02040503050406030204" pitchFamily="18" charset="0"/>
                <a:cs typeface="Times New Roman" panose="02020603050405020304" pitchFamily="18" charset="0"/>
              </a:rPr>
              <a:t>"</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smtClean="0">
                <a:latin typeface="Consolas" panose="020B0609020204030204" pitchFamily="49" charset="0"/>
                <a:ea typeface="Cambria" panose="02040503050406030204" pitchFamily="18" charset="0"/>
                <a:cs typeface="Times New Roman" panose="02020603050405020304" pitchFamily="18" charset="0"/>
              </a:rPr>
              <a:t>## </a:t>
            </a:r>
            <a:r>
              <a:rPr lang="en-US" sz="1200" dirty="0">
                <a:latin typeface="Consolas" panose="020B0609020204030204" pitchFamily="49" charset="0"/>
                <a:ea typeface="Cambria" panose="02040503050406030204" pitchFamily="18" charset="0"/>
                <a:cs typeface="Times New Roman" panose="02020603050405020304" pitchFamily="18" charset="0"/>
              </a:rPr>
              <a:t>(Intercept)  0.14936467</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           1.32975267</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V2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V3           0.69096092</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V4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V5          -0.83122558</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V6           0.53669611</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V7           0.02005438</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V8           0.33193760</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V9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V10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V11          0.16239419</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V12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V13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V14         -1.07081121</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V15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V16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V17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V18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V19          .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V20         -1.04340741</a:t>
            </a:r>
            <a:endParaRPr lang="en-US" sz="1200" dirty="0">
              <a:effectLst/>
              <a:latin typeface="Consolas" panose="020B0609020204030204" pitchFamily="49" charset="0"/>
              <a:ea typeface="Cambria" panose="02040503050406030204" pitchFamily="18" charset="0"/>
              <a:cs typeface="Times New Roman" panose="02020603050405020304" pitchFamily="18" charset="0"/>
            </a:endParaRPr>
          </a:p>
        </p:txBody>
      </p:sp>
      <p:cxnSp>
        <p:nvCxnSpPr>
          <p:cNvPr id="6" name="Straight Connector 5"/>
          <p:cNvCxnSpPr/>
          <p:nvPr/>
        </p:nvCxnSpPr>
        <p:spPr>
          <a:xfrm flipV="1">
            <a:off x="5112327" y="1539246"/>
            <a:ext cx="0" cy="4574884"/>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8" name="Rectangle 7"/>
          <p:cNvSpPr/>
          <p:nvPr/>
        </p:nvSpPr>
        <p:spPr>
          <a:xfrm>
            <a:off x="9311640" y="5554980"/>
            <a:ext cx="2720340" cy="10834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806439" y="1423702"/>
            <a:ext cx="6225541" cy="5206554"/>
          </a:xfrm>
          <a:prstGeom prst="rect">
            <a:avLst/>
          </a:prstGeom>
        </p:spPr>
        <p:txBody>
          <a:bodyPr wrap="square">
            <a:spAutoFit/>
          </a:bodyPr>
          <a:lstStyle/>
          <a:p>
            <a:pPr latinLnBrk="1">
              <a:spcAft>
                <a:spcPts val="1000"/>
              </a:spcAft>
            </a:pPr>
            <a:r>
              <a:rPr lang="en-US" sz="1200" dirty="0">
                <a:latin typeface="Consolas" panose="020B0609020204030204" pitchFamily="49" charset="0"/>
                <a:ea typeface="Cambria" panose="02040503050406030204" pitchFamily="18" charset="0"/>
                <a:cs typeface="Times New Roman" panose="02020603050405020304" pitchFamily="18" charset="0"/>
              </a:rPr>
              <a:t>DF=</a:t>
            </a:r>
            <a:r>
              <a:rPr lang="en-US" sz="12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cbind</a:t>
            </a:r>
            <a:r>
              <a:rPr lang="en-US" sz="1200" dirty="0">
                <a:latin typeface="Consolas" panose="020B0609020204030204" pitchFamily="49" charset="0"/>
                <a:ea typeface="Cambria" panose="02040503050406030204" pitchFamily="18" charset="0"/>
                <a:cs typeface="Times New Roman" panose="02020603050405020304" pitchFamily="18" charset="0"/>
              </a:rPr>
              <a:t>(</a:t>
            </a:r>
            <a:r>
              <a:rPr lang="en-US" sz="12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data.frame</a:t>
            </a:r>
            <a:r>
              <a:rPr lang="en-US" sz="1200" dirty="0">
                <a:latin typeface="Consolas" panose="020B0609020204030204" pitchFamily="49" charset="0"/>
                <a:ea typeface="Cambria" panose="02040503050406030204" pitchFamily="18" charset="0"/>
                <a:cs typeface="Times New Roman" panose="02020603050405020304" pitchFamily="18" charset="0"/>
              </a:rPr>
              <a:t>(x),y)</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anova</a:t>
            </a:r>
            <a:r>
              <a:rPr lang="en-US" sz="1200" dirty="0">
                <a:latin typeface="Consolas" panose="020B0609020204030204" pitchFamily="49" charset="0"/>
                <a:ea typeface="Cambria" panose="02040503050406030204" pitchFamily="18" charset="0"/>
                <a:cs typeface="Times New Roman" panose="02020603050405020304" pitchFamily="18" charset="0"/>
              </a:rPr>
              <a:t>(</a:t>
            </a:r>
            <a:r>
              <a:rPr lang="en-US" sz="12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lm</a:t>
            </a:r>
            <a:r>
              <a:rPr lang="en-US" sz="1200" dirty="0">
                <a:latin typeface="Consolas" panose="020B0609020204030204" pitchFamily="49" charset="0"/>
                <a:ea typeface="Cambria" panose="02040503050406030204" pitchFamily="18" charset="0"/>
                <a:cs typeface="Times New Roman" panose="02020603050405020304" pitchFamily="18" charset="0"/>
              </a:rPr>
              <a:t>(y</a:t>
            </a:r>
            <a:r>
              <a:rPr lang="en-US" sz="1200"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sz="1200" dirty="0">
                <a:latin typeface="Consolas" panose="020B0609020204030204" pitchFamily="49" charset="0"/>
                <a:ea typeface="Cambria" panose="02040503050406030204" pitchFamily="18" charset="0"/>
                <a:cs typeface="Times New Roman" panose="02020603050405020304" pitchFamily="18" charset="0"/>
              </a:rPr>
              <a:t>., </a:t>
            </a:r>
            <a:r>
              <a:rPr lang="en-US" sz="1200" dirty="0">
                <a:solidFill>
                  <a:srgbClr val="204A87"/>
                </a:solidFill>
                <a:latin typeface="Consolas" panose="020B0609020204030204" pitchFamily="49" charset="0"/>
                <a:ea typeface="Cambria" panose="02040503050406030204" pitchFamily="18" charset="0"/>
                <a:cs typeface="Times New Roman" panose="02020603050405020304" pitchFamily="18" charset="0"/>
              </a:rPr>
              <a:t>data=</a:t>
            </a:r>
            <a:r>
              <a:rPr lang="en-US" sz="1200" dirty="0">
                <a:latin typeface="Consolas" panose="020B0609020204030204" pitchFamily="49" charset="0"/>
                <a:ea typeface="Cambria" panose="02040503050406030204" pitchFamily="18" charset="0"/>
                <a:cs typeface="Times New Roman" panose="02020603050405020304" pitchFamily="18" charset="0"/>
              </a:rPr>
              <a:t>DF))</a:t>
            </a:r>
          </a:p>
          <a:p>
            <a:pPr latinLnBrk="1">
              <a:spcAft>
                <a:spcPts val="1000"/>
              </a:spcAft>
            </a:pPr>
            <a:r>
              <a:rPr lang="en-US" sz="1200" dirty="0">
                <a:latin typeface="Consolas" panose="020B0609020204030204" pitchFamily="49" charset="0"/>
                <a:ea typeface="Cambria" panose="02040503050406030204" pitchFamily="18" charset="0"/>
                <a:cs typeface="Times New Roman" panose="02020603050405020304" pitchFamily="18" charset="0"/>
              </a:rPr>
              <a:t>## Analysis of Variance Table</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smtClean="0">
                <a:latin typeface="Consolas" panose="020B0609020204030204" pitchFamily="49" charset="0"/>
                <a:ea typeface="Cambria" panose="02040503050406030204" pitchFamily="18" charset="0"/>
                <a:cs typeface="Times New Roman" panose="02020603050405020304" pitchFamily="18" charset="0"/>
              </a:rPr>
              <a:t>## </a:t>
            </a:r>
            <a:r>
              <a:rPr lang="en-US" sz="1200" dirty="0">
                <a:latin typeface="Consolas" panose="020B0609020204030204" pitchFamily="49" charset="0"/>
                <a:ea typeface="Cambria" panose="02040503050406030204" pitchFamily="18" charset="0"/>
                <a:cs typeface="Times New Roman" panose="02020603050405020304" pitchFamily="18" charset="0"/>
              </a:rPr>
              <a:t>Response: y</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a:t>
            </a:r>
            <a:r>
              <a:rPr lang="en-US" sz="1200" dirty="0" err="1">
                <a:latin typeface="Consolas" panose="020B0609020204030204" pitchFamily="49" charset="0"/>
                <a:ea typeface="Cambria" panose="02040503050406030204" pitchFamily="18" charset="0"/>
                <a:cs typeface="Times New Roman" panose="02020603050405020304" pitchFamily="18" charset="0"/>
              </a:rPr>
              <a:t>Df</a:t>
            </a:r>
            <a:r>
              <a:rPr lang="en-US" sz="1200" dirty="0">
                <a:latin typeface="Consolas" panose="020B0609020204030204" pitchFamily="49" charset="0"/>
                <a:ea typeface="Cambria" panose="02040503050406030204" pitchFamily="18" charset="0"/>
                <a:cs typeface="Times New Roman" panose="02020603050405020304" pitchFamily="18" charset="0"/>
              </a:rPr>
              <a:t>  Sum </a:t>
            </a:r>
            <a:r>
              <a:rPr lang="en-US" sz="1200" dirty="0" err="1">
                <a:latin typeface="Consolas" panose="020B0609020204030204" pitchFamily="49" charset="0"/>
                <a:ea typeface="Cambria" panose="02040503050406030204" pitchFamily="18" charset="0"/>
                <a:cs typeface="Times New Roman" panose="02020603050405020304" pitchFamily="18" charset="0"/>
              </a:rPr>
              <a:t>Sq</a:t>
            </a:r>
            <a:r>
              <a:rPr lang="en-US" sz="1200" dirty="0">
                <a:latin typeface="Consolas" panose="020B0609020204030204" pitchFamily="49" charset="0"/>
                <a:ea typeface="Cambria" panose="02040503050406030204" pitchFamily="18" charset="0"/>
                <a:cs typeface="Times New Roman" panose="02020603050405020304" pitchFamily="18" charset="0"/>
              </a:rPr>
              <a:t> Mean </a:t>
            </a:r>
            <a:r>
              <a:rPr lang="en-US" sz="1200" dirty="0" err="1">
                <a:latin typeface="Consolas" panose="020B0609020204030204" pitchFamily="49" charset="0"/>
                <a:ea typeface="Cambria" panose="02040503050406030204" pitchFamily="18" charset="0"/>
                <a:cs typeface="Times New Roman" panose="02020603050405020304" pitchFamily="18" charset="0"/>
              </a:rPr>
              <a:t>Sq</a:t>
            </a:r>
            <a:r>
              <a:rPr lang="en-US" sz="1200" dirty="0">
                <a:latin typeface="Consolas" panose="020B0609020204030204" pitchFamily="49" charset="0"/>
                <a:ea typeface="Cambria" panose="02040503050406030204" pitchFamily="18" charset="0"/>
                <a:cs typeface="Times New Roman" panose="02020603050405020304" pitchFamily="18" charset="0"/>
              </a:rPr>
              <a:t>  F value    </a:t>
            </a:r>
            <a:r>
              <a:rPr lang="en-US" sz="1200" dirty="0" err="1">
                <a:latin typeface="Consolas" panose="020B0609020204030204" pitchFamily="49" charset="0"/>
                <a:ea typeface="Cambria" panose="02040503050406030204" pitchFamily="18" charset="0"/>
                <a:cs typeface="Times New Roman" panose="02020603050405020304" pitchFamily="18" charset="0"/>
              </a:rPr>
              <a:t>Pr</a:t>
            </a:r>
            <a:r>
              <a:rPr lang="en-US" sz="1200" dirty="0">
                <a:latin typeface="Consolas" panose="020B0609020204030204" pitchFamily="49" charset="0"/>
                <a:ea typeface="Cambria" panose="02040503050406030204" pitchFamily="18" charset="0"/>
                <a:cs typeface="Times New Roman" panose="02020603050405020304" pitchFamily="18" charset="0"/>
              </a:rPr>
              <a:t>(&gt;F)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         1 265.938 265.938 283.9731 &lt; 2.2e-16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X2         1  19.590  19.590  20.9180 1.751e-05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X3         1  64.878  64.878  69.2777 2.041e-12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X4         1   0.010   0.010   0.0109 0.9171456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X5         1 115.717 115.717 123.5640 &lt; 2.2e-16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X6         1  53.128  53.128  56.7311 7.070e-11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X7         1   1.754   1.754   1.8728 0.1750285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X8         1  35.539  35.539  37.9486 2.858e-08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X9         1  12.501  12.501  13.3486 0.0004635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X10        1   0.208   0.208   0.2219 0.6389045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X11        1   0.104   0.104   0.1110 0.7399257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X12        1  11.992  11.992  12.8051 0.0005944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X13        1   0.224   0.224   0.2391 0.6262057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X14        1 113.190 113.190 120.8657 &lt; 2.2e-16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X15        1   0.137   0.137   0.1460 0.7033788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X16        1   0.480   0.480   0.5128 0.4760267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X17        1   0.836   0.836   0.8923 0.3477394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X18        1   0.001   0.001   0.0014 0.9702669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X19        1   0.522   0.522   0.5574 0.4575118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X20        1  81.749  81.749  87.2925 2.083e-14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Residuals 79  73.983   0.936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smtClean="0">
                <a:latin typeface="Consolas" panose="020B0609020204030204" pitchFamily="49" charset="0"/>
                <a:ea typeface="Cambria" panose="02040503050406030204" pitchFamily="18" charset="0"/>
                <a:cs typeface="Times New Roman" panose="02020603050405020304" pitchFamily="18" charset="0"/>
              </a:rPr>
              <a:t>## </a:t>
            </a:r>
            <a:r>
              <a:rPr lang="en-US" sz="1200" dirty="0" err="1">
                <a:latin typeface="Consolas" panose="020B0609020204030204" pitchFamily="49" charset="0"/>
                <a:ea typeface="Cambria" panose="02040503050406030204" pitchFamily="18" charset="0"/>
                <a:cs typeface="Times New Roman" panose="02020603050405020304" pitchFamily="18" charset="0"/>
              </a:rPr>
              <a:t>Signif</a:t>
            </a:r>
            <a:r>
              <a:rPr lang="en-US" sz="1200" dirty="0">
                <a:latin typeface="Consolas" panose="020B0609020204030204" pitchFamily="49" charset="0"/>
                <a:ea typeface="Cambria" panose="02040503050406030204" pitchFamily="18" charset="0"/>
                <a:cs typeface="Times New Roman" panose="02020603050405020304" pitchFamily="18" charset="0"/>
              </a:rPr>
              <a:t>. codes:  0 '***' 0.001 '**' 0.01 '*' 0.05 '.' 0.1 ' ' 1</a:t>
            </a:r>
          </a:p>
        </p:txBody>
      </p:sp>
      <p:sp>
        <p:nvSpPr>
          <p:cNvPr id="5" name="Rectangle 4"/>
          <p:cNvSpPr/>
          <p:nvPr/>
        </p:nvSpPr>
        <p:spPr>
          <a:xfrm>
            <a:off x="579120" y="2510790"/>
            <a:ext cx="10092690" cy="175260"/>
          </a:xfrm>
          <a:prstGeom prst="rect">
            <a:avLst/>
          </a:prstGeom>
          <a:solidFill>
            <a:schemeClr val="accent4">
              <a:alpha val="11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9120" y="2884170"/>
            <a:ext cx="10092690" cy="175260"/>
          </a:xfrm>
          <a:prstGeom prst="rect">
            <a:avLst/>
          </a:prstGeom>
          <a:solidFill>
            <a:schemeClr val="accent4">
              <a:alpha val="11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71500" y="3234690"/>
            <a:ext cx="10092690" cy="175260"/>
          </a:xfrm>
          <a:prstGeom prst="rect">
            <a:avLst/>
          </a:prstGeom>
          <a:solidFill>
            <a:schemeClr val="accent4">
              <a:alpha val="1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1500" y="3409950"/>
            <a:ext cx="10092690" cy="175260"/>
          </a:xfrm>
          <a:prstGeom prst="rect">
            <a:avLst/>
          </a:prstGeom>
          <a:solidFill>
            <a:schemeClr val="accent4">
              <a:alpha val="1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1500" y="3768090"/>
            <a:ext cx="10092690" cy="175260"/>
          </a:xfrm>
          <a:prstGeom prst="rect">
            <a:avLst/>
          </a:prstGeom>
          <a:solidFill>
            <a:schemeClr val="accent4">
              <a:alpha val="1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63880" y="4880610"/>
            <a:ext cx="10092690" cy="175260"/>
          </a:xfrm>
          <a:prstGeom prst="rect">
            <a:avLst/>
          </a:prstGeom>
          <a:solidFill>
            <a:schemeClr val="accent4">
              <a:alpha val="1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880" y="5970270"/>
            <a:ext cx="10092690" cy="175260"/>
          </a:xfrm>
          <a:prstGeom prst="rect">
            <a:avLst/>
          </a:prstGeom>
          <a:solidFill>
            <a:schemeClr val="accent4">
              <a:alpha val="1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000828" y="986739"/>
            <a:ext cx="954107" cy="369332"/>
          </a:xfrm>
          <a:prstGeom prst="rect">
            <a:avLst/>
          </a:prstGeom>
        </p:spPr>
        <p:txBody>
          <a:bodyPr wrap="none">
            <a:spAutoFit/>
          </a:bodyPr>
          <a:lstStyle/>
          <a:p>
            <a:r>
              <a:rPr lang="en-US" kern="0" dirty="0" smtClean="0">
                <a:effectLst>
                  <a:outerShdw blurRad="38100" dist="38100" dir="2700000" algn="tl">
                    <a:srgbClr val="000000">
                      <a:alpha val="43137"/>
                    </a:srgbClr>
                  </a:outerShdw>
                </a:effectLst>
                <a:latin typeface="Helvetica Neue"/>
                <a:ea typeface="Helvetica Neue"/>
                <a:cs typeface="Helvetica Neue"/>
                <a:sym typeface="Helvetica Neue"/>
              </a:rPr>
              <a:t>LASSO</a:t>
            </a:r>
            <a:endParaRPr lang="en-US" dirty="0">
              <a:effectLst>
                <a:outerShdw blurRad="38100" dist="38100" dir="2700000" algn="tl">
                  <a:srgbClr val="000000">
                    <a:alpha val="43137"/>
                  </a:srgbClr>
                </a:outerShdw>
              </a:effectLst>
            </a:endParaRPr>
          </a:p>
        </p:txBody>
      </p:sp>
      <p:sp>
        <p:nvSpPr>
          <p:cNvPr id="20" name="Rectangle 19"/>
          <p:cNvSpPr/>
          <p:nvPr/>
        </p:nvSpPr>
        <p:spPr>
          <a:xfrm>
            <a:off x="8524245" y="1063985"/>
            <a:ext cx="646331" cy="369332"/>
          </a:xfrm>
          <a:prstGeom prst="rect">
            <a:avLst/>
          </a:prstGeom>
        </p:spPr>
        <p:txBody>
          <a:bodyPr wrap="none">
            <a:spAutoFit/>
          </a:bodyPr>
          <a:lstStyle/>
          <a:p>
            <a:r>
              <a:rPr lang="en-US" kern="0" dirty="0" smtClean="0">
                <a:effectLst>
                  <a:outerShdw blurRad="38100" dist="38100" dir="2700000" algn="tl">
                    <a:srgbClr val="000000">
                      <a:alpha val="43137"/>
                    </a:srgbClr>
                  </a:outerShdw>
                </a:effectLst>
                <a:latin typeface="Helvetica Neue"/>
                <a:ea typeface="Helvetica Neue"/>
                <a:cs typeface="Helvetica Neue"/>
                <a:sym typeface="Helvetica Neue"/>
              </a:rPr>
              <a:t>OLS</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63976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80;p17"/>
          <p:cNvSpPr txBox="1">
            <a:spLocks/>
          </p:cNvSpPr>
          <p:nvPr/>
        </p:nvSpPr>
        <p:spPr>
          <a:xfrm>
            <a:off x="1942418" y="65833"/>
            <a:ext cx="9240245" cy="74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2pPr>
            <a:lvl3pPr marR="0" lvl="2"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3pPr>
            <a:lvl4pPr marR="0" lvl="3"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4pPr>
            <a:lvl5pPr marR="0" lvl="4"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5pPr>
            <a:lvl6pPr marR="0" lvl="5"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6pPr>
            <a:lvl7pPr marR="0" lvl="6"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7pPr>
            <a:lvl8pPr marR="0" lvl="7"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8pPr>
            <a:lvl9pPr marR="0" lvl="8"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9pPr>
          </a:lstStyle>
          <a:p>
            <a:pPr>
              <a:lnSpc>
                <a:spcPct val="115000"/>
              </a:lnSpc>
            </a:pPr>
            <a:r>
              <a:rPr lang="en-US" sz="3200" kern="0" dirty="0" smtClean="0">
                <a:latin typeface="Helvetica Neue"/>
                <a:ea typeface="Helvetica Neue"/>
                <a:cs typeface="Helvetica Neue"/>
                <a:sym typeface="Helvetica Neue"/>
              </a:rPr>
              <a:t>Constrained Forms </a:t>
            </a:r>
            <a:endParaRPr lang="en-US" sz="3200" kern="0" dirty="0">
              <a:latin typeface="Helvetica Neue"/>
              <a:ea typeface="Helvetica Neue"/>
              <a:cs typeface="Helvetica Neue"/>
              <a:sym typeface="Helvetica Neue"/>
            </a:endParaRPr>
          </a:p>
        </p:txBody>
      </p:sp>
      <p:cxnSp>
        <p:nvCxnSpPr>
          <p:cNvPr id="14" name="Straight Connector 13"/>
          <p:cNvCxnSpPr/>
          <p:nvPr/>
        </p:nvCxnSpPr>
        <p:spPr>
          <a:xfrm>
            <a:off x="646545" y="812456"/>
            <a:ext cx="11018982"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21" name="Picture 20"/>
          <p:cNvPicPr>
            <a:picLocks noChangeAspect="1"/>
          </p:cNvPicPr>
          <p:nvPr/>
        </p:nvPicPr>
        <p:blipFill rotWithShape="1">
          <a:blip r:embed="rId3"/>
          <a:srcRect t="8957" r="715"/>
          <a:stretch/>
        </p:blipFill>
        <p:spPr>
          <a:xfrm>
            <a:off x="1492074" y="1089659"/>
            <a:ext cx="7850046" cy="5415449"/>
          </a:xfrm>
          <a:prstGeom prst="rect">
            <a:avLst/>
          </a:prstGeom>
        </p:spPr>
      </p:pic>
    </p:spTree>
    <p:extLst>
      <p:ext uri="{BB962C8B-B14F-4D97-AF65-F5344CB8AC3E}">
        <p14:creationId xmlns:p14="http://schemas.microsoft.com/office/powerpoint/2010/main" val="2838924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80;p17"/>
          <p:cNvSpPr txBox="1">
            <a:spLocks/>
          </p:cNvSpPr>
          <p:nvPr/>
        </p:nvSpPr>
        <p:spPr>
          <a:xfrm>
            <a:off x="1471166" y="-66682"/>
            <a:ext cx="9240245" cy="74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2pPr>
            <a:lvl3pPr marR="0" lvl="2"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3pPr>
            <a:lvl4pPr marR="0" lvl="3"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4pPr>
            <a:lvl5pPr marR="0" lvl="4"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5pPr>
            <a:lvl6pPr marR="0" lvl="5"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6pPr>
            <a:lvl7pPr marR="0" lvl="6"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7pPr>
            <a:lvl8pPr marR="0" lvl="7"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8pPr>
            <a:lvl9pPr marR="0" lvl="8"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9pPr>
          </a:lstStyle>
          <a:p>
            <a:pPr>
              <a:lnSpc>
                <a:spcPct val="115000"/>
              </a:lnSpc>
            </a:pPr>
            <a:r>
              <a:rPr lang="en-US" sz="3200" kern="0" dirty="0" smtClean="0">
                <a:latin typeface="Helvetica Neue"/>
                <a:ea typeface="Helvetica Neue"/>
                <a:cs typeface="Helvetica Neue"/>
                <a:sym typeface="Helvetica Neue"/>
              </a:rPr>
              <a:t>Constrained Forms </a:t>
            </a:r>
            <a:endParaRPr lang="en-US" sz="3200" kern="0" dirty="0">
              <a:latin typeface="Helvetica Neue"/>
              <a:ea typeface="Helvetica Neue"/>
              <a:cs typeface="Helvetica Neue"/>
              <a:sym typeface="Helvetica Neue"/>
            </a:endParaRPr>
          </a:p>
        </p:txBody>
      </p:sp>
      <p:cxnSp>
        <p:nvCxnSpPr>
          <p:cNvPr id="14" name="Straight Connector 13"/>
          <p:cNvCxnSpPr/>
          <p:nvPr/>
        </p:nvCxnSpPr>
        <p:spPr>
          <a:xfrm>
            <a:off x="648369" y="698156"/>
            <a:ext cx="11018982"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2" name="Picture 1"/>
          <p:cNvPicPr>
            <a:picLocks noChangeAspect="1"/>
          </p:cNvPicPr>
          <p:nvPr/>
        </p:nvPicPr>
        <p:blipFill>
          <a:blip r:embed="rId3"/>
          <a:stretch>
            <a:fillRect/>
          </a:stretch>
        </p:blipFill>
        <p:spPr>
          <a:xfrm>
            <a:off x="648369" y="1503679"/>
            <a:ext cx="4212518" cy="4216401"/>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760809" y="1559080"/>
                <a:ext cx="1030154" cy="280718"/>
              </a:xfrm>
              <a:prstGeom prst="rect">
                <a:avLst/>
              </a:prstGeom>
              <a:noFill/>
            </p:spPr>
            <p:txBody>
              <a:bodyPr wrap="none" lIns="0" tIns="0" rIns="0" bIns="0" rtlCol="0">
                <a:spAutoFit/>
              </a:bodyPr>
              <a:lstStyle/>
              <a:p>
                <a14:m>
                  <m:oMath xmlns:m="http://schemas.openxmlformats.org/officeDocument/2006/math">
                    <m:sSubSup>
                      <m:sSubSupPr>
                        <m:ctrlP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sSubSupPr>
                      <m:e>
                        <m:r>
                          <a:rPr lang="en-US" i="1">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𝛽</m:t>
                        </m:r>
                      </m:e>
                      <m:sub>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1</m:t>
                        </m:r>
                      </m:sub>
                      <m:sup>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2</m:t>
                        </m:r>
                      </m:sup>
                    </m:sSubSup>
                  </m:oMath>
                </a14:m>
                <a:r>
                  <a:rPr lang="en-US" dirty="0" smtClean="0">
                    <a:ln w="0"/>
                    <a:solidFill>
                      <a:schemeClr val="accent1"/>
                    </a:solidFill>
                    <a:effectLst>
                      <a:outerShdw blurRad="38100" dist="25400" dir="5400000" algn="ctr" rotWithShape="0">
                        <a:srgbClr val="6E747A">
                          <a:alpha val="43000"/>
                        </a:srgbClr>
                      </a:outerShdw>
                    </a:effectLst>
                  </a:rPr>
                  <a:t>+ </a:t>
                </a:r>
                <a14:m>
                  <m:oMath xmlns:m="http://schemas.openxmlformats.org/officeDocument/2006/math">
                    <m:sSubSup>
                      <m:sSubSupPr>
                        <m:ctrlPr>
                          <a:rPr lang="en-US" i="1">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sSubSupPr>
                      <m:e>
                        <m:r>
                          <a:rPr lang="en-US" i="1">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𝛽</m:t>
                        </m:r>
                      </m:e>
                      <m:sub>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2</m:t>
                        </m:r>
                      </m:sub>
                      <m:sup>
                        <m:r>
                          <a:rPr lang="en-US" i="1">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2</m:t>
                        </m:r>
                      </m:sup>
                    </m:sSubSup>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m:t>
                    </m:r>
                  </m:oMath>
                </a14:m>
                <a:r>
                  <a:rPr lang="en-US" dirty="0" smtClean="0">
                    <a:ln w="0"/>
                    <a:solidFill>
                      <a:schemeClr val="accent1"/>
                    </a:solidFill>
                    <a:effectLst>
                      <a:outerShdw blurRad="38100" dist="25400" dir="5400000" algn="ctr" rotWithShape="0">
                        <a:srgbClr val="6E747A">
                          <a:alpha val="43000"/>
                        </a:srgbClr>
                      </a:outerShdw>
                    </a:effectLst>
                  </a:rPr>
                  <a:t>4</a:t>
                </a:r>
                <a:endParaRPr lang="en-US" dirty="0">
                  <a:ln w="0"/>
                  <a:solidFill>
                    <a:schemeClr val="accent1"/>
                  </a:solidFill>
                  <a:effectLst>
                    <a:outerShdw blurRad="38100" dist="25400" dir="5400000" algn="ctr" rotWithShape="0">
                      <a:srgbClr val="6E747A">
                        <a:alpha val="43000"/>
                      </a:srgbClr>
                    </a:outerShdw>
                  </a:effectLst>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60809" y="1559080"/>
                <a:ext cx="1030154" cy="280718"/>
              </a:xfrm>
              <a:prstGeom prst="rect">
                <a:avLst/>
              </a:prstGeom>
              <a:blipFill>
                <a:blip r:embed="rId4"/>
                <a:stretch>
                  <a:fillRect l="-12426" t="-28261" r="-14201" b="-6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916839" y="2220919"/>
                <a:ext cx="1290161" cy="373051"/>
              </a:xfrm>
              <a:prstGeom prst="rect">
                <a:avLst/>
              </a:prstGeom>
            </p:spPr>
            <p:txBody>
              <a:bodyPr wrap="none">
                <a:spAutoFit/>
              </a:bodyPr>
              <a:lstStyle/>
              <a:p>
                <a14:m>
                  <m:oMath xmlns:m="http://schemas.openxmlformats.org/officeDocument/2006/math">
                    <m:sSubSup>
                      <m:sSubSupPr>
                        <m:ctrlPr>
                          <a:rPr lang="en-US" i="1"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sSubSupPr>
                      <m:e>
                        <m:r>
                          <a:rPr lang="en-US" i="1">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𝛽</m:t>
                        </m:r>
                      </m:e>
                      <m:sub>
                        <m:r>
                          <a:rPr lang="en-US" i="1">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1</m:t>
                        </m:r>
                      </m:sub>
                      <m:sup>
                        <m:r>
                          <a:rPr lang="en-US" i="1">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2</m:t>
                        </m:r>
                      </m:sup>
                    </m:sSubSup>
                  </m:oMath>
                </a14:m>
                <a:r>
                  <a:rPr lang="en-US" dirty="0">
                    <a:ln w="0"/>
                    <a:solidFill>
                      <a:srgbClr val="C00000"/>
                    </a:solidFill>
                    <a:effectLst>
                      <a:outerShdw blurRad="38100" dist="25400" dir="5400000" algn="ctr" rotWithShape="0">
                        <a:srgbClr val="6E747A">
                          <a:alpha val="43000"/>
                        </a:srgbClr>
                      </a:outerShdw>
                    </a:effectLst>
                  </a:rPr>
                  <a:t>+ </a:t>
                </a:r>
                <a14:m>
                  <m:oMath xmlns:m="http://schemas.openxmlformats.org/officeDocument/2006/math">
                    <m:sSubSup>
                      <m:sSubSupPr>
                        <m:ctrlPr>
                          <a:rPr lang="en-US" i="1">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sSubSupPr>
                      <m:e>
                        <m:r>
                          <a:rPr lang="en-US" i="1">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𝛽</m:t>
                        </m:r>
                      </m:e>
                      <m:sub>
                        <m:r>
                          <a:rPr lang="en-US" i="1">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2</m:t>
                        </m:r>
                      </m:sub>
                      <m:sup>
                        <m:r>
                          <a:rPr lang="en-US" i="1">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2</m:t>
                        </m:r>
                      </m:sup>
                    </m:sSubSup>
                    <m:r>
                      <a:rPr lang="en-US" i="1">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m:t>
                    </m:r>
                    <m:r>
                      <a:rPr lang="en-US" b="0" i="0"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1</m:t>
                    </m:r>
                  </m:oMath>
                </a14:m>
                <a:endParaRPr lang="en-US" dirty="0">
                  <a:ln w="0"/>
                  <a:solidFill>
                    <a:srgbClr val="C00000"/>
                  </a:solidFill>
                  <a:effectLst>
                    <a:outerShdw blurRad="38100" dist="25400" dir="5400000" algn="ctr" rotWithShape="0">
                      <a:srgbClr val="6E747A">
                        <a:alpha val="43000"/>
                      </a:srgbClr>
                    </a:outerShdw>
                  </a:effectLst>
                </a:endParaRPr>
              </a:p>
            </p:txBody>
          </p:sp>
        </mc:Choice>
        <mc:Fallback xmlns="">
          <p:sp>
            <p:nvSpPr>
              <p:cNvPr id="4" name="Rectangle 3"/>
              <p:cNvSpPr>
                <a:spLocks noRot="1" noChangeAspect="1" noMove="1" noResize="1" noEditPoints="1" noAdjustHandles="1" noChangeArrowheads="1" noChangeShapeType="1" noTextEdit="1"/>
              </p:cNvSpPr>
              <p:nvPr/>
            </p:nvSpPr>
            <p:spPr>
              <a:xfrm>
                <a:off x="2916839" y="2220919"/>
                <a:ext cx="1290161" cy="373051"/>
              </a:xfrm>
              <a:prstGeom prst="rect">
                <a:avLst/>
              </a:prstGeom>
              <a:blipFill>
                <a:blip r:embed="rId5"/>
                <a:stretch>
                  <a:fillRect l="-2358" t="-8065" b="-32258"/>
                </a:stretch>
              </a:blipFill>
            </p:spPr>
            <p:txBody>
              <a:bodyPr/>
              <a:lstStyle/>
              <a:p>
                <a:r>
                  <a:rPr lang="en-US">
                    <a:noFill/>
                  </a:rPr>
                  <a:t> </a:t>
                </a:r>
              </a:p>
            </p:txBody>
          </p:sp>
        </mc:Fallback>
      </mc:AlternateContent>
      <p:sp>
        <p:nvSpPr>
          <p:cNvPr id="8" name="Freeform 19"/>
          <p:cNvSpPr>
            <a:spLocks noChangeAspect="1" noEditPoints="1"/>
          </p:cNvSpPr>
          <p:nvPr/>
        </p:nvSpPr>
        <p:spPr bwMode="auto">
          <a:xfrm rot="17986401" flipH="1" flipV="1">
            <a:off x="3422533" y="2634856"/>
            <a:ext cx="511883" cy="206163"/>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9"/>
          <p:cNvSpPr>
            <a:spLocks noChangeAspect="1" noEditPoints="1"/>
          </p:cNvSpPr>
          <p:nvPr/>
        </p:nvSpPr>
        <p:spPr bwMode="auto">
          <a:xfrm rot="3613599" flipV="1">
            <a:off x="917442" y="1951435"/>
            <a:ext cx="511883" cy="206163"/>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Rectangle 4"/>
              <p:cNvSpPr/>
              <p:nvPr/>
            </p:nvSpPr>
            <p:spPr>
              <a:xfrm>
                <a:off x="4796594" y="3398637"/>
                <a:ext cx="4009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sSubPr>
                        <m:e>
                          <m:r>
                            <a:rPr lang="en-US" sz="1400" i="1">
                              <a:ln w="0"/>
                              <a:solidFill>
                                <a:schemeClr val="tx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𝛽</m:t>
                          </m:r>
                        </m:e>
                        <m:sub>
                          <m:r>
                            <a:rPr lang="en-US" sz="14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1</m:t>
                          </m:r>
                        </m:sub>
                      </m:sSub>
                    </m:oMath>
                  </m:oMathPara>
                </a14:m>
                <a:endParaRPr lang="en-US" sz="1400" dirty="0"/>
              </a:p>
            </p:txBody>
          </p:sp>
        </mc:Choice>
        <mc:Fallback xmlns="">
          <p:sp>
            <p:nvSpPr>
              <p:cNvPr id="5" name="Rectangle 4"/>
              <p:cNvSpPr>
                <a:spLocks noRot="1" noChangeAspect="1" noMove="1" noResize="1" noEditPoints="1" noAdjustHandles="1" noChangeArrowheads="1" noChangeShapeType="1" noTextEdit="1"/>
              </p:cNvSpPr>
              <p:nvPr/>
            </p:nvSpPr>
            <p:spPr>
              <a:xfrm>
                <a:off x="4796594" y="3398637"/>
                <a:ext cx="400944" cy="307777"/>
              </a:xfrm>
              <a:prstGeom prst="rect">
                <a:avLst/>
              </a:prstGeom>
              <a:blipFill>
                <a:blip r:embed="rId6"/>
                <a:stretch>
                  <a:fillRect b="-1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666708" y="1347314"/>
                <a:ext cx="40511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sSubPr>
                        <m:e>
                          <m:r>
                            <a:rPr lang="en-US" sz="1400" i="1">
                              <a:ln w="0"/>
                              <a:solidFill>
                                <a:schemeClr val="tx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𝛽</m:t>
                          </m:r>
                        </m:e>
                        <m:sub>
                          <m:r>
                            <a:rPr lang="en-US" sz="14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2</m:t>
                          </m:r>
                        </m:sub>
                      </m:sSub>
                    </m:oMath>
                  </m:oMathPara>
                </a14:m>
                <a:endParaRPr lang="en-US" sz="1400" dirty="0"/>
              </a:p>
            </p:txBody>
          </p:sp>
        </mc:Choice>
        <mc:Fallback xmlns="">
          <p:sp>
            <p:nvSpPr>
              <p:cNvPr id="13" name="Rectangle 12"/>
              <p:cNvSpPr>
                <a:spLocks noRot="1" noChangeAspect="1" noMove="1" noResize="1" noEditPoints="1" noAdjustHandles="1" noChangeArrowheads="1" noChangeShapeType="1" noTextEdit="1"/>
              </p:cNvSpPr>
              <p:nvPr/>
            </p:nvSpPr>
            <p:spPr>
              <a:xfrm>
                <a:off x="2666708" y="1347314"/>
                <a:ext cx="405111" cy="307777"/>
              </a:xfrm>
              <a:prstGeom prst="rect">
                <a:avLst/>
              </a:prstGeom>
              <a:blipFill>
                <a:blip r:embed="rId7"/>
                <a:stretch>
                  <a:fillRect b="-13725"/>
                </a:stretch>
              </a:blipFill>
            </p:spPr>
            <p:txBody>
              <a:bodyPr/>
              <a:lstStyle/>
              <a:p>
                <a:r>
                  <a:rPr lang="en-US">
                    <a:noFill/>
                  </a:rPr>
                  <a:t> </a:t>
                </a:r>
              </a:p>
            </p:txBody>
          </p:sp>
        </mc:Fallback>
      </mc:AlternateContent>
      <p:pic>
        <p:nvPicPr>
          <p:cNvPr id="6" name="Picture 5"/>
          <p:cNvPicPr>
            <a:picLocks noChangeAspect="1"/>
          </p:cNvPicPr>
          <p:nvPr/>
        </p:nvPicPr>
        <p:blipFill rotWithShape="1">
          <a:blip r:embed="rId8"/>
          <a:srcRect t="1615"/>
          <a:stretch/>
        </p:blipFill>
        <p:spPr>
          <a:xfrm>
            <a:off x="5939188" y="1571625"/>
            <a:ext cx="5917757" cy="4137525"/>
          </a:xfrm>
          <a:prstGeom prst="rect">
            <a:avLst/>
          </a:prstGeom>
        </p:spPr>
      </p:pic>
      <mc:AlternateContent xmlns:mc="http://schemas.openxmlformats.org/markup-compatibility/2006">
        <mc:Choice xmlns:a14="http://schemas.microsoft.com/office/drawing/2010/main" Requires="a14">
          <p:sp>
            <p:nvSpPr>
              <p:cNvPr id="15" name="TextBox 14"/>
              <p:cNvSpPr txBox="1"/>
              <p:nvPr/>
            </p:nvSpPr>
            <p:spPr>
              <a:xfrm>
                <a:off x="6091288" y="1920455"/>
                <a:ext cx="1563377" cy="276999"/>
              </a:xfrm>
              <a:prstGeom prst="rect">
                <a:avLst/>
              </a:prstGeom>
              <a:noFill/>
            </p:spPr>
            <p:txBody>
              <a:bodyPr wrap="none" lIns="0" tIns="0" rIns="0" bIns="0" rtlCol="0">
                <a:spAutoFit/>
              </a:bodyPr>
              <a:lstStyle/>
              <a:p>
                <a14:m>
                  <m:oMath xmlns:m="http://schemas.openxmlformats.org/officeDocument/2006/math">
                    <m:sSub>
                      <m:sSubPr>
                        <m:ctrlP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sSubPr>
                      <m:e>
                        <m:r>
                          <m:rPr>
                            <m:nor/>
                          </m:rPr>
                          <a:rPr lang="en-US" dirty="0">
                            <a:ln w="0"/>
                            <a:solidFill>
                              <a:schemeClr val="accent1"/>
                            </a:solidFill>
                            <a:effectLst>
                              <a:outerShdw blurRad="38100" dist="25400" dir="5400000" algn="ctr" rotWithShape="0">
                                <a:srgbClr val="6E747A">
                                  <a:alpha val="43000"/>
                                </a:srgbClr>
                              </a:outerShdw>
                            </a:effectLst>
                          </a:rPr>
                          <m:t>|</m:t>
                        </m:r>
                        <m:r>
                          <a:rPr lang="en-US" i="1">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𝛽</m:t>
                        </m:r>
                      </m:e>
                      <m:sub>
                        <m:r>
                          <a:rPr lang="en-US" i="1">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1</m:t>
                        </m:r>
                      </m:sub>
                    </m:sSub>
                  </m:oMath>
                </a14:m>
                <a:r>
                  <a:rPr lang="en-US" dirty="0" smtClean="0">
                    <a:ln w="0"/>
                    <a:solidFill>
                      <a:schemeClr val="accent1"/>
                    </a:solidFill>
                    <a:effectLst>
                      <a:outerShdw blurRad="38100" dist="25400" dir="5400000" algn="ctr" rotWithShape="0">
                        <a:srgbClr val="6E747A">
                          <a:alpha val="43000"/>
                        </a:srgbClr>
                      </a:outerShdw>
                    </a:effectLst>
                  </a:rPr>
                  <a:t>| + </a:t>
                </a:r>
                <a:r>
                  <a:rPr lang="en-US" dirty="0">
                    <a:ln w="0"/>
                    <a:solidFill>
                      <a:schemeClr val="accent1"/>
                    </a:solidFill>
                    <a:effectLst>
                      <a:outerShdw blurRad="38100" dist="25400" dir="5400000" algn="ctr" rotWithShape="0">
                        <a:srgbClr val="6E747A">
                          <a:alpha val="43000"/>
                        </a:srgbClr>
                      </a:outerShdw>
                    </a:effectLst>
                  </a:rPr>
                  <a:t>| </a:t>
                </a:r>
                <a14:m>
                  <m:oMath xmlns:m="http://schemas.openxmlformats.org/officeDocument/2006/math">
                    <m:sSub>
                      <m:sSubPr>
                        <m:ctrlPr>
                          <a:rPr lang="en-US" i="1">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sSubPr>
                      <m:e>
                        <m:r>
                          <a:rPr lang="en-US" i="1">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𝛽</m:t>
                        </m:r>
                      </m:e>
                      <m:sub>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2</m:t>
                        </m:r>
                      </m:sub>
                    </m:sSub>
                    <m:r>
                      <m:rPr>
                        <m:nor/>
                      </m:rPr>
                      <a:rPr lang="en-US" dirty="0" smtClean="0">
                        <a:ln w="0"/>
                        <a:solidFill>
                          <a:schemeClr val="accent1"/>
                        </a:solidFill>
                        <a:effectLst>
                          <a:outerShdw blurRad="38100" dist="25400" dir="5400000" algn="ctr" rotWithShape="0">
                            <a:srgbClr val="6E747A">
                              <a:alpha val="43000"/>
                            </a:srgbClr>
                          </a:outerShdw>
                        </a:effectLst>
                      </a:rPr>
                      <m:t>|</m:t>
                    </m:r>
                    <m:r>
                      <a:rPr lang="en-US"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m:t>
                    </m:r>
                  </m:oMath>
                </a14:m>
                <a:r>
                  <a:rPr lang="en-US" dirty="0" smtClean="0">
                    <a:ln w="0"/>
                    <a:solidFill>
                      <a:schemeClr val="accent1"/>
                    </a:solidFill>
                    <a:effectLst>
                      <a:outerShdw blurRad="38100" dist="25400" dir="5400000" algn="ctr" rotWithShape="0">
                        <a:srgbClr val="6E747A">
                          <a:alpha val="43000"/>
                        </a:srgbClr>
                      </a:outerShdw>
                    </a:effectLst>
                  </a:rPr>
                  <a:t>2</a:t>
                </a:r>
                <a:endParaRPr lang="en-US" dirty="0">
                  <a:ln w="0"/>
                  <a:solidFill>
                    <a:schemeClr val="accent1"/>
                  </a:solidFill>
                  <a:effectLst>
                    <a:outerShdw blurRad="38100" dist="25400" dir="5400000" algn="ctr" rotWithShape="0">
                      <a:srgbClr val="6E747A">
                        <a:alpha val="43000"/>
                      </a:srgbClr>
                    </a:outerShdw>
                  </a:effectLst>
                </a:endParaRPr>
              </a:p>
            </p:txBody>
          </p:sp>
        </mc:Choice>
        <mc:Fallback>
          <p:sp>
            <p:nvSpPr>
              <p:cNvPr id="15" name="TextBox 14"/>
              <p:cNvSpPr txBox="1">
                <a:spLocks noRot="1" noChangeAspect="1" noMove="1" noResize="1" noEditPoints="1" noAdjustHandles="1" noChangeArrowheads="1" noChangeShapeType="1" noTextEdit="1"/>
              </p:cNvSpPr>
              <p:nvPr/>
            </p:nvSpPr>
            <p:spPr>
              <a:xfrm>
                <a:off x="6091288" y="1920455"/>
                <a:ext cx="1563377" cy="276999"/>
              </a:xfrm>
              <a:prstGeom prst="rect">
                <a:avLst/>
              </a:prstGeom>
              <a:blipFill>
                <a:blip r:embed="rId9"/>
                <a:stretch>
                  <a:fillRect l="-7782" t="-31111" r="-5447" b="-62222"/>
                </a:stretch>
              </a:blipFill>
            </p:spPr>
            <p:txBody>
              <a:bodyPr/>
              <a:lstStyle/>
              <a:p>
                <a:r>
                  <a:rPr lang="en-US">
                    <a:noFill/>
                  </a:rPr>
                  <a:t> </a:t>
                </a:r>
              </a:p>
            </p:txBody>
          </p:sp>
        </mc:Fallback>
      </mc:AlternateContent>
      <p:sp>
        <p:nvSpPr>
          <p:cNvPr id="16" name="Freeform 19"/>
          <p:cNvSpPr>
            <a:spLocks noChangeAspect="1" noEditPoints="1"/>
          </p:cNvSpPr>
          <p:nvPr/>
        </p:nvSpPr>
        <p:spPr bwMode="auto">
          <a:xfrm rot="3613599" flipV="1">
            <a:off x="6764597" y="2391182"/>
            <a:ext cx="511883" cy="206163"/>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9"/>
          <p:cNvSpPr>
            <a:spLocks noChangeAspect="1" noEditPoints="1"/>
          </p:cNvSpPr>
          <p:nvPr/>
        </p:nvSpPr>
        <p:spPr bwMode="auto">
          <a:xfrm rot="17986401" flipH="1" flipV="1">
            <a:off x="9890009" y="3060599"/>
            <a:ext cx="511883" cy="206163"/>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9" name="Rectangle 18"/>
              <p:cNvSpPr/>
              <p:nvPr/>
            </p:nvSpPr>
            <p:spPr>
              <a:xfrm>
                <a:off x="11793096" y="3409639"/>
                <a:ext cx="4009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sSubPr>
                        <m:e>
                          <m:r>
                            <a:rPr lang="en-US" sz="1400" i="1">
                              <a:ln w="0"/>
                              <a:solidFill>
                                <a:schemeClr val="tx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𝛽</m:t>
                          </m:r>
                        </m:e>
                        <m:sub>
                          <m:r>
                            <a:rPr lang="en-US" sz="14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1</m:t>
                          </m:r>
                        </m:sub>
                      </m:sSub>
                    </m:oMath>
                  </m:oMathPara>
                </a14:m>
                <a:endParaRPr lang="en-US" sz="1400" dirty="0"/>
              </a:p>
            </p:txBody>
          </p:sp>
        </mc:Choice>
        <mc:Fallback xmlns="">
          <p:sp>
            <p:nvSpPr>
              <p:cNvPr id="19" name="Rectangle 18"/>
              <p:cNvSpPr>
                <a:spLocks noRot="1" noChangeAspect="1" noMove="1" noResize="1" noEditPoints="1" noAdjustHandles="1" noChangeArrowheads="1" noChangeShapeType="1" noTextEdit="1"/>
              </p:cNvSpPr>
              <p:nvPr/>
            </p:nvSpPr>
            <p:spPr>
              <a:xfrm>
                <a:off x="11793096" y="3409639"/>
                <a:ext cx="400944" cy="307777"/>
              </a:xfrm>
              <a:prstGeom prst="rect">
                <a:avLst/>
              </a:prstGeom>
              <a:blipFill>
                <a:blip r:embed="rId10"/>
                <a:stretch>
                  <a:fillRect b="-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8769852" y="1248246"/>
                <a:ext cx="40511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sSubPr>
                        <m:e>
                          <m:r>
                            <a:rPr lang="en-US" sz="1400" i="1">
                              <a:ln w="0"/>
                              <a:solidFill>
                                <a:schemeClr val="tx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𝛽</m:t>
                          </m:r>
                        </m:e>
                        <m:sub>
                          <m:r>
                            <a:rPr lang="en-US" sz="1400" b="0" i="1" smtClean="0">
                              <a:ln w="0"/>
                              <a:solidFill>
                                <a:schemeClr val="tx1"/>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2</m:t>
                          </m:r>
                        </m:sub>
                      </m:sSub>
                    </m:oMath>
                  </m:oMathPara>
                </a14:m>
                <a:endParaRPr lang="en-US" sz="1400" dirty="0"/>
              </a:p>
            </p:txBody>
          </p:sp>
        </mc:Choice>
        <mc:Fallback xmlns="">
          <p:sp>
            <p:nvSpPr>
              <p:cNvPr id="20" name="Rectangle 19"/>
              <p:cNvSpPr>
                <a:spLocks noRot="1" noChangeAspect="1" noMove="1" noResize="1" noEditPoints="1" noAdjustHandles="1" noChangeArrowheads="1" noChangeShapeType="1" noTextEdit="1"/>
              </p:cNvSpPr>
              <p:nvPr/>
            </p:nvSpPr>
            <p:spPr>
              <a:xfrm>
                <a:off x="8769852" y="1248246"/>
                <a:ext cx="405111" cy="307777"/>
              </a:xfrm>
              <a:prstGeom prst="rect">
                <a:avLst/>
              </a:prstGeom>
              <a:blipFill>
                <a:blip r:embed="rId11"/>
                <a:stretch>
                  <a:fillRect b="-14000"/>
                </a:stretch>
              </a:blipFill>
            </p:spPr>
            <p:txBody>
              <a:bodyPr/>
              <a:lstStyle/>
              <a:p>
                <a:r>
                  <a:rPr lang="en-US">
                    <a:noFill/>
                  </a:rPr>
                  <a:t> </a:t>
                </a:r>
              </a:p>
            </p:txBody>
          </p:sp>
        </mc:Fallback>
      </mc:AlternateContent>
      <p:cxnSp>
        <p:nvCxnSpPr>
          <p:cNvPr id="23" name="Straight Connector 22"/>
          <p:cNvCxnSpPr/>
          <p:nvPr/>
        </p:nvCxnSpPr>
        <p:spPr>
          <a:xfrm flipH="1" flipV="1">
            <a:off x="5467779" y="1124161"/>
            <a:ext cx="39018" cy="4878732"/>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24" name="Rectangle 23"/>
          <p:cNvSpPr/>
          <p:nvPr/>
        </p:nvSpPr>
        <p:spPr>
          <a:xfrm>
            <a:off x="2407223" y="861092"/>
            <a:ext cx="787395" cy="369332"/>
          </a:xfrm>
          <a:prstGeom prst="rect">
            <a:avLst/>
          </a:prstGeom>
        </p:spPr>
        <p:txBody>
          <a:bodyPr wrap="none">
            <a:spAutoFit/>
          </a:bodyPr>
          <a:lstStyle/>
          <a:p>
            <a:r>
              <a:rPr lang="en-US" kern="0" dirty="0">
                <a:effectLst>
                  <a:outerShdw blurRad="38100" dist="38100" dir="2700000" algn="tl">
                    <a:srgbClr val="000000">
                      <a:alpha val="43137"/>
                    </a:srgbClr>
                  </a:outerShdw>
                </a:effectLst>
                <a:latin typeface="Helvetica Neue"/>
                <a:ea typeface="Helvetica Neue"/>
                <a:cs typeface="Helvetica Neue"/>
                <a:sym typeface="Helvetica Neue"/>
              </a:rPr>
              <a:t>Ridge</a:t>
            </a:r>
            <a:endParaRPr lang="en-US" dirty="0">
              <a:effectLst>
                <a:outerShdw blurRad="38100" dist="38100" dir="2700000" algn="tl">
                  <a:srgbClr val="000000">
                    <a:alpha val="43137"/>
                  </a:srgbClr>
                </a:outerShdw>
              </a:effectLst>
            </a:endParaRPr>
          </a:p>
        </p:txBody>
      </p:sp>
      <p:sp>
        <p:nvSpPr>
          <p:cNvPr id="25" name="Rectangle 24"/>
          <p:cNvSpPr/>
          <p:nvPr/>
        </p:nvSpPr>
        <p:spPr>
          <a:xfrm>
            <a:off x="8441442" y="731585"/>
            <a:ext cx="800219" cy="369332"/>
          </a:xfrm>
          <a:prstGeom prst="rect">
            <a:avLst/>
          </a:prstGeom>
        </p:spPr>
        <p:txBody>
          <a:bodyPr wrap="none">
            <a:spAutoFit/>
          </a:bodyPr>
          <a:lstStyle/>
          <a:p>
            <a:r>
              <a:rPr lang="en-US" kern="0" dirty="0" smtClean="0">
                <a:effectLst>
                  <a:outerShdw blurRad="38100" dist="38100" dir="2700000" algn="tl">
                    <a:srgbClr val="000000">
                      <a:alpha val="43137"/>
                    </a:srgbClr>
                  </a:outerShdw>
                </a:effectLst>
                <a:latin typeface="Helvetica Neue"/>
                <a:ea typeface="Helvetica Neue"/>
                <a:cs typeface="Helvetica Neue"/>
                <a:sym typeface="Helvetica Neue"/>
              </a:rPr>
              <a:t>Lasso</a:t>
            </a:r>
            <a:endParaRPr lang="en-US"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21" name="TextBox 20"/>
              <p:cNvSpPr txBox="1"/>
              <p:nvPr/>
            </p:nvSpPr>
            <p:spPr>
              <a:xfrm>
                <a:off x="8972407" y="2693472"/>
                <a:ext cx="1585819" cy="276999"/>
              </a:xfrm>
              <a:prstGeom prst="rect">
                <a:avLst/>
              </a:prstGeom>
              <a:noFill/>
            </p:spPr>
            <p:txBody>
              <a:bodyPr wrap="none" lIns="0" tIns="0" rIns="0" bIns="0" rtlCol="0">
                <a:spAutoFit/>
              </a:bodyPr>
              <a:lstStyle/>
              <a:p>
                <a14:m>
                  <m:oMath xmlns:m="http://schemas.openxmlformats.org/officeDocument/2006/math">
                    <m:sSub>
                      <m:sSubPr>
                        <m:ctrlPr>
                          <a:rPr lang="en-US" i="1"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sSubPr>
                      <m:e>
                        <m:r>
                          <m:rPr>
                            <m:nor/>
                          </m:rPr>
                          <a:rPr lang="en-US" dirty="0">
                            <a:ln w="0"/>
                            <a:solidFill>
                              <a:srgbClr val="C00000"/>
                            </a:solidFill>
                            <a:effectLst>
                              <a:outerShdw blurRad="38100" dist="25400" dir="5400000" algn="ctr" rotWithShape="0">
                                <a:srgbClr val="6E747A">
                                  <a:alpha val="43000"/>
                                </a:srgbClr>
                              </a:outerShdw>
                            </a:effectLst>
                          </a:rPr>
                          <m:t>|</m:t>
                        </m:r>
                        <m:r>
                          <a:rPr lang="en-US" i="1">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𝛽</m:t>
                        </m:r>
                      </m:e>
                      <m:sub>
                        <m:r>
                          <a:rPr lang="en-US" i="1">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1</m:t>
                        </m:r>
                      </m:sub>
                    </m:sSub>
                  </m:oMath>
                </a14:m>
                <a:r>
                  <a:rPr lang="en-US" dirty="0" smtClean="0">
                    <a:ln w="0"/>
                    <a:solidFill>
                      <a:srgbClr val="C00000"/>
                    </a:solidFill>
                    <a:effectLst>
                      <a:outerShdw blurRad="38100" dist="25400" dir="5400000" algn="ctr" rotWithShape="0">
                        <a:srgbClr val="6E747A">
                          <a:alpha val="43000"/>
                        </a:srgbClr>
                      </a:outerShdw>
                    </a:effectLst>
                  </a:rPr>
                  <a:t>| + </a:t>
                </a:r>
                <a:r>
                  <a:rPr lang="en-US" dirty="0">
                    <a:ln w="0"/>
                    <a:solidFill>
                      <a:srgbClr val="C00000"/>
                    </a:solidFill>
                    <a:effectLst>
                      <a:outerShdw blurRad="38100" dist="25400" dir="5400000" algn="ctr" rotWithShape="0">
                        <a:srgbClr val="6E747A">
                          <a:alpha val="43000"/>
                        </a:srgbClr>
                      </a:outerShdw>
                    </a:effectLst>
                  </a:rPr>
                  <a:t>| </a:t>
                </a:r>
                <a14:m>
                  <m:oMath xmlns:m="http://schemas.openxmlformats.org/officeDocument/2006/math">
                    <m:sSub>
                      <m:sSubPr>
                        <m:ctrlPr>
                          <a:rPr lang="en-US" i="1">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sSubPr>
                      <m:e>
                        <m:r>
                          <a:rPr lang="en-US" i="1">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𝛽</m:t>
                        </m:r>
                      </m:e>
                      <m:sub>
                        <m:r>
                          <a:rPr lang="en-US" i="1"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2</m:t>
                        </m:r>
                      </m:sub>
                    </m:sSub>
                    <m:r>
                      <m:rPr>
                        <m:nor/>
                      </m:rPr>
                      <a:rPr lang="en-US" dirty="0">
                        <a:ln w="0"/>
                        <a:solidFill>
                          <a:srgbClr val="C00000"/>
                        </a:solidFill>
                        <a:effectLst>
                          <a:outerShdw blurRad="38100" dist="25400" dir="5400000" algn="ctr" rotWithShape="0">
                            <a:srgbClr val="6E747A">
                              <a:alpha val="43000"/>
                            </a:srgbClr>
                          </a:outerShdw>
                        </a:effectLst>
                      </a:rPr>
                      <m:t>|</m:t>
                    </m:r>
                    <m:r>
                      <a:rPr lang="en-US" i="1"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m:t>
                    </m:r>
                    <m:r>
                      <a:rPr lang="en-US" b="0" i="0" smtClean="0">
                        <a:ln w="0"/>
                        <a:solidFill>
                          <a:srgbClr val="C00000"/>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1</m:t>
                    </m:r>
                  </m:oMath>
                </a14:m>
                <a:endParaRPr lang="en-US" dirty="0">
                  <a:ln w="0"/>
                  <a:solidFill>
                    <a:srgbClr val="C00000"/>
                  </a:solidFill>
                  <a:effectLst>
                    <a:outerShdw blurRad="38100" dist="25400" dir="5400000" algn="ctr" rotWithShape="0">
                      <a:srgbClr val="6E747A">
                        <a:alpha val="43000"/>
                      </a:srgbClr>
                    </a:outerShdw>
                  </a:effectLst>
                </a:endParaRPr>
              </a:p>
            </p:txBody>
          </p:sp>
        </mc:Choice>
        <mc:Fallback>
          <p:sp>
            <p:nvSpPr>
              <p:cNvPr id="21" name="TextBox 20"/>
              <p:cNvSpPr txBox="1">
                <a:spLocks noRot="1" noChangeAspect="1" noMove="1" noResize="1" noEditPoints="1" noAdjustHandles="1" noChangeArrowheads="1" noChangeShapeType="1" noTextEdit="1"/>
              </p:cNvSpPr>
              <p:nvPr/>
            </p:nvSpPr>
            <p:spPr>
              <a:xfrm>
                <a:off x="8972407" y="2693472"/>
                <a:ext cx="1585819" cy="276999"/>
              </a:xfrm>
              <a:prstGeom prst="rect">
                <a:avLst/>
              </a:prstGeom>
              <a:blipFill>
                <a:blip r:embed="rId12"/>
                <a:stretch>
                  <a:fillRect l="-7692" t="-31111" r="-5385" b="-62222"/>
                </a:stretch>
              </a:blipFill>
            </p:spPr>
            <p:txBody>
              <a:bodyPr/>
              <a:lstStyle/>
              <a:p>
                <a:r>
                  <a:rPr lang="en-US">
                    <a:noFill/>
                  </a:rPr>
                  <a:t> </a:t>
                </a:r>
              </a:p>
            </p:txBody>
          </p:sp>
        </mc:Fallback>
      </mc:AlternateContent>
    </p:spTree>
    <p:extLst>
      <p:ext uri="{BB962C8B-B14F-4D97-AF65-F5344CB8AC3E}">
        <p14:creationId xmlns:p14="http://schemas.microsoft.com/office/powerpoint/2010/main" val="1303932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80;p17"/>
          <p:cNvSpPr txBox="1">
            <a:spLocks/>
          </p:cNvSpPr>
          <p:nvPr/>
        </p:nvSpPr>
        <p:spPr>
          <a:xfrm>
            <a:off x="1471166" y="-66682"/>
            <a:ext cx="9240245" cy="74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1pPr>
            <a:lvl2pPr marR="0" lvl="1"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2pPr>
            <a:lvl3pPr marR="0" lvl="2"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3pPr>
            <a:lvl4pPr marR="0" lvl="3"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4pPr>
            <a:lvl5pPr marR="0" lvl="4"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5pPr>
            <a:lvl6pPr marR="0" lvl="5"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6pPr>
            <a:lvl7pPr marR="0" lvl="6"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7pPr>
            <a:lvl8pPr marR="0" lvl="7"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8pPr>
            <a:lvl9pPr marR="0" lvl="8" algn="ctr" rtl="0">
              <a:lnSpc>
                <a:spcPct val="100000"/>
              </a:lnSpc>
              <a:spcBef>
                <a:spcPts val="0"/>
              </a:spcBef>
              <a:spcAft>
                <a:spcPts val="0"/>
              </a:spcAft>
              <a:buClr>
                <a:srgbClr val="000000"/>
              </a:buClr>
              <a:buFont typeface="Arial"/>
              <a:buNone/>
              <a:defRPr sz="1800" b="0" i="0" u="none" strike="noStrike" cap="none">
                <a:solidFill>
                  <a:srgbClr val="000000"/>
                </a:solidFill>
                <a:latin typeface="Montserrat SemiBold"/>
                <a:ea typeface="Montserrat SemiBold"/>
                <a:cs typeface="Montserrat SemiBold"/>
                <a:sym typeface="Montserrat SemiBold"/>
              </a:defRPr>
            </a:lvl9pPr>
          </a:lstStyle>
          <a:p>
            <a:pPr>
              <a:lnSpc>
                <a:spcPct val="115000"/>
              </a:lnSpc>
            </a:pPr>
            <a:r>
              <a:rPr lang="en-US" sz="3200" kern="0" dirty="0" smtClean="0">
                <a:latin typeface="Helvetica Neue"/>
                <a:ea typeface="Helvetica Neue"/>
                <a:cs typeface="Helvetica Neue"/>
                <a:sym typeface="Helvetica Neue"/>
              </a:rPr>
              <a:t>Constrained Forms </a:t>
            </a:r>
            <a:endParaRPr lang="en-US" sz="3200" kern="0" dirty="0">
              <a:latin typeface="Helvetica Neue"/>
              <a:ea typeface="Helvetica Neue"/>
              <a:cs typeface="Helvetica Neue"/>
              <a:sym typeface="Helvetica Neue"/>
            </a:endParaRPr>
          </a:p>
        </p:txBody>
      </p:sp>
      <p:cxnSp>
        <p:nvCxnSpPr>
          <p:cNvPr id="14" name="Straight Connector 13"/>
          <p:cNvCxnSpPr/>
          <p:nvPr/>
        </p:nvCxnSpPr>
        <p:spPr>
          <a:xfrm>
            <a:off x="648369" y="698156"/>
            <a:ext cx="11018982" cy="0"/>
          </a:xfrm>
          <a:prstGeom prst="line">
            <a:avLst/>
          </a:prstGeom>
          <a:ln w="28575"/>
        </p:spPr>
        <p:style>
          <a:lnRef idx="1">
            <a:schemeClr val="accent4"/>
          </a:lnRef>
          <a:fillRef idx="0">
            <a:schemeClr val="accent4"/>
          </a:fillRef>
          <a:effectRef idx="0">
            <a:schemeClr val="accent4"/>
          </a:effectRef>
          <a:fontRef idx="minor">
            <a:schemeClr val="tx1"/>
          </a:fontRef>
        </p:style>
      </p:cxnSp>
      <p:pic>
        <p:nvPicPr>
          <p:cNvPr id="21" name="Picture 20"/>
          <p:cNvPicPr>
            <a:picLocks noChangeAspect="1"/>
          </p:cNvPicPr>
          <p:nvPr/>
        </p:nvPicPr>
        <p:blipFill>
          <a:blip r:embed="rId3"/>
          <a:stretch>
            <a:fillRect/>
          </a:stretch>
        </p:blipFill>
        <p:spPr>
          <a:xfrm>
            <a:off x="1736347" y="1073976"/>
            <a:ext cx="8222041" cy="5169794"/>
          </a:xfrm>
          <a:prstGeom prst="rect">
            <a:avLst/>
          </a:prstGeom>
        </p:spPr>
      </p:pic>
      <p:sp>
        <p:nvSpPr>
          <p:cNvPr id="5" name="Rectangle 4"/>
          <p:cNvSpPr/>
          <p:nvPr/>
        </p:nvSpPr>
        <p:spPr>
          <a:xfrm>
            <a:off x="6757767" y="1775492"/>
            <a:ext cx="787395" cy="369332"/>
          </a:xfrm>
          <a:prstGeom prst="rect">
            <a:avLst/>
          </a:prstGeom>
        </p:spPr>
        <p:txBody>
          <a:bodyPr wrap="none">
            <a:spAutoFit/>
          </a:bodyPr>
          <a:lstStyle/>
          <a:p>
            <a:r>
              <a:rPr lang="en-US" kern="0" dirty="0">
                <a:effectLst>
                  <a:outerShdw blurRad="38100" dist="38100" dir="2700000" algn="tl">
                    <a:srgbClr val="000000">
                      <a:alpha val="43137"/>
                    </a:srgbClr>
                  </a:outerShdw>
                </a:effectLst>
                <a:latin typeface="Helvetica Neue"/>
                <a:ea typeface="Helvetica Neue"/>
                <a:cs typeface="Helvetica Neue"/>
                <a:sym typeface="Helvetica Neue"/>
              </a:rPr>
              <a:t>Ridge</a:t>
            </a:r>
            <a:endParaRPr lang="en-US" dirty="0">
              <a:effectLst>
                <a:outerShdw blurRad="38100" dist="38100" dir="2700000" algn="tl">
                  <a:srgbClr val="000000">
                    <a:alpha val="43137"/>
                  </a:srgbClr>
                </a:outerShdw>
              </a:effectLst>
            </a:endParaRPr>
          </a:p>
        </p:txBody>
      </p:sp>
      <p:sp>
        <p:nvSpPr>
          <p:cNvPr id="6" name="Rectangle 5"/>
          <p:cNvSpPr/>
          <p:nvPr/>
        </p:nvSpPr>
        <p:spPr>
          <a:xfrm>
            <a:off x="3046729" y="1775492"/>
            <a:ext cx="800219" cy="369332"/>
          </a:xfrm>
          <a:prstGeom prst="rect">
            <a:avLst/>
          </a:prstGeom>
        </p:spPr>
        <p:txBody>
          <a:bodyPr wrap="none">
            <a:spAutoFit/>
          </a:bodyPr>
          <a:lstStyle/>
          <a:p>
            <a:r>
              <a:rPr lang="en-US" kern="0" dirty="0" smtClean="0">
                <a:effectLst>
                  <a:outerShdw blurRad="38100" dist="38100" dir="2700000" algn="tl">
                    <a:srgbClr val="000000">
                      <a:alpha val="43137"/>
                    </a:srgbClr>
                  </a:outerShdw>
                </a:effectLst>
                <a:latin typeface="Helvetica Neue"/>
                <a:ea typeface="Helvetica Neue"/>
                <a:cs typeface="Helvetica Neue"/>
                <a:sym typeface="Helvetica Neue"/>
              </a:rPr>
              <a:t>Lasso</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8346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407021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17673</TotalTime>
  <Words>1681</Words>
  <Application>Microsoft Office PowerPoint</Application>
  <PresentationFormat>Widescreen</PresentationFormat>
  <Paragraphs>70</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Helvetica Neue</vt:lpstr>
      <vt:lpstr>Arial</vt:lpstr>
      <vt:lpstr>Calibri</vt:lpstr>
      <vt:lpstr>Cambria</vt:lpstr>
      <vt:lpstr>Cambria Math</vt:lpstr>
      <vt:lpstr>Consolas</vt:lpstr>
      <vt:lpstr>Times New Roman</vt:lpstr>
      <vt:lpstr>Office Theme</vt:lpstr>
      <vt:lpstr>LASSO Regression for Variable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 Robert</dc:creator>
  <cp:lastModifiedBy>Razavi, Rouzbeh</cp:lastModifiedBy>
  <cp:revision>262</cp:revision>
  <dcterms:created xsi:type="dcterms:W3CDTF">2017-12-13T15:54:12Z</dcterms:created>
  <dcterms:modified xsi:type="dcterms:W3CDTF">2021-01-07T00:26:55Z</dcterms:modified>
</cp:coreProperties>
</file>