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CEDAD1-BFE7-45AD-8CD6-8EBA77583CF3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245A4B-B732-408D-BD87-F71A000A29F9}">
      <dgm:prSet/>
      <dgm:spPr/>
      <dgm:t>
        <a:bodyPr/>
        <a:lstStyle/>
        <a:p>
          <a:r>
            <a:rPr lang="en-US" dirty="0"/>
            <a:t>Customer retention is seen as an important aspect of every company's strategy around the world.</a:t>
          </a:r>
        </a:p>
      </dgm:t>
    </dgm:pt>
    <dgm:pt modelId="{35B4BA13-BB3F-40E3-A24D-9A0B08FF3FB1}" type="parTrans" cxnId="{0C77B993-3FC3-4850-8A59-3DCC7307C948}">
      <dgm:prSet/>
      <dgm:spPr/>
      <dgm:t>
        <a:bodyPr/>
        <a:lstStyle/>
        <a:p>
          <a:endParaRPr lang="en-US"/>
        </a:p>
      </dgm:t>
    </dgm:pt>
    <dgm:pt modelId="{CD82AA56-170A-4B27-B79D-6BC848EAE3DF}" type="sibTrans" cxnId="{0C77B993-3FC3-4850-8A59-3DCC7307C94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D1BDAA8-1BBC-4AAD-827E-A39C09572689}">
      <dgm:prSet/>
      <dgm:spPr/>
      <dgm:t>
        <a:bodyPr/>
        <a:lstStyle/>
        <a:p>
          <a:r>
            <a:rPr lang="en-US" dirty="0"/>
            <a:t>It costs five times as much to acquire a new customer as it does to retain a current one.</a:t>
          </a:r>
        </a:p>
      </dgm:t>
    </dgm:pt>
    <dgm:pt modelId="{B3958304-9C41-4AA2-AA42-EEAD3148BC92}" type="parTrans" cxnId="{9F90E584-0154-4283-9DD8-30D4C9B9B13F}">
      <dgm:prSet/>
      <dgm:spPr/>
      <dgm:t>
        <a:bodyPr/>
        <a:lstStyle/>
        <a:p>
          <a:endParaRPr lang="en-US"/>
        </a:p>
      </dgm:t>
    </dgm:pt>
    <dgm:pt modelId="{B35B188F-CEED-433D-8EB7-46F3F1AAF052}" type="sibTrans" cxnId="{9F90E584-0154-4283-9DD8-30D4C9B9B13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3926101-D9E5-45E3-98F5-CF6B91219197}">
      <dgm:prSet/>
      <dgm:spPr/>
      <dgm:t>
        <a:bodyPr/>
        <a:lstStyle/>
        <a:p>
          <a:r>
            <a:rPr lang="en-US" dirty="0"/>
            <a:t>Recognize your churning clients.</a:t>
          </a:r>
        </a:p>
      </dgm:t>
    </dgm:pt>
    <dgm:pt modelId="{F3476CE5-EABE-4E2F-AB08-118A1533DD91}" type="parTrans" cxnId="{4C9113C0-E20D-4E6B-9B22-60B23A2DAC62}">
      <dgm:prSet/>
      <dgm:spPr/>
      <dgm:t>
        <a:bodyPr/>
        <a:lstStyle/>
        <a:p>
          <a:endParaRPr lang="en-US"/>
        </a:p>
      </dgm:t>
    </dgm:pt>
    <dgm:pt modelId="{1E547E0D-2D64-4AEC-9103-A95343980B0F}" type="sibTrans" cxnId="{4C9113C0-E20D-4E6B-9B22-60B23A2DAC6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F511DAE-7E1C-4550-983F-1089F9AA56EE}">
      <dgm:prSet/>
      <dgm:spPr/>
      <dgm:t>
        <a:bodyPr/>
        <a:lstStyle/>
        <a:p>
          <a:r>
            <a:rPr lang="en-US" dirty="0"/>
            <a:t>Create a market lifetime model to help you reach the right consumers while still increasing profit.</a:t>
          </a:r>
        </a:p>
      </dgm:t>
    </dgm:pt>
    <dgm:pt modelId="{0B6EA753-3FE4-439A-BC4D-554A64184055}" type="parTrans" cxnId="{DE4F2546-AD44-426F-9DEA-8939877A9AAB}">
      <dgm:prSet/>
      <dgm:spPr/>
      <dgm:t>
        <a:bodyPr/>
        <a:lstStyle/>
        <a:p>
          <a:endParaRPr lang="en-US"/>
        </a:p>
      </dgm:t>
    </dgm:pt>
    <dgm:pt modelId="{FFA6D7D9-D652-4AFA-B373-F0E4E3CC95B4}" type="sibTrans" cxnId="{DE4F2546-AD44-426F-9DEA-8939877A9AA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7692CE8-7ED9-4CC8-84E4-CC7268CFABF3}" type="pres">
      <dgm:prSet presAssocID="{19CEDAD1-BFE7-45AD-8CD6-8EBA77583CF3}" presName="Name0" presStyleCnt="0">
        <dgm:presLayoutVars>
          <dgm:animLvl val="lvl"/>
          <dgm:resizeHandles val="exact"/>
        </dgm:presLayoutVars>
      </dgm:prSet>
      <dgm:spPr/>
    </dgm:pt>
    <dgm:pt modelId="{942A791E-5B9B-46C2-85D0-25225F8807B4}" type="pres">
      <dgm:prSet presAssocID="{B4245A4B-B732-408D-BD87-F71A000A29F9}" presName="compositeNode" presStyleCnt="0">
        <dgm:presLayoutVars>
          <dgm:bulletEnabled val="1"/>
        </dgm:presLayoutVars>
      </dgm:prSet>
      <dgm:spPr/>
    </dgm:pt>
    <dgm:pt modelId="{2FB489B9-5010-4214-BFDA-BEF133F10064}" type="pres">
      <dgm:prSet presAssocID="{B4245A4B-B732-408D-BD87-F71A000A29F9}" presName="bgRect" presStyleLbl="alignNode1" presStyleIdx="0" presStyleCnt="4"/>
      <dgm:spPr/>
    </dgm:pt>
    <dgm:pt modelId="{7D8A0032-7C3F-4F37-BB3A-7850D91A873D}" type="pres">
      <dgm:prSet presAssocID="{CD82AA56-170A-4B27-B79D-6BC848EAE3D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CA84D64-A6AF-4E75-9299-A001CBAAC6D0}" type="pres">
      <dgm:prSet presAssocID="{B4245A4B-B732-408D-BD87-F71A000A29F9}" presName="nodeRect" presStyleLbl="alignNode1" presStyleIdx="0" presStyleCnt="4">
        <dgm:presLayoutVars>
          <dgm:bulletEnabled val="1"/>
        </dgm:presLayoutVars>
      </dgm:prSet>
      <dgm:spPr/>
    </dgm:pt>
    <dgm:pt modelId="{50CB98F3-2FE9-4A0A-9610-4DAAD96B9866}" type="pres">
      <dgm:prSet presAssocID="{CD82AA56-170A-4B27-B79D-6BC848EAE3DF}" presName="sibTrans" presStyleCnt="0"/>
      <dgm:spPr/>
    </dgm:pt>
    <dgm:pt modelId="{7E3E563B-A23E-4EDF-B17A-FCCD4FBFF8B9}" type="pres">
      <dgm:prSet presAssocID="{CD1BDAA8-1BBC-4AAD-827E-A39C09572689}" presName="compositeNode" presStyleCnt="0">
        <dgm:presLayoutVars>
          <dgm:bulletEnabled val="1"/>
        </dgm:presLayoutVars>
      </dgm:prSet>
      <dgm:spPr/>
    </dgm:pt>
    <dgm:pt modelId="{306EB8A6-25EE-4119-B33D-15C77B0188E7}" type="pres">
      <dgm:prSet presAssocID="{CD1BDAA8-1BBC-4AAD-827E-A39C09572689}" presName="bgRect" presStyleLbl="alignNode1" presStyleIdx="1" presStyleCnt="4"/>
      <dgm:spPr/>
    </dgm:pt>
    <dgm:pt modelId="{E970A58D-75CC-4BCB-9017-D0D5EE742A24}" type="pres">
      <dgm:prSet presAssocID="{B35B188F-CEED-433D-8EB7-46F3F1AAF052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63E9EC1-86F5-4114-B002-E6A63DE6FA9F}" type="pres">
      <dgm:prSet presAssocID="{CD1BDAA8-1BBC-4AAD-827E-A39C09572689}" presName="nodeRect" presStyleLbl="alignNode1" presStyleIdx="1" presStyleCnt="4">
        <dgm:presLayoutVars>
          <dgm:bulletEnabled val="1"/>
        </dgm:presLayoutVars>
      </dgm:prSet>
      <dgm:spPr/>
    </dgm:pt>
    <dgm:pt modelId="{B44DF303-E529-4A88-AED0-6EA01C94920C}" type="pres">
      <dgm:prSet presAssocID="{B35B188F-CEED-433D-8EB7-46F3F1AAF052}" presName="sibTrans" presStyleCnt="0"/>
      <dgm:spPr/>
    </dgm:pt>
    <dgm:pt modelId="{C49699F9-7800-493E-B386-399489F406FB}" type="pres">
      <dgm:prSet presAssocID="{33926101-D9E5-45E3-98F5-CF6B91219197}" presName="compositeNode" presStyleCnt="0">
        <dgm:presLayoutVars>
          <dgm:bulletEnabled val="1"/>
        </dgm:presLayoutVars>
      </dgm:prSet>
      <dgm:spPr/>
    </dgm:pt>
    <dgm:pt modelId="{4D3B27FD-BBD6-4E34-9F0A-6F6646DFB134}" type="pres">
      <dgm:prSet presAssocID="{33926101-D9E5-45E3-98F5-CF6B91219197}" presName="bgRect" presStyleLbl="alignNode1" presStyleIdx="2" presStyleCnt="4"/>
      <dgm:spPr/>
    </dgm:pt>
    <dgm:pt modelId="{F91A67E6-C8F0-4EFB-9344-9BDB6FFA0A6E}" type="pres">
      <dgm:prSet presAssocID="{1E547E0D-2D64-4AEC-9103-A95343980B0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9E29D73-1472-47D5-BA18-D1966537CA9A}" type="pres">
      <dgm:prSet presAssocID="{33926101-D9E5-45E3-98F5-CF6B91219197}" presName="nodeRect" presStyleLbl="alignNode1" presStyleIdx="2" presStyleCnt="4">
        <dgm:presLayoutVars>
          <dgm:bulletEnabled val="1"/>
        </dgm:presLayoutVars>
      </dgm:prSet>
      <dgm:spPr/>
    </dgm:pt>
    <dgm:pt modelId="{6E4DA351-E865-4297-9F0D-4784DAB44592}" type="pres">
      <dgm:prSet presAssocID="{1E547E0D-2D64-4AEC-9103-A95343980B0F}" presName="sibTrans" presStyleCnt="0"/>
      <dgm:spPr/>
    </dgm:pt>
    <dgm:pt modelId="{CF391726-8C97-4116-9AE0-8CFFF4916DF9}" type="pres">
      <dgm:prSet presAssocID="{7F511DAE-7E1C-4550-983F-1089F9AA56EE}" presName="compositeNode" presStyleCnt="0">
        <dgm:presLayoutVars>
          <dgm:bulletEnabled val="1"/>
        </dgm:presLayoutVars>
      </dgm:prSet>
      <dgm:spPr/>
    </dgm:pt>
    <dgm:pt modelId="{F9861F0F-6506-4999-8F54-4C6FCBDB56ED}" type="pres">
      <dgm:prSet presAssocID="{7F511DAE-7E1C-4550-983F-1089F9AA56EE}" presName="bgRect" presStyleLbl="alignNode1" presStyleIdx="3" presStyleCnt="4"/>
      <dgm:spPr/>
    </dgm:pt>
    <dgm:pt modelId="{6822A047-745B-406B-B2EA-559A4DE10D47}" type="pres">
      <dgm:prSet presAssocID="{FFA6D7D9-D652-4AFA-B373-F0E4E3CC95B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6B4FD2B5-39BE-45AA-A5D2-0DDA5FD361A3}" type="pres">
      <dgm:prSet presAssocID="{7F511DAE-7E1C-4550-983F-1089F9AA56E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B7A97F02-40F4-48FF-9848-8A73876907B0}" type="presOf" srcId="{CD82AA56-170A-4B27-B79D-6BC848EAE3DF}" destId="{7D8A0032-7C3F-4F37-BB3A-7850D91A873D}" srcOrd="0" destOrd="0" presId="urn:microsoft.com/office/officeart/2016/7/layout/LinearBlockProcessNumbered"/>
    <dgm:cxn modelId="{0308DA0A-DEA7-410E-9ACF-0697388618EE}" type="presOf" srcId="{B4245A4B-B732-408D-BD87-F71A000A29F9}" destId="{2FB489B9-5010-4214-BFDA-BEF133F10064}" srcOrd="0" destOrd="0" presId="urn:microsoft.com/office/officeart/2016/7/layout/LinearBlockProcessNumbered"/>
    <dgm:cxn modelId="{7C844815-9EB7-4F37-994A-81DD442C9778}" type="presOf" srcId="{33926101-D9E5-45E3-98F5-CF6B91219197}" destId="{4D3B27FD-BBD6-4E34-9F0A-6F6646DFB134}" srcOrd="0" destOrd="0" presId="urn:microsoft.com/office/officeart/2016/7/layout/LinearBlockProcessNumbered"/>
    <dgm:cxn modelId="{7B32B525-98D9-4AF3-9644-6E9E15DC4178}" type="presOf" srcId="{7F511DAE-7E1C-4550-983F-1089F9AA56EE}" destId="{6B4FD2B5-39BE-45AA-A5D2-0DDA5FD361A3}" srcOrd="1" destOrd="0" presId="urn:microsoft.com/office/officeart/2016/7/layout/LinearBlockProcessNumbered"/>
    <dgm:cxn modelId="{E4064237-4109-4752-83D9-5C44AC5935DD}" type="presOf" srcId="{FFA6D7D9-D652-4AFA-B373-F0E4E3CC95B4}" destId="{6822A047-745B-406B-B2EA-559A4DE10D47}" srcOrd="0" destOrd="0" presId="urn:microsoft.com/office/officeart/2016/7/layout/LinearBlockProcessNumbered"/>
    <dgm:cxn modelId="{DE4F2546-AD44-426F-9DEA-8939877A9AAB}" srcId="{19CEDAD1-BFE7-45AD-8CD6-8EBA77583CF3}" destId="{7F511DAE-7E1C-4550-983F-1089F9AA56EE}" srcOrd="3" destOrd="0" parTransId="{0B6EA753-3FE4-439A-BC4D-554A64184055}" sibTransId="{FFA6D7D9-D652-4AFA-B373-F0E4E3CC95B4}"/>
    <dgm:cxn modelId="{C347C746-91C6-40F6-9DDB-AE6C4442881C}" type="presOf" srcId="{7F511DAE-7E1C-4550-983F-1089F9AA56EE}" destId="{F9861F0F-6506-4999-8F54-4C6FCBDB56ED}" srcOrd="0" destOrd="0" presId="urn:microsoft.com/office/officeart/2016/7/layout/LinearBlockProcessNumbered"/>
    <dgm:cxn modelId="{A47D1868-BAD0-46BD-B08A-97DB3AA2EDA7}" type="presOf" srcId="{B35B188F-CEED-433D-8EB7-46F3F1AAF052}" destId="{E970A58D-75CC-4BCB-9017-D0D5EE742A24}" srcOrd="0" destOrd="0" presId="urn:microsoft.com/office/officeart/2016/7/layout/LinearBlockProcessNumbered"/>
    <dgm:cxn modelId="{2BAC0E4B-2FDB-4D07-B46D-DE9DE7D6EAEF}" type="presOf" srcId="{CD1BDAA8-1BBC-4AAD-827E-A39C09572689}" destId="{963E9EC1-86F5-4114-B002-E6A63DE6FA9F}" srcOrd="1" destOrd="0" presId="urn:microsoft.com/office/officeart/2016/7/layout/LinearBlockProcessNumbered"/>
    <dgm:cxn modelId="{6EC42058-CA41-4B13-B138-6871E0DD48C7}" type="presOf" srcId="{B4245A4B-B732-408D-BD87-F71A000A29F9}" destId="{5CA84D64-A6AF-4E75-9299-A001CBAAC6D0}" srcOrd="1" destOrd="0" presId="urn:microsoft.com/office/officeart/2016/7/layout/LinearBlockProcessNumbered"/>
    <dgm:cxn modelId="{9F90E584-0154-4283-9DD8-30D4C9B9B13F}" srcId="{19CEDAD1-BFE7-45AD-8CD6-8EBA77583CF3}" destId="{CD1BDAA8-1BBC-4AAD-827E-A39C09572689}" srcOrd="1" destOrd="0" parTransId="{B3958304-9C41-4AA2-AA42-EEAD3148BC92}" sibTransId="{B35B188F-CEED-433D-8EB7-46F3F1AAF052}"/>
    <dgm:cxn modelId="{0C77B993-3FC3-4850-8A59-3DCC7307C948}" srcId="{19CEDAD1-BFE7-45AD-8CD6-8EBA77583CF3}" destId="{B4245A4B-B732-408D-BD87-F71A000A29F9}" srcOrd="0" destOrd="0" parTransId="{35B4BA13-BB3F-40E3-A24D-9A0B08FF3FB1}" sibTransId="{CD82AA56-170A-4B27-B79D-6BC848EAE3DF}"/>
    <dgm:cxn modelId="{E9AF14BB-E0F4-4640-BFBA-3E8C0FA50451}" type="presOf" srcId="{19CEDAD1-BFE7-45AD-8CD6-8EBA77583CF3}" destId="{87692CE8-7ED9-4CC8-84E4-CC7268CFABF3}" srcOrd="0" destOrd="0" presId="urn:microsoft.com/office/officeart/2016/7/layout/LinearBlockProcessNumbered"/>
    <dgm:cxn modelId="{4C9113C0-E20D-4E6B-9B22-60B23A2DAC62}" srcId="{19CEDAD1-BFE7-45AD-8CD6-8EBA77583CF3}" destId="{33926101-D9E5-45E3-98F5-CF6B91219197}" srcOrd="2" destOrd="0" parTransId="{F3476CE5-EABE-4E2F-AB08-118A1533DD91}" sibTransId="{1E547E0D-2D64-4AEC-9103-A95343980B0F}"/>
    <dgm:cxn modelId="{15B1A4C4-58BD-485D-BED7-179CD2788F0B}" type="presOf" srcId="{33926101-D9E5-45E3-98F5-CF6B91219197}" destId="{79E29D73-1472-47D5-BA18-D1966537CA9A}" srcOrd="1" destOrd="0" presId="urn:microsoft.com/office/officeart/2016/7/layout/LinearBlockProcessNumbered"/>
    <dgm:cxn modelId="{F92BC5DA-C66C-490C-97D1-141113306C55}" type="presOf" srcId="{1E547E0D-2D64-4AEC-9103-A95343980B0F}" destId="{F91A67E6-C8F0-4EFB-9344-9BDB6FFA0A6E}" srcOrd="0" destOrd="0" presId="urn:microsoft.com/office/officeart/2016/7/layout/LinearBlockProcessNumbered"/>
    <dgm:cxn modelId="{B8FDE5DE-E322-4D89-AB4B-0860C9FF23C0}" type="presOf" srcId="{CD1BDAA8-1BBC-4AAD-827E-A39C09572689}" destId="{306EB8A6-25EE-4119-B33D-15C77B0188E7}" srcOrd="0" destOrd="0" presId="urn:microsoft.com/office/officeart/2016/7/layout/LinearBlockProcessNumbered"/>
    <dgm:cxn modelId="{F699A8E2-97B4-46AD-9334-F66EF761910E}" type="presParOf" srcId="{87692CE8-7ED9-4CC8-84E4-CC7268CFABF3}" destId="{942A791E-5B9B-46C2-85D0-25225F8807B4}" srcOrd="0" destOrd="0" presId="urn:microsoft.com/office/officeart/2016/7/layout/LinearBlockProcessNumbered"/>
    <dgm:cxn modelId="{21CE22FA-9149-4622-B016-8B577D566888}" type="presParOf" srcId="{942A791E-5B9B-46C2-85D0-25225F8807B4}" destId="{2FB489B9-5010-4214-BFDA-BEF133F10064}" srcOrd="0" destOrd="0" presId="urn:microsoft.com/office/officeart/2016/7/layout/LinearBlockProcessNumbered"/>
    <dgm:cxn modelId="{A073BD31-54E9-4FCD-B25D-C54F297FD4E2}" type="presParOf" srcId="{942A791E-5B9B-46C2-85D0-25225F8807B4}" destId="{7D8A0032-7C3F-4F37-BB3A-7850D91A873D}" srcOrd="1" destOrd="0" presId="urn:microsoft.com/office/officeart/2016/7/layout/LinearBlockProcessNumbered"/>
    <dgm:cxn modelId="{59B27699-12A0-4F8A-B363-94CD23B45146}" type="presParOf" srcId="{942A791E-5B9B-46C2-85D0-25225F8807B4}" destId="{5CA84D64-A6AF-4E75-9299-A001CBAAC6D0}" srcOrd="2" destOrd="0" presId="urn:microsoft.com/office/officeart/2016/7/layout/LinearBlockProcessNumbered"/>
    <dgm:cxn modelId="{713931FD-5EAC-4BA3-B8F3-8509E34A2350}" type="presParOf" srcId="{87692CE8-7ED9-4CC8-84E4-CC7268CFABF3}" destId="{50CB98F3-2FE9-4A0A-9610-4DAAD96B9866}" srcOrd="1" destOrd="0" presId="urn:microsoft.com/office/officeart/2016/7/layout/LinearBlockProcessNumbered"/>
    <dgm:cxn modelId="{6F486A2F-253A-4920-B925-D559D623978B}" type="presParOf" srcId="{87692CE8-7ED9-4CC8-84E4-CC7268CFABF3}" destId="{7E3E563B-A23E-4EDF-B17A-FCCD4FBFF8B9}" srcOrd="2" destOrd="0" presId="urn:microsoft.com/office/officeart/2016/7/layout/LinearBlockProcessNumbered"/>
    <dgm:cxn modelId="{E50B38A5-8088-4374-A345-DFCD69D44FA6}" type="presParOf" srcId="{7E3E563B-A23E-4EDF-B17A-FCCD4FBFF8B9}" destId="{306EB8A6-25EE-4119-B33D-15C77B0188E7}" srcOrd="0" destOrd="0" presId="urn:microsoft.com/office/officeart/2016/7/layout/LinearBlockProcessNumbered"/>
    <dgm:cxn modelId="{59812D9F-692E-4555-8097-B2A108E1C044}" type="presParOf" srcId="{7E3E563B-A23E-4EDF-B17A-FCCD4FBFF8B9}" destId="{E970A58D-75CC-4BCB-9017-D0D5EE742A24}" srcOrd="1" destOrd="0" presId="urn:microsoft.com/office/officeart/2016/7/layout/LinearBlockProcessNumbered"/>
    <dgm:cxn modelId="{D7024EE7-BAFC-4F3F-845C-AA7E0E8596AA}" type="presParOf" srcId="{7E3E563B-A23E-4EDF-B17A-FCCD4FBFF8B9}" destId="{963E9EC1-86F5-4114-B002-E6A63DE6FA9F}" srcOrd="2" destOrd="0" presId="urn:microsoft.com/office/officeart/2016/7/layout/LinearBlockProcessNumbered"/>
    <dgm:cxn modelId="{72B5BBD3-087A-4D7D-BDA4-55ADCEAB6580}" type="presParOf" srcId="{87692CE8-7ED9-4CC8-84E4-CC7268CFABF3}" destId="{B44DF303-E529-4A88-AED0-6EA01C94920C}" srcOrd="3" destOrd="0" presId="urn:microsoft.com/office/officeart/2016/7/layout/LinearBlockProcessNumbered"/>
    <dgm:cxn modelId="{5388820B-6511-4263-AD34-E46DABE2F632}" type="presParOf" srcId="{87692CE8-7ED9-4CC8-84E4-CC7268CFABF3}" destId="{C49699F9-7800-493E-B386-399489F406FB}" srcOrd="4" destOrd="0" presId="urn:microsoft.com/office/officeart/2016/7/layout/LinearBlockProcessNumbered"/>
    <dgm:cxn modelId="{6F907849-17DD-4191-B3D1-946363DA624F}" type="presParOf" srcId="{C49699F9-7800-493E-B386-399489F406FB}" destId="{4D3B27FD-BBD6-4E34-9F0A-6F6646DFB134}" srcOrd="0" destOrd="0" presId="urn:microsoft.com/office/officeart/2016/7/layout/LinearBlockProcessNumbered"/>
    <dgm:cxn modelId="{4E2046A6-FFB4-411A-80BC-6C63C0590CF7}" type="presParOf" srcId="{C49699F9-7800-493E-B386-399489F406FB}" destId="{F91A67E6-C8F0-4EFB-9344-9BDB6FFA0A6E}" srcOrd="1" destOrd="0" presId="urn:microsoft.com/office/officeart/2016/7/layout/LinearBlockProcessNumbered"/>
    <dgm:cxn modelId="{5F8A259B-581A-4380-9CC0-4DBC399C10E6}" type="presParOf" srcId="{C49699F9-7800-493E-B386-399489F406FB}" destId="{79E29D73-1472-47D5-BA18-D1966537CA9A}" srcOrd="2" destOrd="0" presId="urn:microsoft.com/office/officeart/2016/7/layout/LinearBlockProcessNumbered"/>
    <dgm:cxn modelId="{067C64E5-D6B0-497A-A3ED-D0B7AA0A03DB}" type="presParOf" srcId="{87692CE8-7ED9-4CC8-84E4-CC7268CFABF3}" destId="{6E4DA351-E865-4297-9F0D-4784DAB44592}" srcOrd="5" destOrd="0" presId="urn:microsoft.com/office/officeart/2016/7/layout/LinearBlockProcessNumbered"/>
    <dgm:cxn modelId="{DE037D93-BD47-4DDC-A2DC-7F5EEE09BFB9}" type="presParOf" srcId="{87692CE8-7ED9-4CC8-84E4-CC7268CFABF3}" destId="{CF391726-8C97-4116-9AE0-8CFFF4916DF9}" srcOrd="6" destOrd="0" presId="urn:microsoft.com/office/officeart/2016/7/layout/LinearBlockProcessNumbered"/>
    <dgm:cxn modelId="{623FF0EA-935D-4741-A4C7-6BE29F871B91}" type="presParOf" srcId="{CF391726-8C97-4116-9AE0-8CFFF4916DF9}" destId="{F9861F0F-6506-4999-8F54-4C6FCBDB56ED}" srcOrd="0" destOrd="0" presId="urn:microsoft.com/office/officeart/2016/7/layout/LinearBlockProcessNumbered"/>
    <dgm:cxn modelId="{1F1EC8E1-E6EF-40B9-9836-9147BAA88F1C}" type="presParOf" srcId="{CF391726-8C97-4116-9AE0-8CFFF4916DF9}" destId="{6822A047-745B-406B-B2EA-559A4DE10D47}" srcOrd="1" destOrd="0" presId="urn:microsoft.com/office/officeart/2016/7/layout/LinearBlockProcessNumbered"/>
    <dgm:cxn modelId="{3D754D53-3932-4927-915A-1A83F8E033C9}" type="presParOf" srcId="{CF391726-8C97-4116-9AE0-8CFFF4916DF9}" destId="{6B4FD2B5-39BE-45AA-A5D2-0DDA5FD361A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332487-9C5E-4571-896C-7DF7D3348155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0D3E31-D855-4596-B769-24B95E8DADD8}">
      <dgm:prSet/>
      <dgm:spPr/>
      <dgm:t>
        <a:bodyPr/>
        <a:lstStyle/>
        <a:p>
          <a:r>
            <a:rPr lang="en-US" b="1" dirty="0"/>
            <a:t>Customer service is atrocious</a:t>
          </a:r>
        </a:p>
        <a:p>
          <a:r>
            <a:rPr lang="en-US" b="1" dirty="0"/>
            <a:t>The churn rate increases exponentially after the fourth service call.</a:t>
          </a:r>
          <a:endParaRPr lang="en-US" dirty="0"/>
        </a:p>
      </dgm:t>
    </dgm:pt>
    <dgm:pt modelId="{0B389153-D669-4FBB-B370-E42FACD29B54}" type="parTrans" cxnId="{440A280D-94FB-42DB-981C-316FB9C42D4B}">
      <dgm:prSet/>
      <dgm:spPr/>
      <dgm:t>
        <a:bodyPr/>
        <a:lstStyle/>
        <a:p>
          <a:endParaRPr lang="en-US"/>
        </a:p>
      </dgm:t>
    </dgm:pt>
    <dgm:pt modelId="{683CA571-ADE1-4935-BA16-5BCA5A69D250}" type="sibTrans" cxnId="{440A280D-94FB-42DB-981C-316FB9C42D4B}">
      <dgm:prSet/>
      <dgm:spPr/>
      <dgm:t>
        <a:bodyPr/>
        <a:lstStyle/>
        <a:p>
          <a:endParaRPr lang="en-US"/>
        </a:p>
      </dgm:t>
    </dgm:pt>
    <dgm:pt modelId="{920BDAD0-942A-4171-871C-26968D83472C}">
      <dgm:prSet/>
      <dgm:spPr/>
      <dgm:t>
        <a:bodyPr/>
        <a:lstStyle/>
        <a:p>
          <a:r>
            <a:rPr lang="en-US" b="1" dirty="0"/>
            <a:t>The network is of poor quality. </a:t>
          </a:r>
        </a:p>
        <a:p>
          <a:r>
            <a:rPr lang="en-US" b="1" dirty="0"/>
            <a:t>Due to an unbalanced customer-to-coverage ratio in Area Code 415,</a:t>
          </a:r>
          <a:endParaRPr lang="en-US" dirty="0"/>
        </a:p>
      </dgm:t>
    </dgm:pt>
    <dgm:pt modelId="{C422CA9D-644C-4C23-81A2-A99F99C29514}" type="parTrans" cxnId="{D323BC71-DE92-4C45-8E49-C9F7EE338F33}">
      <dgm:prSet/>
      <dgm:spPr/>
      <dgm:t>
        <a:bodyPr/>
        <a:lstStyle/>
        <a:p>
          <a:endParaRPr lang="en-US"/>
        </a:p>
      </dgm:t>
    </dgm:pt>
    <dgm:pt modelId="{4D1840DA-7F38-4772-8FCB-8C612347BC3D}" type="sibTrans" cxnId="{D323BC71-DE92-4C45-8E49-C9F7EE338F33}">
      <dgm:prSet/>
      <dgm:spPr/>
      <dgm:t>
        <a:bodyPr/>
        <a:lstStyle/>
        <a:p>
          <a:endParaRPr lang="en-US"/>
        </a:p>
      </dgm:t>
    </dgm:pt>
    <dgm:pt modelId="{6BED464B-904A-4FF9-B479-4BCFE229CC2F}">
      <dgm:prSet/>
      <dgm:spPr/>
      <dgm:t>
        <a:bodyPr/>
        <a:lstStyle/>
        <a:p>
          <a:r>
            <a:rPr lang="en-US" b="1" dirty="0"/>
            <a:t>Poor Coverage</a:t>
          </a:r>
        </a:p>
        <a:p>
          <a:r>
            <a:rPr lang="en-US" b="1" dirty="0"/>
            <a:t>AR, CA, MD, ME, MI, MS, MT, NJ, NV, SC</a:t>
          </a:r>
        </a:p>
        <a:p>
          <a:r>
            <a:rPr lang="en-US" b="1" dirty="0"/>
            <a:t>The states mentioned above have a high churn rate.</a:t>
          </a:r>
          <a:endParaRPr lang="en-US" dirty="0"/>
        </a:p>
      </dgm:t>
    </dgm:pt>
    <dgm:pt modelId="{278C4F03-F893-4AD5-B586-54C03F9AC464}" type="parTrans" cxnId="{4404F271-F965-43DB-920F-2614A071AAF0}">
      <dgm:prSet/>
      <dgm:spPr/>
      <dgm:t>
        <a:bodyPr/>
        <a:lstStyle/>
        <a:p>
          <a:endParaRPr lang="en-US"/>
        </a:p>
      </dgm:t>
    </dgm:pt>
    <dgm:pt modelId="{6C1EC629-93B4-450D-8FE0-2EC1E3C6AA55}" type="sibTrans" cxnId="{4404F271-F965-43DB-920F-2614A071AAF0}">
      <dgm:prSet/>
      <dgm:spPr/>
      <dgm:t>
        <a:bodyPr/>
        <a:lstStyle/>
        <a:p>
          <a:endParaRPr lang="en-US"/>
        </a:p>
      </dgm:t>
    </dgm:pt>
    <dgm:pt modelId="{8020FD2D-C189-49E0-972D-C73EC6ED540B}">
      <dgm:prSet/>
      <dgm:spPr/>
      <dgm:t>
        <a:bodyPr/>
        <a:lstStyle/>
        <a:p>
          <a:r>
            <a:rPr lang="en-US" b="1" dirty="0"/>
            <a:t>Discounts &amp; Promotion plans</a:t>
          </a:r>
        </a:p>
        <a:p>
          <a:r>
            <a:rPr lang="en-US" b="0" dirty="0"/>
            <a:t>Plan availability is unknown due to a lack of visibility.</a:t>
          </a:r>
          <a:endParaRPr lang="en-US" b="1" dirty="0"/>
        </a:p>
      </dgm:t>
    </dgm:pt>
    <dgm:pt modelId="{10D76FE2-01BB-4A8E-B85C-298574D46E46}" type="parTrans" cxnId="{DFEE1718-A8B7-41E1-BDB9-E5E123BA4F45}">
      <dgm:prSet/>
      <dgm:spPr/>
      <dgm:t>
        <a:bodyPr/>
        <a:lstStyle/>
        <a:p>
          <a:endParaRPr lang="en-US"/>
        </a:p>
      </dgm:t>
    </dgm:pt>
    <dgm:pt modelId="{E4B02FD5-4EF2-4B56-ADBF-05226AC67507}" type="sibTrans" cxnId="{DFEE1718-A8B7-41E1-BDB9-E5E123BA4F45}">
      <dgm:prSet/>
      <dgm:spPr/>
      <dgm:t>
        <a:bodyPr/>
        <a:lstStyle/>
        <a:p>
          <a:endParaRPr lang="en-US"/>
        </a:p>
      </dgm:t>
    </dgm:pt>
    <dgm:pt modelId="{B69A151D-47A8-4D3A-8024-2F63153D0D93}" type="pres">
      <dgm:prSet presAssocID="{FD332487-9C5E-4571-896C-7DF7D3348155}" presName="diagram" presStyleCnt="0">
        <dgm:presLayoutVars>
          <dgm:dir/>
          <dgm:resizeHandles val="exact"/>
        </dgm:presLayoutVars>
      </dgm:prSet>
      <dgm:spPr/>
    </dgm:pt>
    <dgm:pt modelId="{FFEE97C3-58B4-4581-A6DF-918AF160359E}" type="pres">
      <dgm:prSet presAssocID="{300D3E31-D855-4596-B769-24B95E8DADD8}" presName="node" presStyleLbl="node1" presStyleIdx="0" presStyleCnt="4">
        <dgm:presLayoutVars>
          <dgm:bulletEnabled val="1"/>
        </dgm:presLayoutVars>
      </dgm:prSet>
      <dgm:spPr/>
    </dgm:pt>
    <dgm:pt modelId="{FCCC9C6F-6BC7-4F48-AA8B-F28888A95FD3}" type="pres">
      <dgm:prSet presAssocID="{683CA571-ADE1-4935-BA16-5BCA5A69D250}" presName="sibTrans" presStyleCnt="0"/>
      <dgm:spPr/>
    </dgm:pt>
    <dgm:pt modelId="{7378449C-8E1E-4379-98A8-72EACDA31574}" type="pres">
      <dgm:prSet presAssocID="{920BDAD0-942A-4171-871C-26968D83472C}" presName="node" presStyleLbl="node1" presStyleIdx="1" presStyleCnt="4">
        <dgm:presLayoutVars>
          <dgm:bulletEnabled val="1"/>
        </dgm:presLayoutVars>
      </dgm:prSet>
      <dgm:spPr/>
    </dgm:pt>
    <dgm:pt modelId="{2B26215E-CC97-4347-88CA-C3DB99DFBC99}" type="pres">
      <dgm:prSet presAssocID="{4D1840DA-7F38-4772-8FCB-8C612347BC3D}" presName="sibTrans" presStyleCnt="0"/>
      <dgm:spPr/>
    </dgm:pt>
    <dgm:pt modelId="{4EDB7C5D-1EB5-41C2-864D-0673D56E53BB}" type="pres">
      <dgm:prSet presAssocID="{6BED464B-904A-4FF9-B479-4BCFE229CC2F}" presName="node" presStyleLbl="node1" presStyleIdx="2" presStyleCnt="4">
        <dgm:presLayoutVars>
          <dgm:bulletEnabled val="1"/>
        </dgm:presLayoutVars>
      </dgm:prSet>
      <dgm:spPr/>
    </dgm:pt>
    <dgm:pt modelId="{9B239B92-450E-4D1B-AE58-19AD87209C24}" type="pres">
      <dgm:prSet presAssocID="{6C1EC629-93B4-450D-8FE0-2EC1E3C6AA55}" presName="sibTrans" presStyleCnt="0"/>
      <dgm:spPr/>
    </dgm:pt>
    <dgm:pt modelId="{EC0F4EA5-CB25-4C2B-A806-453BDC74CF1C}" type="pres">
      <dgm:prSet presAssocID="{8020FD2D-C189-49E0-972D-C73EC6ED540B}" presName="node" presStyleLbl="node1" presStyleIdx="3" presStyleCnt="4">
        <dgm:presLayoutVars>
          <dgm:bulletEnabled val="1"/>
        </dgm:presLayoutVars>
      </dgm:prSet>
      <dgm:spPr/>
    </dgm:pt>
  </dgm:ptLst>
  <dgm:cxnLst>
    <dgm:cxn modelId="{440A280D-94FB-42DB-981C-316FB9C42D4B}" srcId="{FD332487-9C5E-4571-896C-7DF7D3348155}" destId="{300D3E31-D855-4596-B769-24B95E8DADD8}" srcOrd="0" destOrd="0" parTransId="{0B389153-D669-4FBB-B370-E42FACD29B54}" sibTransId="{683CA571-ADE1-4935-BA16-5BCA5A69D250}"/>
    <dgm:cxn modelId="{56593413-8773-4DC0-B942-0D87B7AE3E6F}" type="presOf" srcId="{920BDAD0-942A-4171-871C-26968D83472C}" destId="{7378449C-8E1E-4379-98A8-72EACDA31574}" srcOrd="0" destOrd="0" presId="urn:microsoft.com/office/officeart/2005/8/layout/default"/>
    <dgm:cxn modelId="{DFEE1718-A8B7-41E1-BDB9-E5E123BA4F45}" srcId="{FD332487-9C5E-4571-896C-7DF7D3348155}" destId="{8020FD2D-C189-49E0-972D-C73EC6ED540B}" srcOrd="3" destOrd="0" parTransId="{10D76FE2-01BB-4A8E-B85C-298574D46E46}" sibTransId="{E4B02FD5-4EF2-4B56-ADBF-05226AC67507}"/>
    <dgm:cxn modelId="{D323BC71-DE92-4C45-8E49-C9F7EE338F33}" srcId="{FD332487-9C5E-4571-896C-7DF7D3348155}" destId="{920BDAD0-942A-4171-871C-26968D83472C}" srcOrd="1" destOrd="0" parTransId="{C422CA9D-644C-4C23-81A2-A99F99C29514}" sibTransId="{4D1840DA-7F38-4772-8FCB-8C612347BC3D}"/>
    <dgm:cxn modelId="{4404F271-F965-43DB-920F-2614A071AAF0}" srcId="{FD332487-9C5E-4571-896C-7DF7D3348155}" destId="{6BED464B-904A-4FF9-B479-4BCFE229CC2F}" srcOrd="2" destOrd="0" parTransId="{278C4F03-F893-4AD5-B586-54C03F9AC464}" sibTransId="{6C1EC629-93B4-450D-8FE0-2EC1E3C6AA55}"/>
    <dgm:cxn modelId="{CB1BFE84-7B10-4379-B4EB-57D2E90058AB}" type="presOf" srcId="{8020FD2D-C189-49E0-972D-C73EC6ED540B}" destId="{EC0F4EA5-CB25-4C2B-A806-453BDC74CF1C}" srcOrd="0" destOrd="0" presId="urn:microsoft.com/office/officeart/2005/8/layout/default"/>
    <dgm:cxn modelId="{A8570489-E8D9-4FBE-9A46-5A4AEE5E08FC}" type="presOf" srcId="{300D3E31-D855-4596-B769-24B95E8DADD8}" destId="{FFEE97C3-58B4-4581-A6DF-918AF160359E}" srcOrd="0" destOrd="0" presId="urn:microsoft.com/office/officeart/2005/8/layout/default"/>
    <dgm:cxn modelId="{2937C8AF-28CF-4C20-977F-9C280CD29A52}" type="presOf" srcId="{6BED464B-904A-4FF9-B479-4BCFE229CC2F}" destId="{4EDB7C5D-1EB5-41C2-864D-0673D56E53BB}" srcOrd="0" destOrd="0" presId="urn:microsoft.com/office/officeart/2005/8/layout/default"/>
    <dgm:cxn modelId="{C76819B4-9AC7-4547-A8AE-2EAC9C85DB83}" type="presOf" srcId="{FD332487-9C5E-4571-896C-7DF7D3348155}" destId="{B69A151D-47A8-4D3A-8024-2F63153D0D93}" srcOrd="0" destOrd="0" presId="urn:microsoft.com/office/officeart/2005/8/layout/default"/>
    <dgm:cxn modelId="{2BF1FF4C-1175-4E42-9207-06F246DBAF41}" type="presParOf" srcId="{B69A151D-47A8-4D3A-8024-2F63153D0D93}" destId="{FFEE97C3-58B4-4581-A6DF-918AF160359E}" srcOrd="0" destOrd="0" presId="urn:microsoft.com/office/officeart/2005/8/layout/default"/>
    <dgm:cxn modelId="{53FE7750-48C0-4E0F-918D-B91345B60D66}" type="presParOf" srcId="{B69A151D-47A8-4D3A-8024-2F63153D0D93}" destId="{FCCC9C6F-6BC7-4F48-AA8B-F28888A95FD3}" srcOrd="1" destOrd="0" presId="urn:microsoft.com/office/officeart/2005/8/layout/default"/>
    <dgm:cxn modelId="{E68F6BCC-A5B1-4160-81F0-D7C098FC89E3}" type="presParOf" srcId="{B69A151D-47A8-4D3A-8024-2F63153D0D93}" destId="{7378449C-8E1E-4379-98A8-72EACDA31574}" srcOrd="2" destOrd="0" presId="urn:microsoft.com/office/officeart/2005/8/layout/default"/>
    <dgm:cxn modelId="{7CB6E9AB-34E1-4B0B-BD5B-128DCAA52A82}" type="presParOf" srcId="{B69A151D-47A8-4D3A-8024-2F63153D0D93}" destId="{2B26215E-CC97-4347-88CA-C3DB99DFBC99}" srcOrd="3" destOrd="0" presId="urn:microsoft.com/office/officeart/2005/8/layout/default"/>
    <dgm:cxn modelId="{8B4C3F1D-E82D-435B-B2A6-A5B89E4A9E79}" type="presParOf" srcId="{B69A151D-47A8-4D3A-8024-2F63153D0D93}" destId="{4EDB7C5D-1EB5-41C2-864D-0673D56E53BB}" srcOrd="4" destOrd="0" presId="urn:microsoft.com/office/officeart/2005/8/layout/default"/>
    <dgm:cxn modelId="{A7DA1718-E0C8-477C-91C5-666CCB47A5EF}" type="presParOf" srcId="{B69A151D-47A8-4D3A-8024-2F63153D0D93}" destId="{9B239B92-450E-4D1B-AE58-19AD87209C24}" srcOrd="5" destOrd="0" presId="urn:microsoft.com/office/officeart/2005/8/layout/default"/>
    <dgm:cxn modelId="{33080C9B-9637-4F77-98E6-CF990FFCE996}" type="presParOf" srcId="{B69A151D-47A8-4D3A-8024-2F63153D0D93}" destId="{EC0F4EA5-CB25-4C2B-A806-453BDC74CF1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8F0123-A1E4-46A4-8325-CED49C95D38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8EE45461-FE70-4404-B4B4-5BBD17D16D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Improve Customer Service</a:t>
          </a:r>
        </a:p>
      </dgm:t>
    </dgm:pt>
    <dgm:pt modelId="{736B8B0B-ED97-46C1-8763-BED47B6F1D47}" type="parTrans" cxnId="{6F1F3E85-ED04-45E2-884B-BCF501C4CB6A}">
      <dgm:prSet/>
      <dgm:spPr/>
      <dgm:t>
        <a:bodyPr/>
        <a:lstStyle/>
        <a:p>
          <a:endParaRPr lang="en-US"/>
        </a:p>
      </dgm:t>
    </dgm:pt>
    <dgm:pt modelId="{07CF691E-5269-4165-A256-3AD6C16CE829}" type="sibTrans" cxnId="{6F1F3E85-ED04-45E2-884B-BCF501C4CB6A}">
      <dgm:prSet/>
      <dgm:spPr/>
      <dgm:t>
        <a:bodyPr/>
        <a:lstStyle/>
        <a:p>
          <a:endParaRPr lang="en-US"/>
        </a:p>
      </dgm:t>
    </dgm:pt>
    <dgm:pt modelId="{AE50C8E1-7654-4AA9-819F-90E449550C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Improve Network Coverage</a:t>
          </a:r>
        </a:p>
      </dgm:t>
    </dgm:pt>
    <dgm:pt modelId="{29725250-1962-4807-8325-678BE6ED12A8}" type="parTrans" cxnId="{96E07625-38EB-44FA-AC23-AD7C89351157}">
      <dgm:prSet/>
      <dgm:spPr/>
      <dgm:t>
        <a:bodyPr/>
        <a:lstStyle/>
        <a:p>
          <a:endParaRPr lang="en-US"/>
        </a:p>
      </dgm:t>
    </dgm:pt>
    <dgm:pt modelId="{F8CE0C04-9C00-4429-9311-2F95C2ED6266}" type="sibTrans" cxnId="{96E07625-38EB-44FA-AC23-AD7C89351157}">
      <dgm:prSet/>
      <dgm:spPr/>
      <dgm:t>
        <a:bodyPr/>
        <a:lstStyle/>
        <a:p>
          <a:endParaRPr lang="en-US"/>
        </a:p>
      </dgm:t>
    </dgm:pt>
    <dgm:pt modelId="{B6D238B1-C95D-458A-AA46-A515695B16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Right Pricing Strategies</a:t>
          </a:r>
        </a:p>
      </dgm:t>
    </dgm:pt>
    <dgm:pt modelId="{857D0DE9-0782-4F48-9406-980389D77939}" type="parTrans" cxnId="{42FADE96-C917-4AEE-9BF1-DF39CD5D176E}">
      <dgm:prSet/>
      <dgm:spPr/>
      <dgm:t>
        <a:bodyPr/>
        <a:lstStyle/>
        <a:p>
          <a:endParaRPr lang="en-US"/>
        </a:p>
      </dgm:t>
    </dgm:pt>
    <dgm:pt modelId="{3C01E036-6597-4212-B1E2-B674CC786E23}" type="sibTrans" cxnId="{42FADE96-C917-4AEE-9BF1-DF39CD5D176E}">
      <dgm:prSet/>
      <dgm:spPr/>
      <dgm:t>
        <a:bodyPr/>
        <a:lstStyle/>
        <a:p>
          <a:endParaRPr lang="en-US"/>
        </a:p>
      </dgm:t>
    </dgm:pt>
    <dgm:pt modelId="{0D21F096-7FD8-4780-9AE9-43F93F984A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Offer Friends and Family Plan</a:t>
          </a:r>
        </a:p>
      </dgm:t>
    </dgm:pt>
    <dgm:pt modelId="{9911DA74-B674-4628-95D2-F621858B29B5}" type="parTrans" cxnId="{B13F2B80-55FB-4FD0-82E8-1B5A2649B78F}">
      <dgm:prSet/>
      <dgm:spPr/>
      <dgm:t>
        <a:bodyPr/>
        <a:lstStyle/>
        <a:p>
          <a:endParaRPr lang="en-US"/>
        </a:p>
      </dgm:t>
    </dgm:pt>
    <dgm:pt modelId="{C11AD240-207F-430E-8A8C-AE2ABACD4995}" type="sibTrans" cxnId="{B13F2B80-55FB-4FD0-82E8-1B5A2649B78F}">
      <dgm:prSet/>
      <dgm:spPr/>
      <dgm:t>
        <a:bodyPr/>
        <a:lstStyle/>
        <a:p>
          <a:endParaRPr lang="en-US"/>
        </a:p>
      </dgm:t>
    </dgm:pt>
    <dgm:pt modelId="{5DA77156-6595-4175-B562-CCA2B6C84231}" type="pres">
      <dgm:prSet presAssocID="{EF8F0123-A1E4-46A4-8325-CED49C95D38D}" presName="root" presStyleCnt="0">
        <dgm:presLayoutVars>
          <dgm:dir/>
          <dgm:resizeHandles val="exact"/>
        </dgm:presLayoutVars>
      </dgm:prSet>
      <dgm:spPr/>
    </dgm:pt>
    <dgm:pt modelId="{7AFCD625-4C4D-4591-A40B-7E669785620A}" type="pres">
      <dgm:prSet presAssocID="{8EE45461-FE70-4404-B4B4-5BBD17D16DA6}" presName="compNode" presStyleCnt="0"/>
      <dgm:spPr/>
    </dgm:pt>
    <dgm:pt modelId="{8B6DEAC4-9E0C-49F9-AFA4-5B53BDDD204E}" type="pres">
      <dgm:prSet presAssocID="{8EE45461-FE70-4404-B4B4-5BBD17D16DA6}" presName="iconBgRect" presStyleLbl="bgShp" presStyleIdx="0" presStyleCnt="4"/>
      <dgm:spPr/>
    </dgm:pt>
    <dgm:pt modelId="{CD0CEE08-D0DB-48DA-B704-00B982B01DB9}" type="pres">
      <dgm:prSet presAssocID="{8EE45461-FE70-4404-B4B4-5BBD17D16D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 with solid fill"/>
        </a:ext>
      </dgm:extLst>
    </dgm:pt>
    <dgm:pt modelId="{788AD675-A23E-4302-A28D-1CFBC181081C}" type="pres">
      <dgm:prSet presAssocID="{8EE45461-FE70-4404-B4B4-5BBD17D16DA6}" presName="spaceRect" presStyleCnt="0"/>
      <dgm:spPr/>
    </dgm:pt>
    <dgm:pt modelId="{4C27B26C-9521-42D2-9D85-2F2D2611E16F}" type="pres">
      <dgm:prSet presAssocID="{8EE45461-FE70-4404-B4B4-5BBD17D16DA6}" presName="textRect" presStyleLbl="revTx" presStyleIdx="0" presStyleCnt="4">
        <dgm:presLayoutVars>
          <dgm:chMax val="1"/>
          <dgm:chPref val="1"/>
        </dgm:presLayoutVars>
      </dgm:prSet>
      <dgm:spPr/>
    </dgm:pt>
    <dgm:pt modelId="{023D1CF0-E09E-4C4A-85AB-D0CE1A5B49F6}" type="pres">
      <dgm:prSet presAssocID="{07CF691E-5269-4165-A256-3AD6C16CE829}" presName="sibTrans" presStyleCnt="0"/>
      <dgm:spPr/>
    </dgm:pt>
    <dgm:pt modelId="{37BE332F-C670-4A2C-932F-B38A5A8A980B}" type="pres">
      <dgm:prSet presAssocID="{AE50C8E1-7654-4AA9-819F-90E449550C05}" presName="compNode" presStyleCnt="0"/>
      <dgm:spPr/>
    </dgm:pt>
    <dgm:pt modelId="{279FAAB6-F557-4AFE-B3AD-E629FC3583AD}" type="pres">
      <dgm:prSet presAssocID="{AE50C8E1-7654-4AA9-819F-90E449550C05}" presName="iconBgRect" presStyleLbl="bgShp" presStyleIdx="1" presStyleCnt="4"/>
      <dgm:spPr/>
    </dgm:pt>
    <dgm:pt modelId="{D66183C1-E12C-47B5-ADD6-77165D51AE1A}" type="pres">
      <dgm:prSet presAssocID="{AE50C8E1-7654-4AA9-819F-90E449550C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ll Tower with solid fill"/>
        </a:ext>
      </dgm:extLst>
    </dgm:pt>
    <dgm:pt modelId="{25817A6C-CD91-44AD-8A9B-90953326E5A4}" type="pres">
      <dgm:prSet presAssocID="{AE50C8E1-7654-4AA9-819F-90E449550C05}" presName="spaceRect" presStyleCnt="0"/>
      <dgm:spPr/>
    </dgm:pt>
    <dgm:pt modelId="{A7FB7EDD-B127-48E9-9AAE-B930053998F9}" type="pres">
      <dgm:prSet presAssocID="{AE50C8E1-7654-4AA9-819F-90E449550C05}" presName="textRect" presStyleLbl="revTx" presStyleIdx="1" presStyleCnt="4">
        <dgm:presLayoutVars>
          <dgm:chMax val="1"/>
          <dgm:chPref val="1"/>
        </dgm:presLayoutVars>
      </dgm:prSet>
      <dgm:spPr/>
    </dgm:pt>
    <dgm:pt modelId="{4D9307F7-1B04-47F1-8D7D-912E0B433B42}" type="pres">
      <dgm:prSet presAssocID="{F8CE0C04-9C00-4429-9311-2F95C2ED6266}" presName="sibTrans" presStyleCnt="0"/>
      <dgm:spPr/>
    </dgm:pt>
    <dgm:pt modelId="{90B9CEA2-9DBF-42D8-9361-0817D8B6CCF5}" type="pres">
      <dgm:prSet presAssocID="{B6D238B1-C95D-458A-AA46-A515695B164D}" presName="compNode" presStyleCnt="0"/>
      <dgm:spPr/>
    </dgm:pt>
    <dgm:pt modelId="{4459121E-2669-4FFC-A2E0-F88C1DC183F3}" type="pres">
      <dgm:prSet presAssocID="{B6D238B1-C95D-458A-AA46-A515695B164D}" presName="iconBgRect" presStyleLbl="bgShp" presStyleIdx="2" presStyleCnt="4"/>
      <dgm:spPr/>
    </dgm:pt>
    <dgm:pt modelId="{7D4A24F8-3FBD-4973-B09C-3B0EE9B933A4}" type="pres">
      <dgm:prSet presAssocID="{B6D238B1-C95D-458A-AA46-A515695B164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 outline"/>
        </a:ext>
      </dgm:extLst>
    </dgm:pt>
    <dgm:pt modelId="{282DD4A4-BB81-4632-9864-A421EA7778CB}" type="pres">
      <dgm:prSet presAssocID="{B6D238B1-C95D-458A-AA46-A515695B164D}" presName="spaceRect" presStyleCnt="0"/>
      <dgm:spPr/>
    </dgm:pt>
    <dgm:pt modelId="{00D3BAD1-56F3-4418-999F-4F55B983BFDD}" type="pres">
      <dgm:prSet presAssocID="{B6D238B1-C95D-458A-AA46-A515695B164D}" presName="textRect" presStyleLbl="revTx" presStyleIdx="2" presStyleCnt="4">
        <dgm:presLayoutVars>
          <dgm:chMax val="1"/>
          <dgm:chPref val="1"/>
        </dgm:presLayoutVars>
      </dgm:prSet>
      <dgm:spPr/>
    </dgm:pt>
    <dgm:pt modelId="{00B65766-CCA1-4797-9E62-4BB25044FDDE}" type="pres">
      <dgm:prSet presAssocID="{3C01E036-6597-4212-B1E2-B674CC786E23}" presName="sibTrans" presStyleCnt="0"/>
      <dgm:spPr/>
    </dgm:pt>
    <dgm:pt modelId="{F632F0A0-E1BF-4016-8BA8-4EC4027024D7}" type="pres">
      <dgm:prSet presAssocID="{0D21F096-7FD8-4780-9AE9-43F93F984A1C}" presName="compNode" presStyleCnt="0"/>
      <dgm:spPr/>
    </dgm:pt>
    <dgm:pt modelId="{32E73806-C725-4945-B425-EAFD4064CC31}" type="pres">
      <dgm:prSet presAssocID="{0D21F096-7FD8-4780-9AE9-43F93F984A1C}" presName="iconBgRect" presStyleLbl="bgShp" presStyleIdx="3" presStyleCnt="4"/>
      <dgm:spPr/>
    </dgm:pt>
    <dgm:pt modelId="{C0493250-B0EE-4C41-AA58-EF71733FA090}" type="pres">
      <dgm:prSet presAssocID="{0D21F096-7FD8-4780-9AE9-43F93F984A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 with solid fill"/>
        </a:ext>
      </dgm:extLst>
    </dgm:pt>
    <dgm:pt modelId="{6A11D576-7912-4625-B524-4BB9030B455E}" type="pres">
      <dgm:prSet presAssocID="{0D21F096-7FD8-4780-9AE9-43F93F984A1C}" presName="spaceRect" presStyleCnt="0"/>
      <dgm:spPr/>
    </dgm:pt>
    <dgm:pt modelId="{2CDFCE79-6E71-4AE4-BC85-8686ABF5C0B5}" type="pres">
      <dgm:prSet presAssocID="{0D21F096-7FD8-4780-9AE9-43F93F984A1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E9D804-A5C7-4532-BC10-CE315F4DC52F}" type="presOf" srcId="{EF8F0123-A1E4-46A4-8325-CED49C95D38D}" destId="{5DA77156-6595-4175-B562-CCA2B6C84231}" srcOrd="0" destOrd="0" presId="urn:microsoft.com/office/officeart/2018/5/layout/IconCircleLabelList"/>
    <dgm:cxn modelId="{96E07625-38EB-44FA-AC23-AD7C89351157}" srcId="{EF8F0123-A1E4-46A4-8325-CED49C95D38D}" destId="{AE50C8E1-7654-4AA9-819F-90E449550C05}" srcOrd="1" destOrd="0" parTransId="{29725250-1962-4807-8325-678BE6ED12A8}" sibTransId="{F8CE0C04-9C00-4429-9311-2F95C2ED6266}"/>
    <dgm:cxn modelId="{736CD875-3421-409F-AD43-2A172F5FC808}" type="presOf" srcId="{B6D238B1-C95D-458A-AA46-A515695B164D}" destId="{00D3BAD1-56F3-4418-999F-4F55B983BFDD}" srcOrd="0" destOrd="0" presId="urn:microsoft.com/office/officeart/2018/5/layout/IconCircleLabelList"/>
    <dgm:cxn modelId="{B13F2B80-55FB-4FD0-82E8-1B5A2649B78F}" srcId="{EF8F0123-A1E4-46A4-8325-CED49C95D38D}" destId="{0D21F096-7FD8-4780-9AE9-43F93F984A1C}" srcOrd="3" destOrd="0" parTransId="{9911DA74-B674-4628-95D2-F621858B29B5}" sibTransId="{C11AD240-207F-430E-8A8C-AE2ABACD4995}"/>
    <dgm:cxn modelId="{6F1F3E85-ED04-45E2-884B-BCF501C4CB6A}" srcId="{EF8F0123-A1E4-46A4-8325-CED49C95D38D}" destId="{8EE45461-FE70-4404-B4B4-5BBD17D16DA6}" srcOrd="0" destOrd="0" parTransId="{736B8B0B-ED97-46C1-8763-BED47B6F1D47}" sibTransId="{07CF691E-5269-4165-A256-3AD6C16CE829}"/>
    <dgm:cxn modelId="{42FADE96-C917-4AEE-9BF1-DF39CD5D176E}" srcId="{EF8F0123-A1E4-46A4-8325-CED49C95D38D}" destId="{B6D238B1-C95D-458A-AA46-A515695B164D}" srcOrd="2" destOrd="0" parTransId="{857D0DE9-0782-4F48-9406-980389D77939}" sibTransId="{3C01E036-6597-4212-B1E2-B674CC786E23}"/>
    <dgm:cxn modelId="{E3AD8C98-AE02-4C11-AC84-3460E133885F}" type="presOf" srcId="{0D21F096-7FD8-4780-9AE9-43F93F984A1C}" destId="{2CDFCE79-6E71-4AE4-BC85-8686ABF5C0B5}" srcOrd="0" destOrd="0" presId="urn:microsoft.com/office/officeart/2018/5/layout/IconCircleLabelList"/>
    <dgm:cxn modelId="{B8D9B8BA-A973-46D8-BF91-21D1D0AD5438}" type="presOf" srcId="{AE50C8E1-7654-4AA9-819F-90E449550C05}" destId="{A7FB7EDD-B127-48E9-9AAE-B930053998F9}" srcOrd="0" destOrd="0" presId="urn:microsoft.com/office/officeart/2018/5/layout/IconCircleLabelList"/>
    <dgm:cxn modelId="{927FD7E5-2D5F-4BF5-87D1-A72DEAFE57C7}" type="presOf" srcId="{8EE45461-FE70-4404-B4B4-5BBD17D16DA6}" destId="{4C27B26C-9521-42D2-9D85-2F2D2611E16F}" srcOrd="0" destOrd="0" presId="urn:microsoft.com/office/officeart/2018/5/layout/IconCircleLabelList"/>
    <dgm:cxn modelId="{8195E328-97B9-4950-95AF-63222E618916}" type="presParOf" srcId="{5DA77156-6595-4175-B562-CCA2B6C84231}" destId="{7AFCD625-4C4D-4591-A40B-7E669785620A}" srcOrd="0" destOrd="0" presId="urn:microsoft.com/office/officeart/2018/5/layout/IconCircleLabelList"/>
    <dgm:cxn modelId="{0003CE1C-1286-4EEC-B0CC-EE84A38E260C}" type="presParOf" srcId="{7AFCD625-4C4D-4591-A40B-7E669785620A}" destId="{8B6DEAC4-9E0C-49F9-AFA4-5B53BDDD204E}" srcOrd="0" destOrd="0" presId="urn:microsoft.com/office/officeart/2018/5/layout/IconCircleLabelList"/>
    <dgm:cxn modelId="{C618D9CA-D616-4773-8669-0C5C1FBDFB41}" type="presParOf" srcId="{7AFCD625-4C4D-4591-A40B-7E669785620A}" destId="{CD0CEE08-D0DB-48DA-B704-00B982B01DB9}" srcOrd="1" destOrd="0" presId="urn:microsoft.com/office/officeart/2018/5/layout/IconCircleLabelList"/>
    <dgm:cxn modelId="{F5EF2B33-3B2C-47F8-A6D8-0F7F9C4E9590}" type="presParOf" srcId="{7AFCD625-4C4D-4591-A40B-7E669785620A}" destId="{788AD675-A23E-4302-A28D-1CFBC181081C}" srcOrd="2" destOrd="0" presId="urn:microsoft.com/office/officeart/2018/5/layout/IconCircleLabelList"/>
    <dgm:cxn modelId="{0C98894B-180B-4E1F-A721-55BCA0CDEA1A}" type="presParOf" srcId="{7AFCD625-4C4D-4591-A40B-7E669785620A}" destId="{4C27B26C-9521-42D2-9D85-2F2D2611E16F}" srcOrd="3" destOrd="0" presId="urn:microsoft.com/office/officeart/2018/5/layout/IconCircleLabelList"/>
    <dgm:cxn modelId="{F07D9EF0-D530-438E-83A2-DDE23B7B410F}" type="presParOf" srcId="{5DA77156-6595-4175-B562-CCA2B6C84231}" destId="{023D1CF0-E09E-4C4A-85AB-D0CE1A5B49F6}" srcOrd="1" destOrd="0" presId="urn:microsoft.com/office/officeart/2018/5/layout/IconCircleLabelList"/>
    <dgm:cxn modelId="{20A0F468-9CC6-4D28-8D8C-14F72BB6A9D0}" type="presParOf" srcId="{5DA77156-6595-4175-B562-CCA2B6C84231}" destId="{37BE332F-C670-4A2C-932F-B38A5A8A980B}" srcOrd="2" destOrd="0" presId="urn:microsoft.com/office/officeart/2018/5/layout/IconCircleLabelList"/>
    <dgm:cxn modelId="{7E29637F-F72E-4291-B389-A5699E063678}" type="presParOf" srcId="{37BE332F-C670-4A2C-932F-B38A5A8A980B}" destId="{279FAAB6-F557-4AFE-B3AD-E629FC3583AD}" srcOrd="0" destOrd="0" presId="urn:microsoft.com/office/officeart/2018/5/layout/IconCircleLabelList"/>
    <dgm:cxn modelId="{628EEC04-658F-490C-BF16-B561FD2C927F}" type="presParOf" srcId="{37BE332F-C670-4A2C-932F-B38A5A8A980B}" destId="{D66183C1-E12C-47B5-ADD6-77165D51AE1A}" srcOrd="1" destOrd="0" presId="urn:microsoft.com/office/officeart/2018/5/layout/IconCircleLabelList"/>
    <dgm:cxn modelId="{1ED45834-87DB-4A69-8577-68A69D476F34}" type="presParOf" srcId="{37BE332F-C670-4A2C-932F-B38A5A8A980B}" destId="{25817A6C-CD91-44AD-8A9B-90953326E5A4}" srcOrd="2" destOrd="0" presId="urn:microsoft.com/office/officeart/2018/5/layout/IconCircleLabelList"/>
    <dgm:cxn modelId="{DC0C80DE-A029-475B-A8DF-EA290B21D350}" type="presParOf" srcId="{37BE332F-C670-4A2C-932F-B38A5A8A980B}" destId="{A7FB7EDD-B127-48E9-9AAE-B930053998F9}" srcOrd="3" destOrd="0" presId="urn:microsoft.com/office/officeart/2018/5/layout/IconCircleLabelList"/>
    <dgm:cxn modelId="{72C8958B-A647-4D45-84F8-0A2798C67D06}" type="presParOf" srcId="{5DA77156-6595-4175-B562-CCA2B6C84231}" destId="{4D9307F7-1B04-47F1-8D7D-912E0B433B42}" srcOrd="3" destOrd="0" presId="urn:microsoft.com/office/officeart/2018/5/layout/IconCircleLabelList"/>
    <dgm:cxn modelId="{6110F885-E563-4FB5-8BA4-127501C08476}" type="presParOf" srcId="{5DA77156-6595-4175-B562-CCA2B6C84231}" destId="{90B9CEA2-9DBF-42D8-9361-0817D8B6CCF5}" srcOrd="4" destOrd="0" presId="urn:microsoft.com/office/officeart/2018/5/layout/IconCircleLabelList"/>
    <dgm:cxn modelId="{DE477A9A-FE64-4E2C-AC3E-FC5BE657F563}" type="presParOf" srcId="{90B9CEA2-9DBF-42D8-9361-0817D8B6CCF5}" destId="{4459121E-2669-4FFC-A2E0-F88C1DC183F3}" srcOrd="0" destOrd="0" presId="urn:microsoft.com/office/officeart/2018/5/layout/IconCircleLabelList"/>
    <dgm:cxn modelId="{3026EAA6-E87E-446B-94E8-5CF9E52C4CCF}" type="presParOf" srcId="{90B9CEA2-9DBF-42D8-9361-0817D8B6CCF5}" destId="{7D4A24F8-3FBD-4973-B09C-3B0EE9B933A4}" srcOrd="1" destOrd="0" presId="urn:microsoft.com/office/officeart/2018/5/layout/IconCircleLabelList"/>
    <dgm:cxn modelId="{F5493C7E-5A6F-4827-8556-111BCF6327E8}" type="presParOf" srcId="{90B9CEA2-9DBF-42D8-9361-0817D8B6CCF5}" destId="{282DD4A4-BB81-4632-9864-A421EA7778CB}" srcOrd="2" destOrd="0" presId="urn:microsoft.com/office/officeart/2018/5/layout/IconCircleLabelList"/>
    <dgm:cxn modelId="{C1ED513D-EAA9-49C9-8E58-69C64DD7B323}" type="presParOf" srcId="{90B9CEA2-9DBF-42D8-9361-0817D8B6CCF5}" destId="{00D3BAD1-56F3-4418-999F-4F55B983BFDD}" srcOrd="3" destOrd="0" presId="urn:microsoft.com/office/officeart/2018/5/layout/IconCircleLabelList"/>
    <dgm:cxn modelId="{AACF298C-4114-4E9E-83DC-0FC73EFD69BD}" type="presParOf" srcId="{5DA77156-6595-4175-B562-CCA2B6C84231}" destId="{00B65766-CCA1-4797-9E62-4BB25044FDDE}" srcOrd="5" destOrd="0" presId="urn:microsoft.com/office/officeart/2018/5/layout/IconCircleLabelList"/>
    <dgm:cxn modelId="{807A31E3-1AC5-4C25-8DD2-900A954668FE}" type="presParOf" srcId="{5DA77156-6595-4175-B562-CCA2B6C84231}" destId="{F632F0A0-E1BF-4016-8BA8-4EC4027024D7}" srcOrd="6" destOrd="0" presId="urn:microsoft.com/office/officeart/2018/5/layout/IconCircleLabelList"/>
    <dgm:cxn modelId="{11724DE5-1D9B-4706-A76F-2E13CE7BBC17}" type="presParOf" srcId="{F632F0A0-E1BF-4016-8BA8-4EC4027024D7}" destId="{32E73806-C725-4945-B425-EAFD4064CC31}" srcOrd="0" destOrd="0" presId="urn:microsoft.com/office/officeart/2018/5/layout/IconCircleLabelList"/>
    <dgm:cxn modelId="{14C26099-DD16-4105-9BA2-ABFCD0CC9D65}" type="presParOf" srcId="{F632F0A0-E1BF-4016-8BA8-4EC4027024D7}" destId="{C0493250-B0EE-4C41-AA58-EF71733FA090}" srcOrd="1" destOrd="0" presId="urn:microsoft.com/office/officeart/2018/5/layout/IconCircleLabelList"/>
    <dgm:cxn modelId="{249120B7-1479-4A39-9B47-5F87E280600F}" type="presParOf" srcId="{F632F0A0-E1BF-4016-8BA8-4EC4027024D7}" destId="{6A11D576-7912-4625-B524-4BB9030B455E}" srcOrd="2" destOrd="0" presId="urn:microsoft.com/office/officeart/2018/5/layout/IconCircleLabelList"/>
    <dgm:cxn modelId="{44D640BC-57FA-4FE5-BFE7-3F9C28DCCC2F}" type="presParOf" srcId="{F632F0A0-E1BF-4016-8BA8-4EC4027024D7}" destId="{2CDFCE79-6E71-4AE4-BC85-8686ABF5C0B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489B9-5010-4214-BFDA-BEF133F10064}">
      <dsp:nvSpPr>
        <dsp:cNvPr id="0" name=""/>
        <dsp:cNvSpPr/>
      </dsp:nvSpPr>
      <dsp:spPr>
        <a:xfrm>
          <a:off x="187" y="174849"/>
          <a:ext cx="2268338" cy="27220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061" tIns="0" rIns="22406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 retention is seen as an important aspect of every company's strategy around the world.</a:t>
          </a:r>
        </a:p>
      </dsp:txBody>
      <dsp:txXfrm>
        <a:off x="187" y="1263652"/>
        <a:ext cx="2268338" cy="1633203"/>
      </dsp:txXfrm>
    </dsp:sp>
    <dsp:sp modelId="{7D8A0032-7C3F-4F37-BB3A-7850D91A873D}">
      <dsp:nvSpPr>
        <dsp:cNvPr id="0" name=""/>
        <dsp:cNvSpPr/>
      </dsp:nvSpPr>
      <dsp:spPr>
        <a:xfrm>
          <a:off x="187" y="174849"/>
          <a:ext cx="2268338" cy="108880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061" tIns="165100" rIns="224061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01</a:t>
          </a:r>
        </a:p>
      </dsp:txBody>
      <dsp:txXfrm>
        <a:off x="187" y="174849"/>
        <a:ext cx="2268338" cy="1088802"/>
      </dsp:txXfrm>
    </dsp:sp>
    <dsp:sp modelId="{306EB8A6-25EE-4119-B33D-15C77B0188E7}">
      <dsp:nvSpPr>
        <dsp:cNvPr id="0" name=""/>
        <dsp:cNvSpPr/>
      </dsp:nvSpPr>
      <dsp:spPr>
        <a:xfrm>
          <a:off x="2449993" y="174849"/>
          <a:ext cx="2268338" cy="2722006"/>
        </a:xfrm>
        <a:prstGeom prst="rect">
          <a:avLst/>
        </a:prstGeom>
        <a:gradFill rotWithShape="0">
          <a:gsLst>
            <a:gs pos="0">
              <a:schemeClr val="accent5">
                <a:hueOff val="5129271"/>
                <a:satOff val="-1832"/>
                <a:lumOff val="294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5129271"/>
                <a:satOff val="-1832"/>
                <a:lumOff val="294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5129271"/>
                <a:satOff val="-1832"/>
                <a:lumOff val="294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5129271"/>
              <a:satOff val="-1832"/>
              <a:lumOff val="2942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061" tIns="0" rIns="22406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 costs five times as much to acquire a new customer as it does to retain a current one.</a:t>
          </a:r>
        </a:p>
      </dsp:txBody>
      <dsp:txXfrm>
        <a:off x="2449993" y="1263652"/>
        <a:ext cx="2268338" cy="1633203"/>
      </dsp:txXfrm>
    </dsp:sp>
    <dsp:sp modelId="{E970A58D-75CC-4BCB-9017-D0D5EE742A24}">
      <dsp:nvSpPr>
        <dsp:cNvPr id="0" name=""/>
        <dsp:cNvSpPr/>
      </dsp:nvSpPr>
      <dsp:spPr>
        <a:xfrm>
          <a:off x="2449993" y="174849"/>
          <a:ext cx="2268338" cy="108880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061" tIns="165100" rIns="224061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02</a:t>
          </a:r>
        </a:p>
      </dsp:txBody>
      <dsp:txXfrm>
        <a:off x="2449993" y="174849"/>
        <a:ext cx="2268338" cy="1088802"/>
      </dsp:txXfrm>
    </dsp:sp>
    <dsp:sp modelId="{4D3B27FD-BBD6-4E34-9F0A-6F6646DFB134}">
      <dsp:nvSpPr>
        <dsp:cNvPr id="0" name=""/>
        <dsp:cNvSpPr/>
      </dsp:nvSpPr>
      <dsp:spPr>
        <a:xfrm>
          <a:off x="4899799" y="174849"/>
          <a:ext cx="2268338" cy="2722006"/>
        </a:xfrm>
        <a:prstGeom prst="rect">
          <a:avLst/>
        </a:prstGeom>
        <a:gradFill rotWithShape="0">
          <a:gsLst>
            <a:gs pos="0">
              <a:schemeClr val="accent5">
                <a:hueOff val="10258542"/>
                <a:satOff val="-3664"/>
                <a:lumOff val="5883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0258542"/>
                <a:satOff val="-3664"/>
                <a:lumOff val="5883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0258542"/>
                <a:satOff val="-3664"/>
                <a:lumOff val="5883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0258542"/>
              <a:satOff val="-3664"/>
              <a:lumOff val="5883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061" tIns="0" rIns="22406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Recognize your churning clients.</a:t>
          </a:r>
        </a:p>
      </dsp:txBody>
      <dsp:txXfrm>
        <a:off x="4899799" y="1263652"/>
        <a:ext cx="2268338" cy="1633203"/>
      </dsp:txXfrm>
    </dsp:sp>
    <dsp:sp modelId="{F91A67E6-C8F0-4EFB-9344-9BDB6FFA0A6E}">
      <dsp:nvSpPr>
        <dsp:cNvPr id="0" name=""/>
        <dsp:cNvSpPr/>
      </dsp:nvSpPr>
      <dsp:spPr>
        <a:xfrm>
          <a:off x="4899799" y="174849"/>
          <a:ext cx="2268338" cy="108880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061" tIns="165100" rIns="224061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03</a:t>
          </a:r>
        </a:p>
      </dsp:txBody>
      <dsp:txXfrm>
        <a:off x="4899799" y="174849"/>
        <a:ext cx="2268338" cy="1088802"/>
      </dsp:txXfrm>
    </dsp:sp>
    <dsp:sp modelId="{F9861F0F-6506-4999-8F54-4C6FCBDB56ED}">
      <dsp:nvSpPr>
        <dsp:cNvPr id="0" name=""/>
        <dsp:cNvSpPr/>
      </dsp:nvSpPr>
      <dsp:spPr>
        <a:xfrm>
          <a:off x="7349605" y="174849"/>
          <a:ext cx="2268338" cy="2722006"/>
        </a:xfrm>
        <a:prstGeom prst="rect">
          <a:avLst/>
        </a:prstGeom>
        <a:gradFill rotWithShape="0">
          <a:gsLst>
            <a:gs pos="0">
              <a:schemeClr val="accent5">
                <a:hueOff val="15387812"/>
                <a:satOff val="-5496"/>
                <a:lumOff val="882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5387812"/>
                <a:satOff val="-5496"/>
                <a:lumOff val="882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5387812"/>
                <a:satOff val="-5496"/>
                <a:lumOff val="882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5387812"/>
              <a:satOff val="-5496"/>
              <a:lumOff val="8825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061" tIns="0" rIns="22406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a market lifetime model to help you reach the right consumers while still increasing profit.</a:t>
          </a:r>
        </a:p>
      </dsp:txBody>
      <dsp:txXfrm>
        <a:off x="7349605" y="1263652"/>
        <a:ext cx="2268338" cy="1633203"/>
      </dsp:txXfrm>
    </dsp:sp>
    <dsp:sp modelId="{6822A047-745B-406B-B2EA-559A4DE10D47}">
      <dsp:nvSpPr>
        <dsp:cNvPr id="0" name=""/>
        <dsp:cNvSpPr/>
      </dsp:nvSpPr>
      <dsp:spPr>
        <a:xfrm>
          <a:off x="7349605" y="174849"/>
          <a:ext cx="2268338" cy="108880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061" tIns="165100" rIns="224061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04</a:t>
          </a:r>
        </a:p>
      </dsp:txBody>
      <dsp:txXfrm>
        <a:off x="7349605" y="174849"/>
        <a:ext cx="2268338" cy="1088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E97C3-58B4-4581-A6DF-918AF160359E}">
      <dsp:nvSpPr>
        <dsp:cNvPr id="0" name=""/>
        <dsp:cNvSpPr/>
      </dsp:nvSpPr>
      <dsp:spPr>
        <a:xfrm>
          <a:off x="1029440" y="380"/>
          <a:ext cx="2362265" cy="141735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Customer service is atrocious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The churn rate increases exponentially after the fourth service call.</a:t>
          </a:r>
          <a:endParaRPr lang="en-US" sz="1500" kern="1200" dirty="0"/>
        </a:p>
      </dsp:txBody>
      <dsp:txXfrm>
        <a:off x="1029440" y="380"/>
        <a:ext cx="2362265" cy="1417359"/>
      </dsp:txXfrm>
    </dsp:sp>
    <dsp:sp modelId="{7378449C-8E1E-4379-98A8-72EACDA31574}">
      <dsp:nvSpPr>
        <dsp:cNvPr id="0" name=""/>
        <dsp:cNvSpPr/>
      </dsp:nvSpPr>
      <dsp:spPr>
        <a:xfrm>
          <a:off x="3627933" y="380"/>
          <a:ext cx="2362265" cy="1417359"/>
        </a:xfrm>
        <a:prstGeom prst="rect">
          <a:avLst/>
        </a:prstGeom>
        <a:gradFill rotWithShape="0">
          <a:gsLst>
            <a:gs pos="0">
              <a:schemeClr val="accent5">
                <a:hueOff val="5129271"/>
                <a:satOff val="-1832"/>
                <a:lumOff val="294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5129271"/>
                <a:satOff val="-1832"/>
                <a:lumOff val="294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5129271"/>
                <a:satOff val="-1832"/>
                <a:lumOff val="294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The network is of poor quality.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Due to an unbalanced customer-to-coverage ratio in Area Code 415,</a:t>
          </a:r>
          <a:endParaRPr lang="en-US" sz="1500" kern="1200" dirty="0"/>
        </a:p>
      </dsp:txBody>
      <dsp:txXfrm>
        <a:off x="3627933" y="380"/>
        <a:ext cx="2362265" cy="1417359"/>
      </dsp:txXfrm>
    </dsp:sp>
    <dsp:sp modelId="{4EDB7C5D-1EB5-41C2-864D-0673D56E53BB}">
      <dsp:nvSpPr>
        <dsp:cNvPr id="0" name=""/>
        <dsp:cNvSpPr/>
      </dsp:nvSpPr>
      <dsp:spPr>
        <a:xfrm>
          <a:off x="6226425" y="380"/>
          <a:ext cx="2362265" cy="1417359"/>
        </a:xfrm>
        <a:prstGeom prst="rect">
          <a:avLst/>
        </a:prstGeom>
        <a:gradFill rotWithShape="0">
          <a:gsLst>
            <a:gs pos="0">
              <a:schemeClr val="accent5">
                <a:hueOff val="10258542"/>
                <a:satOff val="-3664"/>
                <a:lumOff val="5883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0258542"/>
                <a:satOff val="-3664"/>
                <a:lumOff val="5883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0258542"/>
                <a:satOff val="-3664"/>
                <a:lumOff val="5883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Poor Coverage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AR, CA, MD, ME, MI, MS, MT, NJ, NV, SC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The states mentioned above have a high churn rate.</a:t>
          </a:r>
          <a:endParaRPr lang="en-US" sz="1500" kern="1200" dirty="0"/>
        </a:p>
      </dsp:txBody>
      <dsp:txXfrm>
        <a:off x="6226425" y="380"/>
        <a:ext cx="2362265" cy="1417359"/>
      </dsp:txXfrm>
    </dsp:sp>
    <dsp:sp modelId="{EC0F4EA5-CB25-4C2B-A806-453BDC74CF1C}">
      <dsp:nvSpPr>
        <dsp:cNvPr id="0" name=""/>
        <dsp:cNvSpPr/>
      </dsp:nvSpPr>
      <dsp:spPr>
        <a:xfrm>
          <a:off x="3627933" y="1653966"/>
          <a:ext cx="2362265" cy="1417359"/>
        </a:xfrm>
        <a:prstGeom prst="rect">
          <a:avLst/>
        </a:prstGeom>
        <a:gradFill rotWithShape="0">
          <a:gsLst>
            <a:gs pos="0">
              <a:schemeClr val="accent5">
                <a:hueOff val="15387812"/>
                <a:satOff val="-5496"/>
                <a:lumOff val="882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5387812"/>
                <a:satOff val="-5496"/>
                <a:lumOff val="882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5387812"/>
                <a:satOff val="-5496"/>
                <a:lumOff val="882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Discounts &amp; Promotion plans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Plan availability is unknown due to a lack of visibility.</a:t>
          </a:r>
          <a:endParaRPr lang="en-US" sz="1500" b="1" kern="1200" dirty="0"/>
        </a:p>
      </dsp:txBody>
      <dsp:txXfrm>
        <a:off x="3627933" y="1653966"/>
        <a:ext cx="2362265" cy="14173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DEAC4-9E0C-49F9-AFA4-5B53BDDD204E}">
      <dsp:nvSpPr>
        <dsp:cNvPr id="0" name=""/>
        <dsp:cNvSpPr/>
      </dsp:nvSpPr>
      <dsp:spPr>
        <a:xfrm>
          <a:off x="582441" y="312559"/>
          <a:ext cx="1247033" cy="12470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CEE08-D0DB-48DA-B704-00B982B01DB9}">
      <dsp:nvSpPr>
        <dsp:cNvPr id="0" name=""/>
        <dsp:cNvSpPr/>
      </dsp:nvSpPr>
      <dsp:spPr>
        <a:xfrm>
          <a:off x="848202" y="578321"/>
          <a:ext cx="715510" cy="715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7B26C-9521-42D2-9D85-2F2D2611E16F}">
      <dsp:nvSpPr>
        <dsp:cNvPr id="0" name=""/>
        <dsp:cNvSpPr/>
      </dsp:nvSpPr>
      <dsp:spPr>
        <a:xfrm>
          <a:off x="183799" y="194801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Improve Customer Service</a:t>
          </a:r>
        </a:p>
      </dsp:txBody>
      <dsp:txXfrm>
        <a:off x="183799" y="1948013"/>
        <a:ext cx="2044316" cy="720000"/>
      </dsp:txXfrm>
    </dsp:sp>
    <dsp:sp modelId="{279FAAB6-F557-4AFE-B3AD-E629FC3583AD}">
      <dsp:nvSpPr>
        <dsp:cNvPr id="0" name=""/>
        <dsp:cNvSpPr/>
      </dsp:nvSpPr>
      <dsp:spPr>
        <a:xfrm>
          <a:off x="2984513" y="312559"/>
          <a:ext cx="1247033" cy="1247033"/>
        </a:xfrm>
        <a:prstGeom prst="ellipse">
          <a:avLst/>
        </a:prstGeom>
        <a:solidFill>
          <a:schemeClr val="accent5">
            <a:hueOff val="5129271"/>
            <a:satOff val="-1832"/>
            <a:lumOff val="29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183C1-E12C-47B5-ADD6-77165D51AE1A}">
      <dsp:nvSpPr>
        <dsp:cNvPr id="0" name=""/>
        <dsp:cNvSpPr/>
      </dsp:nvSpPr>
      <dsp:spPr>
        <a:xfrm>
          <a:off x="3250274" y="578321"/>
          <a:ext cx="715510" cy="715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B7EDD-B127-48E9-9AAE-B930053998F9}">
      <dsp:nvSpPr>
        <dsp:cNvPr id="0" name=""/>
        <dsp:cNvSpPr/>
      </dsp:nvSpPr>
      <dsp:spPr>
        <a:xfrm>
          <a:off x="2585871" y="194801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Improve Network Coverage</a:t>
          </a:r>
        </a:p>
      </dsp:txBody>
      <dsp:txXfrm>
        <a:off x="2585871" y="1948013"/>
        <a:ext cx="2044316" cy="720000"/>
      </dsp:txXfrm>
    </dsp:sp>
    <dsp:sp modelId="{4459121E-2669-4FFC-A2E0-F88C1DC183F3}">
      <dsp:nvSpPr>
        <dsp:cNvPr id="0" name=""/>
        <dsp:cNvSpPr/>
      </dsp:nvSpPr>
      <dsp:spPr>
        <a:xfrm>
          <a:off x="5386585" y="312559"/>
          <a:ext cx="1247033" cy="1247033"/>
        </a:xfrm>
        <a:prstGeom prst="ellipse">
          <a:avLst/>
        </a:prstGeom>
        <a:solidFill>
          <a:schemeClr val="accent5">
            <a:hueOff val="10258542"/>
            <a:satOff val="-3664"/>
            <a:lumOff val="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A24F8-3FBD-4973-B09C-3B0EE9B933A4}">
      <dsp:nvSpPr>
        <dsp:cNvPr id="0" name=""/>
        <dsp:cNvSpPr/>
      </dsp:nvSpPr>
      <dsp:spPr>
        <a:xfrm>
          <a:off x="5652346" y="578321"/>
          <a:ext cx="715510" cy="715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3BAD1-56F3-4418-999F-4F55B983BFDD}">
      <dsp:nvSpPr>
        <dsp:cNvPr id="0" name=""/>
        <dsp:cNvSpPr/>
      </dsp:nvSpPr>
      <dsp:spPr>
        <a:xfrm>
          <a:off x="4987943" y="194801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Right Pricing Strategies</a:t>
          </a:r>
        </a:p>
      </dsp:txBody>
      <dsp:txXfrm>
        <a:off x="4987943" y="1948013"/>
        <a:ext cx="2044316" cy="720000"/>
      </dsp:txXfrm>
    </dsp:sp>
    <dsp:sp modelId="{32E73806-C725-4945-B425-EAFD4064CC31}">
      <dsp:nvSpPr>
        <dsp:cNvPr id="0" name=""/>
        <dsp:cNvSpPr/>
      </dsp:nvSpPr>
      <dsp:spPr>
        <a:xfrm>
          <a:off x="7788657" y="312559"/>
          <a:ext cx="1247033" cy="1247033"/>
        </a:xfrm>
        <a:prstGeom prst="ellipse">
          <a:avLst/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93250-B0EE-4C41-AA58-EF71733FA090}">
      <dsp:nvSpPr>
        <dsp:cNvPr id="0" name=""/>
        <dsp:cNvSpPr/>
      </dsp:nvSpPr>
      <dsp:spPr>
        <a:xfrm>
          <a:off x="8054418" y="578321"/>
          <a:ext cx="715510" cy="7155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FCE79-6E71-4AE4-BC85-8686ABF5C0B5}">
      <dsp:nvSpPr>
        <dsp:cNvPr id="0" name=""/>
        <dsp:cNvSpPr/>
      </dsp:nvSpPr>
      <dsp:spPr>
        <a:xfrm>
          <a:off x="7390015" y="194801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Offer Friends and Family Plan</a:t>
          </a:r>
        </a:p>
      </dsp:txBody>
      <dsp:txXfrm>
        <a:off x="7390015" y="1948013"/>
        <a:ext cx="204431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0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74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158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54231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206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675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337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3881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9803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4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610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075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65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9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3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795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3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979B-BD16-499F-8FE9-2A39F5DC6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1305017"/>
            <a:ext cx="10584344" cy="300065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200" dirty="0"/>
              <a:t>Churn Customer Prediction</a:t>
            </a:r>
            <a:br>
              <a:rPr lang="en-US" sz="6200" dirty="0"/>
            </a:br>
            <a:br>
              <a:rPr lang="en-US" sz="6200" dirty="0"/>
            </a:br>
            <a:r>
              <a:rPr lang="en-US" sz="6200" dirty="0"/>
              <a:t>      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F42E8-F620-468A-BF54-DC68AF199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352" y="3524435"/>
            <a:ext cx="10260990" cy="116186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>
                <a:solidFill>
                  <a:schemeClr val="bg2"/>
                </a:solidFill>
              </a:rPr>
              <a:t>                                                     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Submitted by: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				Kunal Sharma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						Prajwal CHAMBE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Nandeeshappa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24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B091-5160-4689-B7B2-AA1A5F55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587240"/>
            <a:ext cx="10364451" cy="1296035"/>
          </a:xfrm>
        </p:spPr>
        <p:txBody>
          <a:bodyPr>
            <a:normAutofit/>
          </a:bodyPr>
          <a:lstStyle/>
          <a:p>
            <a:r>
              <a:rPr lang="en-US"/>
              <a:t>Business Proposition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0B35C34-509C-452E-8B53-080F71898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544837"/>
              </p:ext>
            </p:extLst>
          </p:nvPr>
        </p:nvGraphicFramePr>
        <p:xfrm>
          <a:off x="1286934" y="1286934"/>
          <a:ext cx="9618132" cy="3071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279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D43E-C5EA-4646-950C-F6248A7A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587240"/>
            <a:ext cx="10364451" cy="1296035"/>
          </a:xfrm>
        </p:spPr>
        <p:txBody>
          <a:bodyPr>
            <a:normAutofit/>
          </a:bodyPr>
          <a:lstStyle/>
          <a:p>
            <a:r>
              <a:rPr lang="en-US" b="1"/>
              <a:t>Factors Responsible for Churn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8EEE08-F763-4670-A274-FC5276D49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140289"/>
              </p:ext>
            </p:extLst>
          </p:nvPr>
        </p:nvGraphicFramePr>
        <p:xfrm>
          <a:off x="1286934" y="1286934"/>
          <a:ext cx="9618132" cy="3071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081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E9EE75A-A958-4EEE-91B6-38F7E7D24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DEEEF-95F7-4F22-A7CE-982AE3C7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10" y="4956620"/>
            <a:ext cx="10364451" cy="758380"/>
          </a:xfrm>
        </p:spPr>
        <p:txBody>
          <a:bodyPr>
            <a:normAutofit/>
          </a:bodyPr>
          <a:lstStyle/>
          <a:p>
            <a:r>
              <a:rPr lang="en-US"/>
              <a:t>Recommendations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624702-F14C-406D-9285-9EC225512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1999"/>
          </a:xfrm>
          <a:prstGeom prst="rect">
            <a:avLst/>
          </a:prstGeom>
          <a:ln w="28575"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75593A-F97A-443A-991F-6101CD1E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89"/>
          <a:stretch/>
        </p:blipFill>
        <p:spPr>
          <a:xfrm>
            <a:off x="0" y="-2"/>
            <a:ext cx="12192000" cy="181816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F1DBCB-8B6D-4D39-B355-A12DDD02C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138603"/>
              </p:ext>
            </p:extLst>
          </p:nvPr>
        </p:nvGraphicFramePr>
        <p:xfrm>
          <a:off x="1286934" y="951345"/>
          <a:ext cx="9618132" cy="2980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902437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</TotalTime>
  <Words>187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Churn Customer Prediction                    </vt:lpstr>
      <vt:lpstr>Business Proposition</vt:lpstr>
      <vt:lpstr>Factors Responsible for Churn 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Churn rate – ABC Wireless Inc                    </dc:title>
  <dc:creator>Raahitha Devarapalli</dc:creator>
  <cp:lastModifiedBy>Kunal Sharma</cp:lastModifiedBy>
  <cp:revision>17</cp:revision>
  <dcterms:created xsi:type="dcterms:W3CDTF">2019-12-07T04:22:02Z</dcterms:created>
  <dcterms:modified xsi:type="dcterms:W3CDTF">2021-05-13T02:32:54Z</dcterms:modified>
</cp:coreProperties>
</file>