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8" r:id="rId1"/>
  </p:sldMasterIdLst>
  <p:sldIdLst>
    <p:sldId id="256" r:id="rId2"/>
    <p:sldId id="258" r:id="rId3"/>
    <p:sldId id="261" r:id="rId4"/>
    <p:sldId id="259" r:id="rId5"/>
    <p:sldId id="260" r:id="rId6"/>
    <p:sldId id="262" r:id="rId7"/>
    <p:sldId id="265" r:id="rId8"/>
    <p:sldId id="263" r:id="rId9"/>
    <p:sldId id="264" r:id="rId10"/>
    <p:sldId id="266"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ruta Deshpande" initials="AD" lastIdx="4" clrIdx="0">
    <p:extLst>
      <p:ext uri="{19B8F6BF-5375-455C-9EA6-DF929625EA0E}">
        <p15:presenceInfo xmlns:p15="http://schemas.microsoft.com/office/powerpoint/2012/main" userId="4c51c60f2c4088a8" providerId="Windows Live"/>
      </p:ext>
    </p:extLst>
  </p:cmAuthor>
  <p:cmAuthor id="2" name="Sharma, Kunal" initials="SK" lastIdx="2" clrIdx="1">
    <p:extLst>
      <p:ext uri="{19B8F6BF-5375-455C-9EA6-DF929625EA0E}">
        <p15:presenceInfo xmlns:p15="http://schemas.microsoft.com/office/powerpoint/2012/main" userId="S::ksharm11@kent.edu::495999b8-69fc-4ac4-b5bd-9e78720d208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05139D-0F91-4086-837E-357B0C8B732C}"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B0812CB5-F3A7-441B-9724-D09640201C70}">
      <dgm:prSet/>
      <dgm:spPr/>
      <dgm:t>
        <a:bodyPr/>
        <a:lstStyle/>
        <a:p>
          <a:pPr>
            <a:lnSpc>
              <a:spcPct val="100000"/>
            </a:lnSpc>
          </a:pPr>
          <a:r>
            <a:rPr lang="en-US" dirty="0"/>
            <a:t>Browsing pattern of the customer to help if the customer is likely to watch.</a:t>
          </a:r>
        </a:p>
      </dgm:t>
    </dgm:pt>
    <dgm:pt modelId="{C29981AC-5DCE-4431-AF29-8F6848E5F15A}" type="parTrans" cxnId="{8BFC8A89-62EA-4FD4-AF87-7B4608C50759}">
      <dgm:prSet/>
      <dgm:spPr/>
      <dgm:t>
        <a:bodyPr/>
        <a:lstStyle/>
        <a:p>
          <a:endParaRPr lang="en-US"/>
        </a:p>
      </dgm:t>
    </dgm:pt>
    <dgm:pt modelId="{8FFC7DD8-5D79-4405-B479-472AED7EB6A4}" type="sibTrans" cxnId="{8BFC8A89-62EA-4FD4-AF87-7B4608C50759}">
      <dgm:prSet/>
      <dgm:spPr/>
      <dgm:t>
        <a:bodyPr/>
        <a:lstStyle/>
        <a:p>
          <a:endParaRPr lang="en-US"/>
        </a:p>
      </dgm:t>
    </dgm:pt>
    <dgm:pt modelId="{CCF83B6A-346E-4AD4-8E65-2AB98729EDF1}">
      <dgm:prSet/>
      <dgm:spPr/>
      <dgm:t>
        <a:bodyPr/>
        <a:lstStyle/>
        <a:p>
          <a:pPr>
            <a:lnSpc>
              <a:spcPct val="100000"/>
            </a:lnSpc>
          </a:pPr>
          <a:r>
            <a:rPr lang="en-US" dirty="0"/>
            <a:t>On the festive occasions or holidays the customers are likely to view what kind of Shows or Movies.</a:t>
          </a:r>
        </a:p>
      </dgm:t>
    </dgm:pt>
    <dgm:pt modelId="{321C8166-B479-4B17-B8EB-4DB643C3CA85}" type="parTrans" cxnId="{118C4302-0A51-4CDB-9130-3B3114CD7567}">
      <dgm:prSet/>
      <dgm:spPr/>
      <dgm:t>
        <a:bodyPr/>
        <a:lstStyle/>
        <a:p>
          <a:endParaRPr lang="en-US"/>
        </a:p>
      </dgm:t>
    </dgm:pt>
    <dgm:pt modelId="{9C5933FA-B46F-4E3C-8B8A-0214B4A08472}" type="sibTrans" cxnId="{118C4302-0A51-4CDB-9130-3B3114CD7567}">
      <dgm:prSet/>
      <dgm:spPr/>
      <dgm:t>
        <a:bodyPr/>
        <a:lstStyle/>
        <a:p>
          <a:endParaRPr lang="en-US"/>
        </a:p>
      </dgm:t>
    </dgm:pt>
    <dgm:pt modelId="{522C6916-CCE6-4B8B-BC4B-5362F9F83FEB}">
      <dgm:prSet/>
      <dgm:spPr/>
      <dgm:t>
        <a:bodyPr/>
        <a:lstStyle/>
        <a:p>
          <a:pPr>
            <a:lnSpc>
              <a:spcPct val="100000"/>
            </a:lnSpc>
          </a:pPr>
          <a:r>
            <a:rPr lang="en-US" dirty="0"/>
            <a:t>The user base during the weekends can also help in gathering the stocks and </a:t>
          </a:r>
          <a:r>
            <a:rPr lang="en-US" b="0" i="0" dirty="0"/>
            <a:t>Global Customer Base</a:t>
          </a:r>
          <a:r>
            <a:rPr lang="en-US" dirty="0"/>
            <a:t>.</a:t>
          </a:r>
        </a:p>
      </dgm:t>
    </dgm:pt>
    <dgm:pt modelId="{2A415426-E6B8-4C03-A9CC-1DD968C74F78}" type="parTrans" cxnId="{8F0A14C1-6E38-4F39-A2AB-3C3130C88ADA}">
      <dgm:prSet/>
      <dgm:spPr/>
      <dgm:t>
        <a:bodyPr/>
        <a:lstStyle/>
        <a:p>
          <a:endParaRPr lang="en-US"/>
        </a:p>
      </dgm:t>
    </dgm:pt>
    <dgm:pt modelId="{4BF7D1BE-0C10-4D79-B27E-FB8E613E3D1E}" type="sibTrans" cxnId="{8F0A14C1-6E38-4F39-A2AB-3C3130C88ADA}">
      <dgm:prSet/>
      <dgm:spPr/>
      <dgm:t>
        <a:bodyPr/>
        <a:lstStyle/>
        <a:p>
          <a:endParaRPr lang="en-US"/>
        </a:p>
      </dgm:t>
    </dgm:pt>
    <dgm:pt modelId="{B25B7F3C-B4A9-4466-9016-61622281E1D9}" type="pres">
      <dgm:prSet presAssocID="{E505139D-0F91-4086-837E-357B0C8B732C}" presName="root" presStyleCnt="0">
        <dgm:presLayoutVars>
          <dgm:dir/>
          <dgm:resizeHandles val="exact"/>
        </dgm:presLayoutVars>
      </dgm:prSet>
      <dgm:spPr/>
    </dgm:pt>
    <dgm:pt modelId="{B1FDBBEC-2731-4CEB-AAB3-D3EB60F2E98B}" type="pres">
      <dgm:prSet presAssocID="{B0812CB5-F3A7-441B-9724-D09640201C70}" presName="compNode" presStyleCnt="0"/>
      <dgm:spPr/>
    </dgm:pt>
    <dgm:pt modelId="{DA19525F-0554-45BF-9BA0-A664A34D704D}" type="pres">
      <dgm:prSet presAssocID="{B0812CB5-F3A7-441B-9724-D09640201C70}" presName="bgRect" presStyleLbl="bgShp" presStyleIdx="0" presStyleCnt="3"/>
      <dgm:spPr/>
    </dgm:pt>
    <dgm:pt modelId="{62A58A91-A443-4DB1-9BF8-D7EF3826908D}" type="pres">
      <dgm:prSet presAssocID="{B0812CB5-F3A7-441B-9724-D09640201C7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owser Window"/>
        </a:ext>
      </dgm:extLst>
    </dgm:pt>
    <dgm:pt modelId="{A912C2B6-A520-45AB-AB48-66F965EFEB34}" type="pres">
      <dgm:prSet presAssocID="{B0812CB5-F3A7-441B-9724-D09640201C70}" presName="spaceRect" presStyleCnt="0"/>
      <dgm:spPr/>
    </dgm:pt>
    <dgm:pt modelId="{6E28A225-198D-439F-8777-7DCB3317C26D}" type="pres">
      <dgm:prSet presAssocID="{B0812CB5-F3A7-441B-9724-D09640201C70}" presName="parTx" presStyleLbl="revTx" presStyleIdx="0" presStyleCnt="3">
        <dgm:presLayoutVars>
          <dgm:chMax val="0"/>
          <dgm:chPref val="0"/>
        </dgm:presLayoutVars>
      </dgm:prSet>
      <dgm:spPr/>
    </dgm:pt>
    <dgm:pt modelId="{F6BAF773-D426-4993-8BB2-440DA86FB108}" type="pres">
      <dgm:prSet presAssocID="{8FFC7DD8-5D79-4405-B479-472AED7EB6A4}" presName="sibTrans" presStyleCnt="0"/>
      <dgm:spPr/>
    </dgm:pt>
    <dgm:pt modelId="{DF2BF439-6608-4BD3-9FD1-18491E8C1F8B}" type="pres">
      <dgm:prSet presAssocID="{CCF83B6A-346E-4AD4-8E65-2AB98729EDF1}" presName="compNode" presStyleCnt="0"/>
      <dgm:spPr/>
    </dgm:pt>
    <dgm:pt modelId="{EEEB16C3-4FEB-48A4-9412-108949370B4D}" type="pres">
      <dgm:prSet presAssocID="{CCF83B6A-346E-4AD4-8E65-2AB98729EDF1}" presName="bgRect" presStyleLbl="bgShp" presStyleIdx="1" presStyleCnt="3"/>
      <dgm:spPr/>
    </dgm:pt>
    <dgm:pt modelId="{7ED2D463-2FF0-4CA2-99AC-C2CDA9B57374}" type="pres">
      <dgm:prSet presAssocID="{CCF83B6A-346E-4AD4-8E65-2AB98729EDF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nfetti Ball"/>
        </a:ext>
      </dgm:extLst>
    </dgm:pt>
    <dgm:pt modelId="{9A13DD81-D783-45CE-83FB-857DB6D264CF}" type="pres">
      <dgm:prSet presAssocID="{CCF83B6A-346E-4AD4-8E65-2AB98729EDF1}" presName="spaceRect" presStyleCnt="0"/>
      <dgm:spPr/>
    </dgm:pt>
    <dgm:pt modelId="{C8B17321-A610-4EFD-B0B5-20CCAA5D1BD8}" type="pres">
      <dgm:prSet presAssocID="{CCF83B6A-346E-4AD4-8E65-2AB98729EDF1}" presName="parTx" presStyleLbl="revTx" presStyleIdx="1" presStyleCnt="3">
        <dgm:presLayoutVars>
          <dgm:chMax val="0"/>
          <dgm:chPref val="0"/>
        </dgm:presLayoutVars>
      </dgm:prSet>
      <dgm:spPr/>
    </dgm:pt>
    <dgm:pt modelId="{448A90D1-20E0-4EA3-988D-32971AE53917}" type="pres">
      <dgm:prSet presAssocID="{9C5933FA-B46F-4E3C-8B8A-0214B4A08472}" presName="sibTrans" presStyleCnt="0"/>
      <dgm:spPr/>
    </dgm:pt>
    <dgm:pt modelId="{3B04DB6D-051A-43FB-B681-1BD6A8872456}" type="pres">
      <dgm:prSet presAssocID="{522C6916-CCE6-4B8B-BC4B-5362F9F83FEB}" presName="compNode" presStyleCnt="0"/>
      <dgm:spPr/>
    </dgm:pt>
    <dgm:pt modelId="{AAE29CF8-37E3-48CD-9E37-BC9ABC3248A6}" type="pres">
      <dgm:prSet presAssocID="{522C6916-CCE6-4B8B-BC4B-5362F9F83FEB}" presName="bgRect" presStyleLbl="bgShp" presStyleIdx="2" presStyleCnt="3"/>
      <dgm:spPr/>
    </dgm:pt>
    <dgm:pt modelId="{69A4F800-7C1E-4BA4-AFDC-79212E51BD74}" type="pres">
      <dgm:prSet presAssocID="{522C6916-CCE6-4B8B-BC4B-5362F9F83FE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Graph with Upward Trend"/>
        </a:ext>
      </dgm:extLst>
    </dgm:pt>
    <dgm:pt modelId="{E52ECCE6-20B6-482E-8756-E4928F9F4871}" type="pres">
      <dgm:prSet presAssocID="{522C6916-CCE6-4B8B-BC4B-5362F9F83FEB}" presName="spaceRect" presStyleCnt="0"/>
      <dgm:spPr/>
    </dgm:pt>
    <dgm:pt modelId="{0926A4D9-E8E4-4CCA-9A4F-9838E0F0D411}" type="pres">
      <dgm:prSet presAssocID="{522C6916-CCE6-4B8B-BC4B-5362F9F83FEB}" presName="parTx" presStyleLbl="revTx" presStyleIdx="2" presStyleCnt="3">
        <dgm:presLayoutVars>
          <dgm:chMax val="0"/>
          <dgm:chPref val="0"/>
        </dgm:presLayoutVars>
      </dgm:prSet>
      <dgm:spPr/>
    </dgm:pt>
  </dgm:ptLst>
  <dgm:cxnLst>
    <dgm:cxn modelId="{118C4302-0A51-4CDB-9130-3B3114CD7567}" srcId="{E505139D-0F91-4086-837E-357B0C8B732C}" destId="{CCF83B6A-346E-4AD4-8E65-2AB98729EDF1}" srcOrd="1" destOrd="0" parTransId="{321C8166-B479-4B17-B8EB-4DB643C3CA85}" sibTransId="{9C5933FA-B46F-4E3C-8B8A-0214B4A08472}"/>
    <dgm:cxn modelId="{2BF0881B-E707-4DFA-AE82-C6B9FD3F2668}" type="presOf" srcId="{522C6916-CCE6-4B8B-BC4B-5362F9F83FEB}" destId="{0926A4D9-E8E4-4CCA-9A4F-9838E0F0D411}" srcOrd="0" destOrd="0" presId="urn:microsoft.com/office/officeart/2018/2/layout/IconVerticalSolidList"/>
    <dgm:cxn modelId="{BC3E3E48-D9AC-4A90-9A79-3DBBDA1F842D}" type="presOf" srcId="{CCF83B6A-346E-4AD4-8E65-2AB98729EDF1}" destId="{C8B17321-A610-4EFD-B0B5-20CCAA5D1BD8}" srcOrd="0" destOrd="0" presId="urn:microsoft.com/office/officeart/2018/2/layout/IconVerticalSolidList"/>
    <dgm:cxn modelId="{8BFC8A89-62EA-4FD4-AF87-7B4608C50759}" srcId="{E505139D-0F91-4086-837E-357B0C8B732C}" destId="{B0812CB5-F3A7-441B-9724-D09640201C70}" srcOrd="0" destOrd="0" parTransId="{C29981AC-5DCE-4431-AF29-8F6848E5F15A}" sibTransId="{8FFC7DD8-5D79-4405-B479-472AED7EB6A4}"/>
    <dgm:cxn modelId="{8F0A14C1-6E38-4F39-A2AB-3C3130C88ADA}" srcId="{E505139D-0F91-4086-837E-357B0C8B732C}" destId="{522C6916-CCE6-4B8B-BC4B-5362F9F83FEB}" srcOrd="2" destOrd="0" parTransId="{2A415426-E6B8-4C03-A9CC-1DD968C74F78}" sibTransId="{4BF7D1BE-0C10-4D79-B27E-FB8E613E3D1E}"/>
    <dgm:cxn modelId="{A07669D6-A269-4C7D-B129-22A509884B21}" type="presOf" srcId="{B0812CB5-F3A7-441B-9724-D09640201C70}" destId="{6E28A225-198D-439F-8777-7DCB3317C26D}" srcOrd="0" destOrd="0" presId="urn:microsoft.com/office/officeart/2018/2/layout/IconVerticalSolidList"/>
    <dgm:cxn modelId="{27738CEF-8BF1-4F2E-8EFE-BFFF183A0E30}" type="presOf" srcId="{E505139D-0F91-4086-837E-357B0C8B732C}" destId="{B25B7F3C-B4A9-4466-9016-61622281E1D9}" srcOrd="0" destOrd="0" presId="urn:microsoft.com/office/officeart/2018/2/layout/IconVerticalSolidList"/>
    <dgm:cxn modelId="{2E6C8600-9998-4427-AEF0-B3F61C27C990}" type="presParOf" srcId="{B25B7F3C-B4A9-4466-9016-61622281E1D9}" destId="{B1FDBBEC-2731-4CEB-AAB3-D3EB60F2E98B}" srcOrd="0" destOrd="0" presId="urn:microsoft.com/office/officeart/2018/2/layout/IconVerticalSolidList"/>
    <dgm:cxn modelId="{6DA85E6C-A9D4-40D0-8A71-62E0F25D00F7}" type="presParOf" srcId="{B1FDBBEC-2731-4CEB-AAB3-D3EB60F2E98B}" destId="{DA19525F-0554-45BF-9BA0-A664A34D704D}" srcOrd="0" destOrd="0" presId="urn:microsoft.com/office/officeart/2018/2/layout/IconVerticalSolidList"/>
    <dgm:cxn modelId="{00C30857-5940-4E33-A5E3-1B9949B416DD}" type="presParOf" srcId="{B1FDBBEC-2731-4CEB-AAB3-D3EB60F2E98B}" destId="{62A58A91-A443-4DB1-9BF8-D7EF3826908D}" srcOrd="1" destOrd="0" presId="urn:microsoft.com/office/officeart/2018/2/layout/IconVerticalSolidList"/>
    <dgm:cxn modelId="{CD9AE077-64B4-4657-9667-0E8A73AE25F7}" type="presParOf" srcId="{B1FDBBEC-2731-4CEB-AAB3-D3EB60F2E98B}" destId="{A912C2B6-A520-45AB-AB48-66F965EFEB34}" srcOrd="2" destOrd="0" presId="urn:microsoft.com/office/officeart/2018/2/layout/IconVerticalSolidList"/>
    <dgm:cxn modelId="{FA6E4751-DD6C-4042-BC47-F6E6580B10F3}" type="presParOf" srcId="{B1FDBBEC-2731-4CEB-AAB3-D3EB60F2E98B}" destId="{6E28A225-198D-439F-8777-7DCB3317C26D}" srcOrd="3" destOrd="0" presId="urn:microsoft.com/office/officeart/2018/2/layout/IconVerticalSolidList"/>
    <dgm:cxn modelId="{D77685BF-9729-40C3-9212-1E20E8656D89}" type="presParOf" srcId="{B25B7F3C-B4A9-4466-9016-61622281E1D9}" destId="{F6BAF773-D426-4993-8BB2-440DA86FB108}" srcOrd="1" destOrd="0" presId="urn:microsoft.com/office/officeart/2018/2/layout/IconVerticalSolidList"/>
    <dgm:cxn modelId="{9AA77162-0A8B-418F-9163-2B2AC8AB473F}" type="presParOf" srcId="{B25B7F3C-B4A9-4466-9016-61622281E1D9}" destId="{DF2BF439-6608-4BD3-9FD1-18491E8C1F8B}" srcOrd="2" destOrd="0" presId="urn:microsoft.com/office/officeart/2018/2/layout/IconVerticalSolidList"/>
    <dgm:cxn modelId="{8672E0D0-2C19-4524-9E8E-BACC91A1A9F2}" type="presParOf" srcId="{DF2BF439-6608-4BD3-9FD1-18491E8C1F8B}" destId="{EEEB16C3-4FEB-48A4-9412-108949370B4D}" srcOrd="0" destOrd="0" presId="urn:microsoft.com/office/officeart/2018/2/layout/IconVerticalSolidList"/>
    <dgm:cxn modelId="{6692B1ED-FAD7-485F-8732-DBACBB9326EE}" type="presParOf" srcId="{DF2BF439-6608-4BD3-9FD1-18491E8C1F8B}" destId="{7ED2D463-2FF0-4CA2-99AC-C2CDA9B57374}" srcOrd="1" destOrd="0" presId="urn:microsoft.com/office/officeart/2018/2/layout/IconVerticalSolidList"/>
    <dgm:cxn modelId="{29A70284-E2D4-4067-8E97-8B58F3467D3B}" type="presParOf" srcId="{DF2BF439-6608-4BD3-9FD1-18491E8C1F8B}" destId="{9A13DD81-D783-45CE-83FB-857DB6D264CF}" srcOrd="2" destOrd="0" presId="urn:microsoft.com/office/officeart/2018/2/layout/IconVerticalSolidList"/>
    <dgm:cxn modelId="{10B4643F-38A4-4F2F-9672-82FFE1EFCB5C}" type="presParOf" srcId="{DF2BF439-6608-4BD3-9FD1-18491E8C1F8B}" destId="{C8B17321-A610-4EFD-B0B5-20CCAA5D1BD8}" srcOrd="3" destOrd="0" presId="urn:microsoft.com/office/officeart/2018/2/layout/IconVerticalSolidList"/>
    <dgm:cxn modelId="{0677DE55-DB2D-4E5C-AC2C-47E4E0D7640D}" type="presParOf" srcId="{B25B7F3C-B4A9-4466-9016-61622281E1D9}" destId="{448A90D1-20E0-4EA3-988D-32971AE53917}" srcOrd="3" destOrd="0" presId="urn:microsoft.com/office/officeart/2018/2/layout/IconVerticalSolidList"/>
    <dgm:cxn modelId="{B274DD74-D66A-4F20-8371-D28EA59772C1}" type="presParOf" srcId="{B25B7F3C-B4A9-4466-9016-61622281E1D9}" destId="{3B04DB6D-051A-43FB-B681-1BD6A8872456}" srcOrd="4" destOrd="0" presId="urn:microsoft.com/office/officeart/2018/2/layout/IconVerticalSolidList"/>
    <dgm:cxn modelId="{AAE5C6B6-9911-4333-8DF7-000C84BDE3A8}" type="presParOf" srcId="{3B04DB6D-051A-43FB-B681-1BD6A8872456}" destId="{AAE29CF8-37E3-48CD-9E37-BC9ABC3248A6}" srcOrd="0" destOrd="0" presId="urn:microsoft.com/office/officeart/2018/2/layout/IconVerticalSolidList"/>
    <dgm:cxn modelId="{6AC27EE7-7046-4402-A846-74054BA81698}" type="presParOf" srcId="{3B04DB6D-051A-43FB-B681-1BD6A8872456}" destId="{69A4F800-7C1E-4BA4-AFDC-79212E51BD74}" srcOrd="1" destOrd="0" presId="urn:microsoft.com/office/officeart/2018/2/layout/IconVerticalSolidList"/>
    <dgm:cxn modelId="{DB1B5203-22CB-4613-8CD0-92DE434783C1}" type="presParOf" srcId="{3B04DB6D-051A-43FB-B681-1BD6A8872456}" destId="{E52ECCE6-20B6-482E-8756-E4928F9F4871}" srcOrd="2" destOrd="0" presId="urn:microsoft.com/office/officeart/2018/2/layout/IconVerticalSolidList"/>
    <dgm:cxn modelId="{03AAADAF-C112-420E-BA8F-A1CA0D0A3EF8}" type="presParOf" srcId="{3B04DB6D-051A-43FB-B681-1BD6A8872456}" destId="{0926A4D9-E8E4-4CCA-9A4F-9838E0F0D41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E504ED6-38C9-414F-AFD9-C81A753FAD35}"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7B18788E-324E-4741-B8CA-C2141747A9A0}">
      <dgm:prSet/>
      <dgm:spPr/>
      <dgm:t>
        <a:bodyPr/>
        <a:lstStyle/>
        <a:p>
          <a:r>
            <a:rPr lang="en-US" dirty="0"/>
            <a:t>The information collected comes from the old URL session information.</a:t>
          </a:r>
        </a:p>
      </dgm:t>
    </dgm:pt>
    <dgm:pt modelId="{40869210-5671-4644-98B5-9350153148BC}" type="parTrans" cxnId="{FBFD4692-2BEC-4A55-91BE-FA4A1D85D9A1}">
      <dgm:prSet/>
      <dgm:spPr/>
      <dgm:t>
        <a:bodyPr/>
        <a:lstStyle/>
        <a:p>
          <a:endParaRPr lang="en-US"/>
        </a:p>
      </dgm:t>
    </dgm:pt>
    <dgm:pt modelId="{E07547C3-0CA6-4A74-9928-CBA56C899805}" type="sibTrans" cxnId="{FBFD4692-2BEC-4A55-91BE-FA4A1D85D9A1}">
      <dgm:prSet/>
      <dgm:spPr/>
      <dgm:t>
        <a:bodyPr/>
        <a:lstStyle/>
        <a:p>
          <a:endParaRPr lang="en-US"/>
        </a:p>
      </dgm:t>
    </dgm:pt>
    <dgm:pt modelId="{E2A839E3-DF33-450E-8C81-EEEC06F6BA1E}">
      <dgm:prSet/>
      <dgm:spPr/>
      <dgm:t>
        <a:bodyPr/>
        <a:lstStyle/>
        <a:p>
          <a:r>
            <a:rPr lang="en-US" dirty="0"/>
            <a:t>The customer surfing statistics will help Netflix to stock the repository for the most relevant videos when users are likely to shop.</a:t>
          </a:r>
        </a:p>
      </dgm:t>
    </dgm:pt>
    <dgm:pt modelId="{F6CBEF99-DF59-4289-9601-AB2267C1FA54}" type="parTrans" cxnId="{7B69753A-524B-4361-91C5-8896E1630E2B}">
      <dgm:prSet/>
      <dgm:spPr/>
      <dgm:t>
        <a:bodyPr/>
        <a:lstStyle/>
        <a:p>
          <a:endParaRPr lang="en-US"/>
        </a:p>
      </dgm:t>
    </dgm:pt>
    <dgm:pt modelId="{D62BFC5D-2862-45D6-869F-873784B0B77F}" type="sibTrans" cxnId="{7B69753A-524B-4361-91C5-8896E1630E2B}">
      <dgm:prSet/>
      <dgm:spPr/>
      <dgm:t>
        <a:bodyPr/>
        <a:lstStyle/>
        <a:p>
          <a:endParaRPr lang="en-US"/>
        </a:p>
      </dgm:t>
    </dgm:pt>
    <dgm:pt modelId="{2637665A-1B9D-4858-B35A-F5BA79816E9C}">
      <dgm:prSet/>
      <dgm:spPr/>
      <dgm:t>
        <a:bodyPr/>
        <a:lstStyle/>
        <a:p>
          <a:r>
            <a:rPr lang="en-US" dirty="0"/>
            <a:t>Also, the revenue cost savings generated from the greater number of visitors would help in the branding and advertisement strategies of the Netflix websites.</a:t>
          </a:r>
        </a:p>
      </dgm:t>
    </dgm:pt>
    <dgm:pt modelId="{8B22810D-116A-4F0E-8AE5-1D5EBF3030ED}" type="parTrans" cxnId="{9F73CFA7-C2A0-48F1-A4C0-102FB6E7AA1D}">
      <dgm:prSet/>
      <dgm:spPr/>
      <dgm:t>
        <a:bodyPr/>
        <a:lstStyle/>
        <a:p>
          <a:endParaRPr lang="en-US"/>
        </a:p>
      </dgm:t>
    </dgm:pt>
    <dgm:pt modelId="{9913A651-B863-45B2-8106-16D43B3EDC97}" type="sibTrans" cxnId="{9F73CFA7-C2A0-48F1-A4C0-102FB6E7AA1D}">
      <dgm:prSet/>
      <dgm:spPr/>
      <dgm:t>
        <a:bodyPr/>
        <a:lstStyle/>
        <a:p>
          <a:endParaRPr lang="en-US"/>
        </a:p>
      </dgm:t>
    </dgm:pt>
    <dgm:pt modelId="{A430B82C-FC97-427D-A9BE-738C5CB1FB70}">
      <dgm:prSet/>
      <dgm:spPr/>
      <dgm:t>
        <a:bodyPr/>
        <a:lstStyle/>
        <a:p>
          <a:r>
            <a:rPr lang="en-US" dirty="0"/>
            <a:t>Unmapped subscribers will receive the information and more subscribers would be gathered by the e-commerce platform of Netflix.</a:t>
          </a:r>
        </a:p>
      </dgm:t>
    </dgm:pt>
    <dgm:pt modelId="{DDFF499C-5BDA-46E5-8FB5-4337F20414C9}" type="parTrans" cxnId="{7D035488-51A5-4291-8394-E4C448033D48}">
      <dgm:prSet/>
      <dgm:spPr/>
      <dgm:t>
        <a:bodyPr/>
        <a:lstStyle/>
        <a:p>
          <a:endParaRPr lang="en-US"/>
        </a:p>
      </dgm:t>
    </dgm:pt>
    <dgm:pt modelId="{13DAA095-B0D1-40CA-85B0-5EABA8111615}" type="sibTrans" cxnId="{7D035488-51A5-4291-8394-E4C448033D48}">
      <dgm:prSet/>
      <dgm:spPr/>
      <dgm:t>
        <a:bodyPr/>
        <a:lstStyle/>
        <a:p>
          <a:endParaRPr lang="en-US"/>
        </a:p>
      </dgm:t>
    </dgm:pt>
    <dgm:pt modelId="{497A9A55-BD31-4AE2-910E-54BFB9FA9B0A}" type="pres">
      <dgm:prSet presAssocID="{AE504ED6-38C9-414F-AFD9-C81A753FAD35}" presName="diagram" presStyleCnt="0">
        <dgm:presLayoutVars>
          <dgm:dir/>
          <dgm:resizeHandles val="exact"/>
        </dgm:presLayoutVars>
      </dgm:prSet>
      <dgm:spPr/>
    </dgm:pt>
    <dgm:pt modelId="{0FEDAE5B-60FB-4C7E-9997-879C6E5AEE5A}" type="pres">
      <dgm:prSet presAssocID="{7B18788E-324E-4741-B8CA-C2141747A9A0}" presName="node" presStyleLbl="node1" presStyleIdx="0" presStyleCnt="4">
        <dgm:presLayoutVars>
          <dgm:bulletEnabled val="1"/>
        </dgm:presLayoutVars>
      </dgm:prSet>
      <dgm:spPr/>
    </dgm:pt>
    <dgm:pt modelId="{A6E753A0-3E38-4DDF-B2EE-6707716178F7}" type="pres">
      <dgm:prSet presAssocID="{E07547C3-0CA6-4A74-9928-CBA56C899805}" presName="sibTrans" presStyleCnt="0"/>
      <dgm:spPr/>
    </dgm:pt>
    <dgm:pt modelId="{9A53E704-5FBC-4B6A-93EB-A1312B4F68E9}" type="pres">
      <dgm:prSet presAssocID="{E2A839E3-DF33-450E-8C81-EEEC06F6BA1E}" presName="node" presStyleLbl="node1" presStyleIdx="1" presStyleCnt="4">
        <dgm:presLayoutVars>
          <dgm:bulletEnabled val="1"/>
        </dgm:presLayoutVars>
      </dgm:prSet>
      <dgm:spPr/>
    </dgm:pt>
    <dgm:pt modelId="{612DC99D-5539-4330-A71F-6026F38DDFBA}" type="pres">
      <dgm:prSet presAssocID="{D62BFC5D-2862-45D6-869F-873784B0B77F}" presName="sibTrans" presStyleCnt="0"/>
      <dgm:spPr/>
    </dgm:pt>
    <dgm:pt modelId="{7F88C67A-8E6A-4E17-B268-D5F9CB4565BB}" type="pres">
      <dgm:prSet presAssocID="{2637665A-1B9D-4858-B35A-F5BA79816E9C}" presName="node" presStyleLbl="node1" presStyleIdx="2" presStyleCnt="4">
        <dgm:presLayoutVars>
          <dgm:bulletEnabled val="1"/>
        </dgm:presLayoutVars>
      </dgm:prSet>
      <dgm:spPr/>
    </dgm:pt>
    <dgm:pt modelId="{168BF3A3-57D4-41FE-BCD6-0419E6BFECF0}" type="pres">
      <dgm:prSet presAssocID="{9913A651-B863-45B2-8106-16D43B3EDC97}" presName="sibTrans" presStyleCnt="0"/>
      <dgm:spPr/>
    </dgm:pt>
    <dgm:pt modelId="{01789403-C7F8-4B6C-B93A-A8B564249345}" type="pres">
      <dgm:prSet presAssocID="{A430B82C-FC97-427D-A9BE-738C5CB1FB70}" presName="node" presStyleLbl="node1" presStyleIdx="3" presStyleCnt="4">
        <dgm:presLayoutVars>
          <dgm:bulletEnabled val="1"/>
        </dgm:presLayoutVars>
      </dgm:prSet>
      <dgm:spPr/>
    </dgm:pt>
  </dgm:ptLst>
  <dgm:cxnLst>
    <dgm:cxn modelId="{B2E37630-6EBC-4651-827B-5319C885A996}" type="presOf" srcId="{AE504ED6-38C9-414F-AFD9-C81A753FAD35}" destId="{497A9A55-BD31-4AE2-910E-54BFB9FA9B0A}" srcOrd="0" destOrd="0" presId="urn:microsoft.com/office/officeart/2005/8/layout/default"/>
    <dgm:cxn modelId="{7B69753A-524B-4361-91C5-8896E1630E2B}" srcId="{AE504ED6-38C9-414F-AFD9-C81A753FAD35}" destId="{E2A839E3-DF33-450E-8C81-EEEC06F6BA1E}" srcOrd="1" destOrd="0" parTransId="{F6CBEF99-DF59-4289-9601-AB2267C1FA54}" sibTransId="{D62BFC5D-2862-45D6-869F-873784B0B77F}"/>
    <dgm:cxn modelId="{29B2A87B-3892-4217-BDB4-5C3A810EB777}" type="presOf" srcId="{E2A839E3-DF33-450E-8C81-EEEC06F6BA1E}" destId="{9A53E704-5FBC-4B6A-93EB-A1312B4F68E9}" srcOrd="0" destOrd="0" presId="urn:microsoft.com/office/officeart/2005/8/layout/default"/>
    <dgm:cxn modelId="{7D035488-51A5-4291-8394-E4C448033D48}" srcId="{AE504ED6-38C9-414F-AFD9-C81A753FAD35}" destId="{A430B82C-FC97-427D-A9BE-738C5CB1FB70}" srcOrd="3" destOrd="0" parTransId="{DDFF499C-5BDA-46E5-8FB5-4337F20414C9}" sibTransId="{13DAA095-B0D1-40CA-85B0-5EABA8111615}"/>
    <dgm:cxn modelId="{FBFD4692-2BEC-4A55-91BE-FA4A1D85D9A1}" srcId="{AE504ED6-38C9-414F-AFD9-C81A753FAD35}" destId="{7B18788E-324E-4741-B8CA-C2141747A9A0}" srcOrd="0" destOrd="0" parTransId="{40869210-5671-4644-98B5-9350153148BC}" sibTransId="{E07547C3-0CA6-4A74-9928-CBA56C899805}"/>
    <dgm:cxn modelId="{539FD798-6485-474F-A435-4B23373E88BD}" type="presOf" srcId="{2637665A-1B9D-4858-B35A-F5BA79816E9C}" destId="{7F88C67A-8E6A-4E17-B268-D5F9CB4565BB}" srcOrd="0" destOrd="0" presId="urn:microsoft.com/office/officeart/2005/8/layout/default"/>
    <dgm:cxn modelId="{9F73CFA7-C2A0-48F1-A4C0-102FB6E7AA1D}" srcId="{AE504ED6-38C9-414F-AFD9-C81A753FAD35}" destId="{2637665A-1B9D-4858-B35A-F5BA79816E9C}" srcOrd="2" destOrd="0" parTransId="{8B22810D-116A-4F0E-8AE5-1D5EBF3030ED}" sibTransId="{9913A651-B863-45B2-8106-16D43B3EDC97}"/>
    <dgm:cxn modelId="{DCD18EC3-EE1B-4392-97C6-95B9A7B6BD49}" type="presOf" srcId="{7B18788E-324E-4741-B8CA-C2141747A9A0}" destId="{0FEDAE5B-60FB-4C7E-9997-879C6E5AEE5A}" srcOrd="0" destOrd="0" presId="urn:microsoft.com/office/officeart/2005/8/layout/default"/>
    <dgm:cxn modelId="{DCAB2CFA-C55D-4A9B-9B7B-6FE0ECD07526}" type="presOf" srcId="{A430B82C-FC97-427D-A9BE-738C5CB1FB70}" destId="{01789403-C7F8-4B6C-B93A-A8B564249345}" srcOrd="0" destOrd="0" presId="urn:microsoft.com/office/officeart/2005/8/layout/default"/>
    <dgm:cxn modelId="{CC2D2938-B70C-4312-BBA8-B1B87425B56B}" type="presParOf" srcId="{497A9A55-BD31-4AE2-910E-54BFB9FA9B0A}" destId="{0FEDAE5B-60FB-4C7E-9997-879C6E5AEE5A}" srcOrd="0" destOrd="0" presId="urn:microsoft.com/office/officeart/2005/8/layout/default"/>
    <dgm:cxn modelId="{48868037-7A61-4B72-BF0A-47B31420C993}" type="presParOf" srcId="{497A9A55-BD31-4AE2-910E-54BFB9FA9B0A}" destId="{A6E753A0-3E38-4DDF-B2EE-6707716178F7}" srcOrd="1" destOrd="0" presId="urn:microsoft.com/office/officeart/2005/8/layout/default"/>
    <dgm:cxn modelId="{5295BA59-8BA9-4B0F-923D-D8F528750AF7}" type="presParOf" srcId="{497A9A55-BD31-4AE2-910E-54BFB9FA9B0A}" destId="{9A53E704-5FBC-4B6A-93EB-A1312B4F68E9}" srcOrd="2" destOrd="0" presId="urn:microsoft.com/office/officeart/2005/8/layout/default"/>
    <dgm:cxn modelId="{94595874-0642-4A4E-A843-F1E4DB5782FE}" type="presParOf" srcId="{497A9A55-BD31-4AE2-910E-54BFB9FA9B0A}" destId="{612DC99D-5539-4330-A71F-6026F38DDFBA}" srcOrd="3" destOrd="0" presId="urn:microsoft.com/office/officeart/2005/8/layout/default"/>
    <dgm:cxn modelId="{28ADB06F-935D-4928-A74A-521DC1C5B37D}" type="presParOf" srcId="{497A9A55-BD31-4AE2-910E-54BFB9FA9B0A}" destId="{7F88C67A-8E6A-4E17-B268-D5F9CB4565BB}" srcOrd="4" destOrd="0" presId="urn:microsoft.com/office/officeart/2005/8/layout/default"/>
    <dgm:cxn modelId="{FB31681E-C1C9-42B4-B906-BCCD21CFD271}" type="presParOf" srcId="{497A9A55-BD31-4AE2-910E-54BFB9FA9B0A}" destId="{168BF3A3-57D4-41FE-BCD6-0419E6BFECF0}" srcOrd="5" destOrd="0" presId="urn:microsoft.com/office/officeart/2005/8/layout/default"/>
    <dgm:cxn modelId="{F97A9788-4191-44FF-A118-34DF9E60336F}" type="presParOf" srcId="{497A9A55-BD31-4AE2-910E-54BFB9FA9B0A}" destId="{01789403-C7F8-4B6C-B93A-A8B564249345}"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19525F-0554-45BF-9BA0-A664A34D704D}">
      <dsp:nvSpPr>
        <dsp:cNvPr id="0" name=""/>
        <dsp:cNvSpPr/>
      </dsp:nvSpPr>
      <dsp:spPr>
        <a:xfrm>
          <a:off x="0" y="600"/>
          <a:ext cx="4231481" cy="14057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A58A91-A443-4DB1-9BF8-D7EF3826908D}">
      <dsp:nvSpPr>
        <dsp:cNvPr id="0" name=""/>
        <dsp:cNvSpPr/>
      </dsp:nvSpPr>
      <dsp:spPr>
        <a:xfrm>
          <a:off x="425232" y="316889"/>
          <a:ext cx="773150" cy="7731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E28A225-198D-439F-8777-7DCB3317C26D}">
      <dsp:nvSpPr>
        <dsp:cNvPr id="0" name=""/>
        <dsp:cNvSpPr/>
      </dsp:nvSpPr>
      <dsp:spPr>
        <a:xfrm>
          <a:off x="1623616" y="600"/>
          <a:ext cx="2607864" cy="1405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773" tIns="148773" rIns="148773" bIns="148773" numCol="1" spcCol="1270" anchor="ctr" anchorCtr="0">
          <a:noAutofit/>
        </a:bodyPr>
        <a:lstStyle/>
        <a:p>
          <a:pPr marL="0" lvl="0" indent="0" algn="l" defTabSz="711200">
            <a:lnSpc>
              <a:spcPct val="100000"/>
            </a:lnSpc>
            <a:spcBef>
              <a:spcPct val="0"/>
            </a:spcBef>
            <a:spcAft>
              <a:spcPct val="35000"/>
            </a:spcAft>
            <a:buNone/>
          </a:pPr>
          <a:r>
            <a:rPr lang="en-US" sz="1600" kern="1200" dirty="0"/>
            <a:t>Browsing pattern of the customer to help if the customer is likely to watch.</a:t>
          </a:r>
        </a:p>
      </dsp:txBody>
      <dsp:txXfrm>
        <a:off x="1623616" y="600"/>
        <a:ext cx="2607864" cy="1405728"/>
      </dsp:txXfrm>
    </dsp:sp>
    <dsp:sp modelId="{EEEB16C3-4FEB-48A4-9412-108949370B4D}">
      <dsp:nvSpPr>
        <dsp:cNvPr id="0" name=""/>
        <dsp:cNvSpPr/>
      </dsp:nvSpPr>
      <dsp:spPr>
        <a:xfrm>
          <a:off x="0" y="1757760"/>
          <a:ext cx="4231481" cy="14057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D2D463-2FF0-4CA2-99AC-C2CDA9B57374}">
      <dsp:nvSpPr>
        <dsp:cNvPr id="0" name=""/>
        <dsp:cNvSpPr/>
      </dsp:nvSpPr>
      <dsp:spPr>
        <a:xfrm>
          <a:off x="425232" y="2074049"/>
          <a:ext cx="773150" cy="7731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8B17321-A610-4EFD-B0B5-20CCAA5D1BD8}">
      <dsp:nvSpPr>
        <dsp:cNvPr id="0" name=""/>
        <dsp:cNvSpPr/>
      </dsp:nvSpPr>
      <dsp:spPr>
        <a:xfrm>
          <a:off x="1623616" y="1757760"/>
          <a:ext cx="2607864" cy="1405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773" tIns="148773" rIns="148773" bIns="148773" numCol="1" spcCol="1270" anchor="ctr" anchorCtr="0">
          <a:noAutofit/>
        </a:bodyPr>
        <a:lstStyle/>
        <a:p>
          <a:pPr marL="0" lvl="0" indent="0" algn="l" defTabSz="711200">
            <a:lnSpc>
              <a:spcPct val="100000"/>
            </a:lnSpc>
            <a:spcBef>
              <a:spcPct val="0"/>
            </a:spcBef>
            <a:spcAft>
              <a:spcPct val="35000"/>
            </a:spcAft>
            <a:buNone/>
          </a:pPr>
          <a:r>
            <a:rPr lang="en-US" sz="1600" kern="1200" dirty="0"/>
            <a:t>On the festive occasions or holidays the customers are likely to view what kind of Shows or Movies.</a:t>
          </a:r>
        </a:p>
      </dsp:txBody>
      <dsp:txXfrm>
        <a:off x="1623616" y="1757760"/>
        <a:ext cx="2607864" cy="1405728"/>
      </dsp:txXfrm>
    </dsp:sp>
    <dsp:sp modelId="{AAE29CF8-37E3-48CD-9E37-BC9ABC3248A6}">
      <dsp:nvSpPr>
        <dsp:cNvPr id="0" name=""/>
        <dsp:cNvSpPr/>
      </dsp:nvSpPr>
      <dsp:spPr>
        <a:xfrm>
          <a:off x="0" y="3514921"/>
          <a:ext cx="4231481" cy="14057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A4F800-7C1E-4BA4-AFDC-79212E51BD74}">
      <dsp:nvSpPr>
        <dsp:cNvPr id="0" name=""/>
        <dsp:cNvSpPr/>
      </dsp:nvSpPr>
      <dsp:spPr>
        <a:xfrm>
          <a:off x="425232" y="3831209"/>
          <a:ext cx="773150" cy="7731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926A4D9-E8E4-4CCA-9A4F-9838E0F0D411}">
      <dsp:nvSpPr>
        <dsp:cNvPr id="0" name=""/>
        <dsp:cNvSpPr/>
      </dsp:nvSpPr>
      <dsp:spPr>
        <a:xfrm>
          <a:off x="1623616" y="3514921"/>
          <a:ext cx="2607864" cy="1405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773" tIns="148773" rIns="148773" bIns="148773" numCol="1" spcCol="1270" anchor="ctr" anchorCtr="0">
          <a:noAutofit/>
        </a:bodyPr>
        <a:lstStyle/>
        <a:p>
          <a:pPr marL="0" lvl="0" indent="0" algn="l" defTabSz="711200">
            <a:lnSpc>
              <a:spcPct val="100000"/>
            </a:lnSpc>
            <a:spcBef>
              <a:spcPct val="0"/>
            </a:spcBef>
            <a:spcAft>
              <a:spcPct val="35000"/>
            </a:spcAft>
            <a:buNone/>
          </a:pPr>
          <a:r>
            <a:rPr lang="en-US" sz="1600" kern="1200" dirty="0"/>
            <a:t>The user base during the weekends can also help in gathering the stocks and </a:t>
          </a:r>
          <a:r>
            <a:rPr lang="en-US" sz="1600" b="0" i="0" kern="1200" dirty="0"/>
            <a:t>Global Customer Base</a:t>
          </a:r>
          <a:r>
            <a:rPr lang="en-US" sz="1600" kern="1200" dirty="0"/>
            <a:t>.</a:t>
          </a:r>
        </a:p>
      </dsp:txBody>
      <dsp:txXfrm>
        <a:off x="1623616" y="3514921"/>
        <a:ext cx="2607864" cy="14057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EDAE5B-60FB-4C7E-9997-879C6E5AEE5A}">
      <dsp:nvSpPr>
        <dsp:cNvPr id="0" name=""/>
        <dsp:cNvSpPr/>
      </dsp:nvSpPr>
      <dsp:spPr>
        <a:xfrm>
          <a:off x="397059" y="794"/>
          <a:ext cx="3093181" cy="1855909"/>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The information collected comes from the old URL session information.</a:t>
          </a:r>
        </a:p>
      </dsp:txBody>
      <dsp:txXfrm>
        <a:off x="397059" y="794"/>
        <a:ext cx="3093181" cy="1855909"/>
      </dsp:txXfrm>
    </dsp:sp>
    <dsp:sp modelId="{9A53E704-5FBC-4B6A-93EB-A1312B4F68E9}">
      <dsp:nvSpPr>
        <dsp:cNvPr id="0" name=""/>
        <dsp:cNvSpPr/>
      </dsp:nvSpPr>
      <dsp:spPr>
        <a:xfrm>
          <a:off x="3799559" y="794"/>
          <a:ext cx="3093181" cy="1855909"/>
        </a:xfrm>
        <a:prstGeom prst="rect">
          <a:avLst/>
        </a:prstGeom>
        <a:solidFill>
          <a:schemeClr val="accent2">
            <a:hueOff val="-441124"/>
            <a:satOff val="497"/>
            <a:lumOff val="117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The customer surfing statistics will help Netflix to stock the repository for the most relevant videos when users are likely to shop.</a:t>
          </a:r>
        </a:p>
      </dsp:txBody>
      <dsp:txXfrm>
        <a:off x="3799559" y="794"/>
        <a:ext cx="3093181" cy="1855909"/>
      </dsp:txXfrm>
    </dsp:sp>
    <dsp:sp modelId="{7F88C67A-8E6A-4E17-B268-D5F9CB4565BB}">
      <dsp:nvSpPr>
        <dsp:cNvPr id="0" name=""/>
        <dsp:cNvSpPr/>
      </dsp:nvSpPr>
      <dsp:spPr>
        <a:xfrm>
          <a:off x="397059" y="2166021"/>
          <a:ext cx="3093181" cy="1855909"/>
        </a:xfrm>
        <a:prstGeom prst="rect">
          <a:avLst/>
        </a:prstGeom>
        <a:solidFill>
          <a:schemeClr val="accent2">
            <a:hueOff val="-882249"/>
            <a:satOff val="995"/>
            <a:lumOff val="235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Also, the revenue cost savings generated from the greater number of visitors would help in the branding and advertisement strategies of the Netflix websites.</a:t>
          </a:r>
        </a:p>
      </dsp:txBody>
      <dsp:txXfrm>
        <a:off x="397059" y="2166021"/>
        <a:ext cx="3093181" cy="1855909"/>
      </dsp:txXfrm>
    </dsp:sp>
    <dsp:sp modelId="{01789403-C7F8-4B6C-B93A-A8B564249345}">
      <dsp:nvSpPr>
        <dsp:cNvPr id="0" name=""/>
        <dsp:cNvSpPr/>
      </dsp:nvSpPr>
      <dsp:spPr>
        <a:xfrm>
          <a:off x="3799559" y="2166021"/>
          <a:ext cx="3093181" cy="1855909"/>
        </a:xfrm>
        <a:prstGeom prst="rect">
          <a:avLst/>
        </a:prstGeom>
        <a:solidFill>
          <a:schemeClr val="accent2">
            <a:hueOff val="-1323373"/>
            <a:satOff val="1492"/>
            <a:lumOff val="353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Unmapped subscribers will receive the information and more subscribers would be gathered by the e-commerce platform of Netflix.</a:t>
          </a:r>
        </a:p>
      </dsp:txBody>
      <dsp:txXfrm>
        <a:off x="3799559" y="2166021"/>
        <a:ext cx="3093181" cy="185590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02AF130E-05D4-41E9-878F-0A5D1902AA4D}" type="datetimeFigureOut">
              <a:rPr lang="en-US" smtClean="0"/>
              <a:t>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563C4D-72C6-48CC-A330-3EC0697754DF}"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3084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F130E-05D4-41E9-878F-0A5D1902AA4D}" type="datetimeFigureOut">
              <a:rPr lang="en-US" smtClean="0"/>
              <a:t>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563C4D-72C6-48CC-A330-3EC0697754DF}" type="slidenum">
              <a:rPr lang="en-US" smtClean="0"/>
              <a:t>‹#›</a:t>
            </a:fld>
            <a:endParaRPr lang="en-US"/>
          </a:p>
        </p:txBody>
      </p:sp>
    </p:spTree>
    <p:extLst>
      <p:ext uri="{BB962C8B-B14F-4D97-AF65-F5344CB8AC3E}">
        <p14:creationId xmlns:p14="http://schemas.microsoft.com/office/powerpoint/2010/main" val="3265151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F130E-05D4-41E9-878F-0A5D1902AA4D}" type="datetimeFigureOut">
              <a:rPr lang="en-US" smtClean="0"/>
              <a:t>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563C4D-72C6-48CC-A330-3EC0697754DF}" type="slidenum">
              <a:rPr lang="en-US" smtClean="0"/>
              <a:t>‹#›</a:t>
            </a:fld>
            <a:endParaRPr lang="en-US"/>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8970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F130E-05D4-41E9-878F-0A5D1902AA4D}" type="datetimeFigureOut">
              <a:rPr lang="en-US" smtClean="0"/>
              <a:t>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563C4D-72C6-48CC-A330-3EC0697754DF}" type="slidenum">
              <a:rPr lang="en-US" smtClean="0"/>
              <a:t>‹#›</a:t>
            </a:fld>
            <a:endParaRPr lang="en-US"/>
          </a:p>
        </p:txBody>
      </p:sp>
    </p:spTree>
    <p:extLst>
      <p:ext uri="{BB962C8B-B14F-4D97-AF65-F5344CB8AC3E}">
        <p14:creationId xmlns:p14="http://schemas.microsoft.com/office/powerpoint/2010/main" val="616143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F130E-05D4-41E9-878F-0A5D1902AA4D}" type="datetimeFigureOut">
              <a:rPr lang="en-US" smtClean="0"/>
              <a:t>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563C4D-72C6-48CC-A330-3EC0697754DF}"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7312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AF130E-05D4-41E9-878F-0A5D1902AA4D}" type="datetimeFigureOut">
              <a:rPr lang="en-US" smtClean="0"/>
              <a:t>2/12/2021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563C4D-72C6-48CC-A330-3EC0697754DF}" type="slidenum">
              <a:rPr lang="en-US" smtClean="0"/>
              <a:t>‹#›</a:t>
            </a:fld>
            <a:endParaRPr lang="en-US"/>
          </a:p>
        </p:txBody>
      </p:sp>
    </p:spTree>
    <p:extLst>
      <p:ext uri="{BB962C8B-B14F-4D97-AF65-F5344CB8AC3E}">
        <p14:creationId xmlns:p14="http://schemas.microsoft.com/office/powerpoint/2010/main" val="1314714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AF130E-05D4-41E9-878F-0A5D1902AA4D}" type="datetimeFigureOut">
              <a:rPr lang="en-US" smtClean="0"/>
              <a:t>2/12/2021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563C4D-72C6-48CC-A330-3EC0697754DF}" type="slidenum">
              <a:rPr lang="en-US" smtClean="0"/>
              <a:t>‹#›</a:t>
            </a:fld>
            <a:endParaRPr lang="en-US"/>
          </a:p>
        </p:txBody>
      </p:sp>
    </p:spTree>
    <p:extLst>
      <p:ext uri="{BB962C8B-B14F-4D97-AF65-F5344CB8AC3E}">
        <p14:creationId xmlns:p14="http://schemas.microsoft.com/office/powerpoint/2010/main" val="2704988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AF130E-05D4-41E9-878F-0A5D1902AA4D}" type="datetimeFigureOut">
              <a:rPr lang="en-US" smtClean="0"/>
              <a:t>2/12/2021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563C4D-72C6-48CC-A330-3EC0697754DF}" type="slidenum">
              <a:rPr lang="en-US" smtClean="0"/>
              <a:t>‹#›</a:t>
            </a:fld>
            <a:endParaRPr lang="en-US"/>
          </a:p>
        </p:txBody>
      </p:sp>
    </p:spTree>
    <p:extLst>
      <p:ext uri="{BB962C8B-B14F-4D97-AF65-F5344CB8AC3E}">
        <p14:creationId xmlns:p14="http://schemas.microsoft.com/office/powerpoint/2010/main" val="3520063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F130E-05D4-41E9-878F-0A5D1902AA4D}" type="datetimeFigureOut">
              <a:rPr lang="en-US" smtClean="0"/>
              <a:t>2/12/2021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563C4D-72C6-48CC-A330-3EC0697754DF}" type="slidenum">
              <a:rPr lang="en-US" smtClean="0"/>
              <a:t>‹#›</a:t>
            </a:fld>
            <a:endParaRPr lang="en-US"/>
          </a:p>
        </p:txBody>
      </p:sp>
    </p:spTree>
    <p:extLst>
      <p:ext uri="{BB962C8B-B14F-4D97-AF65-F5344CB8AC3E}">
        <p14:creationId xmlns:p14="http://schemas.microsoft.com/office/powerpoint/2010/main" val="3168233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F130E-05D4-41E9-878F-0A5D1902AA4D}" type="datetimeFigureOut">
              <a:rPr lang="en-US" smtClean="0"/>
              <a:t>2/12/2021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563C4D-72C6-48CC-A330-3EC0697754DF}" type="slidenum">
              <a:rPr lang="en-US" smtClean="0"/>
              <a:t>‹#›</a:t>
            </a:fld>
            <a:endParaRPr lang="en-US"/>
          </a:p>
        </p:txBody>
      </p:sp>
    </p:spTree>
    <p:extLst>
      <p:ext uri="{BB962C8B-B14F-4D97-AF65-F5344CB8AC3E}">
        <p14:creationId xmlns:p14="http://schemas.microsoft.com/office/powerpoint/2010/main" val="2858693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2AF130E-05D4-41E9-878F-0A5D1902AA4D}" type="datetimeFigureOut">
              <a:rPr lang="en-US" smtClean="0"/>
              <a:t>2/12/2021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563C4D-72C6-48CC-A330-3EC0697754DF}"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2156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2AF130E-05D4-41E9-878F-0A5D1902AA4D}" type="datetimeFigureOut">
              <a:rPr lang="en-US" smtClean="0"/>
              <a:t>2/12/2021</a:t>
            </a:fld>
            <a:endParaRPr 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5563C4D-72C6-48CC-A330-3EC0697754DF}" type="slidenum">
              <a:rPr lang="en-US" smtClean="0"/>
              <a:t>‹#›</a:t>
            </a:fld>
            <a:endParaRPr lang="en-US"/>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2185638"/>
      </p:ext>
    </p:extLst>
  </p:cSld>
  <p:clrMap bg1="lt1" tx1="dk1" bg2="lt2" tx2="dk2" accent1="accent1" accent2="accent2" accent3="accent3" accent4="accent4" accent5="accent5" accent6="accent6" hlink="hlink" folHlink="folHlink"/>
  <p:sldLayoutIdLst>
    <p:sldLayoutId id="2147484069" r:id="rId1"/>
    <p:sldLayoutId id="2147484070" r:id="rId2"/>
    <p:sldLayoutId id="2147484071" r:id="rId3"/>
    <p:sldLayoutId id="2147484072" r:id="rId4"/>
    <p:sldLayoutId id="2147484073" r:id="rId5"/>
    <p:sldLayoutId id="2147484074" r:id="rId6"/>
    <p:sldLayoutId id="2147484075" r:id="rId7"/>
    <p:sldLayoutId id="2147484076" r:id="rId8"/>
    <p:sldLayoutId id="2147484077" r:id="rId9"/>
    <p:sldLayoutId id="2147484078" r:id="rId10"/>
    <p:sldLayoutId id="2147484079" r:id="rId11"/>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kaggle.com/shivamb/netflix-shows?select=netflix_titles.csv" TargetMode="External"/><Relationship Id="rId2" Type="http://schemas.openxmlformats.org/officeDocument/2006/relationships/hyperlink" Target="https://archive.ics.uci.edu/ml/datasets/Online+Shoppers+Purchasing+Intention+Datase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hyperlink" Target="https://data-flair.training/blogs/data-science-at-netflix/" TargetMode="External"/><Relationship Id="rId2" Type="http://schemas.openxmlformats.org/officeDocument/2006/relationships/hyperlink" Target="https://archive.ics.uci.edu/ml/datasets/Online+Shoppers+Purchasing+Intention+Dataset" TargetMode="Externa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hyperlink" Target="https://en.wikipedia.org/wiki/Netfli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1">
            <a:extLst>
              <a:ext uri="{FF2B5EF4-FFF2-40B4-BE49-F238E27FC236}">
                <a16:creationId xmlns:a16="http://schemas.microsoft.com/office/drawing/2014/main" id="{42DD0C21-8FEE-4C18-8789-CC8ABE206F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3">
            <a:extLst>
              <a:ext uri="{FF2B5EF4-FFF2-40B4-BE49-F238E27FC236}">
                <a16:creationId xmlns:a16="http://schemas.microsoft.com/office/drawing/2014/main" id="{A4B51757-7607-4CEA-A0EE-3C5BDC2C1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1998"/>
            <a:ext cx="9141714" cy="2285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42900" y="4960137"/>
            <a:ext cx="5829300" cy="1463040"/>
          </a:xfrm>
        </p:spPr>
        <p:txBody>
          <a:bodyPr vert="horz" lIns="91440" tIns="45720" rIns="91440" bIns="45720" rtlCol="0">
            <a:normAutofit/>
          </a:bodyPr>
          <a:lstStyle/>
          <a:p>
            <a:r>
              <a:rPr lang="en-US" sz="3700" spc="100">
                <a:solidFill>
                  <a:srgbClr val="FFFFFF"/>
                </a:solidFill>
              </a:rPr>
              <a:t>Prediction of Viewer INETREST In</a:t>
            </a:r>
            <a:br>
              <a:rPr lang="en-US" sz="3700" spc="100">
                <a:solidFill>
                  <a:srgbClr val="FFFFFF"/>
                </a:solidFill>
              </a:rPr>
            </a:br>
            <a:r>
              <a:rPr lang="en-US" sz="3700" spc="100">
                <a:solidFill>
                  <a:srgbClr val="FFFFFF"/>
                </a:solidFill>
              </a:rPr>
              <a:t> SHOWS ON NETFILX In Particular COuntry </a:t>
            </a:r>
          </a:p>
        </p:txBody>
      </p:sp>
      <p:sp>
        <p:nvSpPr>
          <p:cNvPr id="3" name="Subtitle 2"/>
          <p:cNvSpPr>
            <a:spLocks noGrp="1"/>
          </p:cNvSpPr>
          <p:nvPr>
            <p:ph type="subTitle" idx="1"/>
          </p:nvPr>
        </p:nvSpPr>
        <p:spPr>
          <a:xfrm>
            <a:off x="6457950" y="4960137"/>
            <a:ext cx="2400300" cy="1463040"/>
          </a:xfrm>
        </p:spPr>
        <p:txBody>
          <a:bodyPr vert="horz" lIns="45720" tIns="45720" rIns="45720" bIns="45720" rtlCol="0">
            <a:normAutofit/>
          </a:bodyPr>
          <a:lstStyle/>
          <a:p>
            <a:r>
              <a:rPr lang="en-US" dirty="0">
                <a:solidFill>
                  <a:srgbClr val="FFFFFF"/>
                </a:solidFill>
              </a:rPr>
              <a:t>Data Science </a:t>
            </a:r>
          </a:p>
          <a:p>
            <a:r>
              <a:rPr lang="en-US" dirty="0">
                <a:solidFill>
                  <a:srgbClr val="FFFFFF"/>
                </a:solidFill>
              </a:rPr>
              <a:t>Deliverable 1</a:t>
            </a:r>
          </a:p>
          <a:p>
            <a:r>
              <a:rPr lang="en-US" dirty="0">
                <a:solidFill>
                  <a:srgbClr val="FFFFFF"/>
                </a:solidFill>
              </a:rPr>
              <a:t>By:</a:t>
            </a:r>
          </a:p>
          <a:p>
            <a:r>
              <a:rPr lang="en-US" b="1" dirty="0">
                <a:solidFill>
                  <a:srgbClr val="FFFFFF"/>
                </a:solidFill>
              </a:rPr>
              <a:t>KUNAL SHARMA</a:t>
            </a:r>
          </a:p>
        </p:txBody>
      </p:sp>
      <p:pic>
        <p:nvPicPr>
          <p:cNvPr id="7" name="Graphic 6" descr="Theatre">
            <a:extLst>
              <a:ext uri="{FF2B5EF4-FFF2-40B4-BE49-F238E27FC236}">
                <a16:creationId xmlns:a16="http://schemas.microsoft.com/office/drawing/2014/main" id="{FDAA52C9-C542-4788-B7D2-96FA8A80EB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16595" y="640080"/>
            <a:ext cx="3306457" cy="3306457"/>
          </a:xfrm>
          <a:prstGeom prst="rect">
            <a:avLst/>
          </a:prstGeom>
        </p:spPr>
      </p:pic>
      <p:cxnSp>
        <p:nvCxnSpPr>
          <p:cNvPr id="22" name="Straight Connector 15">
            <a:extLst>
              <a:ext uri="{FF2B5EF4-FFF2-40B4-BE49-F238E27FC236}">
                <a16:creationId xmlns:a16="http://schemas.microsoft.com/office/drawing/2014/main" id="{FEF39256-F095-41C8-8707-6C1A665E8F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304880" y="5220212"/>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0131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BDDD243-ED5F-4896-B18B-ABCF4B7E1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19E6BB3-DF2B-4751-97C5-B3DB949AE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1998"/>
            <a:ext cx="9141714" cy="2285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768096" y="643467"/>
            <a:ext cx="3562604" cy="3606798"/>
          </a:xfrm>
        </p:spPr>
        <p:txBody>
          <a:bodyPr anchor="ctr">
            <a:normAutofit/>
          </a:bodyPr>
          <a:lstStyle/>
          <a:p>
            <a:pPr marL="0" indent="0">
              <a:buNone/>
            </a:pPr>
            <a:r>
              <a:rPr lang="en-US" sz="1700"/>
              <a:t>Thank You</a:t>
            </a:r>
          </a:p>
        </p:txBody>
      </p:sp>
      <p:pic>
        <p:nvPicPr>
          <p:cNvPr id="19" name="Graphic 6" descr="Smiling Face with No Fill">
            <a:extLst>
              <a:ext uri="{FF2B5EF4-FFF2-40B4-BE49-F238E27FC236}">
                <a16:creationId xmlns:a16="http://schemas.microsoft.com/office/drawing/2014/main" id="{62E32D75-262B-4D9A-93A6-429199EBF05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13300" y="666707"/>
            <a:ext cx="3560318" cy="3560318"/>
          </a:xfrm>
          <a:prstGeom prst="rect">
            <a:avLst/>
          </a:prstGeom>
        </p:spPr>
      </p:pic>
      <p:cxnSp>
        <p:nvCxnSpPr>
          <p:cNvPr id="14" name="Straight Connector 13">
            <a:extLst>
              <a:ext uri="{FF2B5EF4-FFF2-40B4-BE49-F238E27FC236}">
                <a16:creationId xmlns:a16="http://schemas.microsoft.com/office/drawing/2014/main" id="{A61721DD-D110-44EE-82A7-D56AB687E6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71500" y="5204427"/>
            <a:ext cx="0" cy="9144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3561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6013704" cy="1499616"/>
          </a:xfrm>
        </p:spPr>
        <p:txBody>
          <a:bodyPr>
            <a:normAutofit/>
          </a:bodyPr>
          <a:lstStyle/>
          <a:p>
            <a:r>
              <a:rPr lang="en-US"/>
              <a:t>Business Problem</a:t>
            </a:r>
          </a:p>
        </p:txBody>
      </p:sp>
      <p:sp>
        <p:nvSpPr>
          <p:cNvPr id="3" name="Content Placeholder 2"/>
          <p:cNvSpPr>
            <a:spLocks noGrp="1"/>
          </p:cNvSpPr>
          <p:nvPr>
            <p:ph idx="1"/>
          </p:nvPr>
        </p:nvSpPr>
        <p:spPr>
          <a:xfrm>
            <a:off x="768096" y="2286000"/>
            <a:ext cx="6013703" cy="4023360"/>
          </a:xfrm>
        </p:spPr>
        <p:txBody>
          <a:bodyPr>
            <a:normAutofit/>
          </a:bodyPr>
          <a:lstStyle/>
          <a:p>
            <a:pPr marL="0" indent="0">
              <a:buNone/>
            </a:pPr>
            <a:r>
              <a:rPr lang="en-US" dirty="0"/>
              <a:t>Netflix generates a large amount of data to select the best suggestion for the viewer. However, due to the enormous data generated by customers from various countries using the website, there are some unique occasions during which business transactions can have a major effect on the recommendation to the audience.</a:t>
            </a:r>
          </a:p>
          <a:p>
            <a:pPr marL="0" indent="0">
              <a:buNone/>
            </a:pPr>
            <a:r>
              <a:rPr lang="en-US" dirty="0"/>
              <a:t>The model will help to predict the recommendation to the audience that subscribers are more likely to watch from online platforms and devices in order to increase the user base and therefore forecast that whether any revenue will be gained.</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7511" y="325601"/>
            <a:ext cx="171519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7511" y="4394539"/>
            <a:ext cx="171519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8128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6013704" cy="1499616"/>
          </a:xfrm>
        </p:spPr>
        <p:txBody>
          <a:bodyPr>
            <a:normAutofit/>
          </a:bodyPr>
          <a:lstStyle/>
          <a:p>
            <a:r>
              <a:rPr lang="en-US" dirty="0"/>
              <a:t>Data Mining </a:t>
            </a:r>
            <a:br>
              <a:rPr lang="en-US" dirty="0"/>
            </a:br>
            <a:r>
              <a:rPr lang="en-US" dirty="0"/>
              <a:t>Technique</a:t>
            </a:r>
          </a:p>
        </p:txBody>
      </p:sp>
      <p:sp>
        <p:nvSpPr>
          <p:cNvPr id="3" name="Content Placeholder 2"/>
          <p:cNvSpPr>
            <a:spLocks noGrp="1"/>
          </p:cNvSpPr>
          <p:nvPr>
            <p:ph idx="1"/>
          </p:nvPr>
        </p:nvSpPr>
        <p:spPr>
          <a:xfrm>
            <a:off x="768096" y="2286000"/>
            <a:ext cx="6013703" cy="4023360"/>
          </a:xfrm>
        </p:spPr>
        <p:txBody>
          <a:bodyPr>
            <a:normAutofit/>
          </a:bodyPr>
          <a:lstStyle/>
          <a:p>
            <a:pPr>
              <a:buFont typeface="Wingdings" panose="05000000000000000000" pitchFamily="2" charset="2"/>
              <a:buChar char="Ø"/>
            </a:pPr>
            <a:r>
              <a:rPr lang="en-US" sz="1400" b="1" dirty="0"/>
              <a:t>Supervised</a:t>
            </a:r>
          </a:p>
          <a:p>
            <a:r>
              <a:rPr lang="en-US" sz="1400" dirty="0"/>
              <a:t>Supervised learning is the task of machine learning to learn a feature that maps an input based on example input-output pairs to an output. It infers a feature consisting of a collection of training examples from labeled training data i.e., defined target value.</a:t>
            </a:r>
          </a:p>
          <a:p>
            <a:pPr>
              <a:buFont typeface="Wingdings" panose="05000000000000000000" pitchFamily="2" charset="2"/>
              <a:buChar char="Ø"/>
            </a:pPr>
            <a:r>
              <a:rPr lang="en-US" sz="1400" b="1" dirty="0"/>
              <a:t>Unsupervised</a:t>
            </a:r>
          </a:p>
          <a:p>
            <a:r>
              <a:rPr lang="en-US" sz="1400" dirty="0"/>
              <a:t>A type of algorithm that learns patterns from untagged data is unsupervised learning. The hope is that the computer will be forced to construct a compact internal representation of its environment by mimicry i.e., without a defined target value.</a:t>
            </a:r>
          </a:p>
          <a:p>
            <a:pPr marL="0" indent="0">
              <a:buNone/>
            </a:pPr>
            <a:endParaRPr lang="en-US" sz="1400" dirty="0"/>
          </a:p>
          <a:p>
            <a:pPr>
              <a:buFont typeface="Wingdings" panose="05000000000000000000" pitchFamily="2" charset="2"/>
              <a:buChar char="ü"/>
            </a:pPr>
            <a:r>
              <a:rPr lang="en-US" sz="1400" dirty="0"/>
              <a:t> Hence here we are using </a:t>
            </a:r>
            <a:r>
              <a:rPr lang="en-US" sz="1400" b="1" dirty="0"/>
              <a:t>Supervised Data Mining</a:t>
            </a:r>
            <a:r>
              <a:rPr lang="en-US" sz="1400" dirty="0"/>
              <a:t> technique to extract it and see how Data Science is used by Netflix for its  recommendation system to improve the customer experience.</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7511" y="325601"/>
            <a:ext cx="171519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7511" y="4394539"/>
            <a:ext cx="171519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253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7422F06-6017-4361-8872-E0E2CEB20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8614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2601" y="643467"/>
            <a:ext cx="2561709" cy="5571066"/>
          </a:xfrm>
        </p:spPr>
        <p:txBody>
          <a:bodyPr>
            <a:normAutofit/>
          </a:bodyPr>
          <a:lstStyle/>
          <a:p>
            <a:r>
              <a:rPr lang="en-US">
                <a:solidFill>
                  <a:srgbClr val="FFFFFF"/>
                </a:solidFill>
              </a:rPr>
              <a:t>Use Scenario</a:t>
            </a:r>
          </a:p>
        </p:txBody>
      </p:sp>
      <p:graphicFrame>
        <p:nvGraphicFramePr>
          <p:cNvPr id="18" name="Content Placeholder 2">
            <a:extLst>
              <a:ext uri="{FF2B5EF4-FFF2-40B4-BE49-F238E27FC236}">
                <a16:creationId xmlns:a16="http://schemas.microsoft.com/office/drawing/2014/main" id="{1DA76869-F7F9-4814-A4C5-48987858A132}"/>
              </a:ext>
            </a:extLst>
          </p:cNvPr>
          <p:cNvGraphicFramePr>
            <a:graphicFrameLocks noGrp="1"/>
          </p:cNvGraphicFramePr>
          <p:nvPr>
            <p:ph idx="1"/>
            <p:extLst>
              <p:ext uri="{D42A27DB-BD31-4B8C-83A1-F6EECF244321}">
                <p14:modId xmlns:p14="http://schemas.microsoft.com/office/powerpoint/2010/main" val="2520409159"/>
              </p:ext>
            </p:extLst>
          </p:nvPr>
        </p:nvGraphicFramePr>
        <p:xfrm>
          <a:off x="4202906" y="954088"/>
          <a:ext cx="4231481" cy="492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39293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007CF805-C4DF-4548-AA08-7997CD5524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BC82E0D7-37D0-4C31-B2DA-233C8F10C9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659" y="321732"/>
            <a:ext cx="6823143" cy="61489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8096" y="585216"/>
            <a:ext cx="6051821" cy="1499616"/>
          </a:xfrm>
        </p:spPr>
        <p:txBody>
          <a:bodyPr>
            <a:normAutofit/>
          </a:bodyPr>
          <a:lstStyle/>
          <a:p>
            <a:r>
              <a:rPr lang="en-US" dirty="0">
                <a:solidFill>
                  <a:srgbClr val="FFFFFF"/>
                </a:solidFill>
              </a:rPr>
              <a:t>Data </a:t>
            </a:r>
            <a:br>
              <a:rPr lang="en-US" dirty="0">
                <a:solidFill>
                  <a:srgbClr val="FFFFFF"/>
                </a:solidFill>
              </a:rPr>
            </a:br>
            <a:r>
              <a:rPr lang="en-US" dirty="0">
                <a:solidFill>
                  <a:srgbClr val="FFFFFF"/>
                </a:solidFill>
              </a:rPr>
              <a:t>Attributes</a:t>
            </a:r>
          </a:p>
        </p:txBody>
      </p:sp>
      <p:cxnSp>
        <p:nvCxnSpPr>
          <p:cNvPr id="51" name="Straight Connector 47">
            <a:extLst>
              <a:ext uri="{FF2B5EF4-FFF2-40B4-BE49-F238E27FC236}">
                <a16:creationId xmlns:a16="http://schemas.microsoft.com/office/drawing/2014/main" id="{1AD3A364-FD48-4C42-B623-DAD0C3ED6B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715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9" name="Content Placeholder 2"/>
          <p:cNvSpPr>
            <a:spLocks noGrp="1"/>
          </p:cNvSpPr>
          <p:nvPr>
            <p:ph idx="1"/>
          </p:nvPr>
        </p:nvSpPr>
        <p:spPr>
          <a:xfrm>
            <a:off x="768096" y="2286000"/>
            <a:ext cx="6055614" cy="3862971"/>
          </a:xfrm>
        </p:spPr>
        <p:txBody>
          <a:bodyPr>
            <a:normAutofit fontScale="92500" lnSpcReduction="20000"/>
          </a:bodyPr>
          <a:lstStyle/>
          <a:p>
            <a:r>
              <a:rPr lang="en-US" dirty="0">
                <a:solidFill>
                  <a:srgbClr val="FFFFFF"/>
                </a:solidFill>
              </a:rPr>
              <a:t>Information derived from the URL about visited page and surfing time: </a:t>
            </a:r>
          </a:p>
          <a:p>
            <a:r>
              <a:rPr lang="en-US" dirty="0">
                <a:solidFill>
                  <a:srgbClr val="FFFFFF"/>
                </a:solidFill>
                <a:latin typeface="Tw Cen MT (Body)"/>
              </a:rPr>
              <a:t>1. </a:t>
            </a:r>
            <a:r>
              <a:rPr lang="en-US" b="0" i="0" u="none" strike="noStrike" dirty="0">
                <a:solidFill>
                  <a:srgbClr val="FFFFFF"/>
                </a:solidFill>
                <a:effectLst/>
                <a:latin typeface="Tw Cen MT (Body)"/>
              </a:rPr>
              <a:t>Title			</a:t>
            </a:r>
            <a:r>
              <a:rPr lang="en-US" dirty="0">
                <a:solidFill>
                  <a:srgbClr val="FFFFFF"/>
                </a:solidFill>
                <a:latin typeface="Tw Cen MT (Body)"/>
              </a:rPr>
              <a:t>7. C</a:t>
            </a:r>
            <a:r>
              <a:rPr lang="en-US" b="0" i="0" u="none" strike="noStrike" dirty="0">
                <a:solidFill>
                  <a:srgbClr val="FFFFFF"/>
                </a:solidFill>
                <a:effectLst/>
                <a:latin typeface="Tw Cen MT (Body)"/>
              </a:rPr>
              <a:t>ast	</a:t>
            </a:r>
          </a:p>
          <a:p>
            <a:r>
              <a:rPr lang="en-US" b="0" i="0" u="none" strike="noStrike" dirty="0">
                <a:solidFill>
                  <a:srgbClr val="FFFFFF"/>
                </a:solidFill>
                <a:effectLst/>
                <a:latin typeface="Tw Cen MT (Body)"/>
              </a:rPr>
              <a:t>2. </a:t>
            </a:r>
            <a:r>
              <a:rPr lang="en-US" dirty="0" err="1">
                <a:solidFill>
                  <a:srgbClr val="FFFFFF"/>
                </a:solidFill>
                <a:latin typeface="Tw Cen MT (Body)"/>
              </a:rPr>
              <a:t>R</a:t>
            </a:r>
            <a:r>
              <a:rPr lang="en-US" b="0" i="0" u="none" strike="noStrike" dirty="0" err="1">
                <a:solidFill>
                  <a:srgbClr val="FFFFFF"/>
                </a:solidFill>
                <a:effectLst/>
                <a:latin typeface="Tw Cen MT (Body)"/>
              </a:rPr>
              <a:t>elease_year</a:t>
            </a:r>
            <a:r>
              <a:rPr lang="en-US" dirty="0">
                <a:solidFill>
                  <a:srgbClr val="FFFFFF"/>
                </a:solidFill>
                <a:latin typeface="Tw Cen MT (Body)"/>
              </a:rPr>
              <a:t>	 	8. C</a:t>
            </a:r>
            <a:r>
              <a:rPr lang="en-US" b="0" i="0" u="none" strike="noStrike" dirty="0">
                <a:solidFill>
                  <a:srgbClr val="FFFFFF"/>
                </a:solidFill>
                <a:effectLst/>
                <a:latin typeface="Tw Cen MT (Body)"/>
              </a:rPr>
              <a:t>ountry</a:t>
            </a:r>
            <a:endParaRPr lang="en-US" dirty="0">
              <a:solidFill>
                <a:srgbClr val="FFFFFF"/>
              </a:solidFill>
              <a:latin typeface="Tw Cen MT (Body)"/>
            </a:endParaRPr>
          </a:p>
          <a:p>
            <a:r>
              <a:rPr lang="en-US" b="0" i="0" u="none" strike="noStrike" dirty="0">
                <a:solidFill>
                  <a:srgbClr val="FFFFFF"/>
                </a:solidFill>
                <a:effectLst/>
                <a:latin typeface="Tw Cen MT (Body)"/>
              </a:rPr>
              <a:t>3.Description		9. type</a:t>
            </a:r>
          </a:p>
          <a:p>
            <a:r>
              <a:rPr lang="en-US" b="0" i="0" u="none" strike="noStrike" dirty="0">
                <a:solidFill>
                  <a:srgbClr val="FFFFFF"/>
                </a:solidFill>
                <a:effectLst/>
                <a:latin typeface="Tw Cen MT (Body)"/>
              </a:rPr>
              <a:t>4. </a:t>
            </a:r>
            <a:r>
              <a:rPr lang="en-US" b="0" i="0" u="none" strike="noStrike" dirty="0" err="1">
                <a:solidFill>
                  <a:srgbClr val="FFFFFF"/>
                </a:solidFill>
                <a:effectLst/>
                <a:latin typeface="Tw Cen MT (Body)"/>
              </a:rPr>
              <a:t>Show_ID</a:t>
            </a:r>
            <a:r>
              <a:rPr lang="en-US" b="0" i="0" u="none" strike="noStrike" dirty="0">
                <a:solidFill>
                  <a:srgbClr val="FFFFFF"/>
                </a:solidFill>
                <a:effectLst/>
                <a:latin typeface="Tw Cen MT (Body)"/>
              </a:rPr>
              <a:t>		10. </a:t>
            </a:r>
            <a:r>
              <a:rPr lang="en-US" dirty="0" err="1">
                <a:solidFill>
                  <a:srgbClr val="FFFFFF"/>
                </a:solidFill>
                <a:latin typeface="Tw Cen MT (Body)"/>
              </a:rPr>
              <a:t>D</a:t>
            </a:r>
            <a:r>
              <a:rPr lang="en-US" b="0" i="0" u="none" strike="noStrike" dirty="0" err="1">
                <a:solidFill>
                  <a:srgbClr val="FFFFFF"/>
                </a:solidFill>
                <a:effectLst/>
                <a:latin typeface="Tw Cen MT (Body)"/>
              </a:rPr>
              <a:t>ate_added</a:t>
            </a:r>
            <a:r>
              <a:rPr lang="en-US" b="0" i="0" u="none" strike="noStrike" dirty="0">
                <a:solidFill>
                  <a:srgbClr val="FFFFFF"/>
                </a:solidFill>
                <a:effectLst/>
                <a:latin typeface="Tw Cen MT (Body)"/>
              </a:rPr>
              <a:t> </a:t>
            </a:r>
            <a:endParaRPr lang="en-US" dirty="0">
              <a:solidFill>
                <a:srgbClr val="FFFFFF"/>
              </a:solidFill>
              <a:latin typeface="Tw Cen MT (Body)"/>
            </a:endParaRPr>
          </a:p>
          <a:p>
            <a:r>
              <a:rPr lang="en-US" dirty="0">
                <a:solidFill>
                  <a:srgbClr val="FFFFFF"/>
                </a:solidFill>
                <a:latin typeface="Tw Cen MT (Body)"/>
              </a:rPr>
              <a:t>5. D</a:t>
            </a:r>
            <a:r>
              <a:rPr lang="en-US" b="0" i="0" u="none" strike="noStrike" dirty="0">
                <a:solidFill>
                  <a:srgbClr val="FFFFFF"/>
                </a:solidFill>
                <a:effectLst/>
                <a:latin typeface="Tw Cen MT (Body)"/>
              </a:rPr>
              <a:t>irector		11. </a:t>
            </a:r>
            <a:r>
              <a:rPr lang="en-US" dirty="0" err="1">
                <a:solidFill>
                  <a:srgbClr val="FFFFFF"/>
                </a:solidFill>
                <a:latin typeface="Tw Cen MT (Body)"/>
              </a:rPr>
              <a:t>L</a:t>
            </a:r>
            <a:r>
              <a:rPr lang="en-US" b="0" i="0" u="none" strike="noStrike" dirty="0" err="1">
                <a:solidFill>
                  <a:srgbClr val="FFFFFF"/>
                </a:solidFill>
                <a:effectLst/>
                <a:latin typeface="Tw Cen MT (Body)"/>
              </a:rPr>
              <a:t>isted_in</a:t>
            </a:r>
            <a:endParaRPr lang="en-US" b="0" i="0" u="none" strike="noStrike" dirty="0">
              <a:solidFill>
                <a:srgbClr val="FFFFFF"/>
              </a:solidFill>
              <a:effectLst/>
              <a:latin typeface="Tw Cen MT (Body)"/>
            </a:endParaRPr>
          </a:p>
          <a:p>
            <a:r>
              <a:rPr lang="en-US" b="0" i="0" u="none" strike="noStrike" dirty="0">
                <a:solidFill>
                  <a:srgbClr val="FFFFFF"/>
                </a:solidFill>
                <a:effectLst/>
                <a:latin typeface="Tw Cen MT (Body)"/>
              </a:rPr>
              <a:t>6. Rating		12. Duration</a:t>
            </a:r>
          </a:p>
          <a:p>
            <a:r>
              <a:rPr lang="en-US" dirty="0">
                <a:solidFill>
                  <a:srgbClr val="FFFFFF"/>
                </a:solidFill>
              </a:rPr>
              <a:t>1 numerical, 10 Categorical and 1 Date Time variable.</a:t>
            </a:r>
          </a:p>
          <a:p>
            <a:r>
              <a:rPr lang="en-US" dirty="0">
                <a:solidFill>
                  <a:srgbClr val="FFFFFF"/>
                </a:solidFill>
              </a:rPr>
              <a:t>special day - The proximity of the time to visit the site to a particular special day.</a:t>
            </a:r>
          </a:p>
        </p:txBody>
      </p:sp>
      <p:sp>
        <p:nvSpPr>
          <p:cNvPr id="50" name="Rectangle 49">
            <a:extLst>
              <a:ext uri="{FF2B5EF4-FFF2-40B4-BE49-F238E27FC236}">
                <a16:creationId xmlns:a16="http://schemas.microsoft.com/office/drawing/2014/main" id="{F9F40211-4307-4706-AE59-83AC153FBF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7511" y="325601"/>
            <a:ext cx="1715190" cy="614510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130202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6013704" cy="1499616"/>
          </a:xfrm>
        </p:spPr>
        <p:txBody>
          <a:bodyPr>
            <a:normAutofit/>
          </a:bodyPr>
          <a:lstStyle/>
          <a:p>
            <a:r>
              <a:rPr lang="en-US" dirty="0"/>
              <a:t>Target </a:t>
            </a:r>
            <a:br>
              <a:rPr lang="en-US" dirty="0"/>
            </a:br>
            <a:r>
              <a:rPr lang="en-US" dirty="0"/>
              <a:t>Variable</a:t>
            </a:r>
          </a:p>
        </p:txBody>
      </p:sp>
      <p:sp>
        <p:nvSpPr>
          <p:cNvPr id="3" name="Content Placeholder 2"/>
          <p:cNvSpPr>
            <a:spLocks noGrp="1"/>
          </p:cNvSpPr>
          <p:nvPr>
            <p:ph idx="1"/>
          </p:nvPr>
        </p:nvSpPr>
        <p:spPr>
          <a:xfrm>
            <a:off x="768096" y="2286000"/>
            <a:ext cx="6013703" cy="4023360"/>
          </a:xfrm>
        </p:spPr>
        <p:txBody>
          <a:bodyPr>
            <a:normAutofit/>
          </a:bodyPr>
          <a:lstStyle/>
          <a:p>
            <a:pPr>
              <a:buFont typeface="Wingdings" panose="05000000000000000000" pitchFamily="2" charset="2"/>
              <a:buChar char="Ø"/>
            </a:pPr>
            <a:r>
              <a:rPr lang="en-US" dirty="0"/>
              <a:t>The target value is to determine the user base generation for an e-commerce website like Netflix depending on subscriber's surfing data.</a:t>
            </a:r>
          </a:p>
          <a:p>
            <a:pPr>
              <a:buFont typeface="Wingdings" panose="05000000000000000000" pitchFamily="2" charset="2"/>
              <a:buChar char="Ø"/>
            </a:pPr>
            <a:r>
              <a:rPr lang="en-US" dirty="0"/>
              <a:t>With the support of Data Science, Netflix can forecast subscriber viewing patterns and how it helped to build the original content that would be a big success.</a:t>
            </a:r>
          </a:p>
          <a:p>
            <a:pPr>
              <a:buFont typeface="Wingdings" panose="05000000000000000000" pitchFamily="2" charset="2"/>
              <a:buChar char="Ø"/>
            </a:pPr>
            <a:r>
              <a:rPr lang="en-US" dirty="0"/>
              <a:t>Analytics focused on improving the subscriber's experience and how it helped to be more customer-centric and increased its user base.</a:t>
            </a:r>
          </a:p>
          <a:p>
            <a:pPr>
              <a:buFont typeface="Wingdings" panose="05000000000000000000" pitchFamily="2" charset="2"/>
              <a:buChar char="Ø"/>
            </a:pPr>
            <a:r>
              <a:rPr lang="en-US" dirty="0"/>
              <a:t>Will the user base be earned or not.</a:t>
            </a:r>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7511" y="325601"/>
            <a:ext cx="171519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7511" y="4394539"/>
            <a:ext cx="171519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0396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23591" y="804333"/>
            <a:ext cx="2543925" cy="5249334"/>
          </a:xfrm>
        </p:spPr>
        <p:txBody>
          <a:bodyPr>
            <a:normAutofit/>
          </a:bodyPr>
          <a:lstStyle/>
          <a:p>
            <a:pPr algn="r"/>
            <a:r>
              <a:rPr lang="en-US">
                <a:solidFill>
                  <a:srgbClr val="FFFFFF"/>
                </a:solidFill>
              </a:rPr>
              <a:t>Data Instance and Source</a:t>
            </a:r>
          </a:p>
        </p:txBody>
      </p:sp>
      <p:sp>
        <p:nvSpPr>
          <p:cNvPr id="3" name="Content Placeholder 2"/>
          <p:cNvSpPr>
            <a:spLocks noGrp="1"/>
          </p:cNvSpPr>
          <p:nvPr>
            <p:ph idx="1"/>
          </p:nvPr>
        </p:nvSpPr>
        <p:spPr>
          <a:xfrm>
            <a:off x="3713286" y="804333"/>
            <a:ext cx="4729502" cy="5249334"/>
          </a:xfrm>
        </p:spPr>
        <p:txBody>
          <a:bodyPr anchor="ctr">
            <a:normAutofit/>
          </a:bodyPr>
          <a:lstStyle/>
          <a:p>
            <a:r>
              <a:rPr lang="en-US"/>
              <a:t>Data Set consists of 7,000+ surfing sessions from around 4 year from different countries movies.</a:t>
            </a:r>
          </a:p>
          <a:p>
            <a:endParaRPr lang="en-US"/>
          </a:p>
          <a:p>
            <a:r>
              <a:rPr lang="en-US"/>
              <a:t>The data is extracted from below repository:</a:t>
            </a:r>
          </a:p>
          <a:p>
            <a:pPr marL="0" indent="0">
              <a:buNone/>
            </a:pPr>
            <a:endParaRPr lang="en-US">
              <a:hlinkClick r:id="rId2"/>
            </a:endParaRPr>
          </a:p>
          <a:p>
            <a:pPr marL="0" indent="0">
              <a:buNone/>
            </a:pPr>
            <a:r>
              <a:rPr lang="en-US">
                <a:hlinkClick r:id="rId3"/>
              </a:rPr>
              <a:t>https://www.kaggle.com/shivamb/netflix-shows?select=netflix_titles.csv</a:t>
            </a:r>
            <a:endParaRPr lang="en-US" dirty="0"/>
          </a:p>
        </p:txBody>
      </p:sp>
    </p:spTree>
    <p:extLst>
      <p:ext uri="{BB962C8B-B14F-4D97-AF65-F5344CB8AC3E}">
        <p14:creationId xmlns:p14="http://schemas.microsoft.com/office/powerpoint/2010/main" val="3466155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Useful Features </a:t>
            </a:r>
            <a:br>
              <a:rPr lang="en-US" dirty="0"/>
            </a:br>
            <a:r>
              <a:rPr lang="en-US" dirty="0"/>
              <a:t>And</a:t>
            </a:r>
            <a:br>
              <a:rPr lang="en-US" dirty="0"/>
            </a:br>
            <a:r>
              <a:rPr lang="en-US" dirty="0"/>
              <a:t>Business Value</a:t>
            </a:r>
          </a:p>
        </p:txBody>
      </p:sp>
      <p:graphicFrame>
        <p:nvGraphicFramePr>
          <p:cNvPr id="5" name="Content Placeholder 2">
            <a:extLst>
              <a:ext uri="{FF2B5EF4-FFF2-40B4-BE49-F238E27FC236}">
                <a16:creationId xmlns:a16="http://schemas.microsoft.com/office/drawing/2014/main" id="{BB29B4BF-F83B-4670-9694-200D4CEB9159}"/>
              </a:ext>
            </a:extLst>
          </p:cNvPr>
          <p:cNvGraphicFramePr>
            <a:graphicFrameLocks noGrp="1"/>
          </p:cNvGraphicFramePr>
          <p:nvPr>
            <p:ph idx="1"/>
            <p:extLst>
              <p:ext uri="{D42A27DB-BD31-4B8C-83A1-F6EECF244321}">
                <p14:modId xmlns:p14="http://schemas.microsoft.com/office/powerpoint/2010/main" val="3179268428"/>
              </p:ext>
            </p:extLst>
          </p:nvPr>
        </p:nvGraphicFramePr>
        <p:xfrm>
          <a:off x="768350" y="2286000"/>
          <a:ext cx="72898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5860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E7A3056-9B88-444B-94DA-40B0F2C6E2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rgbClr val="0083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8096" y="585215"/>
            <a:ext cx="2722626" cy="1677467"/>
          </a:xfrm>
        </p:spPr>
        <p:txBody>
          <a:bodyPr>
            <a:normAutofit/>
          </a:bodyPr>
          <a:lstStyle/>
          <a:p>
            <a:r>
              <a:rPr lang="en-US" sz="3800"/>
              <a:t>References</a:t>
            </a:r>
          </a:p>
        </p:txBody>
      </p:sp>
      <p:cxnSp>
        <p:nvCxnSpPr>
          <p:cNvPr id="10" name="Straight Connector 9">
            <a:extLst>
              <a:ext uri="{FF2B5EF4-FFF2-40B4-BE49-F238E27FC236}">
                <a16:creationId xmlns:a16="http://schemas.microsoft.com/office/drawing/2014/main" id="{6820BD55-A71A-48C6-B0F7-235147F39D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9347" y="2423548"/>
            <a:ext cx="267462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768096" y="2584415"/>
            <a:ext cx="2722626" cy="3724944"/>
          </a:xfrm>
        </p:spPr>
        <p:txBody>
          <a:bodyPr>
            <a:normAutofit/>
          </a:bodyPr>
          <a:lstStyle/>
          <a:p>
            <a:pPr marL="285750" indent="-285750">
              <a:buFont typeface="+mj-lt"/>
              <a:buAutoNum type="romanUcPeriod"/>
            </a:pPr>
            <a:r>
              <a:rPr lang="en-US" sz="900" dirty="0">
                <a:hlinkClick r:id="rId2">
                  <a:extLst>
                    <a:ext uri="{A12FA001-AC4F-418D-AE19-62706E023703}">
                      <ahyp:hlinkClr xmlns:ahyp="http://schemas.microsoft.com/office/drawing/2018/hyperlinkcolor" val="tx"/>
                    </a:ext>
                  </a:extLst>
                </a:hlinkClick>
              </a:rPr>
              <a:t>https://archive.ics.uci.edu/ml/datasets/Online+Shoppers+Purchasing+Intention+Dataset</a:t>
            </a:r>
            <a:endParaRPr lang="en-US" sz="900" dirty="0"/>
          </a:p>
          <a:p>
            <a:pPr marL="285750" indent="-285750">
              <a:buFont typeface="+mj-lt"/>
              <a:buAutoNum type="romanUcPeriod"/>
            </a:pPr>
            <a:endParaRPr lang="en-US" sz="900" dirty="0"/>
          </a:p>
          <a:p>
            <a:pPr marL="285750" indent="-285750">
              <a:buFont typeface="+mj-lt"/>
              <a:buAutoNum type="romanUcPeriod"/>
            </a:pPr>
            <a:r>
              <a:rPr lang="en-US" sz="900" b="0" i="0" dirty="0">
                <a:effectLst/>
                <a:latin typeface="Bahnschrift" panose="020B0502040204020203" pitchFamily="34" charset="0"/>
              </a:rPr>
              <a:t>R.M. Bell and Y. </a:t>
            </a:r>
            <a:r>
              <a:rPr lang="en-US" sz="900" b="0" i="0" dirty="0" err="1">
                <a:effectLst/>
                <a:latin typeface="Bahnschrift" panose="020B0502040204020203" pitchFamily="34" charset="0"/>
              </a:rPr>
              <a:t>Koren</a:t>
            </a:r>
            <a:r>
              <a:rPr lang="en-US" sz="900" b="0" i="0" dirty="0">
                <a:effectLst/>
                <a:latin typeface="Bahnschrift" panose="020B0502040204020203" pitchFamily="34" charset="0"/>
              </a:rPr>
              <a:t>. Lessons from the </a:t>
            </a:r>
            <a:r>
              <a:rPr lang="en-US" sz="900" b="0" i="0" dirty="0" err="1">
                <a:effectLst/>
                <a:latin typeface="Bahnschrift" panose="020B0502040204020203" pitchFamily="34" charset="0"/>
              </a:rPr>
              <a:t>Netflixprize</a:t>
            </a:r>
            <a:r>
              <a:rPr lang="en-US" sz="900" b="0" i="0" dirty="0">
                <a:effectLst/>
                <a:latin typeface="Bahnschrift" panose="020B0502040204020203" pitchFamily="34" charset="0"/>
              </a:rPr>
              <a:t> </a:t>
            </a:r>
            <a:r>
              <a:rPr lang="en-US" sz="900" b="0" i="0" dirty="0" err="1">
                <a:effectLst/>
                <a:latin typeface="Bahnschrift" panose="020B0502040204020203" pitchFamily="34" charset="0"/>
              </a:rPr>
              <a:t>challenge.ACM</a:t>
            </a:r>
            <a:r>
              <a:rPr lang="en-US" sz="900" b="0" i="0" dirty="0">
                <a:effectLst/>
                <a:latin typeface="Bahnschrift" panose="020B0502040204020203" pitchFamily="34" charset="0"/>
              </a:rPr>
              <a:t> SIGKDD Explorations Newsletter,9(2):75–79, 2007.</a:t>
            </a:r>
          </a:p>
          <a:p>
            <a:pPr marL="285750" indent="-285750">
              <a:buFont typeface="+mj-lt"/>
              <a:buAutoNum type="romanUcPeriod"/>
            </a:pPr>
            <a:endParaRPr lang="en-US" sz="900" dirty="0">
              <a:latin typeface="Bahnschrift" panose="020B0502040204020203" pitchFamily="34" charset="0"/>
            </a:endParaRPr>
          </a:p>
          <a:p>
            <a:pPr marL="285750" indent="-285750">
              <a:buFont typeface="+mj-lt"/>
              <a:buAutoNum type="romanUcPeriod"/>
            </a:pPr>
            <a:r>
              <a:rPr lang="en-US" sz="900" b="0" i="0" dirty="0" err="1">
                <a:effectLst/>
                <a:latin typeface="Bahnschrift" panose="020B0502040204020203" pitchFamily="34" charset="0"/>
              </a:rPr>
              <a:t>Dataflair</a:t>
            </a:r>
            <a:r>
              <a:rPr lang="en-US" sz="900" b="0" i="0" dirty="0">
                <a:effectLst/>
                <a:latin typeface="Bahnschrift" panose="020B0502040204020203" pitchFamily="34" charset="0"/>
              </a:rPr>
              <a:t> Team (2019, May 4) </a:t>
            </a:r>
            <a:r>
              <a:rPr lang="en-US" sz="900" b="0" i="0" dirty="0" err="1">
                <a:effectLst/>
                <a:latin typeface="Bahnschrift" panose="020B0502040204020203" pitchFamily="34" charset="0"/>
              </a:rPr>
              <a:t>DataScience</a:t>
            </a:r>
            <a:r>
              <a:rPr lang="en-US" sz="900" b="0" i="0" dirty="0">
                <a:effectLst/>
                <a:latin typeface="Bahnschrift" panose="020B0502040204020203" pitchFamily="34" charset="0"/>
              </a:rPr>
              <a:t> at Netflix-A Must Read Case Study for Aspiring Data Scientists [Blog post]. Retrieved August 09,2019, from </a:t>
            </a:r>
            <a:r>
              <a:rPr lang="en-US" sz="900" b="0" i="0" dirty="0">
                <a:effectLst/>
                <a:latin typeface="Bahnschrift" panose="020B0502040204020203" pitchFamily="34" charset="0"/>
                <a:hlinkClick r:id="rId3"/>
              </a:rPr>
              <a:t>https://data-flair.training/blogs/data-science-at-netflix/</a:t>
            </a:r>
            <a:endParaRPr lang="en-US" sz="900" b="0" i="0" dirty="0">
              <a:effectLst/>
              <a:latin typeface="Bahnschrift" panose="020B0502040204020203" pitchFamily="34" charset="0"/>
            </a:endParaRPr>
          </a:p>
          <a:p>
            <a:pPr marL="285750" indent="-285750">
              <a:buFont typeface="+mj-lt"/>
              <a:buAutoNum type="romanUcPeriod"/>
            </a:pPr>
            <a:endParaRPr lang="en-US" sz="900" dirty="0">
              <a:latin typeface="Bahnschrift" panose="020B0502040204020203" pitchFamily="34" charset="0"/>
            </a:endParaRPr>
          </a:p>
          <a:p>
            <a:pPr marL="285750" indent="-285750" fontAlgn="base">
              <a:buFont typeface="+mj-lt"/>
              <a:buAutoNum type="romanUcPeriod"/>
            </a:pPr>
            <a:r>
              <a:rPr lang="en-US" sz="900" dirty="0" err="1">
                <a:latin typeface="Bahnschrift" panose="020B0502040204020203" pitchFamily="34" charset="0"/>
              </a:rPr>
              <a:t>Netflix.In</a:t>
            </a:r>
            <a:r>
              <a:rPr lang="en-US" sz="900" dirty="0">
                <a:latin typeface="Bahnschrift" panose="020B0502040204020203" pitchFamily="34" charset="0"/>
              </a:rPr>
              <a:t> Wikipedia. Retrieved09/08/2019,from </a:t>
            </a:r>
            <a:r>
              <a:rPr lang="en-US" sz="900" dirty="0">
                <a:latin typeface="Bahnschrift" panose="020B0502040204020203" pitchFamily="34" charset="0"/>
                <a:hlinkClick r:id="rId4"/>
              </a:rPr>
              <a:t>https://en.wikipedia.org/wiki/Netflix</a:t>
            </a:r>
            <a:endParaRPr lang="en-US" sz="900" dirty="0">
              <a:latin typeface="Bahnschrift" panose="020B0502040204020203" pitchFamily="34" charset="0"/>
            </a:endParaRPr>
          </a:p>
        </p:txBody>
      </p:sp>
      <p:sp>
        <p:nvSpPr>
          <p:cNvPr id="12" name="Rectangle 11">
            <a:extLst>
              <a:ext uri="{FF2B5EF4-FFF2-40B4-BE49-F238E27FC236}">
                <a16:creationId xmlns:a16="http://schemas.microsoft.com/office/drawing/2014/main" id="{DA215CF0-5E5E-4D2E-B3AE-366652A368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3047" y="0"/>
            <a:ext cx="5182493" cy="6858000"/>
          </a:xfrm>
          <a:prstGeom prst="rect">
            <a:avLst/>
          </a:prstGeom>
          <a:blipFill dpi="0" rotWithShape="1">
            <a:blip r:embed="rId5">
              <a:duotone>
                <a:schemeClr val="accent1">
                  <a:shade val="45000"/>
                  <a:satMod val="135000"/>
                </a:schemeClr>
                <a:prstClr val="white"/>
              </a:duotone>
            </a:blip>
            <a:srcRect/>
            <a:tile tx="6350" ty="-101600" sx="70000" sy="7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Tree>
    <p:extLst>
      <p:ext uri="{BB962C8B-B14F-4D97-AF65-F5344CB8AC3E}">
        <p14:creationId xmlns:p14="http://schemas.microsoft.com/office/powerpoint/2010/main" val="2995943062"/>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
  <TotalTime>2392</TotalTime>
  <Words>734</Words>
  <Application>Microsoft Office PowerPoint</Application>
  <PresentationFormat>On-screen Show (4:3)</PresentationFormat>
  <Paragraphs>54</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Bahnschrift</vt:lpstr>
      <vt:lpstr>Tw Cen MT</vt:lpstr>
      <vt:lpstr>Tw Cen MT (Body)</vt:lpstr>
      <vt:lpstr>Tw Cen MT Condensed</vt:lpstr>
      <vt:lpstr>Wingdings</vt:lpstr>
      <vt:lpstr>Wingdings 3</vt:lpstr>
      <vt:lpstr>Integral</vt:lpstr>
      <vt:lpstr>Prediction of Viewer INETREST In  SHOWS ON NETFILX In Particular COuntry </vt:lpstr>
      <vt:lpstr>Business Problem</vt:lpstr>
      <vt:lpstr>Data Mining  Technique</vt:lpstr>
      <vt:lpstr>Use Scenario</vt:lpstr>
      <vt:lpstr>Data  Attributes</vt:lpstr>
      <vt:lpstr>Target  Variable</vt:lpstr>
      <vt:lpstr>Data Instance and Source</vt:lpstr>
      <vt:lpstr>The Useful Features  And Business Value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Owner</dc:creator>
  <cp:lastModifiedBy>Sharma, Kunal</cp:lastModifiedBy>
  <cp:revision>61</cp:revision>
  <dcterms:created xsi:type="dcterms:W3CDTF">2019-09-22T01:49:31Z</dcterms:created>
  <dcterms:modified xsi:type="dcterms:W3CDTF">2021-02-13T00:31:39Z</dcterms:modified>
</cp:coreProperties>
</file>