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3" r:id="rId3"/>
    <p:sldId id="284" r:id="rId4"/>
    <p:sldId id="285" r:id="rId5"/>
    <p:sldId id="258" r:id="rId6"/>
    <p:sldId id="274" r:id="rId7"/>
    <p:sldId id="275" r:id="rId8"/>
    <p:sldId id="276" r:id="rId9"/>
    <p:sldId id="309" r:id="rId10"/>
    <p:sldId id="308" r:id="rId11"/>
    <p:sldId id="307" r:id="rId12"/>
    <p:sldId id="303" r:id="rId13"/>
    <p:sldId id="304" r:id="rId14"/>
    <p:sldId id="305" r:id="rId15"/>
    <p:sldId id="306" r:id="rId16"/>
    <p:sldId id="286" r:id="rId17"/>
    <p:sldId id="287" r:id="rId18"/>
    <p:sldId id="289" r:id="rId19"/>
    <p:sldId id="288" r:id="rId20"/>
    <p:sldId id="290" r:id="rId21"/>
    <p:sldId id="257" r:id="rId22"/>
    <p:sldId id="259" r:id="rId23"/>
    <p:sldId id="260" r:id="rId24"/>
    <p:sldId id="261" r:id="rId25"/>
    <p:sldId id="262" r:id="rId26"/>
    <p:sldId id="263" r:id="rId27"/>
    <p:sldId id="264" r:id="rId28"/>
    <p:sldId id="270" r:id="rId29"/>
    <p:sldId id="265" r:id="rId30"/>
    <p:sldId id="267" r:id="rId31"/>
    <p:sldId id="268" r:id="rId32"/>
    <p:sldId id="269" r:id="rId33"/>
    <p:sldId id="271" r:id="rId34"/>
    <p:sldId id="277" r:id="rId35"/>
    <p:sldId id="278" r:id="rId36"/>
    <p:sldId id="279" r:id="rId37"/>
    <p:sldId id="280" r:id="rId38"/>
    <p:sldId id="297" r:id="rId39"/>
    <p:sldId id="298" r:id="rId40"/>
    <p:sldId id="299" r:id="rId41"/>
    <p:sldId id="281" r:id="rId42"/>
    <p:sldId id="300" r:id="rId43"/>
    <p:sldId id="301" r:id="rId44"/>
    <p:sldId id="291" r:id="rId45"/>
    <p:sldId id="295" r:id="rId46"/>
    <p:sldId id="310" r:id="rId47"/>
    <p:sldId id="292" r:id="rId48"/>
    <p:sldId id="293" r:id="rId49"/>
    <p:sldId id="294" r:id="rId50"/>
    <p:sldId id="30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8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2-28T12:14:42.0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7083 13539 0,'0'27'140,"-26"-27"-124,26 26-16,-27 0 16,27 0-16,0 1 31,0-1-31,0 0 15,0 0 1,-26 1 0,0 25-1,0 1 1,26-27-16,0 0 16,0 0-16,0 1 15,-27-1 1,27 0-16,-26 0 15,26 0 1,0 1-16,0-1 16,-26 26-16,26 1 15,0-1 1,0-25 0,0-1-1,0 0-15,0 0 16,0 1-1,0-1 1,0 26-16,0 1 31,0-27-31,0 27 16,0-27-16,26-26 16,-26 26-1,0 0 1,26 0-1,-26 1 1,0-1 0,27-26-16,-1 52 15,0-25-15,-26-1 32,26 0-32,1 0 15</inkml:trace>
  <inkml:trace contextRef="#ctx0" brushRef="#br0" timeOffset="1805.53">10808 11283 0,'0'52'125,"52"-25"-109,1 25-16,-1 1 16,-25 25-16,25-52 15,1 1-15,-27 25 16,0 1-16,-26-1 15,26-52 1,-26 26-16,26 1 0,-26-1 16,27 26-16,-27-25 15,26-1-15,-26 0 16,26 27-16,-26-27 16,26 26-16,1-25 15,-27 25 1,26-26-16,0 0 15,-26 27-15,26 26 16,1-79-16,-27 52 16,0 27-16,26-53 15,0 27-15,-26-1 16,26 1-16,-26-1 16,0 27-16,26-27 15,1 27-15,-27-53 16,0 27-1,0-1-15,0-26 16,0 27-16,0 26 0,0-53 31,0 26-31,-27 27 0,27-26 16,0-27-16,0 0 16,-26 26-16,26-25 15,0 25-15,0 1 16,0-27-16,-26 26 15,26 1-15,-26-27 16,0 0 0,-1 27-16,27-1 15,-26-25 1,26-1 0,-26 0-16,26 0 0,-26 0 15,-1 1 1,27-1-16,-26 26 0,0 1 31,0-27-31,-1 27 16,27-27-16,-26 0 15,0 27-15,0-27 16,0 0-16,26 0 16,-27 1-16,27-1 15,-26-26-15,0 26 16,26 0 15,-26-26 0</inkml:trace>
  <inkml:trace contextRef="#ctx0" brushRef="#br0" timeOffset="5925.63">8054 14090 0,'-27'0'281,"1"0"-266,0 0 17,0 27 46,-1-1-47,27 0-31,-26-26 31,0 0-31,0 26 16,-1 1 0,1-27 15,26 26 0,-26 0-15,26 0-1,0 1 17,0-1-1,0 0 0,0 0 0,0 1-15,26-27 0,0 26-16,-26 0 15,27-26 16,-1 0-31,0 0 16,0 0 0,1 0-1,-1 0 1,0 0 15,0 0-31,1 0 16,-1 0-1,0 0 17,0-26-32,-26 0 31,26-53 16,-26 53-32,0-1-15,0 1 16,0 0 15,0 0-31,0-1 16,0 1 15,0 0-31,0 0 16,0-1-1,-26 1 1,0 0 0,26 0 31</inkml:trace>
  <inkml:trace contextRef="#ctx0" brushRef="#br0" timeOffset="8652.79">8054 14090 0,'52'0'156,"0"0"-156,-25 0 31</inkml:trace>
  <inkml:trace contextRef="#ctx0" brushRef="#br0" timeOffset="10432.68">9391 14038 0,'-26'0'172,"0"0"-156,-27 0-16,27 0 16,-26 0-16,-1-26 15,27 26 1,0 0-16,0 0 62,-1 0-15,1 0-31,26 26-16,-26 0 15,0-26 1,26 26 0,-27-26 15,27 27-15,0-1-1,0 0 1,0 0-1,0 1 1,0-1 78,27-26-79,-1 26 1,-26 0-16,0 1 16,26-27-1,0 0-15,1 26 47,-1-26-31,0 0-16,0 0 31,1 0-15,-1 0-1,0 0 1,0 0-16,0 0 31,1-26-15,-27-1-16,26 1 15,0 26 1,0-26 0,-26 0-1,0-1 17,0 1-32,0 0 15,0 0 1,0-1 31,0 1-16,0 0-31,0 0 16,0 0-16,0-27 15</inkml:trace>
  <inkml:trace contextRef="#ctx0" brushRef="#br0" timeOffset="11869.52">10362 13120 0,'0'-27'0,"0"1"31,-26 26 110,0 0-141,26 26 15,-27-26 16,1 0-31,26 27 16,-26 25-16,0-26 31,-1 1-31,27-1 0,0 0 32,0 0-17,0 1 1,0-1-1,0 0-15,0 0 32,0 1-1,0 25 0,27-26-31,-1 0 16,0-26-16,0 0 15,27 27-15,-1-27 16,-26 0 0,27 0 15,-27 0-15,0 0-16,1 0 15,-27-27 1,26 1-16,-26 0 31,26-53-31,-26 27 0,0 26 16,0-27-16,0 27 15,0 0 1,0-1 0,-26 27 46,-27 0-31,1 0-31</inkml:trace>
  <inkml:trace contextRef="#ctx0" brushRef="#br0" timeOffset="15111.07">11831 11545 0,'0'53'109,"0"-27"-109,0 26 16,-26 1 0,0-53-16,26 79 0,-27-1 15,27-51-15,-52 51 16,52-25 0,0-27-16,0 53 0,-26-27 15,-1 1-15,27-27 16,-26 53-16,0-53 15,26 53-15,0-27 16,0 1 0,-26 25-16,26-25 15,0-1-15,0 27 0,0-53 16,0 0 0,0 27-16,0-1 0,0 1 15,0-1-15,0-25 16,0 51-16,0 1 15,0-53 1,0 27-16,0-1 16,0 1-16,26 25 0,-26 1 15,26-26 1,0 25-16,1-25 0,-27-1 16,26 27-16,-26-26 15,52 25 1,-52-52-16,27 53 15,-1-26-15,0-27 16,-26 26-16,0-25 16,26-1-16,-26 0 15,27 27-15,-1 25 16,0-78 0,0 53-16,-26-1 0,26 1 15,1-27 1,-1 26-16,0-25 15,27 25-15,-53-26 16,26 1-16,-26-1 16,26 26-16,0-52 15,-26 53-15,27-27 16,-1 0-16,-26 1 16,26-27-16,-26 26 15</inkml:trace>
  <inkml:trace contextRef="#ctx0" brushRef="#br0" timeOffset="17184.23">15425 10102 0,'26'26'109,"27"1"-93,-27 25-1,0-26-15,27 27 16,-1 25-16,-52-51 0,53-1 15,-53 0 1,0 0-16,26-26 16,-26 53-16,0-27 15,26 0-15,-26 27 16,26-1-16,-26-25 16,0 25-16,26 1 15,-26-27-15,0 26 16,27 27-16,-1-27 15,0 1-15,-26-1 16,26-25-16,-26 25 16,27 53-16,-1-79 15,-26 27-15,0-27 16,0 0-16,0 1 16,0-1-16,0 0 15,0 0-15,0 0 16,0 1-16,26 51 15,0-78-15,-26 27 16,0 25-16,27-26 16,-27 1-1,0 25-15,0-26 16,0 1-16,0 25 16,0 1-16,26-53 15,-26 52-15,26 27 16,0-53-1,-26 0-15,0 0 16,0 1-16,26-1 16,-26 26-16,0 1 15,0-27 1,27 0-16,-27 1 16,0-1-16,0 26 15,0 1-15,0-27 16,0 27-16,26-1 15,-26 1-15,0 25 16,0-52-16,0 53 16,0-26-16,0-1 15,0 27-15,0 0 16,0-27 0,0-26-16,0 27 0,0-27 15,0 27-15,0-1 31,0-26-31,0 0 0,0 1 16,0-1-16,0 0 16,0 27-16,0-27 15,0 26 1,0-25-16,0 25 16,0 1-16,0-27 0,0 26 15,0-25-15,0 25 16,0 0-16,0 27 31,0-26-15,0-27-16,0 0 15,0 0-15,0 1 16,0-1-16,0 0 16,0 0-1,0 27 1,0-27-1,0 0 1,0 1-16,0-1 16,0 26-16,0-25 31,-26-1-31,26 0 31,0 0-31,-27 0 16,27 1-1,0-1 17,-26 0-17,26 0 1,0 1 15</inkml:trace>
  <inkml:trace contextRef="#ctx0" brushRef="#br0" timeOffset="19311.25">12697 13539 0,'-27'0'125,"-25"0"-110,0 0 1,52 27-1,-53-1-15,1 0 16,-1-26 0,27 26-1,26 1 1,-26-27-16,-1 26 16,27 0-1,0 0-15,-26-26 16,26 27 15,0 78-31,0-53 16,0-26-16,0 1 15,0-1-15,0 0 16,0 0-16,26 0 16,1-26-1,-1 0 1,0 0-16,0 0 15,1 0 1,-1 0 0,-26-26-1,26 26 1,-26-52 0,26 52-1,-26-26 1,0-1-16,0 1 15,0 0-15,0-27 16,0 27 0,0-26-16,0 25 15,0 1-15,0 0 78</inkml:trace>
  <inkml:trace contextRef="#ctx0" brushRef="#br0" timeOffset="20927.16">13825 13671 0,'-26'0'62,"-1"0"-46,1 0-1,0 26 1,0 0 0,-1 0-1,1 1-15,26-1 16,-26 0-16,0 0 16,26 1-16,-27-1 15,27 0 1,-26 0-1,26 1 1,0-1 15,0 0-31,0 0 32,0 0-17,26 1 1,1-1-1,-1 0-15,0-26 16,27 0 0,-27 0-16,0 0 15,0 0-15,27 0 16,-27 0 0,0 0 15,0 0-16,-26-26-15,27 26 16,-27-26 0,0-27-16,26 53 15,0-26 1,-26 0 0,0 0-1,0-1-15,0 1 16,0 0-16,0 0 15,26-1 1,-26 1 0,0 0-16,0 0 31,0-1-15,0 1-16,0 0 31,-26 0-31,0 26 31,26-27-15,-26 27-1,-1 0 17,1 0-17,0 0 32,0 0-31,0 0-1,-1 0 1,1 0 0,0 0-16,0 0 15</inkml:trace>
  <inkml:trace contextRef="#ctx0" brushRef="#br0" timeOffset="22452.39">15163 12595 0,'0'-26'125,"-53"26"-110,27 0-15,-27 0 16,27 0-16,0-27 16,0 27-1,0 0 1,-1 0-16,1 0 31,0 0-15,0 0-1,-1 0-15,27 27 16,-52 25 0,26-52-16,-1 26 15,-25 27 1,26-27-16,-1 0 16,1 1-16,0-1 15,26 0 1,0 0-16,0 0 15,0 1 1,0-1 0,0 0-16,0 0 31,26 1 0,53 25-31,-27-26 16,27-26-1,-53 0-15,1 0 16,25 0-16,-26 0 16,1 0-1,-1 0 1,26 0-16,-26-26 16,1 26-1,-1-26-15,0 26 0,-26-26 16,26-1-1,-26 1 1,27 26-16,-27-26 16,0 0-16,26 26 15,-26-27-15,0 1 16,0 0-16,0 0 16,0 0-1,0-1 16,0 1-15,-26 26 0</inkml:trace>
  <inkml:trace contextRef="#ctx0" brushRef="#br0" timeOffset="25275.17">17287 10050 0,'0'52'47,"-26"1"-31,0-1-1,0-26-15,26 27 16,-53 52-16,27-27 15,0-51-15,-27 78 16,1-27-16,-1 27 16,1 0-16,0 0 15,-27 53 1,53-53-16,-27 0 0,53 0 16,-52-27-1,25 1-15,-25 26 16,26-26-16,-1 78 15,1-26-15,0-26 0,0 0 16,26 0-16,0 26 16,0-52-1,0 52-15,0-26 0,0 0 16,0-26-16,0 0 16,26 26-16,0 0 15,0 26 1,27 26-16,-27-52 15,53 0-15,-79 0 16,79 0-16,-1 79 16,-51-106-16,25 1 15,27 52-15,-53-52 16,26 0-16,-52-1 16,53 27-16,-1-78 15,-25 51-15,-1 1 16,26 0-16,-26-53 15,1 27-15,-27-27 16,26 26-16,26 1 16,-25-1-16,25 1 15,-26-1 1,1-26-16,-1 1 16,-26-1-16</inkml:trace>
  <inkml:trace contextRef="#ctx0" brushRef="#br0" timeOffset="26912.85">20672 9604 0,'0'52'94,"0"-26"-78,26 0-16,0 27 15,0 26 1,0 26-16,27-79 0,-27 26 15,0 27-15,27 0 16,-53-53-16,26 53 16,-26-53-1,26 26-15,-26 1 0,27 26 16,-27-27 0,26 27-16,0 0 15,-26-27-15,52 53 0,-25-26 16,-1 26-1,0-27-15,0-25 16,1 26-16,-1 26 0,0-27 16,-26-51-1,0 51-15,26 1 16,-26 0 0,0-1-16,0-51 15,27 51-15,-1 27 16,0 0-16,-26-52 15,26 78-15,1-26 16,-1-26-16,-26-1 16,0-25-16,26 26 15,-26 26-15,0-27 16,0-52-16,0 53 16,0-26-16,0-1 15,0 53-15,0-79 16,0 27-16,0 26 15,0-27-15,0 1 16,0 25-16,0-25 16,0 25-16,0-25 15,-26-27-15,26 0 16,-26 27-16,26-1 16,0-25-16,-27 25 15,1 1 1,0-1-16,0 0 15,-27 1-15,53-27 16,0 27-16,-26-27 16,0 26-16,-1-25 15,27-1-15,0 0 16,0 0-16,-26 1 16,26-1-16,0 0 15,0 0-15,-26 1 16,26 25-1,-26-52 1</inkml:trace>
  <inkml:trace contextRef="#ctx0" brushRef="#br0" timeOffset="28915.55">17235 13435 0,'-52'0'94,"25"0"-79,1 26-15,0-26 16,0 26 0,-1-26-16,27 26 15,-26-26 1,26 26-1,0 1 1,0-1 0,0 0-1,0 0-15,26 1 16,1-1-16,-27 0 31,26 0-31,0-26 0,0 0 31,1 0-31,-1 0 16,0 0 0,0 0-16,0 0 15,1 0 1,-27-26 0,26 26-16,-26-26 15,26-27 1,-26 27-1,0 0 1,0 0-16,0-1 16,0 1-1,0 0 1,0 0 0</inkml:trace>
  <inkml:trace contextRef="#ctx0" brushRef="#br0" timeOffset="30016.66">18442 12779 0,'-27'0'32,"-25"0"-17,0 0 1,25 0-1,1 0-15,-26 26 0,52 0 16,-27-26-16,27 52 16,0-25-1,-26-1-15,0 26 16,26-25-16,0 25 31,0-26-15,0 1-1,0-1-15,0 0 32,0 0-32,0 1 15,52-27 1,-25 0-16,25 26 16,-26-26-1,53-26 16,-53 26-15,-26-27-16,26 1 16,1 26-16,-27-52 15,0 25 1,0-25 0,0-1-1,0 1 1,0 26-1,0-27-15,0 27 32,-27 26-1</inkml:trace>
  <inkml:trace contextRef="#ctx0" brushRef="#br0" timeOffset="31271.25">19622 11991 0,'-26'27'141,"0"-27"-126,0 0-15,-1 26 16,1 0-16,0-26 16,0 26-16,26 1 15,-27-27-15,1 52 16,26-26 0,0 0-1,0 1 1,0-1-1,0 0 1,0 27-16,26-1 16,1-26-1,-27 1 1,0-1 0,26-26-1,0 0 1,0 0-16,1 0 15,-1 0 1,0 0-16,0 0 16,0 0-1,-26-26 32,27-1-31,-27 1-16,26 0 15,-26 0 1,0-1-16,0-25 16,0 26-1,0-1-15,0 1 0,0-26 32,0-1-32,0 27 15</inkml:trace>
  <inkml:trace contextRef="#ctx0" brushRef="#br0" timeOffset="33480.6">21695 8974 0,'0'26'62,"0"0"-62,0 0 32,0 1-32,0-1 15,0 0 1,-27 27-16,1 104 0,0-26 15,0 1-15,-1 51 16,-25-25-16,26-53 16,0 105-16,-1-27 15,1-25-15,26-27 16,-26 52-16,0 1 16,26-53-16,-27 27 15,-25 52 1,52-105-16,0 26 0,0 79 15,0-79-15,0 26 16,0-25-16,0 78 16,0-79-16,0 26 15,79-26 1,-53 106-16,0-106 0,79 26 16,-105-52-16,79 79 15,-1-53-15,-51-79 16,25 53-1,1 0-15,-27-52 16,26-1-16,-52 1 16,26-27-16,-26 0 15,0 1-15,27-1 16,-27 0 0,0 0 15,26-52 31</inkml:trace>
  <inkml:trace contextRef="#ctx0" brushRef="#br0" timeOffset="34813.01">25131 8869 0,'0'26'47,"0"0"-31,0 1 0,26 25-1,1-52-15,-27 105 16,78 26-1,-78-78-15,27 25 16,-1-25-16,-26 52 16,52 52-16,-52-78 15,26 52-15,1 105 16,-27-131-16,26 26 16,-26 1-16,26 51 15,-26 1-15,0-105 16,26 52-16,-26-52 15,0-1-15,0 1 16,0-26-16,0 78 16,0 26-16,0-104 15,0 78-15,0 105 16,0-131-16,0 52 16,-26 1-16,0 52 15,26-105-15,-26-27 16,-1 1-16,27 0 15,0 0-15,-26-27 16,0 27 0,0-27-16,26 1 15,0-27 1,-26 27-16,-1-1 16,1-26-16,-26 27 15,52-1-15,-27 27 16,1-27-1,-26 1-15,25-1 16,27-25 0,0-1-16,-26-26 15,26 26 1,-26-26 15</inkml:trace>
  <inkml:trace contextRef="#ctx0" brushRef="#br0" timeOffset="36954.68">21904 12805 0,'-26'0'15,"0"0"17,0 0-17,-53 26 1,79 26 0,-26-25-1,26 25 1,0-26-16,0 1 15,0-1-15,0 0 0,0 27 32,0-27-17,26-26-15,0 0 16,27 0 0,-27 0-1,0 0-15,0 0 16,1 0-1,-1-26-15,0-1 16,-26 1 0,0-26 15,-26 25-15,0 1-16,-1 0 15,-25 26 1,52-26-16</inkml:trace>
  <inkml:trace contextRef="#ctx0" brushRef="#br0" timeOffset="37919.68">23111 12490 0,'0'-26'31,"-26"26"-15,-27 0-1,-25 0 1,52 0-16,-1 0 16,1 26-16,0-26 15,26 26-15,-53 0 16,27 1-16,26 25 16,0-26-1,0 1-15,-26-1 16,26 0-16,0 27 15,0-27 1,26 26 0,27-26-1,-27-26-15,0 0 16,0 0-16,1 0 16,-1 0-16,0 0 15,0-26 16,0 26-15,1-52-16,-27 26 0,0-1 16,0 1-16,0 0 15,0 0-15,0-1 16,0 1 0,0-26-16,0 25 15,0 1 1</inkml:trace>
  <inkml:trace contextRef="#ctx0" brushRef="#br0" timeOffset="38947.48">24213 10837 0,'-26'0'15,"-1"0"1,1 0-16,-52 0 16,-1 0-1,53 0-15,-53 0 16,26 26-16,53 0 15,-26 0 1,0-26-16,26 27 16,0-1-16,0 0 15,0 0 1,0 1 0,-26 25-16,26-26 15,0 1 1,26-27 46,0 0-46,0 0 0,1-27-1,-27 1-15,26 26 16,0 0-1,-26-26-15,26 0 16,-26-1 0,0 1-1,0 0-15,0 0 47,0-1-31</inkml:trace>
  <inkml:trace contextRef="#ctx0" brushRef="#br0" timeOffset="65731.25">7214 14327 0,'-26'0'156,"-27"0"-125,27 0-31,0 0 16,0 0-16,-1 0 0,1 0 16,-26 0-16,25 0 31,1 0-15,26 26 77,0 0-77,-26-26-16,26 26 16,-26 1-16,26-1 15,0 0-15,0 0 16,0 1-16,0 25 31,0-26-15,0 1-1,0-1-15,26 0 16,-26 0 0,26 0-1,0 1 16,-26-1-31,27-26 32,-1 26-32,0-26 31,-26 26-15,26-26-1,1 0 1,-1 0 15,0 0-15,0 0-1,1 0 17,-1 0-17,0 0 16,0 0-31,1 0 16,51-26 31,-78 0-47,0 0 16,0-1-1,0 1 1,26 26-1,1-26 1,-27 0 15,0 0-15,0-1-16,0 1 31,0 0-15,0 0-16,0-1 15,0 1 1,0 0 47,0 0-17,-27 26-30</inkml:trace>
  <inkml:trace contextRef="#ctx0" brushRef="#br0" timeOffset="74105.85">11149 12070 0,'-26'0'188,"26"-26"-173,-26 26 1,-1 0 15,1 0 47,0 0-62,0 0 15,-1 0 16,1 0 16,0 0-16,0 0-16,-1 0 16,1 26-32,26 0 17,-26-26-17,26 27 1,0-1-1,0 0-15,0 0 32,0 0-17,0 1 1,0-1 0,0 0 30,26-26-30,0 26 0,-26 1-1,27-1 17,-1 0-17,-26 0 16,26-26-31,0 0 16,1 27 0,-1-27 31,0 0-32,53 0 16,-53-27-31,0 27 47,-26-26-47,0 0 16,0 0 0,0-1 15,0 1-31,0 0 47,0 0-32,0-1 32,0 1-47,0 0 31,0 0-15,0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2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78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0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1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6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9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99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72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4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4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60908EC-E238-48E6-BB56-26365F0B43A7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76F6FFA-0BF8-4BFE-93EB-459EB3477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6"/>
            <a:ext cx="7686869" cy="8291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DAX : Data Analysis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04" y="1842747"/>
            <a:ext cx="8123076" cy="4110184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is a formula expression language</a:t>
            </a:r>
          </a:p>
          <a:p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DAX formulas include functions, operators, and values</a:t>
            </a:r>
          </a:p>
          <a:p>
            <a:r>
              <a:rPr lang="en-I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Creates 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new information from data already in your model</a:t>
            </a:r>
          </a:p>
          <a:p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DAX formulas are used to create</a:t>
            </a:r>
          </a:p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Measures</a:t>
            </a:r>
          </a:p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Calculated Columns</a:t>
            </a:r>
          </a:p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Calculated Tables</a:t>
            </a:r>
          </a:p>
          <a:p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All the computations are generated at Data Model</a:t>
            </a:r>
          </a:p>
          <a:p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6" name="AutoShape 2" descr="Use DAX in Power BI Desktop - Training | Microsoft Learn">
            <a:extLst>
              <a:ext uri="{FF2B5EF4-FFF2-40B4-BE49-F238E27FC236}">
                <a16:creationId xmlns:a16="http://schemas.microsoft.com/office/drawing/2014/main" id="{A44EE1E0-E436-ECCD-5B6B-CF4E1C769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9935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B718C-CA37-66FC-E9CC-4B22A979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267" y="747679"/>
            <a:ext cx="1847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7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AA7908-E778-A4F3-9390-79A0C18C0841}"/>
              </a:ext>
            </a:extLst>
          </p:cNvPr>
          <p:cNvGraphicFramePr>
            <a:graphicFrameLocks noGrp="1"/>
          </p:cNvGraphicFramePr>
          <p:nvPr/>
        </p:nvGraphicFramePr>
        <p:xfrm>
          <a:off x="3076768" y="457626"/>
          <a:ext cx="527438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597">
                  <a:extLst>
                    <a:ext uri="{9D8B030D-6E8A-4147-A177-3AD203B41FA5}">
                      <a16:colId xmlns:a16="http://schemas.microsoft.com/office/drawing/2014/main" val="438382425"/>
                    </a:ext>
                  </a:extLst>
                </a:gridCol>
                <a:gridCol w="1318597">
                  <a:extLst>
                    <a:ext uri="{9D8B030D-6E8A-4147-A177-3AD203B41FA5}">
                      <a16:colId xmlns:a16="http://schemas.microsoft.com/office/drawing/2014/main" val="238841780"/>
                    </a:ext>
                  </a:extLst>
                </a:gridCol>
                <a:gridCol w="1318597">
                  <a:extLst>
                    <a:ext uri="{9D8B030D-6E8A-4147-A177-3AD203B41FA5}">
                      <a16:colId xmlns:a16="http://schemas.microsoft.com/office/drawing/2014/main" val="1695180129"/>
                    </a:ext>
                  </a:extLst>
                </a:gridCol>
                <a:gridCol w="1318597">
                  <a:extLst>
                    <a:ext uri="{9D8B030D-6E8A-4147-A177-3AD203B41FA5}">
                      <a16:colId xmlns:a16="http://schemas.microsoft.com/office/drawing/2014/main" val="1441350693"/>
                    </a:ext>
                  </a:extLst>
                </a:gridCol>
              </a:tblGrid>
              <a:tr h="263548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Sales 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Product 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Price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2629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275928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31044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89392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564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BA1F57-846A-80B1-4354-81C148DE4714}"/>
              </a:ext>
            </a:extLst>
          </p:cNvPr>
          <p:cNvSpPr txBox="1"/>
          <p:nvPr/>
        </p:nvSpPr>
        <p:spPr>
          <a:xfrm>
            <a:off x="1275960" y="5131841"/>
            <a:ext cx="2929812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(table[Quantity])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0D446A-1831-0A30-538D-7AB3C4ED3AC0}"/>
              </a:ext>
            </a:extLst>
          </p:cNvPr>
          <p:cNvGraphicFramePr>
            <a:graphicFrameLocks noGrp="1"/>
          </p:cNvGraphicFramePr>
          <p:nvPr/>
        </p:nvGraphicFramePr>
        <p:xfrm>
          <a:off x="2013920" y="2668556"/>
          <a:ext cx="131859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597">
                  <a:extLst>
                    <a:ext uri="{9D8B030D-6E8A-4147-A177-3AD203B41FA5}">
                      <a16:colId xmlns:a16="http://schemas.microsoft.com/office/drawing/2014/main" val="1695180129"/>
                    </a:ext>
                  </a:extLst>
                </a:gridCol>
              </a:tblGrid>
              <a:tr h="263548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2629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75928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31044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9392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156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C4B701-8507-54CC-B53E-64A1C5451E94}"/>
              </a:ext>
            </a:extLst>
          </p:cNvPr>
          <p:cNvGraphicFramePr>
            <a:graphicFrameLocks noGrp="1"/>
          </p:cNvGraphicFramePr>
          <p:nvPr/>
        </p:nvGraphicFramePr>
        <p:xfrm>
          <a:off x="5210109" y="2668556"/>
          <a:ext cx="263719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597">
                  <a:extLst>
                    <a:ext uri="{9D8B030D-6E8A-4147-A177-3AD203B41FA5}">
                      <a16:colId xmlns:a16="http://schemas.microsoft.com/office/drawing/2014/main" val="1695180129"/>
                    </a:ext>
                  </a:extLst>
                </a:gridCol>
                <a:gridCol w="1318597">
                  <a:extLst>
                    <a:ext uri="{9D8B030D-6E8A-4147-A177-3AD203B41FA5}">
                      <a16:colId xmlns:a16="http://schemas.microsoft.com/office/drawing/2014/main" val="1441350693"/>
                    </a:ext>
                  </a:extLst>
                </a:gridCol>
              </a:tblGrid>
              <a:tr h="263548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Price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2629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275928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31044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89392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564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680716-A22C-DFC1-1486-324AE11AA882}"/>
              </a:ext>
            </a:extLst>
          </p:cNvPr>
          <p:cNvSpPr txBox="1"/>
          <p:nvPr/>
        </p:nvSpPr>
        <p:spPr>
          <a:xfrm>
            <a:off x="4590661" y="5131841"/>
            <a:ext cx="6232849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SUMX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(table, table[Quantity]* table[Price])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60CEE1-1A8B-512F-7CAE-427CDF8B39F8}"/>
              </a:ext>
            </a:extLst>
          </p:cNvPr>
          <p:cNvGraphicFramePr>
            <a:graphicFrameLocks noGrp="1"/>
          </p:cNvGraphicFramePr>
          <p:nvPr/>
        </p:nvGraphicFramePr>
        <p:xfrm>
          <a:off x="8098971" y="2668556"/>
          <a:ext cx="2724539" cy="1834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539">
                  <a:extLst>
                    <a:ext uri="{9D8B030D-6E8A-4147-A177-3AD203B41FA5}">
                      <a16:colId xmlns:a16="http://schemas.microsoft.com/office/drawing/2014/main" val="3886952645"/>
                    </a:ext>
                  </a:extLst>
                </a:gridCol>
              </a:tblGrid>
              <a:tr h="37135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Sales = Quantity *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17593"/>
                  </a:ext>
                </a:extLst>
              </a:tr>
              <a:tr h="332076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5* 10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224486"/>
                  </a:ext>
                </a:extLst>
              </a:tr>
              <a:tr h="332076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3 * 15 =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74253"/>
                  </a:ext>
                </a:extLst>
              </a:tr>
              <a:tr h="332076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 * 10 =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45160"/>
                  </a:ext>
                </a:extLst>
              </a:tr>
              <a:tr h="332076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4 * 8 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345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9F8E8C-31F4-E029-C7FB-604D409756CE}"/>
              </a:ext>
            </a:extLst>
          </p:cNvPr>
          <p:cNvSpPr txBox="1"/>
          <p:nvPr/>
        </p:nvSpPr>
        <p:spPr>
          <a:xfrm>
            <a:off x="8015254" y="4571575"/>
            <a:ext cx="2724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Total Sales = 147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0AD2AE-0C07-02BC-7517-696041EA1683}"/>
              </a:ext>
            </a:extLst>
          </p:cNvPr>
          <p:cNvCxnSpPr>
            <a:cxnSpLocks/>
          </p:cNvCxnSpPr>
          <p:nvPr/>
        </p:nvCxnSpPr>
        <p:spPr>
          <a:xfrm>
            <a:off x="4395057" y="2504691"/>
            <a:ext cx="0" cy="41387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6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48FFF-0EA6-9A64-CDBD-DFAEB089AFD2}"/>
              </a:ext>
            </a:extLst>
          </p:cNvPr>
          <p:cNvSpPr txBox="1"/>
          <p:nvPr/>
        </p:nvSpPr>
        <p:spPr>
          <a:xfrm>
            <a:off x="774441" y="3216342"/>
            <a:ext cx="25472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SUM(table[sales])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B445-D7F9-3F2B-DC4F-8F246028490B}"/>
              </a:ext>
            </a:extLst>
          </p:cNvPr>
          <p:cNvSpPr txBox="1"/>
          <p:nvPr/>
        </p:nvSpPr>
        <p:spPr>
          <a:xfrm>
            <a:off x="4313854" y="1007656"/>
            <a:ext cx="69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CALCULATE(SUM(table[sales]),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	table[country] = “India”)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4192A-81FB-1113-8125-A3DC35E6C25E}"/>
              </a:ext>
            </a:extLst>
          </p:cNvPr>
          <p:cNvSpPr txBox="1"/>
          <p:nvPr/>
        </p:nvSpPr>
        <p:spPr>
          <a:xfrm>
            <a:off x="4307634" y="2243432"/>
            <a:ext cx="74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						  </a:t>
            </a:r>
          </a:p>
          <a:p>
            <a:r>
              <a:rPr lang="en-IN" dirty="0"/>
              <a:t>			PREVIOUSMONTH(table[Date])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C73F-B856-F4A3-0602-3C35A6142547}"/>
              </a:ext>
            </a:extLst>
          </p:cNvPr>
          <p:cNvSpPr txBox="1"/>
          <p:nvPr/>
        </p:nvSpPr>
        <p:spPr>
          <a:xfrm>
            <a:off x="4313854" y="2920144"/>
            <a:ext cx="74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</a:t>
            </a:r>
          </a:p>
          <a:p>
            <a:r>
              <a:rPr lang="en-IN" dirty="0"/>
              <a:t>			DATEADD(table[Date], -1, MONTH)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A3642-8BB1-5845-6656-6B6DA81A3C8F}"/>
              </a:ext>
            </a:extLst>
          </p:cNvPr>
          <p:cNvSpPr txBox="1"/>
          <p:nvPr/>
        </p:nvSpPr>
        <p:spPr>
          <a:xfrm>
            <a:off x="4307634" y="4128148"/>
            <a:ext cx="720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</a:t>
            </a:r>
          </a:p>
          <a:p>
            <a:r>
              <a:rPr lang="en-IN" dirty="0"/>
              <a:t>	SUM(table[sales]), </a:t>
            </a:r>
          </a:p>
          <a:p>
            <a:r>
              <a:rPr lang="en-IN" dirty="0"/>
              <a:t>	ALL()/ALLSELECTED()/ALLEXCEPT()/REMOVEFILTERS())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866EA-0C5C-E9E2-B030-4D1E5AD7C86A}"/>
              </a:ext>
            </a:extLst>
          </p:cNvPr>
          <p:cNvSpPr txBox="1"/>
          <p:nvPr/>
        </p:nvSpPr>
        <p:spPr>
          <a:xfrm>
            <a:off x="4307633" y="5665678"/>
            <a:ext cx="720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CALCULATE(SUM(table[sales]), KEEPFILTERS())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AB8FED9-B312-9593-7B57-6FEB49AF1668}"/>
              </a:ext>
            </a:extLst>
          </p:cNvPr>
          <p:cNvSpPr/>
          <p:nvPr/>
        </p:nvSpPr>
        <p:spPr>
          <a:xfrm>
            <a:off x="3321698" y="898713"/>
            <a:ext cx="920621" cy="4988903"/>
          </a:xfrm>
          <a:prstGeom prst="leftBrace">
            <a:avLst>
              <a:gd name="adj1" fmla="val 8333"/>
              <a:gd name="adj2" fmla="val 4981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8AE11-9189-19ED-0484-B5DD55186FE6}"/>
              </a:ext>
            </a:extLst>
          </p:cNvPr>
          <p:cNvSpPr txBox="1"/>
          <p:nvPr/>
        </p:nvSpPr>
        <p:spPr>
          <a:xfrm>
            <a:off x="4313854" y="69987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country India?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98A4-92A3-2C9F-8051-0BE1DA0F8235}"/>
              </a:ext>
            </a:extLst>
          </p:cNvPr>
          <p:cNvSpPr txBox="1"/>
          <p:nvPr/>
        </p:nvSpPr>
        <p:spPr>
          <a:xfrm>
            <a:off x="4307634" y="192877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previous month?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F788D-52EF-1E87-F261-B2E895F25B74}"/>
              </a:ext>
            </a:extLst>
          </p:cNvPr>
          <p:cNvSpPr txBox="1"/>
          <p:nvPr/>
        </p:nvSpPr>
        <p:spPr>
          <a:xfrm>
            <a:off x="4307634" y="381434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while removing all or some 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B1C2D-32E2-D0F5-6858-EC1CD2D0945D}"/>
              </a:ext>
            </a:extLst>
          </p:cNvPr>
          <p:cNvSpPr txBox="1"/>
          <p:nvPr/>
        </p:nvSpPr>
        <p:spPr>
          <a:xfrm>
            <a:off x="4307634" y="535790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and add filters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F1EA6-C57E-099A-F1C5-6B4821A89173}"/>
              </a:ext>
            </a:extLst>
          </p:cNvPr>
          <p:cNvCxnSpPr>
            <a:cxnSpLocks/>
          </p:cNvCxnSpPr>
          <p:nvPr/>
        </p:nvCxnSpPr>
        <p:spPr>
          <a:xfrm flipV="1">
            <a:off x="4313854" y="1781966"/>
            <a:ext cx="7638659" cy="103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78C2B3-9C15-FA50-16E8-49B6A10D64BF}"/>
              </a:ext>
            </a:extLst>
          </p:cNvPr>
          <p:cNvCxnSpPr>
            <a:cxnSpLocks/>
          </p:cNvCxnSpPr>
          <p:nvPr/>
        </p:nvCxnSpPr>
        <p:spPr>
          <a:xfrm flipV="1">
            <a:off x="4313854" y="3666064"/>
            <a:ext cx="7638659" cy="103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89B5B-9819-F7E5-EDD7-704850781EA0}"/>
              </a:ext>
            </a:extLst>
          </p:cNvPr>
          <p:cNvCxnSpPr>
            <a:cxnSpLocks/>
          </p:cNvCxnSpPr>
          <p:nvPr/>
        </p:nvCxnSpPr>
        <p:spPr>
          <a:xfrm flipV="1">
            <a:off x="4313854" y="5206283"/>
            <a:ext cx="7638659" cy="103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5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48FFF-0EA6-9A64-CDBD-DFAEB089AFD2}"/>
              </a:ext>
            </a:extLst>
          </p:cNvPr>
          <p:cNvSpPr txBox="1"/>
          <p:nvPr/>
        </p:nvSpPr>
        <p:spPr>
          <a:xfrm>
            <a:off x="774441" y="3216342"/>
            <a:ext cx="25472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SUM(table[sales])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B445-D7F9-3F2B-DC4F-8F246028490B}"/>
              </a:ext>
            </a:extLst>
          </p:cNvPr>
          <p:cNvSpPr txBox="1"/>
          <p:nvPr/>
        </p:nvSpPr>
        <p:spPr>
          <a:xfrm>
            <a:off x="4313854" y="1007656"/>
            <a:ext cx="693886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CALCULATE(SUM(table[sales]), </a:t>
            </a:r>
          </a:p>
          <a:p>
            <a:r>
              <a:rPr lang="en-IN" dirty="0"/>
              <a:t>			</a:t>
            </a:r>
            <a:r>
              <a:rPr lang="en-IN" b="1" dirty="0"/>
              <a:t>FILTER</a:t>
            </a:r>
            <a:r>
              <a:rPr lang="en-IN" dirty="0"/>
              <a:t>(table, table[country] = “India”)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4192A-81FB-1113-8125-A3DC35E6C25E}"/>
              </a:ext>
            </a:extLst>
          </p:cNvPr>
          <p:cNvSpPr txBox="1"/>
          <p:nvPr/>
        </p:nvSpPr>
        <p:spPr>
          <a:xfrm>
            <a:off x="4307634" y="2243432"/>
            <a:ext cx="74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						  </a:t>
            </a:r>
          </a:p>
          <a:p>
            <a:r>
              <a:rPr lang="en-IN" dirty="0"/>
              <a:t>			PREVIOUSMONTH(table[Date])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C73F-B856-F4A3-0602-3C35A6142547}"/>
              </a:ext>
            </a:extLst>
          </p:cNvPr>
          <p:cNvSpPr txBox="1"/>
          <p:nvPr/>
        </p:nvSpPr>
        <p:spPr>
          <a:xfrm>
            <a:off x="4313854" y="2920144"/>
            <a:ext cx="74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</a:t>
            </a:r>
          </a:p>
          <a:p>
            <a:r>
              <a:rPr lang="en-IN" dirty="0"/>
              <a:t>			DATEADD(table[Date], -1, MONTH)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A3642-8BB1-5845-6656-6B6DA81A3C8F}"/>
              </a:ext>
            </a:extLst>
          </p:cNvPr>
          <p:cNvSpPr txBox="1"/>
          <p:nvPr/>
        </p:nvSpPr>
        <p:spPr>
          <a:xfrm>
            <a:off x="4307634" y="4128148"/>
            <a:ext cx="720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</a:t>
            </a:r>
          </a:p>
          <a:p>
            <a:r>
              <a:rPr lang="en-IN" dirty="0"/>
              <a:t>	SUM(table[sales]), </a:t>
            </a:r>
          </a:p>
          <a:p>
            <a:r>
              <a:rPr lang="en-IN" dirty="0"/>
              <a:t>	ALL()/ALLSELECTED()/ALLEXCEPT()/REMOVEFILTERS())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866EA-0C5C-E9E2-B030-4D1E5AD7C86A}"/>
              </a:ext>
            </a:extLst>
          </p:cNvPr>
          <p:cNvSpPr txBox="1"/>
          <p:nvPr/>
        </p:nvSpPr>
        <p:spPr>
          <a:xfrm>
            <a:off x="4307634" y="5665678"/>
            <a:ext cx="69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CALCULATE(SUM(table[sales]), KEEPFILTERS())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AB8FED9-B312-9593-7B57-6FEB49AF1668}"/>
              </a:ext>
            </a:extLst>
          </p:cNvPr>
          <p:cNvSpPr/>
          <p:nvPr/>
        </p:nvSpPr>
        <p:spPr>
          <a:xfrm>
            <a:off x="3321698" y="898713"/>
            <a:ext cx="920621" cy="4988903"/>
          </a:xfrm>
          <a:prstGeom prst="leftBrace">
            <a:avLst>
              <a:gd name="adj1" fmla="val 8333"/>
              <a:gd name="adj2" fmla="val 4981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8AE11-9189-19ED-0484-B5DD55186FE6}"/>
              </a:ext>
            </a:extLst>
          </p:cNvPr>
          <p:cNvSpPr txBox="1"/>
          <p:nvPr/>
        </p:nvSpPr>
        <p:spPr>
          <a:xfrm>
            <a:off x="4313854" y="69987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country India?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98A4-92A3-2C9F-8051-0BE1DA0F8235}"/>
              </a:ext>
            </a:extLst>
          </p:cNvPr>
          <p:cNvSpPr txBox="1"/>
          <p:nvPr/>
        </p:nvSpPr>
        <p:spPr>
          <a:xfrm>
            <a:off x="4307634" y="192877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What is total sales for previous month?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F788D-52EF-1E87-F261-B2E895F25B74}"/>
              </a:ext>
            </a:extLst>
          </p:cNvPr>
          <p:cNvSpPr txBox="1"/>
          <p:nvPr/>
        </p:nvSpPr>
        <p:spPr>
          <a:xfrm>
            <a:off x="4307634" y="381434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while removing all or some 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B1C2D-32E2-D0F5-6858-EC1CD2D0945D}"/>
              </a:ext>
            </a:extLst>
          </p:cNvPr>
          <p:cNvSpPr txBox="1"/>
          <p:nvPr/>
        </p:nvSpPr>
        <p:spPr>
          <a:xfrm>
            <a:off x="4307634" y="535790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and add filters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F1EA6-C57E-099A-F1C5-6B4821A89173}"/>
              </a:ext>
            </a:extLst>
          </p:cNvPr>
          <p:cNvCxnSpPr>
            <a:cxnSpLocks/>
          </p:cNvCxnSpPr>
          <p:nvPr/>
        </p:nvCxnSpPr>
        <p:spPr>
          <a:xfrm flipV="1">
            <a:off x="4313854" y="1781966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78C2B3-9C15-FA50-16E8-49B6A10D64BF}"/>
              </a:ext>
            </a:extLst>
          </p:cNvPr>
          <p:cNvCxnSpPr>
            <a:cxnSpLocks/>
          </p:cNvCxnSpPr>
          <p:nvPr/>
        </p:nvCxnSpPr>
        <p:spPr>
          <a:xfrm flipV="1">
            <a:off x="4313854" y="3666064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89B5B-9819-F7E5-EDD7-704850781EA0}"/>
              </a:ext>
            </a:extLst>
          </p:cNvPr>
          <p:cNvCxnSpPr>
            <a:cxnSpLocks/>
          </p:cNvCxnSpPr>
          <p:nvPr/>
        </p:nvCxnSpPr>
        <p:spPr>
          <a:xfrm flipV="1">
            <a:off x="4313854" y="5206283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4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48FFF-0EA6-9A64-CDBD-DFAEB089AFD2}"/>
              </a:ext>
            </a:extLst>
          </p:cNvPr>
          <p:cNvSpPr txBox="1"/>
          <p:nvPr/>
        </p:nvSpPr>
        <p:spPr>
          <a:xfrm>
            <a:off x="774441" y="3216342"/>
            <a:ext cx="25472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SUM(table[sales])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B445-D7F9-3F2B-DC4F-8F246028490B}"/>
              </a:ext>
            </a:extLst>
          </p:cNvPr>
          <p:cNvSpPr txBox="1"/>
          <p:nvPr/>
        </p:nvSpPr>
        <p:spPr>
          <a:xfrm>
            <a:off x="4313854" y="1007656"/>
            <a:ext cx="69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CALCULATE(SUM(table[sales]),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	FILTER(table, table[country] = “India”)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4192A-81FB-1113-8125-A3DC35E6C25E}"/>
              </a:ext>
            </a:extLst>
          </p:cNvPr>
          <p:cNvSpPr txBox="1"/>
          <p:nvPr/>
        </p:nvSpPr>
        <p:spPr>
          <a:xfrm>
            <a:off x="4307634" y="2243432"/>
            <a:ext cx="7420946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						  </a:t>
            </a:r>
          </a:p>
          <a:p>
            <a:r>
              <a:rPr lang="en-IN" dirty="0"/>
              <a:t>			</a:t>
            </a:r>
            <a:r>
              <a:rPr lang="en-IN" b="1" dirty="0"/>
              <a:t>PREVIOUSMONTH</a:t>
            </a:r>
            <a:r>
              <a:rPr lang="en-IN" dirty="0"/>
              <a:t>(table[Date])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C73F-B856-F4A3-0602-3C35A6142547}"/>
              </a:ext>
            </a:extLst>
          </p:cNvPr>
          <p:cNvSpPr txBox="1"/>
          <p:nvPr/>
        </p:nvSpPr>
        <p:spPr>
          <a:xfrm>
            <a:off x="4313854" y="2920144"/>
            <a:ext cx="7414725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</a:t>
            </a:r>
          </a:p>
          <a:p>
            <a:r>
              <a:rPr lang="en-IN" dirty="0"/>
              <a:t>			</a:t>
            </a:r>
            <a:r>
              <a:rPr lang="en-IN" b="1" dirty="0"/>
              <a:t>DATEADD</a:t>
            </a:r>
            <a:r>
              <a:rPr lang="en-IN" dirty="0"/>
              <a:t>(table[Date], -1, MONTH)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A3642-8BB1-5845-6656-6B6DA81A3C8F}"/>
              </a:ext>
            </a:extLst>
          </p:cNvPr>
          <p:cNvSpPr txBox="1"/>
          <p:nvPr/>
        </p:nvSpPr>
        <p:spPr>
          <a:xfrm>
            <a:off x="4307634" y="4128148"/>
            <a:ext cx="720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</a:t>
            </a:r>
          </a:p>
          <a:p>
            <a:r>
              <a:rPr lang="en-IN" dirty="0"/>
              <a:t>	SUM(table[sales]), </a:t>
            </a:r>
          </a:p>
          <a:p>
            <a:r>
              <a:rPr lang="en-IN" dirty="0"/>
              <a:t>	ALL()/ALLSELECTED()/ALLEXCEPT()/REMOVEFILTERS())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866EA-0C5C-E9E2-B030-4D1E5AD7C86A}"/>
              </a:ext>
            </a:extLst>
          </p:cNvPr>
          <p:cNvSpPr txBox="1"/>
          <p:nvPr/>
        </p:nvSpPr>
        <p:spPr>
          <a:xfrm>
            <a:off x="4307634" y="5665678"/>
            <a:ext cx="69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CALCULATE(SUM(table[sales]), KEEPFILTERS())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AB8FED9-B312-9593-7B57-6FEB49AF1668}"/>
              </a:ext>
            </a:extLst>
          </p:cNvPr>
          <p:cNvSpPr/>
          <p:nvPr/>
        </p:nvSpPr>
        <p:spPr>
          <a:xfrm>
            <a:off x="3321698" y="898713"/>
            <a:ext cx="920621" cy="4988903"/>
          </a:xfrm>
          <a:prstGeom prst="leftBrace">
            <a:avLst>
              <a:gd name="adj1" fmla="val 8333"/>
              <a:gd name="adj2" fmla="val 4981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8AE11-9189-19ED-0484-B5DD55186FE6}"/>
              </a:ext>
            </a:extLst>
          </p:cNvPr>
          <p:cNvSpPr txBox="1"/>
          <p:nvPr/>
        </p:nvSpPr>
        <p:spPr>
          <a:xfrm>
            <a:off x="4313854" y="69987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country India?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98A4-92A3-2C9F-8051-0BE1DA0F8235}"/>
              </a:ext>
            </a:extLst>
          </p:cNvPr>
          <p:cNvSpPr txBox="1"/>
          <p:nvPr/>
        </p:nvSpPr>
        <p:spPr>
          <a:xfrm>
            <a:off x="4307634" y="192877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previous month?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F788D-52EF-1E87-F261-B2E895F25B74}"/>
              </a:ext>
            </a:extLst>
          </p:cNvPr>
          <p:cNvSpPr txBox="1"/>
          <p:nvPr/>
        </p:nvSpPr>
        <p:spPr>
          <a:xfrm>
            <a:off x="4307634" y="381434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while removing all or some 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B1C2D-32E2-D0F5-6858-EC1CD2D0945D}"/>
              </a:ext>
            </a:extLst>
          </p:cNvPr>
          <p:cNvSpPr txBox="1"/>
          <p:nvPr/>
        </p:nvSpPr>
        <p:spPr>
          <a:xfrm>
            <a:off x="4307634" y="535790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and add filters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F1EA6-C57E-099A-F1C5-6B4821A89173}"/>
              </a:ext>
            </a:extLst>
          </p:cNvPr>
          <p:cNvCxnSpPr>
            <a:cxnSpLocks/>
          </p:cNvCxnSpPr>
          <p:nvPr/>
        </p:nvCxnSpPr>
        <p:spPr>
          <a:xfrm flipV="1">
            <a:off x="4313854" y="1781966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78C2B3-9C15-FA50-16E8-49B6A10D64BF}"/>
              </a:ext>
            </a:extLst>
          </p:cNvPr>
          <p:cNvCxnSpPr>
            <a:cxnSpLocks/>
          </p:cNvCxnSpPr>
          <p:nvPr/>
        </p:nvCxnSpPr>
        <p:spPr>
          <a:xfrm flipV="1">
            <a:off x="4313854" y="3666064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89B5B-9819-F7E5-EDD7-704850781EA0}"/>
              </a:ext>
            </a:extLst>
          </p:cNvPr>
          <p:cNvCxnSpPr>
            <a:cxnSpLocks/>
          </p:cNvCxnSpPr>
          <p:nvPr/>
        </p:nvCxnSpPr>
        <p:spPr>
          <a:xfrm flipV="1">
            <a:off x="4313854" y="5206283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2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48FFF-0EA6-9A64-CDBD-DFAEB089AFD2}"/>
              </a:ext>
            </a:extLst>
          </p:cNvPr>
          <p:cNvSpPr txBox="1"/>
          <p:nvPr/>
        </p:nvSpPr>
        <p:spPr>
          <a:xfrm>
            <a:off x="774441" y="3216342"/>
            <a:ext cx="25472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SUM(table[sales])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B445-D7F9-3F2B-DC4F-8F246028490B}"/>
              </a:ext>
            </a:extLst>
          </p:cNvPr>
          <p:cNvSpPr txBox="1"/>
          <p:nvPr/>
        </p:nvSpPr>
        <p:spPr>
          <a:xfrm>
            <a:off x="4313854" y="1007656"/>
            <a:ext cx="69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CALCULATE(SUM(table[sales]),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	FILTER(table, table[country] = “India”)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4192A-81FB-1113-8125-A3DC35E6C25E}"/>
              </a:ext>
            </a:extLst>
          </p:cNvPr>
          <p:cNvSpPr txBox="1"/>
          <p:nvPr/>
        </p:nvSpPr>
        <p:spPr>
          <a:xfrm>
            <a:off x="4307634" y="2243432"/>
            <a:ext cx="74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						  </a:t>
            </a:r>
          </a:p>
          <a:p>
            <a:r>
              <a:rPr lang="en-IN" dirty="0"/>
              <a:t>			PREVIOUSMONTH(table[Date].[date])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C73F-B856-F4A3-0602-3C35A6142547}"/>
              </a:ext>
            </a:extLst>
          </p:cNvPr>
          <p:cNvSpPr txBox="1"/>
          <p:nvPr/>
        </p:nvSpPr>
        <p:spPr>
          <a:xfrm>
            <a:off x="4313854" y="2920144"/>
            <a:ext cx="74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</a:t>
            </a:r>
          </a:p>
          <a:p>
            <a:r>
              <a:rPr lang="en-IN" dirty="0"/>
              <a:t>			DATEADD(table[Date].[date], -1, MONTH)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A3642-8BB1-5845-6656-6B6DA81A3C8F}"/>
              </a:ext>
            </a:extLst>
          </p:cNvPr>
          <p:cNvSpPr txBox="1"/>
          <p:nvPr/>
        </p:nvSpPr>
        <p:spPr>
          <a:xfrm>
            <a:off x="4307634" y="4128148"/>
            <a:ext cx="720945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</a:t>
            </a:r>
          </a:p>
          <a:p>
            <a:r>
              <a:rPr lang="en-IN" dirty="0"/>
              <a:t>	SUM(table[sales]), </a:t>
            </a:r>
          </a:p>
          <a:p>
            <a:r>
              <a:rPr lang="en-IN" dirty="0"/>
              <a:t>	</a:t>
            </a:r>
            <a:r>
              <a:rPr lang="en-IN" b="1" dirty="0"/>
              <a:t>ALL()/ALLSELECTED()/ALLEXCEPT()/REMOVEFILTERS()</a:t>
            </a:r>
            <a:r>
              <a:rPr lang="en-IN" dirty="0"/>
              <a:t>)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866EA-0C5C-E9E2-B030-4D1E5AD7C86A}"/>
              </a:ext>
            </a:extLst>
          </p:cNvPr>
          <p:cNvSpPr txBox="1"/>
          <p:nvPr/>
        </p:nvSpPr>
        <p:spPr>
          <a:xfrm>
            <a:off x="4307634" y="5665678"/>
            <a:ext cx="69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CALCULATE(SUM(table[sales]), KEEPFILTERS())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AB8FED9-B312-9593-7B57-6FEB49AF1668}"/>
              </a:ext>
            </a:extLst>
          </p:cNvPr>
          <p:cNvSpPr/>
          <p:nvPr/>
        </p:nvSpPr>
        <p:spPr>
          <a:xfrm>
            <a:off x="3321698" y="898713"/>
            <a:ext cx="920621" cy="4988903"/>
          </a:xfrm>
          <a:prstGeom prst="leftBrace">
            <a:avLst>
              <a:gd name="adj1" fmla="val 8333"/>
              <a:gd name="adj2" fmla="val 4981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8AE11-9189-19ED-0484-B5DD55186FE6}"/>
              </a:ext>
            </a:extLst>
          </p:cNvPr>
          <p:cNvSpPr txBox="1"/>
          <p:nvPr/>
        </p:nvSpPr>
        <p:spPr>
          <a:xfrm>
            <a:off x="4313854" y="69987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country India?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98A4-92A3-2C9F-8051-0BE1DA0F8235}"/>
              </a:ext>
            </a:extLst>
          </p:cNvPr>
          <p:cNvSpPr txBox="1"/>
          <p:nvPr/>
        </p:nvSpPr>
        <p:spPr>
          <a:xfrm>
            <a:off x="4307634" y="192877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previous month?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F788D-52EF-1E87-F261-B2E895F25B74}"/>
              </a:ext>
            </a:extLst>
          </p:cNvPr>
          <p:cNvSpPr txBox="1"/>
          <p:nvPr/>
        </p:nvSpPr>
        <p:spPr>
          <a:xfrm>
            <a:off x="4307634" y="381434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while removing all or some 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B1C2D-32E2-D0F5-6858-EC1CD2D0945D}"/>
              </a:ext>
            </a:extLst>
          </p:cNvPr>
          <p:cNvSpPr txBox="1"/>
          <p:nvPr/>
        </p:nvSpPr>
        <p:spPr>
          <a:xfrm>
            <a:off x="4307634" y="535790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and add filters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F1EA6-C57E-099A-F1C5-6B4821A89173}"/>
              </a:ext>
            </a:extLst>
          </p:cNvPr>
          <p:cNvCxnSpPr>
            <a:cxnSpLocks/>
          </p:cNvCxnSpPr>
          <p:nvPr/>
        </p:nvCxnSpPr>
        <p:spPr>
          <a:xfrm flipV="1">
            <a:off x="4313854" y="1781966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78C2B3-9C15-FA50-16E8-49B6A10D64BF}"/>
              </a:ext>
            </a:extLst>
          </p:cNvPr>
          <p:cNvCxnSpPr>
            <a:cxnSpLocks/>
          </p:cNvCxnSpPr>
          <p:nvPr/>
        </p:nvCxnSpPr>
        <p:spPr>
          <a:xfrm flipV="1">
            <a:off x="4313854" y="3666064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89B5B-9819-F7E5-EDD7-704850781EA0}"/>
              </a:ext>
            </a:extLst>
          </p:cNvPr>
          <p:cNvCxnSpPr>
            <a:cxnSpLocks/>
          </p:cNvCxnSpPr>
          <p:nvPr/>
        </p:nvCxnSpPr>
        <p:spPr>
          <a:xfrm flipV="1">
            <a:off x="4313854" y="5206283"/>
            <a:ext cx="7638659" cy="10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52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48FFF-0EA6-9A64-CDBD-DFAEB089AFD2}"/>
              </a:ext>
            </a:extLst>
          </p:cNvPr>
          <p:cNvSpPr txBox="1"/>
          <p:nvPr/>
        </p:nvSpPr>
        <p:spPr>
          <a:xfrm>
            <a:off x="774441" y="3216342"/>
            <a:ext cx="25472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SUM(table[sales])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B445-D7F9-3F2B-DC4F-8F246028490B}"/>
              </a:ext>
            </a:extLst>
          </p:cNvPr>
          <p:cNvSpPr txBox="1"/>
          <p:nvPr/>
        </p:nvSpPr>
        <p:spPr>
          <a:xfrm>
            <a:off x="4313854" y="1007656"/>
            <a:ext cx="69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CALCULATE(SUM(table[sales]),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			FILTER(table, table[country] = “India”)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4192A-81FB-1113-8125-A3DC35E6C25E}"/>
              </a:ext>
            </a:extLst>
          </p:cNvPr>
          <p:cNvSpPr txBox="1"/>
          <p:nvPr/>
        </p:nvSpPr>
        <p:spPr>
          <a:xfrm>
            <a:off x="4307634" y="2243432"/>
            <a:ext cx="7420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						  </a:t>
            </a:r>
          </a:p>
          <a:p>
            <a:r>
              <a:rPr lang="en-IN" dirty="0"/>
              <a:t>			PREVIOUSMONTH(table[Date].[date])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BC73F-B856-F4A3-0602-3C35A6142547}"/>
              </a:ext>
            </a:extLst>
          </p:cNvPr>
          <p:cNvSpPr txBox="1"/>
          <p:nvPr/>
        </p:nvSpPr>
        <p:spPr>
          <a:xfrm>
            <a:off x="4313854" y="2920144"/>
            <a:ext cx="74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	SUM(table[sales]), </a:t>
            </a:r>
          </a:p>
          <a:p>
            <a:r>
              <a:rPr lang="en-IN" dirty="0"/>
              <a:t>			DATEADD(table[Date].[date], -1, MONTH)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A3642-8BB1-5845-6656-6B6DA81A3C8F}"/>
              </a:ext>
            </a:extLst>
          </p:cNvPr>
          <p:cNvSpPr txBox="1"/>
          <p:nvPr/>
        </p:nvSpPr>
        <p:spPr>
          <a:xfrm>
            <a:off x="4307634" y="4128148"/>
            <a:ext cx="720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</a:t>
            </a:r>
          </a:p>
          <a:p>
            <a:r>
              <a:rPr lang="en-IN" dirty="0"/>
              <a:t>	SUM(table[sales]), </a:t>
            </a:r>
          </a:p>
          <a:p>
            <a:r>
              <a:rPr lang="en-IN" dirty="0"/>
              <a:t>	ALL()/ALLSELECTED()/ALLEXCEPT()/REMOVEFILTERS())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866EA-0C5C-E9E2-B030-4D1E5AD7C86A}"/>
              </a:ext>
            </a:extLst>
          </p:cNvPr>
          <p:cNvSpPr txBox="1"/>
          <p:nvPr/>
        </p:nvSpPr>
        <p:spPr>
          <a:xfrm>
            <a:off x="4307633" y="5665678"/>
            <a:ext cx="720945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IN" dirty="0"/>
              <a:t>CALCULATE(SUM(table[sales]), </a:t>
            </a:r>
            <a:r>
              <a:rPr lang="en-IN" b="1" dirty="0"/>
              <a:t>KEEPFILTERS()</a:t>
            </a:r>
            <a:r>
              <a:rPr lang="en-IN" dirty="0"/>
              <a:t>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AB8FED9-B312-9593-7B57-6FEB49AF1668}"/>
              </a:ext>
            </a:extLst>
          </p:cNvPr>
          <p:cNvSpPr/>
          <p:nvPr/>
        </p:nvSpPr>
        <p:spPr>
          <a:xfrm>
            <a:off x="3321698" y="898713"/>
            <a:ext cx="920621" cy="4988903"/>
          </a:xfrm>
          <a:prstGeom prst="leftBrace">
            <a:avLst>
              <a:gd name="adj1" fmla="val 8333"/>
              <a:gd name="adj2" fmla="val 4981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8AE11-9189-19ED-0484-B5DD55186FE6}"/>
              </a:ext>
            </a:extLst>
          </p:cNvPr>
          <p:cNvSpPr txBox="1"/>
          <p:nvPr/>
        </p:nvSpPr>
        <p:spPr>
          <a:xfrm>
            <a:off x="4313854" y="69987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country India?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98A4-92A3-2C9F-8051-0BE1DA0F8235}"/>
              </a:ext>
            </a:extLst>
          </p:cNvPr>
          <p:cNvSpPr txBox="1"/>
          <p:nvPr/>
        </p:nvSpPr>
        <p:spPr>
          <a:xfrm>
            <a:off x="4307634" y="192877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total sales for previous month?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F788D-52EF-1E87-F261-B2E895F25B74}"/>
              </a:ext>
            </a:extLst>
          </p:cNvPr>
          <p:cNvSpPr txBox="1"/>
          <p:nvPr/>
        </p:nvSpPr>
        <p:spPr>
          <a:xfrm>
            <a:off x="4307634" y="3814349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while removing all or some 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B1C2D-32E2-D0F5-6858-EC1CD2D0945D}"/>
              </a:ext>
            </a:extLst>
          </p:cNvPr>
          <p:cNvSpPr txBox="1"/>
          <p:nvPr/>
        </p:nvSpPr>
        <p:spPr>
          <a:xfrm>
            <a:off x="4307634" y="5357901"/>
            <a:ext cx="69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 and add filters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F1EA6-C57E-099A-F1C5-6B4821A89173}"/>
              </a:ext>
            </a:extLst>
          </p:cNvPr>
          <p:cNvCxnSpPr>
            <a:cxnSpLocks/>
          </p:cNvCxnSpPr>
          <p:nvPr/>
        </p:nvCxnSpPr>
        <p:spPr>
          <a:xfrm flipV="1">
            <a:off x="4313854" y="1781966"/>
            <a:ext cx="7638659" cy="103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78C2B3-9C15-FA50-16E8-49B6A10D64BF}"/>
              </a:ext>
            </a:extLst>
          </p:cNvPr>
          <p:cNvCxnSpPr>
            <a:cxnSpLocks/>
          </p:cNvCxnSpPr>
          <p:nvPr/>
        </p:nvCxnSpPr>
        <p:spPr>
          <a:xfrm flipV="1">
            <a:off x="4313854" y="3666064"/>
            <a:ext cx="7638659" cy="103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89B5B-9819-F7E5-EDD7-704850781EA0}"/>
              </a:ext>
            </a:extLst>
          </p:cNvPr>
          <p:cNvCxnSpPr>
            <a:cxnSpLocks/>
          </p:cNvCxnSpPr>
          <p:nvPr/>
        </p:nvCxnSpPr>
        <p:spPr>
          <a:xfrm flipV="1">
            <a:off x="4313854" y="5206283"/>
            <a:ext cx="7638659" cy="103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1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AF7A43-EF03-5C80-CA35-5F8460528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31565"/>
              </p:ext>
            </p:extLst>
          </p:nvPr>
        </p:nvGraphicFramePr>
        <p:xfrm>
          <a:off x="7397104" y="2587164"/>
          <a:ext cx="2278741" cy="12771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40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</a:tblGrid>
              <a:tr h="130331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88C92-1A97-495C-8CBF-57D42F524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31972"/>
              </p:ext>
            </p:extLst>
          </p:nvPr>
        </p:nvGraphicFramePr>
        <p:xfrm>
          <a:off x="1278296" y="1747409"/>
          <a:ext cx="3601615" cy="31618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498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1658842372"/>
                    </a:ext>
                  </a:extLst>
                </a:gridCol>
              </a:tblGrid>
              <a:tr h="383145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8441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29626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Chairs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Tables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6103675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Phone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41276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Bookcases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7151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2E26F4-6F6D-71C6-E800-2448096F021A}"/>
              </a:ext>
            </a:extLst>
          </p:cNvPr>
          <p:cNvCxnSpPr>
            <a:endCxn id="2" idx="1"/>
          </p:cNvCxnSpPr>
          <p:nvPr/>
        </p:nvCxnSpPr>
        <p:spPr>
          <a:xfrm>
            <a:off x="4879911" y="3225739"/>
            <a:ext cx="251719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7E3EC-7B45-4CC9-684E-22B9CD0D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43589"/>
              </p:ext>
            </p:extLst>
          </p:nvPr>
        </p:nvGraphicFramePr>
        <p:xfrm>
          <a:off x="4879912" y="3058160"/>
          <a:ext cx="354561" cy="3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1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EA9B2-D08A-1BDB-ABC0-CCDE2ECAE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8692"/>
              </p:ext>
            </p:extLst>
          </p:nvPr>
        </p:nvGraphicFramePr>
        <p:xfrm>
          <a:off x="7029068" y="3058159"/>
          <a:ext cx="354561" cy="3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1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35254F8-37F7-D96A-19AA-0FD6D9846014}"/>
              </a:ext>
            </a:extLst>
          </p:cNvPr>
          <p:cNvSpPr txBox="1"/>
          <p:nvPr/>
        </p:nvSpPr>
        <p:spPr>
          <a:xfrm>
            <a:off x="8036315" y="3946308"/>
            <a:ext cx="100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Returns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F4BA5-B9BB-9DDF-0C9C-97A5566EBC69}"/>
              </a:ext>
            </a:extLst>
          </p:cNvPr>
          <p:cNvSpPr txBox="1"/>
          <p:nvPr/>
        </p:nvSpPr>
        <p:spPr>
          <a:xfrm>
            <a:off x="2609722" y="5006579"/>
            <a:ext cx="93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IN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6872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AF7A43-EF03-5C80-CA35-5F8460528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611225"/>
              </p:ext>
            </p:extLst>
          </p:nvPr>
        </p:nvGraphicFramePr>
        <p:xfrm>
          <a:off x="8162214" y="2687819"/>
          <a:ext cx="2278741" cy="12771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40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</a:tblGrid>
              <a:tr h="130331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88C92-1A97-495C-8CBF-57D42F524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7373"/>
              </p:ext>
            </p:extLst>
          </p:nvPr>
        </p:nvGraphicFramePr>
        <p:xfrm>
          <a:off x="1390260" y="1848064"/>
          <a:ext cx="4842589" cy="31618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38336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3018672453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  <a:gridCol w="1212980">
                  <a:extLst>
                    <a:ext uri="{9D8B030D-6E8A-4147-A177-3AD203B41FA5}">
                      <a16:colId xmlns:a16="http://schemas.microsoft.com/office/drawing/2014/main" val="1658842372"/>
                    </a:ext>
                  </a:extLst>
                </a:gridCol>
              </a:tblGrid>
              <a:tr h="383145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8441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29626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Chairs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Tables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3675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Phone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41276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Bookcases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57151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2E26F4-6F6D-71C6-E800-2448096F021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288832" y="3326394"/>
            <a:ext cx="1873382" cy="17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7E3EC-7B45-4CC9-684E-22B9CD0D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08895"/>
              </p:ext>
            </p:extLst>
          </p:nvPr>
        </p:nvGraphicFramePr>
        <p:xfrm>
          <a:off x="6232849" y="3158814"/>
          <a:ext cx="354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2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008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EA9B2-D08A-1BDB-ABC0-CCDE2ECAE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28026"/>
              </p:ext>
            </p:extLst>
          </p:nvPr>
        </p:nvGraphicFramePr>
        <p:xfrm>
          <a:off x="7794178" y="3158814"/>
          <a:ext cx="354561" cy="3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1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6ECA7E-0A90-8BB5-7E4E-1DE379E466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3080" y="1500246"/>
            <a:ext cx="6503435" cy="347817"/>
          </a:xfrm>
          <a:prstGeom prst="bentConnector3">
            <a:avLst>
              <a:gd name="adj1" fmla="val 1000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F3440-1225-3EF1-3BE4-6577DB346BEE}"/>
              </a:ext>
            </a:extLst>
          </p:cNvPr>
          <p:cNvCxnSpPr/>
          <p:nvPr/>
        </p:nvCxnSpPr>
        <p:spPr>
          <a:xfrm>
            <a:off x="9666515" y="1500245"/>
            <a:ext cx="0" cy="1187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F8DE4F-6C26-45FF-ECF6-F96A5FB25B66}"/>
              </a:ext>
            </a:extLst>
          </p:cNvPr>
          <p:cNvSpPr txBox="1"/>
          <p:nvPr/>
        </p:nvSpPr>
        <p:spPr>
          <a:xfrm>
            <a:off x="5304453" y="1008023"/>
            <a:ext cx="411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RELATED(</a:t>
            </a:r>
            <a:r>
              <a:rPr lang="en-IN" sz="1600" b="1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rPr>
              <a:t>Returns[Returned]</a:t>
            </a:r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)</a:t>
            </a:r>
            <a:endParaRPr lang="en-IN" sz="1600" b="1" dirty="0">
              <a:solidFill>
                <a:schemeClr val="bg1">
                  <a:lumMod val="65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682CA-E5B3-8A96-8551-413236B221DE}"/>
              </a:ext>
            </a:extLst>
          </p:cNvPr>
          <p:cNvSpPr txBox="1"/>
          <p:nvPr/>
        </p:nvSpPr>
        <p:spPr>
          <a:xfrm>
            <a:off x="8862140" y="4086267"/>
            <a:ext cx="100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Returns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3F53B-AFB7-5415-CD10-F536409B0DF4}"/>
              </a:ext>
            </a:extLst>
          </p:cNvPr>
          <p:cNvSpPr txBox="1"/>
          <p:nvPr/>
        </p:nvSpPr>
        <p:spPr>
          <a:xfrm>
            <a:off x="3234873" y="5081224"/>
            <a:ext cx="93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IN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22951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AF7A43-EF03-5C80-CA35-5F8460528555}"/>
              </a:ext>
            </a:extLst>
          </p:cNvPr>
          <p:cNvGraphicFramePr>
            <a:graphicFrameLocks noGrp="1"/>
          </p:cNvGraphicFramePr>
          <p:nvPr/>
        </p:nvGraphicFramePr>
        <p:xfrm>
          <a:off x="8162214" y="2687819"/>
          <a:ext cx="2278741" cy="127715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40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</a:tblGrid>
              <a:tr h="130331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88C92-1A97-495C-8CBF-57D42F5240F8}"/>
              </a:ext>
            </a:extLst>
          </p:cNvPr>
          <p:cNvGraphicFramePr>
            <a:graphicFrameLocks noGrp="1"/>
          </p:cNvGraphicFramePr>
          <p:nvPr/>
        </p:nvGraphicFramePr>
        <p:xfrm>
          <a:off x="1390260" y="1848064"/>
          <a:ext cx="4842589" cy="31618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38336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3018672453"/>
                    </a:ext>
                  </a:extLst>
                </a:gridCol>
                <a:gridCol w="1278294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  <a:gridCol w="1212980">
                  <a:extLst>
                    <a:ext uri="{9D8B030D-6E8A-4147-A177-3AD203B41FA5}">
                      <a16:colId xmlns:a16="http://schemas.microsoft.com/office/drawing/2014/main" val="1658842372"/>
                    </a:ext>
                  </a:extLst>
                </a:gridCol>
              </a:tblGrid>
              <a:tr h="383145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8441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29626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Chairs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Tables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3675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Phone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41276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Bookcases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57151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2E26F4-6F6D-71C6-E800-2448096F021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6288832" y="3326394"/>
            <a:ext cx="1873382" cy="178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7E3EC-7B45-4CC9-684E-22B9CD0D71CD}"/>
              </a:ext>
            </a:extLst>
          </p:cNvPr>
          <p:cNvGraphicFramePr>
            <a:graphicFrameLocks noGrp="1"/>
          </p:cNvGraphicFramePr>
          <p:nvPr/>
        </p:nvGraphicFramePr>
        <p:xfrm>
          <a:off x="6232849" y="3158814"/>
          <a:ext cx="354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2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0086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EA9B2-D08A-1BDB-ABC0-CCDE2ECAEA70}"/>
              </a:ext>
            </a:extLst>
          </p:cNvPr>
          <p:cNvGraphicFramePr>
            <a:graphicFrameLocks noGrp="1"/>
          </p:cNvGraphicFramePr>
          <p:nvPr/>
        </p:nvGraphicFramePr>
        <p:xfrm>
          <a:off x="7794178" y="3158814"/>
          <a:ext cx="354561" cy="3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1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6ECA7E-0A90-8BB5-7E4E-1DE379E466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63080" y="1500246"/>
            <a:ext cx="6503435" cy="347817"/>
          </a:xfrm>
          <a:prstGeom prst="bentConnector3">
            <a:avLst>
              <a:gd name="adj1" fmla="val 1000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F3440-1225-3EF1-3BE4-6577DB346BEE}"/>
              </a:ext>
            </a:extLst>
          </p:cNvPr>
          <p:cNvCxnSpPr/>
          <p:nvPr/>
        </p:nvCxnSpPr>
        <p:spPr>
          <a:xfrm>
            <a:off x="9666515" y="1500245"/>
            <a:ext cx="0" cy="11875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F8DE4F-6C26-45FF-ECF6-F96A5FB25B66}"/>
              </a:ext>
            </a:extLst>
          </p:cNvPr>
          <p:cNvSpPr txBox="1"/>
          <p:nvPr/>
        </p:nvSpPr>
        <p:spPr>
          <a:xfrm>
            <a:off x="4049487" y="1008023"/>
            <a:ext cx="536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Display" panose="020B0004020202020204" pitchFamily="34" charset="0"/>
              </a:rPr>
              <a:t>Returned = </a:t>
            </a:r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RELATED(</a:t>
            </a:r>
            <a:r>
              <a:rPr lang="en-IN" sz="1600" b="1" dirty="0">
                <a:solidFill>
                  <a:schemeClr val="bg1">
                    <a:lumMod val="65000"/>
                  </a:schemeClr>
                </a:solidFill>
                <a:latin typeface="Aptos Display" panose="020B0004020202020204" pitchFamily="34" charset="0"/>
              </a:rPr>
              <a:t>Returns[Returned]</a:t>
            </a:r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)</a:t>
            </a:r>
            <a:endParaRPr lang="en-IN" sz="1600" b="1" dirty="0">
              <a:solidFill>
                <a:schemeClr val="bg1">
                  <a:lumMod val="65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83E26-CC9B-D52F-FDCF-647416A755D3}"/>
              </a:ext>
            </a:extLst>
          </p:cNvPr>
          <p:cNvSpPr txBox="1"/>
          <p:nvPr/>
        </p:nvSpPr>
        <p:spPr>
          <a:xfrm>
            <a:off x="8862140" y="4086267"/>
            <a:ext cx="100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Returns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89347-E23B-3D05-065A-50921D4C4990}"/>
              </a:ext>
            </a:extLst>
          </p:cNvPr>
          <p:cNvSpPr txBox="1"/>
          <p:nvPr/>
        </p:nvSpPr>
        <p:spPr>
          <a:xfrm>
            <a:off x="3342173" y="5009936"/>
            <a:ext cx="93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IN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19582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AF7A43-EF03-5C80-CA35-5F8460528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29999"/>
              </p:ext>
            </p:extLst>
          </p:nvPr>
        </p:nvGraphicFramePr>
        <p:xfrm>
          <a:off x="7430282" y="1700755"/>
          <a:ext cx="3417077" cy="15514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40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3898347355"/>
                    </a:ext>
                  </a:extLst>
                </a:gridCol>
              </a:tblGrid>
              <a:tr h="130331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 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88C92-1A97-495C-8CBF-57D42F524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397412"/>
              </p:ext>
            </p:extLst>
          </p:nvPr>
        </p:nvGraphicFramePr>
        <p:xfrm>
          <a:off x="1324949" y="870330"/>
          <a:ext cx="3601615" cy="31618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498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1658842372"/>
                    </a:ext>
                  </a:extLst>
                </a:gridCol>
              </a:tblGrid>
              <a:tr h="383145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8441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29626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Chairs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Tables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3675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Phone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41276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Bookcases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57151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2E26F4-6F6D-71C6-E800-2448096F021A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926564" y="1705612"/>
            <a:ext cx="2503718" cy="31443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7E3EC-7B45-4CC9-684E-22B9CD0D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00572"/>
              </p:ext>
            </p:extLst>
          </p:nvPr>
        </p:nvGraphicFramePr>
        <p:xfrm>
          <a:off x="4926565" y="1517875"/>
          <a:ext cx="3545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0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EA9B2-D08A-1BDB-ABC0-CCDE2ECAE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383499"/>
              </p:ext>
            </p:extLst>
          </p:nvPr>
        </p:nvGraphicFramePr>
        <p:xfrm>
          <a:off x="7075721" y="1834635"/>
          <a:ext cx="354561" cy="3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1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79FAFBF2-55DE-311A-C460-C46436DE6B7E}"/>
              </a:ext>
            </a:extLst>
          </p:cNvPr>
          <p:cNvSpPr/>
          <p:nvPr/>
        </p:nvSpPr>
        <p:spPr>
          <a:xfrm>
            <a:off x="4991878" y="2020042"/>
            <a:ext cx="289247" cy="69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4A3319C-5A2C-A85A-D08B-B60D361E8E24}"/>
              </a:ext>
            </a:extLst>
          </p:cNvPr>
          <p:cNvSpPr/>
          <p:nvPr/>
        </p:nvSpPr>
        <p:spPr>
          <a:xfrm>
            <a:off x="4991877" y="3252225"/>
            <a:ext cx="289247" cy="69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C4B9C-3072-0FA5-BA42-0CB57021A7AD}"/>
              </a:ext>
            </a:extLst>
          </p:cNvPr>
          <p:cNvSpPr txBox="1"/>
          <p:nvPr/>
        </p:nvSpPr>
        <p:spPr>
          <a:xfrm>
            <a:off x="5439747" y="2205450"/>
            <a:ext cx="104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6 + 1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662BF-C953-6F45-CE72-199CE80441CB}"/>
              </a:ext>
            </a:extLst>
          </p:cNvPr>
          <p:cNvSpPr txBox="1"/>
          <p:nvPr/>
        </p:nvSpPr>
        <p:spPr>
          <a:xfrm>
            <a:off x="5439746" y="3376908"/>
            <a:ext cx="119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50 + 3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D15456E-9D37-D62B-C95B-4004C48CE079}"/>
              </a:ext>
            </a:extLst>
          </p:cNvPr>
          <p:cNvCxnSpPr>
            <a:cxnSpLocks/>
          </p:cNvCxnSpPr>
          <p:nvPr/>
        </p:nvCxnSpPr>
        <p:spPr>
          <a:xfrm flipV="1">
            <a:off x="4273420" y="3252225"/>
            <a:ext cx="5959151" cy="1521339"/>
          </a:xfrm>
          <a:prstGeom prst="bentConnector3">
            <a:avLst>
              <a:gd name="adj1" fmla="val 10026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5AF3EF-0B89-F9BB-703A-B3594A2B2330}"/>
              </a:ext>
            </a:extLst>
          </p:cNvPr>
          <p:cNvCxnSpPr>
            <a:cxnSpLocks/>
          </p:cNvCxnSpPr>
          <p:nvPr/>
        </p:nvCxnSpPr>
        <p:spPr>
          <a:xfrm>
            <a:off x="4273420" y="4032202"/>
            <a:ext cx="0" cy="74136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DB242A-55BC-D93C-47D7-8A3EE2F3B237}"/>
              </a:ext>
            </a:extLst>
          </p:cNvPr>
          <p:cNvSpPr txBox="1"/>
          <p:nvPr/>
        </p:nvSpPr>
        <p:spPr>
          <a:xfrm>
            <a:off x="5833190" y="4978833"/>
            <a:ext cx="374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RELATEDTABLE(</a:t>
            </a:r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Display" panose="020B0004020202020204" pitchFamily="34" charset="0"/>
              </a:rPr>
              <a:t>Orders</a:t>
            </a:r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64AF9-1E3B-8125-70BD-81D569C15A26}"/>
              </a:ext>
            </a:extLst>
          </p:cNvPr>
          <p:cNvSpPr txBox="1"/>
          <p:nvPr/>
        </p:nvSpPr>
        <p:spPr>
          <a:xfrm>
            <a:off x="8138502" y="3376908"/>
            <a:ext cx="100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Returns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9B2A8-4F6F-8E6F-8339-59E477147E3B}"/>
              </a:ext>
            </a:extLst>
          </p:cNvPr>
          <p:cNvSpPr txBox="1"/>
          <p:nvPr/>
        </p:nvSpPr>
        <p:spPr>
          <a:xfrm>
            <a:off x="2681515" y="4173288"/>
            <a:ext cx="93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IN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10434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6"/>
            <a:ext cx="7686869" cy="8291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DAX : Data Analysis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04" y="2271955"/>
            <a:ext cx="3373794" cy="480575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</a:rPr>
              <a:t>Measures</a:t>
            </a:r>
            <a:endParaRPr lang="en-US" sz="2400" b="0" i="0" dirty="0">
              <a:solidFill>
                <a:schemeClr val="bg1">
                  <a:lumMod val="8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6" name="AutoShape 2" descr="Use DAX in Power BI Desktop - Training | Microsoft Learn">
            <a:extLst>
              <a:ext uri="{FF2B5EF4-FFF2-40B4-BE49-F238E27FC236}">
                <a16:creationId xmlns:a16="http://schemas.microsoft.com/office/drawing/2014/main" id="{A44EE1E0-E436-ECCD-5B6B-CF4E1C769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67228" y="3516887"/>
            <a:ext cx="2509935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B916D20-E123-58FB-08F2-EBC97791DEE6}"/>
              </a:ext>
            </a:extLst>
          </p:cNvPr>
          <p:cNvSpPr txBox="1">
            <a:spLocks/>
          </p:cNvSpPr>
          <p:nvPr/>
        </p:nvSpPr>
        <p:spPr>
          <a:xfrm>
            <a:off x="862304" y="2948425"/>
            <a:ext cx="3373794" cy="48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</a:rPr>
              <a:t>Calculated Columns</a:t>
            </a:r>
          </a:p>
          <a:p>
            <a:pPr marL="45720" indent="0">
              <a:buFont typeface="Corbel" pitchFamily="34" charset="0"/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Font typeface="Corbel" pitchFamily="34" charset="0"/>
              <a:buNone/>
            </a:pPr>
            <a:endParaRPr lang="en-IN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C750934-35EC-000B-EBBA-183D5003659B}"/>
              </a:ext>
            </a:extLst>
          </p:cNvPr>
          <p:cNvSpPr txBox="1">
            <a:spLocks/>
          </p:cNvSpPr>
          <p:nvPr/>
        </p:nvSpPr>
        <p:spPr>
          <a:xfrm>
            <a:off x="862304" y="3652886"/>
            <a:ext cx="3373794" cy="48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Calculated Tables</a:t>
            </a:r>
          </a:p>
          <a:p>
            <a:pPr marL="45720" indent="0">
              <a:buFont typeface="Corbel" pitchFamily="34" charset="0"/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Font typeface="Corbel" pitchFamily="34" charset="0"/>
              <a:buNone/>
            </a:pPr>
            <a:endParaRPr lang="en-IN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47DC44-2AC8-6F67-B2AF-4303090EF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117012"/>
              </p:ext>
            </p:extLst>
          </p:nvPr>
        </p:nvGraphicFramePr>
        <p:xfrm>
          <a:off x="7714081" y="4048731"/>
          <a:ext cx="3615615" cy="1780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05">
                  <a:extLst>
                    <a:ext uri="{9D8B030D-6E8A-4147-A177-3AD203B41FA5}">
                      <a16:colId xmlns:a16="http://schemas.microsoft.com/office/drawing/2014/main" val="160559742"/>
                    </a:ext>
                  </a:extLst>
                </a:gridCol>
                <a:gridCol w="1205205">
                  <a:extLst>
                    <a:ext uri="{9D8B030D-6E8A-4147-A177-3AD203B41FA5}">
                      <a16:colId xmlns:a16="http://schemas.microsoft.com/office/drawing/2014/main" val="4141108429"/>
                    </a:ext>
                  </a:extLst>
                </a:gridCol>
                <a:gridCol w="1205205">
                  <a:extLst>
                    <a:ext uri="{9D8B030D-6E8A-4147-A177-3AD203B41FA5}">
                      <a16:colId xmlns:a16="http://schemas.microsoft.com/office/drawing/2014/main" val="3587035647"/>
                    </a:ext>
                  </a:extLst>
                </a:gridCol>
              </a:tblGrid>
              <a:tr h="445148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 Price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09597"/>
                  </a:ext>
                </a:extLst>
              </a:tr>
              <a:tr h="44514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7362"/>
                  </a:ext>
                </a:extLst>
              </a:tr>
              <a:tr h="44514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27"/>
                  </a:ext>
                </a:extLst>
              </a:tr>
              <a:tr h="44514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413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C43CCF-A305-6033-15E1-76B91F02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1615"/>
              </p:ext>
            </p:extLst>
          </p:nvPr>
        </p:nvGraphicFramePr>
        <p:xfrm>
          <a:off x="4857359" y="1801971"/>
          <a:ext cx="2724540" cy="1901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20">
                  <a:extLst>
                    <a:ext uri="{9D8B030D-6E8A-4147-A177-3AD203B41FA5}">
                      <a16:colId xmlns:a16="http://schemas.microsoft.com/office/drawing/2014/main" val="4018336917"/>
                    </a:ext>
                  </a:extLst>
                </a:gridCol>
                <a:gridCol w="389220">
                  <a:extLst>
                    <a:ext uri="{9D8B030D-6E8A-4147-A177-3AD203B41FA5}">
                      <a16:colId xmlns:a16="http://schemas.microsoft.com/office/drawing/2014/main" val="423109803"/>
                    </a:ext>
                  </a:extLst>
                </a:gridCol>
                <a:gridCol w="389220">
                  <a:extLst>
                    <a:ext uri="{9D8B030D-6E8A-4147-A177-3AD203B41FA5}">
                      <a16:colId xmlns:a16="http://schemas.microsoft.com/office/drawing/2014/main" val="3494288538"/>
                    </a:ext>
                  </a:extLst>
                </a:gridCol>
                <a:gridCol w="389220">
                  <a:extLst>
                    <a:ext uri="{9D8B030D-6E8A-4147-A177-3AD203B41FA5}">
                      <a16:colId xmlns:a16="http://schemas.microsoft.com/office/drawing/2014/main" val="84124274"/>
                    </a:ext>
                  </a:extLst>
                </a:gridCol>
                <a:gridCol w="389220">
                  <a:extLst>
                    <a:ext uri="{9D8B030D-6E8A-4147-A177-3AD203B41FA5}">
                      <a16:colId xmlns:a16="http://schemas.microsoft.com/office/drawing/2014/main" val="1396912260"/>
                    </a:ext>
                  </a:extLst>
                </a:gridCol>
                <a:gridCol w="389220">
                  <a:extLst>
                    <a:ext uri="{9D8B030D-6E8A-4147-A177-3AD203B41FA5}">
                      <a16:colId xmlns:a16="http://schemas.microsoft.com/office/drawing/2014/main" val="1288361136"/>
                    </a:ext>
                  </a:extLst>
                </a:gridCol>
                <a:gridCol w="389220">
                  <a:extLst>
                    <a:ext uri="{9D8B030D-6E8A-4147-A177-3AD203B41FA5}">
                      <a16:colId xmlns:a16="http://schemas.microsoft.com/office/drawing/2014/main" val="1602043751"/>
                    </a:ext>
                  </a:extLst>
                </a:gridCol>
              </a:tblGrid>
              <a:tr h="2558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086116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7129358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0904219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071561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007393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780190"/>
                  </a:ext>
                </a:extLst>
              </a:tr>
              <a:tr h="255893"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6923534"/>
                  </a:ext>
                </a:extLst>
              </a:tr>
            </a:tbl>
          </a:graphicData>
        </a:graphic>
      </p:graphicFrame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175D2D82-5835-B98A-C571-1C6F709DCE23}"/>
              </a:ext>
            </a:extLst>
          </p:cNvPr>
          <p:cNvSpPr/>
          <p:nvPr/>
        </p:nvSpPr>
        <p:spPr>
          <a:xfrm rot="18714670">
            <a:off x="8009544" y="2321636"/>
            <a:ext cx="1357605" cy="1734152"/>
          </a:xfrm>
          <a:prstGeom prst="curvedLeftArrow">
            <a:avLst>
              <a:gd name="adj1" fmla="val 0"/>
              <a:gd name="adj2" fmla="val 46835"/>
              <a:gd name="adj3" fmla="val 492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AEE8BB4-CD9B-9664-96F3-7AF2393D9C57}"/>
              </a:ext>
            </a:extLst>
          </p:cNvPr>
          <p:cNvSpPr txBox="1">
            <a:spLocks/>
          </p:cNvSpPr>
          <p:nvPr/>
        </p:nvSpPr>
        <p:spPr>
          <a:xfrm>
            <a:off x="5372487" y="3889383"/>
            <a:ext cx="1612237" cy="3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1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Table</a:t>
            </a:r>
          </a:p>
          <a:p>
            <a:pPr marL="45720" indent="0"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33D2C28-9B70-6A91-CF33-9A4E8409C679}"/>
              </a:ext>
            </a:extLst>
          </p:cNvPr>
          <p:cNvSpPr txBox="1">
            <a:spLocks/>
          </p:cNvSpPr>
          <p:nvPr/>
        </p:nvSpPr>
        <p:spPr>
          <a:xfrm>
            <a:off x="8715769" y="6026822"/>
            <a:ext cx="1612237" cy="3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1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Table</a:t>
            </a:r>
          </a:p>
          <a:p>
            <a:pPr marL="45720" indent="0"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72C0E15-38ED-AF8D-D0A8-ED772553E1FB}"/>
              </a:ext>
            </a:extLst>
          </p:cNvPr>
          <p:cNvSpPr txBox="1">
            <a:spLocks/>
          </p:cNvSpPr>
          <p:nvPr/>
        </p:nvSpPr>
        <p:spPr>
          <a:xfrm>
            <a:off x="8877500" y="2466392"/>
            <a:ext cx="1612237" cy="318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  <a:endParaRPr lang="en-US" sz="16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558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AF7A43-EF03-5C80-CA35-5F8460528555}"/>
              </a:ext>
            </a:extLst>
          </p:cNvPr>
          <p:cNvGraphicFramePr>
            <a:graphicFrameLocks noGrp="1"/>
          </p:cNvGraphicFramePr>
          <p:nvPr/>
        </p:nvGraphicFramePr>
        <p:xfrm>
          <a:off x="7430282" y="1700755"/>
          <a:ext cx="3417077" cy="155147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040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  <a:gridCol w="1138335">
                  <a:extLst>
                    <a:ext uri="{9D8B030D-6E8A-4147-A177-3AD203B41FA5}">
                      <a16:colId xmlns:a16="http://schemas.microsoft.com/office/drawing/2014/main" val="3898347355"/>
                    </a:ext>
                  </a:extLst>
                </a:gridCol>
              </a:tblGrid>
              <a:tr h="130331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 Returned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Yes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488C92-1A97-495C-8CBF-57D42F5240F8}"/>
              </a:ext>
            </a:extLst>
          </p:cNvPr>
          <p:cNvGraphicFramePr>
            <a:graphicFrameLocks noGrp="1"/>
          </p:cNvGraphicFramePr>
          <p:nvPr/>
        </p:nvGraphicFramePr>
        <p:xfrm>
          <a:off x="1324949" y="870330"/>
          <a:ext cx="3601615" cy="31618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4987">
                  <a:extLst>
                    <a:ext uri="{9D8B030D-6E8A-4147-A177-3AD203B41FA5}">
                      <a16:colId xmlns:a16="http://schemas.microsoft.com/office/drawing/2014/main" val="982479325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189134696"/>
                    </a:ext>
                  </a:extLst>
                </a:gridCol>
                <a:gridCol w="1184987">
                  <a:extLst>
                    <a:ext uri="{9D8B030D-6E8A-4147-A177-3AD203B41FA5}">
                      <a16:colId xmlns:a16="http://schemas.microsoft.com/office/drawing/2014/main" val="1658842372"/>
                    </a:ext>
                  </a:extLst>
                </a:gridCol>
              </a:tblGrid>
              <a:tr h="383145">
                <a:tc>
                  <a:txBody>
                    <a:bodyPr/>
                    <a:lstStyle/>
                    <a:p>
                      <a:r>
                        <a:rPr lang="en-IN" dirty="0"/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31207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8441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29626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Chairs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920430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A-24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Tables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103675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Phone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412769"/>
                  </a:ext>
                </a:extLst>
              </a:tr>
              <a:tr h="383145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96846"/>
                  </a:ext>
                </a:extLst>
              </a:tr>
              <a:tr h="4798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ptos Display" panose="020B0004020202020204" pitchFamily="34" charset="0"/>
                        </a:rPr>
                        <a:t>B- 300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</a:rPr>
                        <a:t>Bookcases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57151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2E26F4-6F6D-71C6-E800-2448096F021A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4926564" y="1705612"/>
            <a:ext cx="2503718" cy="31443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47E3EC-7B45-4CC9-684E-22B9CD0D71CD}"/>
              </a:ext>
            </a:extLst>
          </p:cNvPr>
          <p:cNvGraphicFramePr>
            <a:graphicFrameLocks noGrp="1"/>
          </p:cNvGraphicFramePr>
          <p:nvPr/>
        </p:nvGraphicFramePr>
        <p:xfrm>
          <a:off x="4926565" y="1517875"/>
          <a:ext cx="3545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0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7EA9B2-D08A-1BDB-ABC0-CCDE2ECAEA70}"/>
              </a:ext>
            </a:extLst>
          </p:cNvPr>
          <p:cNvGraphicFramePr>
            <a:graphicFrameLocks noGrp="1"/>
          </p:cNvGraphicFramePr>
          <p:nvPr/>
        </p:nvGraphicFramePr>
        <p:xfrm>
          <a:off x="7075721" y="1834635"/>
          <a:ext cx="354561" cy="37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61">
                  <a:extLst>
                    <a:ext uri="{9D8B030D-6E8A-4147-A177-3AD203B41FA5}">
                      <a16:colId xmlns:a16="http://schemas.microsoft.com/office/drawing/2014/main" val="1816840930"/>
                    </a:ext>
                  </a:extLst>
                </a:gridCol>
              </a:tblGrid>
              <a:tr h="37081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0094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79FAFBF2-55DE-311A-C460-C46436DE6B7E}"/>
              </a:ext>
            </a:extLst>
          </p:cNvPr>
          <p:cNvSpPr/>
          <p:nvPr/>
        </p:nvSpPr>
        <p:spPr>
          <a:xfrm>
            <a:off x="4991878" y="2020042"/>
            <a:ext cx="289247" cy="69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4A3319C-5A2C-A85A-D08B-B60D361E8E24}"/>
              </a:ext>
            </a:extLst>
          </p:cNvPr>
          <p:cNvSpPr/>
          <p:nvPr/>
        </p:nvSpPr>
        <p:spPr>
          <a:xfrm>
            <a:off x="4991877" y="3252225"/>
            <a:ext cx="289247" cy="6988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C4B9C-3072-0FA5-BA42-0CB57021A7AD}"/>
              </a:ext>
            </a:extLst>
          </p:cNvPr>
          <p:cNvSpPr txBox="1"/>
          <p:nvPr/>
        </p:nvSpPr>
        <p:spPr>
          <a:xfrm>
            <a:off x="5439747" y="2205450"/>
            <a:ext cx="104502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6 + 1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662BF-C953-6F45-CE72-199CE80441CB}"/>
              </a:ext>
            </a:extLst>
          </p:cNvPr>
          <p:cNvSpPr txBox="1"/>
          <p:nvPr/>
        </p:nvSpPr>
        <p:spPr>
          <a:xfrm>
            <a:off x="5439746" y="3376908"/>
            <a:ext cx="1194319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50 + 3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D15456E-9D37-D62B-C95B-4004C48CE079}"/>
              </a:ext>
            </a:extLst>
          </p:cNvPr>
          <p:cNvCxnSpPr>
            <a:cxnSpLocks/>
          </p:cNvCxnSpPr>
          <p:nvPr/>
        </p:nvCxnSpPr>
        <p:spPr>
          <a:xfrm flipV="1">
            <a:off x="4273420" y="3252225"/>
            <a:ext cx="5959151" cy="1521339"/>
          </a:xfrm>
          <a:prstGeom prst="bentConnector3">
            <a:avLst>
              <a:gd name="adj1" fmla="val 10026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5AF3EF-0B89-F9BB-703A-B3594A2B2330}"/>
              </a:ext>
            </a:extLst>
          </p:cNvPr>
          <p:cNvCxnSpPr>
            <a:cxnSpLocks/>
          </p:cNvCxnSpPr>
          <p:nvPr/>
        </p:nvCxnSpPr>
        <p:spPr>
          <a:xfrm>
            <a:off x="4273420" y="4032202"/>
            <a:ext cx="0" cy="74136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DB242A-55BC-D93C-47D7-8A3EE2F3B237}"/>
              </a:ext>
            </a:extLst>
          </p:cNvPr>
          <p:cNvSpPr txBox="1"/>
          <p:nvPr/>
        </p:nvSpPr>
        <p:spPr>
          <a:xfrm>
            <a:off x="2836511" y="4978833"/>
            <a:ext cx="794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Display" panose="020B0004020202020204" pitchFamily="34" charset="0"/>
              </a:rPr>
              <a:t>Quantity Returned = </a:t>
            </a:r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 SUMX(RELATEDTABLE(</a:t>
            </a:r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Display" panose="020B0004020202020204" pitchFamily="34" charset="0"/>
              </a:rPr>
              <a:t>Orders</a:t>
            </a:r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), </a:t>
            </a:r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Display" panose="020B0004020202020204" pitchFamily="34" charset="0"/>
              </a:rPr>
              <a:t>Orders[Quantity]</a:t>
            </a:r>
            <a:r>
              <a:rPr lang="en-IN" b="1" dirty="0">
                <a:solidFill>
                  <a:srgbClr val="0070C0"/>
                </a:solidFill>
                <a:latin typeface="Arial Black" panose="020B0A04020102020204" pitchFamily="34" charset="0"/>
              </a:rPr>
              <a:t>)</a:t>
            </a:r>
            <a:endParaRPr lang="en-IN" sz="1600" b="1" dirty="0">
              <a:solidFill>
                <a:schemeClr val="tx1">
                  <a:lumMod val="50000"/>
                  <a:lumOff val="50000"/>
                </a:schemeClr>
              </a:solidFill>
              <a:latin typeface="Aptos Display" panose="020B0004020202020204" pitchFamily="34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F04DB16-A5D3-FDA9-281F-8B40D4EC8C27}"/>
              </a:ext>
            </a:extLst>
          </p:cNvPr>
          <p:cNvCxnSpPr>
            <a:cxnSpLocks/>
            <a:stCxn id="11" idx="0"/>
            <a:endCxn id="2" idx="3"/>
          </p:cNvCxnSpPr>
          <p:nvPr/>
        </p:nvCxnSpPr>
        <p:spPr>
          <a:xfrm rot="16200000" flipH="1">
            <a:off x="8269290" y="-101578"/>
            <a:ext cx="271040" cy="4885097"/>
          </a:xfrm>
          <a:prstGeom prst="curvedConnector4">
            <a:avLst>
              <a:gd name="adj1" fmla="val -583819"/>
              <a:gd name="adj2" fmla="val 1117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C8D1794-B39F-FCC0-8990-0BFF40B438A0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8081086" y="960273"/>
            <a:ext cx="741786" cy="4830147"/>
          </a:xfrm>
          <a:prstGeom prst="curvedConnector4">
            <a:avLst>
              <a:gd name="adj1" fmla="val -94969"/>
              <a:gd name="adj2" fmla="val 1125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C716B1-8413-3C00-5ABF-4F139C670150}"/>
              </a:ext>
            </a:extLst>
          </p:cNvPr>
          <p:cNvSpPr txBox="1"/>
          <p:nvPr/>
        </p:nvSpPr>
        <p:spPr>
          <a:xfrm>
            <a:off x="8138502" y="3360974"/>
            <a:ext cx="1000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Returns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7128E-D037-B304-8CF5-3FC56FC03F4F}"/>
              </a:ext>
            </a:extLst>
          </p:cNvPr>
          <p:cNvSpPr txBox="1"/>
          <p:nvPr/>
        </p:nvSpPr>
        <p:spPr>
          <a:xfrm>
            <a:off x="2553738" y="4123612"/>
            <a:ext cx="938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IN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41102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858C65-49E4-38B9-79DA-A21F76EF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4" y="495046"/>
            <a:ext cx="10524132" cy="58679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8DF70B-0747-8CD8-9A8D-5D96823FCD53}"/>
              </a:ext>
            </a:extLst>
          </p:cNvPr>
          <p:cNvSpPr/>
          <p:nvPr/>
        </p:nvSpPr>
        <p:spPr>
          <a:xfrm>
            <a:off x="1735494" y="3247053"/>
            <a:ext cx="1474237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3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B8E3A-D1F0-9DDA-8E7B-FA5EAC56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68" y="502666"/>
            <a:ext cx="6957663" cy="58526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FB8408-EC91-B12C-DD8D-47B6B2FF09FB}"/>
              </a:ext>
            </a:extLst>
          </p:cNvPr>
          <p:cNvSpPr/>
          <p:nvPr/>
        </p:nvSpPr>
        <p:spPr>
          <a:xfrm>
            <a:off x="5010539" y="4105470"/>
            <a:ext cx="1726163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4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B2702-522D-8AA2-01B9-66433E898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16" y="320273"/>
            <a:ext cx="6841355" cy="62391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2FAFCD-2CEF-ECAC-0CCD-B97613AA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30" y="309426"/>
            <a:ext cx="6841355" cy="62391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3957C4-51DC-0219-DA24-E56B02B66EF0}"/>
              </a:ext>
            </a:extLst>
          </p:cNvPr>
          <p:cNvSpPr/>
          <p:nvPr/>
        </p:nvSpPr>
        <p:spPr>
          <a:xfrm>
            <a:off x="3816220" y="2090058"/>
            <a:ext cx="1726163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F942A-08F8-7EEB-590A-78386EF200DA}"/>
              </a:ext>
            </a:extLst>
          </p:cNvPr>
          <p:cNvSpPr/>
          <p:nvPr/>
        </p:nvSpPr>
        <p:spPr>
          <a:xfrm>
            <a:off x="3816220" y="4052597"/>
            <a:ext cx="1726163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4CE56C-B519-3241-E09F-15EE0922AD90}"/>
              </a:ext>
            </a:extLst>
          </p:cNvPr>
          <p:cNvSpPr/>
          <p:nvPr/>
        </p:nvSpPr>
        <p:spPr>
          <a:xfrm>
            <a:off x="5116286" y="3589177"/>
            <a:ext cx="1060580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C4D49-2C0E-AC6A-8001-72916B39FFB9}"/>
              </a:ext>
            </a:extLst>
          </p:cNvPr>
          <p:cNvSpPr/>
          <p:nvPr/>
        </p:nvSpPr>
        <p:spPr>
          <a:xfrm>
            <a:off x="3816220" y="1093200"/>
            <a:ext cx="401218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BD519-6EC0-639D-E17C-6131F8C34534}"/>
              </a:ext>
            </a:extLst>
          </p:cNvPr>
          <p:cNvSpPr/>
          <p:nvPr/>
        </p:nvSpPr>
        <p:spPr>
          <a:xfrm>
            <a:off x="5972598" y="1093200"/>
            <a:ext cx="401218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2CBF67-B277-802A-B1DE-42C1D19E2952}"/>
              </a:ext>
            </a:extLst>
          </p:cNvPr>
          <p:cNvSpPr/>
          <p:nvPr/>
        </p:nvSpPr>
        <p:spPr>
          <a:xfrm>
            <a:off x="3816220" y="1591629"/>
            <a:ext cx="401218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2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AE5C51-41BE-4F5E-B429-7FF34AFF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90" y="914400"/>
            <a:ext cx="7625223" cy="49825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B1EE9B-EB73-A6F9-181C-6833DFD8F7C8}"/>
              </a:ext>
            </a:extLst>
          </p:cNvPr>
          <p:cNvSpPr/>
          <p:nvPr/>
        </p:nvSpPr>
        <p:spPr>
          <a:xfrm>
            <a:off x="4823926" y="4080589"/>
            <a:ext cx="1726163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8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7F58D-9C68-B1F3-A1EB-D921B03DB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69" y="479804"/>
            <a:ext cx="5555461" cy="5898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865DDB-6A7B-B47E-CF35-61B18920D358}"/>
              </a:ext>
            </a:extLst>
          </p:cNvPr>
          <p:cNvSpPr/>
          <p:nvPr/>
        </p:nvSpPr>
        <p:spPr>
          <a:xfrm>
            <a:off x="4441371" y="2055846"/>
            <a:ext cx="1726163" cy="9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5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B84F70-B63E-6EA0-C6A3-69DE4235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63" y="784631"/>
            <a:ext cx="7994073" cy="52887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1A358A-E1BA-2876-AE75-321B82689C7D}"/>
              </a:ext>
            </a:extLst>
          </p:cNvPr>
          <p:cNvSpPr/>
          <p:nvPr/>
        </p:nvSpPr>
        <p:spPr>
          <a:xfrm>
            <a:off x="4861249" y="4525346"/>
            <a:ext cx="1726163" cy="143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8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589" y="2233125"/>
            <a:ext cx="8918821" cy="1195875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Loading Data From a Folder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522038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the result of an append operation with null values in columns that don’t exist in one of the original tables.">
            <a:extLst>
              <a:ext uri="{FF2B5EF4-FFF2-40B4-BE49-F238E27FC236}">
                <a16:creationId xmlns:a16="http://schemas.microsoft.com/office/drawing/2014/main" id="{6A3AE764-25F9-D51D-6038-F82FE690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80" y="2342883"/>
            <a:ext cx="8416212" cy="319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4203"/>
            <a:ext cx="9875520" cy="864638"/>
          </a:xfrm>
        </p:spPr>
        <p:txBody>
          <a:bodyPr>
            <a:normAutofit/>
          </a:bodyPr>
          <a:lstStyle/>
          <a:p>
            <a:pPr algn="ctr"/>
            <a:r>
              <a:rPr lang="en-IN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Append Queries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49445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4203"/>
            <a:ext cx="9875520" cy="864638"/>
          </a:xfrm>
        </p:spPr>
        <p:txBody>
          <a:bodyPr>
            <a:normAutofit/>
          </a:bodyPr>
          <a:lstStyle/>
          <a:p>
            <a:pPr algn="ctr"/>
            <a:r>
              <a:rPr lang="en-IN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Merging Queries</a:t>
            </a:r>
          </a:p>
        </p:txBody>
      </p:sp>
      <p:pic>
        <p:nvPicPr>
          <p:cNvPr id="2052" name="Picture 4" descr="Diagram showing two empty tables on top merged to a table on the bottom with all columns from the left table and one from the right table.">
            <a:extLst>
              <a:ext uri="{FF2B5EF4-FFF2-40B4-BE49-F238E27FC236}">
                <a16:creationId xmlns:a16="http://schemas.microsoft.com/office/drawing/2014/main" id="{B445CE39-A0C8-FF1A-6E59-D28D3BC60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3" r="14297"/>
          <a:stretch/>
        </p:blipFill>
        <p:spPr bwMode="auto">
          <a:xfrm>
            <a:off x="1548881" y="2202024"/>
            <a:ext cx="8640147" cy="382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0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6"/>
            <a:ext cx="7686869" cy="8291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DAX : Data Analysis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04" y="2271955"/>
            <a:ext cx="3373794" cy="480575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</a:rPr>
              <a:t>Measures</a:t>
            </a:r>
            <a:endParaRPr lang="en-US" sz="2400" b="0" i="0" dirty="0">
              <a:solidFill>
                <a:schemeClr val="bg1">
                  <a:lumMod val="85000"/>
                </a:schemeClr>
              </a:solidFill>
              <a:effectLst/>
              <a:latin typeface="Segoe UI" panose="020B0502040204020203" pitchFamily="34" charset="0"/>
            </a:endParaRPr>
          </a:p>
          <a:p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6" name="AutoShape 2" descr="Use DAX in Power BI Desktop - Training | Microsoft Learn">
            <a:extLst>
              <a:ext uri="{FF2B5EF4-FFF2-40B4-BE49-F238E27FC236}">
                <a16:creationId xmlns:a16="http://schemas.microsoft.com/office/drawing/2014/main" id="{A44EE1E0-E436-ECCD-5B6B-CF4E1C769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1591" y="3279478"/>
            <a:ext cx="2509935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B916D20-E123-58FB-08F2-EBC97791DEE6}"/>
              </a:ext>
            </a:extLst>
          </p:cNvPr>
          <p:cNvSpPr txBox="1">
            <a:spLocks/>
          </p:cNvSpPr>
          <p:nvPr/>
        </p:nvSpPr>
        <p:spPr>
          <a:xfrm>
            <a:off x="862304" y="2948425"/>
            <a:ext cx="3373794" cy="48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Calculated Columns</a:t>
            </a:r>
          </a:p>
          <a:p>
            <a:pPr marL="45720" indent="0">
              <a:buFont typeface="Corbel" pitchFamily="34" charset="0"/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Font typeface="Corbel" pitchFamily="34" charset="0"/>
              <a:buNone/>
            </a:pPr>
            <a:endParaRPr lang="en-IN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C750934-35EC-000B-EBBA-183D5003659B}"/>
              </a:ext>
            </a:extLst>
          </p:cNvPr>
          <p:cNvSpPr txBox="1">
            <a:spLocks/>
          </p:cNvSpPr>
          <p:nvPr/>
        </p:nvSpPr>
        <p:spPr>
          <a:xfrm>
            <a:off x="862304" y="3652886"/>
            <a:ext cx="3373794" cy="48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</a:rPr>
              <a:t>Calculated Tables</a:t>
            </a:r>
          </a:p>
          <a:p>
            <a:pPr marL="45720" indent="0">
              <a:buFont typeface="Corbel" pitchFamily="34" charset="0"/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</a:endParaRPr>
          </a:p>
          <a:p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Font typeface="Corbel" pitchFamily="34" charset="0"/>
              <a:buNone/>
            </a:pPr>
            <a:endParaRPr lang="en-IN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47DC44-2AC8-6F67-B2AF-4303090EF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72321"/>
              </p:ext>
            </p:extLst>
          </p:nvPr>
        </p:nvGraphicFramePr>
        <p:xfrm>
          <a:off x="5429077" y="3052001"/>
          <a:ext cx="3867540" cy="21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180">
                  <a:extLst>
                    <a:ext uri="{9D8B030D-6E8A-4147-A177-3AD203B41FA5}">
                      <a16:colId xmlns:a16="http://schemas.microsoft.com/office/drawing/2014/main" val="160559742"/>
                    </a:ext>
                  </a:extLst>
                </a:gridCol>
                <a:gridCol w="1289180">
                  <a:extLst>
                    <a:ext uri="{9D8B030D-6E8A-4147-A177-3AD203B41FA5}">
                      <a16:colId xmlns:a16="http://schemas.microsoft.com/office/drawing/2014/main" val="4141108429"/>
                    </a:ext>
                  </a:extLst>
                </a:gridCol>
                <a:gridCol w="1289180">
                  <a:extLst>
                    <a:ext uri="{9D8B030D-6E8A-4147-A177-3AD203B41FA5}">
                      <a16:colId xmlns:a16="http://schemas.microsoft.com/office/drawing/2014/main" val="3587035647"/>
                    </a:ext>
                  </a:extLst>
                </a:gridCol>
              </a:tblGrid>
              <a:tr h="542170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 Price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09597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7362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27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41344"/>
                  </a:ext>
                </a:extLst>
              </a:tr>
            </a:tbl>
          </a:graphicData>
        </a:graphic>
      </p:graphicFrame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175D2D82-5835-B98A-C571-1C6F709DCE23}"/>
              </a:ext>
            </a:extLst>
          </p:cNvPr>
          <p:cNvSpPr/>
          <p:nvPr/>
        </p:nvSpPr>
        <p:spPr>
          <a:xfrm rot="15960741">
            <a:off x="8310303" y="877468"/>
            <a:ext cx="1367341" cy="2790947"/>
          </a:xfrm>
          <a:prstGeom prst="curvedLeftArrow">
            <a:avLst>
              <a:gd name="adj1" fmla="val 0"/>
              <a:gd name="adj2" fmla="val 55456"/>
              <a:gd name="adj3" fmla="val 21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33D2C28-9B70-6A91-CF33-9A4E8409C679}"/>
              </a:ext>
            </a:extLst>
          </p:cNvPr>
          <p:cNvSpPr txBox="1">
            <a:spLocks/>
          </p:cNvSpPr>
          <p:nvPr/>
        </p:nvSpPr>
        <p:spPr>
          <a:xfrm>
            <a:off x="9296617" y="5383901"/>
            <a:ext cx="1612237" cy="3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1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Column</a:t>
            </a:r>
          </a:p>
          <a:p>
            <a:pPr marL="45720" indent="0"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72C0E15-38ED-AF8D-D0A8-ED772553E1FB}"/>
              </a:ext>
            </a:extLst>
          </p:cNvPr>
          <p:cNvSpPr txBox="1">
            <a:spLocks/>
          </p:cNvSpPr>
          <p:nvPr/>
        </p:nvSpPr>
        <p:spPr>
          <a:xfrm>
            <a:off x="9210308" y="1627694"/>
            <a:ext cx="1612237" cy="318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  <a:endParaRPr lang="en-US" sz="16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761FE4-579A-35AB-13E7-A9A230D52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92828"/>
              </p:ext>
            </p:extLst>
          </p:nvPr>
        </p:nvGraphicFramePr>
        <p:xfrm>
          <a:off x="9522883" y="3052001"/>
          <a:ext cx="1406591" cy="2168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06591">
                  <a:extLst>
                    <a:ext uri="{9D8B030D-6E8A-4147-A177-3AD203B41FA5}">
                      <a16:colId xmlns:a16="http://schemas.microsoft.com/office/drawing/2014/main" val="2893102686"/>
                    </a:ext>
                  </a:extLst>
                </a:gridCol>
              </a:tblGrid>
              <a:tr h="5421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47732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87427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25773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89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295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4202"/>
            <a:ext cx="3758993" cy="1041920"/>
          </a:xfrm>
        </p:spPr>
        <p:txBody>
          <a:bodyPr numCol="1">
            <a:normAutofit fontScale="90000"/>
          </a:bodyPr>
          <a:lstStyle/>
          <a:p>
            <a:r>
              <a:rPr lang="en-IN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Left outer join</a:t>
            </a:r>
            <a:br>
              <a:rPr lang="en-IN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IN" b="1" i="0" u="sng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076" name="Picture 4" descr="Left outer join example.">
            <a:extLst>
              <a:ext uri="{FF2B5EF4-FFF2-40B4-BE49-F238E27FC236}">
                <a16:creationId xmlns:a16="http://schemas.microsoft.com/office/drawing/2014/main" id="{61118CF2-6959-5CBB-5B2C-4C6A29509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2109205"/>
            <a:ext cx="441960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0F251-431D-199B-12C3-3F2C2B7A0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31" y="2109205"/>
            <a:ext cx="4513375" cy="2966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0259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 sz="4100" dirty="0"/>
              <a:t>Right</a:t>
            </a:r>
            <a:r>
              <a:rPr lang="en-IN" dirty="0"/>
              <a:t> outer join</a:t>
            </a:r>
          </a:p>
        </p:txBody>
      </p:sp>
    </p:spTree>
    <p:extLst>
      <p:ext uri="{BB962C8B-B14F-4D97-AF65-F5344CB8AC3E}">
        <p14:creationId xmlns:p14="http://schemas.microsoft.com/office/powerpoint/2010/main" val="249148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4202"/>
            <a:ext cx="3758993" cy="1041920"/>
          </a:xfrm>
        </p:spPr>
        <p:txBody>
          <a:bodyPr numCol="1">
            <a:normAutofit fontScale="90000"/>
          </a:bodyPr>
          <a:lstStyle/>
          <a:p>
            <a:r>
              <a:rPr lang="en-IN" b="1" u="sng" dirty="0">
                <a:solidFill>
                  <a:srgbClr val="161616"/>
                </a:solidFill>
                <a:latin typeface="Segoe UI" panose="020B0502040204020203" pitchFamily="34" charset="0"/>
              </a:rPr>
              <a:t>Full outer join</a:t>
            </a:r>
            <a:br>
              <a:rPr lang="en-IN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</a:br>
            <a:endParaRPr lang="en-IN" b="1" i="0" u="sng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 sz="4000" dirty="0"/>
              <a:t>Inner join</a:t>
            </a:r>
          </a:p>
        </p:txBody>
      </p:sp>
      <p:pic>
        <p:nvPicPr>
          <p:cNvPr id="4098" name="Picture 2" descr="Full outer join example.">
            <a:extLst>
              <a:ext uri="{FF2B5EF4-FFF2-40B4-BE49-F238E27FC236}">
                <a16:creationId xmlns:a16="http://schemas.microsoft.com/office/drawing/2014/main" id="{49AC8F13-DC32-03C9-6AA3-FA82F10A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109205"/>
            <a:ext cx="44196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ner join example.">
            <a:extLst>
              <a:ext uri="{FF2B5EF4-FFF2-40B4-BE49-F238E27FC236}">
                <a16:creationId xmlns:a16="http://schemas.microsoft.com/office/drawing/2014/main" id="{3724CE6D-8A00-D40F-596B-4215D68A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32" y="2109205"/>
            <a:ext cx="44100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20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u="sng" dirty="0">
                <a:solidFill>
                  <a:srgbClr val="161616"/>
                </a:solidFill>
                <a:latin typeface="Segoe UI" panose="020B0502040204020203" pitchFamily="34" charset="0"/>
              </a:rPr>
              <a:t>Left anti join</a:t>
            </a:r>
            <a:endParaRPr lang="en-IN" sz="4000" b="1" i="0" u="sng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IN" sz="4000" dirty="0"/>
              <a:t>Right anti join</a:t>
            </a:r>
          </a:p>
        </p:txBody>
      </p:sp>
      <p:pic>
        <p:nvPicPr>
          <p:cNvPr id="5122" name="Picture 2" descr="Left anti join example.">
            <a:extLst>
              <a:ext uri="{FF2B5EF4-FFF2-40B4-BE49-F238E27FC236}">
                <a16:creationId xmlns:a16="http://schemas.microsoft.com/office/drawing/2014/main" id="{DA6B0498-042B-5441-4C71-B57480CB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2109205"/>
            <a:ext cx="4419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5020E-F3DA-7878-2C70-2D99E3679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934" y="2103572"/>
            <a:ext cx="4503648" cy="296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74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Filtering :</a:t>
            </a: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45AB86-E314-34A9-CD29-2DCCC3BFE08E}"/>
              </a:ext>
            </a:extLst>
          </p:cNvPr>
          <p:cNvSpPr/>
          <p:nvPr/>
        </p:nvSpPr>
        <p:spPr>
          <a:xfrm>
            <a:off x="1250302" y="1688841"/>
            <a:ext cx="3666931" cy="3415004"/>
          </a:xfrm>
          <a:prstGeom prst="rect">
            <a:avLst/>
          </a:prstGeom>
          <a:solidFill>
            <a:srgbClr val="3680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51A33-7F0C-EDA7-57D0-06656A81EA6C}"/>
              </a:ext>
            </a:extLst>
          </p:cNvPr>
          <p:cNvSpPr txBox="1"/>
          <p:nvPr/>
        </p:nvSpPr>
        <p:spPr>
          <a:xfrm>
            <a:off x="1825689" y="2130387"/>
            <a:ext cx="4680857" cy="253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Visual Interaction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Slicers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Drill Through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Drill 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Filters Plane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Include / exclude</a:t>
            </a:r>
          </a:p>
        </p:txBody>
      </p:sp>
    </p:spTree>
    <p:extLst>
      <p:ext uri="{BB962C8B-B14F-4D97-AF65-F5344CB8AC3E}">
        <p14:creationId xmlns:p14="http://schemas.microsoft.com/office/powerpoint/2010/main" val="347185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Pivoting :</a:t>
            </a: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4554C7-ADAF-B344-04AE-F1C187369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80066"/>
              </p:ext>
            </p:extLst>
          </p:nvPr>
        </p:nvGraphicFramePr>
        <p:xfrm>
          <a:off x="1285097" y="2771521"/>
          <a:ext cx="36414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822">
                  <a:extLst>
                    <a:ext uri="{9D8B030D-6E8A-4147-A177-3AD203B41FA5}">
                      <a16:colId xmlns:a16="http://schemas.microsoft.com/office/drawing/2014/main" val="2195409201"/>
                    </a:ext>
                  </a:extLst>
                </a:gridCol>
                <a:gridCol w="1557629">
                  <a:extLst>
                    <a:ext uri="{9D8B030D-6E8A-4147-A177-3AD203B41FA5}">
                      <a16:colId xmlns:a16="http://schemas.microsoft.com/office/drawing/2014/main" val="2997639774"/>
                    </a:ext>
                  </a:extLst>
                </a:gridCol>
                <a:gridCol w="870015">
                  <a:extLst>
                    <a:ext uri="{9D8B030D-6E8A-4147-A177-3AD203B41FA5}">
                      <a16:colId xmlns:a16="http://schemas.microsoft.com/office/drawing/2014/main" val="23417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4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790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DE28E-D891-E65B-4C55-01093648D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98539"/>
              </p:ext>
            </p:extLst>
          </p:nvPr>
        </p:nvGraphicFramePr>
        <p:xfrm>
          <a:off x="6233980" y="3065573"/>
          <a:ext cx="461525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418">
                  <a:extLst>
                    <a:ext uri="{9D8B030D-6E8A-4147-A177-3AD203B41FA5}">
                      <a16:colId xmlns:a16="http://schemas.microsoft.com/office/drawing/2014/main" val="2195409201"/>
                    </a:ext>
                  </a:extLst>
                </a:gridCol>
                <a:gridCol w="1621260">
                  <a:extLst>
                    <a:ext uri="{9D8B030D-6E8A-4147-A177-3AD203B41FA5}">
                      <a16:colId xmlns:a16="http://schemas.microsoft.com/office/drawing/2014/main" val="2997639774"/>
                    </a:ext>
                  </a:extLst>
                </a:gridCol>
                <a:gridCol w="1455576">
                  <a:extLst>
                    <a:ext uri="{9D8B030D-6E8A-4147-A177-3AD203B41FA5}">
                      <a16:colId xmlns:a16="http://schemas.microsoft.com/office/drawing/2014/main" val="23417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351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DCFC426-9222-F3E0-D756-4DB632D05D63}"/>
              </a:ext>
            </a:extLst>
          </p:cNvPr>
          <p:cNvSpPr/>
          <p:nvPr/>
        </p:nvSpPr>
        <p:spPr>
          <a:xfrm>
            <a:off x="2498336" y="2771521"/>
            <a:ext cx="1548882" cy="18542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CF31C-D43C-D0ED-7E9D-D10FD5A9102B}"/>
              </a:ext>
            </a:extLst>
          </p:cNvPr>
          <p:cNvSpPr/>
          <p:nvPr/>
        </p:nvSpPr>
        <p:spPr>
          <a:xfrm>
            <a:off x="7767166" y="3065573"/>
            <a:ext cx="3082068" cy="36809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AF322-D477-A25C-70CC-E30E3E1249AD}"/>
              </a:ext>
            </a:extLst>
          </p:cNvPr>
          <p:cNvCxnSpPr>
            <a:stCxn id="8" idx="0"/>
            <a:endCxn id="7" idx="0"/>
          </p:cNvCxnSpPr>
          <p:nvPr/>
        </p:nvCxnSpPr>
        <p:spPr>
          <a:xfrm rot="16200000" flipH="1">
            <a:off x="5760166" y="284132"/>
            <a:ext cx="294052" cy="5268830"/>
          </a:xfrm>
          <a:prstGeom prst="bentConnector3">
            <a:avLst>
              <a:gd name="adj1" fmla="val -777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E208E-7092-FEA6-4AAD-7DBB1DD90000}"/>
              </a:ext>
            </a:extLst>
          </p:cNvPr>
          <p:cNvSpPr txBox="1"/>
          <p:nvPr/>
        </p:nvSpPr>
        <p:spPr>
          <a:xfrm>
            <a:off x="3921969" y="736444"/>
            <a:ext cx="693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Moving rows to columns to see different summaries of the source data.</a:t>
            </a:r>
          </a:p>
        </p:txBody>
      </p:sp>
    </p:spTree>
    <p:extLst>
      <p:ext uri="{BB962C8B-B14F-4D97-AF65-F5344CB8AC3E}">
        <p14:creationId xmlns:p14="http://schemas.microsoft.com/office/powerpoint/2010/main" val="2704820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Pivoting :</a:t>
            </a: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4554C7-ADAF-B344-04AE-F1C187369DF3}"/>
              </a:ext>
            </a:extLst>
          </p:cNvPr>
          <p:cNvGraphicFramePr>
            <a:graphicFrameLocks noGrp="1"/>
          </p:cNvGraphicFramePr>
          <p:nvPr/>
        </p:nvGraphicFramePr>
        <p:xfrm>
          <a:off x="1275767" y="1987750"/>
          <a:ext cx="36414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822">
                  <a:extLst>
                    <a:ext uri="{9D8B030D-6E8A-4147-A177-3AD203B41FA5}">
                      <a16:colId xmlns:a16="http://schemas.microsoft.com/office/drawing/2014/main" val="2195409201"/>
                    </a:ext>
                  </a:extLst>
                </a:gridCol>
                <a:gridCol w="1557629">
                  <a:extLst>
                    <a:ext uri="{9D8B030D-6E8A-4147-A177-3AD203B41FA5}">
                      <a16:colId xmlns:a16="http://schemas.microsoft.com/office/drawing/2014/main" val="2997639774"/>
                    </a:ext>
                  </a:extLst>
                </a:gridCol>
                <a:gridCol w="870015">
                  <a:extLst>
                    <a:ext uri="{9D8B030D-6E8A-4147-A177-3AD203B41FA5}">
                      <a16:colId xmlns:a16="http://schemas.microsoft.com/office/drawing/2014/main" val="23417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4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7908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DE28E-D891-E65B-4C55-01093648D8CC}"/>
              </a:ext>
            </a:extLst>
          </p:cNvPr>
          <p:cNvGraphicFramePr>
            <a:graphicFrameLocks noGrp="1"/>
          </p:cNvGraphicFramePr>
          <p:nvPr/>
        </p:nvGraphicFramePr>
        <p:xfrm>
          <a:off x="6224650" y="2281802"/>
          <a:ext cx="461525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418">
                  <a:extLst>
                    <a:ext uri="{9D8B030D-6E8A-4147-A177-3AD203B41FA5}">
                      <a16:colId xmlns:a16="http://schemas.microsoft.com/office/drawing/2014/main" val="2195409201"/>
                    </a:ext>
                  </a:extLst>
                </a:gridCol>
                <a:gridCol w="1621260">
                  <a:extLst>
                    <a:ext uri="{9D8B030D-6E8A-4147-A177-3AD203B41FA5}">
                      <a16:colId xmlns:a16="http://schemas.microsoft.com/office/drawing/2014/main" val="2997639774"/>
                    </a:ext>
                  </a:extLst>
                </a:gridCol>
                <a:gridCol w="1455576">
                  <a:extLst>
                    <a:ext uri="{9D8B030D-6E8A-4147-A177-3AD203B41FA5}">
                      <a16:colId xmlns:a16="http://schemas.microsoft.com/office/drawing/2014/main" val="23417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351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DCFC426-9222-F3E0-D756-4DB632D05D63}"/>
              </a:ext>
            </a:extLst>
          </p:cNvPr>
          <p:cNvSpPr/>
          <p:nvPr/>
        </p:nvSpPr>
        <p:spPr>
          <a:xfrm>
            <a:off x="1275767" y="1997409"/>
            <a:ext cx="1234168" cy="18542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CF31C-D43C-D0ED-7E9D-D10FD5A9102B}"/>
              </a:ext>
            </a:extLst>
          </p:cNvPr>
          <p:cNvSpPr/>
          <p:nvPr/>
        </p:nvSpPr>
        <p:spPr>
          <a:xfrm>
            <a:off x="7757836" y="4160365"/>
            <a:ext cx="3082068" cy="36809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AF322-D477-A25C-70CC-E30E3E1249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0630" y="-1201691"/>
            <a:ext cx="284393" cy="6639426"/>
          </a:xfrm>
          <a:prstGeom prst="bentConnector3">
            <a:avLst>
              <a:gd name="adj1" fmla="val -803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D1AE88-B42B-BA31-E7C4-055ED7B9D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06472"/>
              </p:ext>
            </p:extLst>
          </p:nvPr>
        </p:nvGraphicFramePr>
        <p:xfrm>
          <a:off x="6224650" y="4160365"/>
          <a:ext cx="461525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418">
                  <a:extLst>
                    <a:ext uri="{9D8B030D-6E8A-4147-A177-3AD203B41FA5}">
                      <a16:colId xmlns:a16="http://schemas.microsoft.com/office/drawing/2014/main" val="2195409201"/>
                    </a:ext>
                  </a:extLst>
                </a:gridCol>
                <a:gridCol w="1621260">
                  <a:extLst>
                    <a:ext uri="{9D8B030D-6E8A-4147-A177-3AD203B41FA5}">
                      <a16:colId xmlns:a16="http://schemas.microsoft.com/office/drawing/2014/main" val="2997639774"/>
                    </a:ext>
                  </a:extLst>
                </a:gridCol>
                <a:gridCol w="1455576">
                  <a:extLst>
                    <a:ext uri="{9D8B030D-6E8A-4147-A177-3AD203B41FA5}">
                      <a16:colId xmlns:a16="http://schemas.microsoft.com/office/drawing/2014/main" val="23417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35174"/>
                  </a:ext>
                </a:extLst>
              </a:tr>
            </a:tbl>
          </a:graphicData>
        </a:graphic>
      </p:graphicFrame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886CBDC-E4D8-0E54-4063-CBB9D70126B9}"/>
              </a:ext>
            </a:extLst>
          </p:cNvPr>
          <p:cNvCxnSpPr>
            <a:cxnSpLocks/>
            <a:stCxn id="6" idx="1"/>
            <a:endCxn id="3" idx="0"/>
          </p:cNvCxnSpPr>
          <p:nvPr/>
        </p:nvCxnSpPr>
        <p:spPr>
          <a:xfrm rot="10800000" flipH="1" flipV="1">
            <a:off x="1275767" y="2914849"/>
            <a:ext cx="7256510" cy="1245515"/>
          </a:xfrm>
          <a:prstGeom prst="bentConnector4">
            <a:avLst>
              <a:gd name="adj1" fmla="val -3150"/>
              <a:gd name="adj2" fmla="val 8721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D79A59-58C4-A63B-F12B-A4BB2594F1EC}"/>
              </a:ext>
            </a:extLst>
          </p:cNvPr>
          <p:cNvSpPr txBox="1"/>
          <p:nvPr/>
        </p:nvSpPr>
        <p:spPr>
          <a:xfrm>
            <a:off x="3921969" y="736444"/>
            <a:ext cx="693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Moving rows to columns to see different summaries of the source data.</a:t>
            </a:r>
          </a:p>
        </p:txBody>
      </p:sp>
    </p:spTree>
    <p:extLst>
      <p:ext uri="{BB962C8B-B14F-4D97-AF65-F5344CB8AC3E}">
        <p14:creationId xmlns:p14="http://schemas.microsoft.com/office/powerpoint/2010/main" val="184469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i="0" u="sng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UnPivoting</a:t>
            </a:r>
            <a:r>
              <a:rPr lang="en-IN" sz="4000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:</a:t>
            </a: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FDE28E-D891-E65B-4C55-01093648D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9981"/>
              </p:ext>
            </p:extLst>
          </p:nvPr>
        </p:nvGraphicFramePr>
        <p:xfrm>
          <a:off x="1328346" y="2872740"/>
          <a:ext cx="461525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8418">
                  <a:extLst>
                    <a:ext uri="{9D8B030D-6E8A-4147-A177-3AD203B41FA5}">
                      <a16:colId xmlns:a16="http://schemas.microsoft.com/office/drawing/2014/main" val="2195409201"/>
                    </a:ext>
                  </a:extLst>
                </a:gridCol>
                <a:gridCol w="1621260">
                  <a:extLst>
                    <a:ext uri="{9D8B030D-6E8A-4147-A177-3AD203B41FA5}">
                      <a16:colId xmlns:a16="http://schemas.microsoft.com/office/drawing/2014/main" val="2997639774"/>
                    </a:ext>
                  </a:extLst>
                </a:gridCol>
                <a:gridCol w="1455576">
                  <a:extLst>
                    <a:ext uri="{9D8B030D-6E8A-4147-A177-3AD203B41FA5}">
                      <a16:colId xmlns:a16="http://schemas.microsoft.com/office/drawing/2014/main" val="23417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351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DCFC426-9222-F3E0-D756-4DB632D05D63}"/>
              </a:ext>
            </a:extLst>
          </p:cNvPr>
          <p:cNvSpPr/>
          <p:nvPr/>
        </p:nvSpPr>
        <p:spPr>
          <a:xfrm>
            <a:off x="2870424" y="2872740"/>
            <a:ext cx="3073174" cy="3562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CF31C-D43C-D0ED-7E9D-D10FD5A9102B}"/>
              </a:ext>
            </a:extLst>
          </p:cNvPr>
          <p:cNvSpPr/>
          <p:nvPr/>
        </p:nvSpPr>
        <p:spPr>
          <a:xfrm>
            <a:off x="8216865" y="2777806"/>
            <a:ext cx="1530220" cy="1854199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AF322-D477-A25C-70CC-E30E3E1249AD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6168589" y="245190"/>
            <a:ext cx="94934" cy="5160166"/>
          </a:xfrm>
          <a:prstGeom prst="bentConnector3">
            <a:avLst>
              <a:gd name="adj1" fmla="val 694626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DF1A23-7EC8-0A46-9C50-0165B40BE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78382"/>
              </p:ext>
            </p:extLst>
          </p:nvPr>
        </p:nvGraphicFramePr>
        <p:xfrm>
          <a:off x="6975406" y="2777806"/>
          <a:ext cx="36414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822">
                  <a:extLst>
                    <a:ext uri="{9D8B030D-6E8A-4147-A177-3AD203B41FA5}">
                      <a16:colId xmlns:a16="http://schemas.microsoft.com/office/drawing/2014/main" val="2195409201"/>
                    </a:ext>
                  </a:extLst>
                </a:gridCol>
                <a:gridCol w="1557629">
                  <a:extLst>
                    <a:ext uri="{9D8B030D-6E8A-4147-A177-3AD203B41FA5}">
                      <a16:colId xmlns:a16="http://schemas.microsoft.com/office/drawing/2014/main" val="2997639774"/>
                    </a:ext>
                  </a:extLst>
                </a:gridCol>
                <a:gridCol w="870015">
                  <a:extLst>
                    <a:ext uri="{9D8B030D-6E8A-4147-A177-3AD203B41FA5}">
                      <a16:colId xmlns:a16="http://schemas.microsoft.com/office/drawing/2014/main" val="2341728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5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45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Bikes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93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Accessories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79082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AACA9D4-7666-FA6D-D40E-DA720F41FB07}"/>
              </a:ext>
            </a:extLst>
          </p:cNvPr>
          <p:cNvSpPr txBox="1"/>
          <p:nvPr/>
        </p:nvSpPr>
        <p:spPr>
          <a:xfrm>
            <a:off x="4407011" y="736444"/>
            <a:ext cx="6930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Moving columns to rows to see different summaries of the source data.</a:t>
            </a:r>
          </a:p>
        </p:txBody>
      </p:sp>
    </p:spTree>
    <p:extLst>
      <p:ext uri="{BB962C8B-B14F-4D97-AF65-F5344CB8AC3E}">
        <p14:creationId xmlns:p14="http://schemas.microsoft.com/office/powerpoint/2010/main" val="115360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AF322-D477-A25C-70CC-E30E3E1249AD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5300823" y="-1157360"/>
            <a:ext cx="94933" cy="7906726"/>
          </a:xfrm>
          <a:prstGeom prst="bentConnector3">
            <a:avLst>
              <a:gd name="adj1" fmla="val -240801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ACA9D4-7666-FA6D-D40E-DA720F41FB07}"/>
              </a:ext>
            </a:extLst>
          </p:cNvPr>
          <p:cNvSpPr txBox="1"/>
          <p:nvPr/>
        </p:nvSpPr>
        <p:spPr>
          <a:xfrm>
            <a:off x="4407010" y="889913"/>
            <a:ext cx="69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Turns rows into columns and columns into rows.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Sample source table to be transposed.">
            <a:extLst>
              <a:ext uri="{FF2B5EF4-FFF2-40B4-BE49-F238E27FC236}">
                <a16:creationId xmlns:a16="http://schemas.microsoft.com/office/drawing/2014/main" id="{1B4270EF-2609-64EB-DA27-CA6E6405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4" y="2748536"/>
            <a:ext cx="5505465" cy="1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FC426-9222-F3E0-D756-4DB632D05D63}"/>
              </a:ext>
            </a:extLst>
          </p:cNvPr>
          <p:cNvSpPr/>
          <p:nvPr/>
        </p:nvSpPr>
        <p:spPr>
          <a:xfrm>
            <a:off x="774442" y="2748537"/>
            <a:ext cx="1240970" cy="133301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8" descr="Final output table.">
            <a:extLst>
              <a:ext uri="{FF2B5EF4-FFF2-40B4-BE49-F238E27FC236}">
                <a16:creationId xmlns:a16="http://schemas.microsoft.com/office/drawing/2014/main" id="{B6FDDF08-4ED1-39D2-CA49-FA400AB6B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29BF9-1211-0124-83F9-241BA9D4B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1" b="9882"/>
          <a:stretch/>
        </p:blipFill>
        <p:spPr>
          <a:xfrm>
            <a:off x="6735743" y="2811031"/>
            <a:ext cx="4601645" cy="14290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FCF31C-D43C-D0ED-7E9D-D10FD5A9102B}"/>
              </a:ext>
            </a:extLst>
          </p:cNvPr>
          <p:cNvSpPr/>
          <p:nvPr/>
        </p:nvSpPr>
        <p:spPr>
          <a:xfrm>
            <a:off x="7265918" y="2843470"/>
            <a:ext cx="4071469" cy="3662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8FCCD-FA77-7235-D3AB-932ED5F611D3}"/>
              </a:ext>
            </a:extLst>
          </p:cNvPr>
          <p:cNvSpPr txBox="1">
            <a:spLocks/>
          </p:cNvSpPr>
          <p:nvPr/>
        </p:nvSpPr>
        <p:spPr>
          <a:xfrm>
            <a:off x="1158240" y="538650"/>
            <a:ext cx="3758993" cy="10419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u="sng">
                <a:solidFill>
                  <a:srgbClr val="161616"/>
                </a:solidFill>
                <a:latin typeface="Segoe UI" panose="020B0502040204020203" pitchFamily="34" charset="0"/>
              </a:rPr>
              <a:t>Transpose :</a:t>
            </a:r>
            <a:endParaRPr lang="en-IN" sz="4000" b="1" u="sng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31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29BF9-1211-0124-83F9-241BA9D4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1" b="9882"/>
          <a:stretch/>
        </p:blipFill>
        <p:spPr>
          <a:xfrm>
            <a:off x="6735743" y="2811031"/>
            <a:ext cx="4601645" cy="1429039"/>
          </a:xfrm>
          <a:prstGeom prst="rect">
            <a:avLst/>
          </a:prstGeom>
        </p:spPr>
      </p:pic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AF322-D477-A25C-70CC-E30E3E1249AD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5794501" y="-329201"/>
            <a:ext cx="429414" cy="6584890"/>
          </a:xfrm>
          <a:prstGeom prst="bentConnector3">
            <a:avLst>
              <a:gd name="adj1" fmla="val -53235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ACA9D4-7666-FA6D-D40E-DA720F41FB07}"/>
              </a:ext>
            </a:extLst>
          </p:cNvPr>
          <p:cNvSpPr txBox="1"/>
          <p:nvPr/>
        </p:nvSpPr>
        <p:spPr>
          <a:xfrm>
            <a:off x="4407010" y="889913"/>
            <a:ext cx="69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Turns rows into columns and columns into rows.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Sample source table to be transposed.">
            <a:extLst>
              <a:ext uri="{FF2B5EF4-FFF2-40B4-BE49-F238E27FC236}">
                <a16:creationId xmlns:a16="http://schemas.microsoft.com/office/drawing/2014/main" id="{1B4270EF-2609-64EB-DA27-CA6E6405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4" y="2748536"/>
            <a:ext cx="5505465" cy="1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FC426-9222-F3E0-D756-4DB632D05D63}"/>
              </a:ext>
            </a:extLst>
          </p:cNvPr>
          <p:cNvSpPr/>
          <p:nvPr/>
        </p:nvSpPr>
        <p:spPr>
          <a:xfrm>
            <a:off x="2096278" y="2748537"/>
            <a:ext cx="1240970" cy="133301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8" descr="Final output table.">
            <a:extLst>
              <a:ext uri="{FF2B5EF4-FFF2-40B4-BE49-F238E27FC236}">
                <a16:creationId xmlns:a16="http://schemas.microsoft.com/office/drawing/2014/main" id="{B6FDDF08-4ED1-39D2-CA49-FA400AB6B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CF31C-D43C-D0ED-7E9D-D10FD5A9102B}"/>
              </a:ext>
            </a:extLst>
          </p:cNvPr>
          <p:cNvSpPr/>
          <p:nvPr/>
        </p:nvSpPr>
        <p:spPr>
          <a:xfrm>
            <a:off x="7265918" y="3177951"/>
            <a:ext cx="4071469" cy="3662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8FCCD-FA77-7235-D3AB-932ED5F611D3}"/>
              </a:ext>
            </a:extLst>
          </p:cNvPr>
          <p:cNvSpPr txBox="1">
            <a:spLocks/>
          </p:cNvSpPr>
          <p:nvPr/>
        </p:nvSpPr>
        <p:spPr>
          <a:xfrm>
            <a:off x="1158240" y="538650"/>
            <a:ext cx="3758993" cy="10419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u="sng">
                <a:solidFill>
                  <a:srgbClr val="161616"/>
                </a:solidFill>
                <a:latin typeface="Segoe UI" panose="020B0502040204020203" pitchFamily="34" charset="0"/>
              </a:rPr>
              <a:t>Transpose :</a:t>
            </a:r>
            <a:endParaRPr lang="en-IN" sz="4000" b="1" u="sng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7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29BF9-1211-0124-83F9-241BA9D4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1" b="9882"/>
          <a:stretch/>
        </p:blipFill>
        <p:spPr>
          <a:xfrm>
            <a:off x="6735743" y="2811031"/>
            <a:ext cx="4601645" cy="1429039"/>
          </a:xfrm>
          <a:prstGeom prst="rect">
            <a:avLst/>
          </a:prstGeom>
        </p:spPr>
      </p:pic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AF322-D477-A25C-70CC-E30E3E1249AD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6253539" y="466686"/>
            <a:ext cx="752307" cy="5343918"/>
          </a:xfrm>
          <a:prstGeom prst="bentConnector3">
            <a:avLst>
              <a:gd name="adj1" fmla="val -3038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ACA9D4-7666-FA6D-D40E-DA720F41FB07}"/>
              </a:ext>
            </a:extLst>
          </p:cNvPr>
          <p:cNvSpPr txBox="1"/>
          <p:nvPr/>
        </p:nvSpPr>
        <p:spPr>
          <a:xfrm>
            <a:off x="4407010" y="889913"/>
            <a:ext cx="69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Turns rows into columns and columns into rows.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Sample source table to be transposed.">
            <a:extLst>
              <a:ext uri="{FF2B5EF4-FFF2-40B4-BE49-F238E27FC236}">
                <a16:creationId xmlns:a16="http://schemas.microsoft.com/office/drawing/2014/main" id="{1B4270EF-2609-64EB-DA27-CA6E6405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4" y="2748536"/>
            <a:ext cx="5505465" cy="1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FC426-9222-F3E0-D756-4DB632D05D63}"/>
              </a:ext>
            </a:extLst>
          </p:cNvPr>
          <p:cNvSpPr/>
          <p:nvPr/>
        </p:nvSpPr>
        <p:spPr>
          <a:xfrm>
            <a:off x="3337249" y="2762492"/>
            <a:ext cx="1240970" cy="133301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8" descr="Final output table.">
            <a:extLst>
              <a:ext uri="{FF2B5EF4-FFF2-40B4-BE49-F238E27FC236}">
                <a16:creationId xmlns:a16="http://schemas.microsoft.com/office/drawing/2014/main" id="{B6FDDF08-4ED1-39D2-CA49-FA400AB6B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CF31C-D43C-D0ED-7E9D-D10FD5A9102B}"/>
              </a:ext>
            </a:extLst>
          </p:cNvPr>
          <p:cNvSpPr/>
          <p:nvPr/>
        </p:nvSpPr>
        <p:spPr>
          <a:xfrm>
            <a:off x="7265917" y="3514799"/>
            <a:ext cx="4071469" cy="3662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8FCCD-FA77-7235-D3AB-932ED5F611D3}"/>
              </a:ext>
            </a:extLst>
          </p:cNvPr>
          <p:cNvSpPr txBox="1">
            <a:spLocks/>
          </p:cNvSpPr>
          <p:nvPr/>
        </p:nvSpPr>
        <p:spPr>
          <a:xfrm>
            <a:off x="1158240" y="538650"/>
            <a:ext cx="3758993" cy="10419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u="sng">
                <a:solidFill>
                  <a:srgbClr val="161616"/>
                </a:solidFill>
                <a:latin typeface="Segoe UI" panose="020B0502040204020203" pitchFamily="34" charset="0"/>
              </a:rPr>
              <a:t>Transpose :</a:t>
            </a:r>
            <a:endParaRPr lang="en-IN" sz="4000" b="1" u="sng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6"/>
            <a:ext cx="7686869" cy="8291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DAX : Data Analysis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04" y="2271955"/>
            <a:ext cx="3373794" cy="480575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</a:rPr>
              <a:t>Measures</a:t>
            </a:r>
            <a:endParaRPr lang="en-US" sz="24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6" name="AutoShape 2" descr="Use DAX in Power BI Desktop - Training | Microsoft Learn">
            <a:extLst>
              <a:ext uri="{FF2B5EF4-FFF2-40B4-BE49-F238E27FC236}">
                <a16:creationId xmlns:a16="http://schemas.microsoft.com/office/drawing/2014/main" id="{A44EE1E0-E436-ECCD-5B6B-CF4E1C769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1795" y="3217993"/>
            <a:ext cx="2509935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B916D20-E123-58FB-08F2-EBC97791DEE6}"/>
              </a:ext>
            </a:extLst>
          </p:cNvPr>
          <p:cNvSpPr txBox="1">
            <a:spLocks/>
          </p:cNvSpPr>
          <p:nvPr/>
        </p:nvSpPr>
        <p:spPr>
          <a:xfrm>
            <a:off x="862304" y="2948425"/>
            <a:ext cx="3373794" cy="48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</a:rPr>
              <a:t>Calculated Columns</a:t>
            </a:r>
          </a:p>
          <a:p>
            <a:pPr marL="45720" indent="0">
              <a:buFont typeface="Corbel" pitchFamily="34" charset="0"/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Font typeface="Corbel" pitchFamily="34" charset="0"/>
              <a:buNone/>
            </a:pPr>
            <a:endParaRPr lang="en-IN" sz="2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C750934-35EC-000B-EBBA-183D5003659B}"/>
              </a:ext>
            </a:extLst>
          </p:cNvPr>
          <p:cNvSpPr txBox="1">
            <a:spLocks/>
          </p:cNvSpPr>
          <p:nvPr/>
        </p:nvSpPr>
        <p:spPr>
          <a:xfrm>
            <a:off x="862304" y="3652886"/>
            <a:ext cx="3373794" cy="48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</a:rPr>
              <a:t>Calculated Tables</a:t>
            </a:r>
          </a:p>
          <a:p>
            <a:pPr marL="45720" indent="0">
              <a:buFont typeface="Corbel" pitchFamily="34" charset="0"/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</a:endParaRPr>
          </a:p>
          <a:p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Font typeface="Corbel" pitchFamily="34" charset="0"/>
              <a:buNone/>
            </a:pPr>
            <a:endParaRPr lang="en-IN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47DC44-2AC8-6F67-B2AF-4303090EF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6298"/>
              </p:ext>
            </p:extLst>
          </p:nvPr>
        </p:nvGraphicFramePr>
        <p:xfrm>
          <a:off x="5149159" y="1964782"/>
          <a:ext cx="4825268" cy="21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317">
                  <a:extLst>
                    <a:ext uri="{9D8B030D-6E8A-4147-A177-3AD203B41FA5}">
                      <a16:colId xmlns:a16="http://schemas.microsoft.com/office/drawing/2014/main" val="160559742"/>
                    </a:ext>
                  </a:extLst>
                </a:gridCol>
                <a:gridCol w="1206317">
                  <a:extLst>
                    <a:ext uri="{9D8B030D-6E8A-4147-A177-3AD203B41FA5}">
                      <a16:colId xmlns:a16="http://schemas.microsoft.com/office/drawing/2014/main" val="4141108429"/>
                    </a:ext>
                  </a:extLst>
                </a:gridCol>
                <a:gridCol w="1206317">
                  <a:extLst>
                    <a:ext uri="{9D8B030D-6E8A-4147-A177-3AD203B41FA5}">
                      <a16:colId xmlns:a16="http://schemas.microsoft.com/office/drawing/2014/main" val="3587035647"/>
                    </a:ext>
                  </a:extLst>
                </a:gridCol>
                <a:gridCol w="1206317">
                  <a:extLst>
                    <a:ext uri="{9D8B030D-6E8A-4147-A177-3AD203B41FA5}">
                      <a16:colId xmlns:a16="http://schemas.microsoft.com/office/drawing/2014/main" val="2834425944"/>
                    </a:ext>
                  </a:extLst>
                </a:gridCol>
              </a:tblGrid>
              <a:tr h="542170">
                <a:tc>
                  <a:txBody>
                    <a:bodyPr/>
                    <a:lstStyle/>
                    <a:p>
                      <a:r>
                        <a:rPr lang="en-IN" dirty="0"/>
                        <a:t>Product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 Price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09597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27362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3927"/>
                  </a:ext>
                </a:extLst>
              </a:tr>
              <a:tr h="5421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41344"/>
                  </a:ext>
                </a:extLst>
              </a:tr>
            </a:tbl>
          </a:graphicData>
        </a:graphic>
      </p:graphicFrame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33D2C28-9B70-6A91-CF33-9A4E8409C679}"/>
              </a:ext>
            </a:extLst>
          </p:cNvPr>
          <p:cNvSpPr txBox="1">
            <a:spLocks/>
          </p:cNvSpPr>
          <p:nvPr/>
        </p:nvSpPr>
        <p:spPr>
          <a:xfrm>
            <a:off x="8679133" y="4509362"/>
            <a:ext cx="1612237" cy="31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1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72C0E15-38ED-AF8D-D0A8-ED772553E1FB}"/>
              </a:ext>
            </a:extLst>
          </p:cNvPr>
          <p:cNvSpPr txBox="1">
            <a:spLocks/>
          </p:cNvSpPr>
          <p:nvPr/>
        </p:nvSpPr>
        <p:spPr>
          <a:xfrm>
            <a:off x="10011748" y="3110305"/>
            <a:ext cx="1612237" cy="318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  <a:endParaRPr lang="en-US" sz="16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6CBD52C-27D7-C39D-41EE-65A8F0CFB869}"/>
              </a:ext>
            </a:extLst>
          </p:cNvPr>
          <p:cNvSpPr txBox="1">
            <a:spLocks/>
          </p:cNvSpPr>
          <p:nvPr/>
        </p:nvSpPr>
        <p:spPr>
          <a:xfrm>
            <a:off x="7567134" y="4263462"/>
            <a:ext cx="2223997" cy="5066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= 10.4 M</a:t>
            </a:r>
          </a:p>
          <a:p>
            <a:pPr marL="45720" indent="0">
              <a:buNone/>
            </a:pPr>
            <a:endParaRPr lang="en-US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9D31E8-5902-6DF1-F8F6-BAA8481122D2}"/>
              </a:ext>
            </a:extLst>
          </p:cNvPr>
          <p:cNvCxnSpPr/>
          <p:nvPr/>
        </p:nvCxnSpPr>
        <p:spPr>
          <a:xfrm>
            <a:off x="10291370" y="2512242"/>
            <a:ext cx="0" cy="175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958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29BF9-1211-0124-83F9-241BA9D4B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1" b="9882"/>
          <a:stretch/>
        </p:blipFill>
        <p:spPr>
          <a:xfrm>
            <a:off x="6735743" y="2811031"/>
            <a:ext cx="4601645" cy="1429039"/>
          </a:xfrm>
          <a:prstGeom prst="rect">
            <a:avLst/>
          </a:prstGeom>
        </p:spPr>
      </p:pic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CA9D4-7666-FA6D-D40E-DA720F41FB07}"/>
              </a:ext>
            </a:extLst>
          </p:cNvPr>
          <p:cNvSpPr txBox="1"/>
          <p:nvPr/>
        </p:nvSpPr>
        <p:spPr>
          <a:xfrm>
            <a:off x="4407010" y="889913"/>
            <a:ext cx="69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Turns rows into columns and columns into rows.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26" name="Picture 2" descr="Sample source table to be transposed.">
            <a:extLst>
              <a:ext uri="{FF2B5EF4-FFF2-40B4-BE49-F238E27FC236}">
                <a16:creationId xmlns:a16="http://schemas.microsoft.com/office/drawing/2014/main" id="{1B4270EF-2609-64EB-DA27-CA6E6405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4" y="2748536"/>
            <a:ext cx="5505465" cy="1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CFC426-9222-F3E0-D756-4DB632D05D63}"/>
              </a:ext>
            </a:extLst>
          </p:cNvPr>
          <p:cNvSpPr/>
          <p:nvPr/>
        </p:nvSpPr>
        <p:spPr>
          <a:xfrm>
            <a:off x="4609201" y="2762492"/>
            <a:ext cx="1240970" cy="133301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8" descr="Final output table.">
            <a:extLst>
              <a:ext uri="{FF2B5EF4-FFF2-40B4-BE49-F238E27FC236}">
                <a16:creationId xmlns:a16="http://schemas.microsoft.com/office/drawing/2014/main" id="{B6FDDF08-4ED1-39D2-CA49-FA400AB6B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C3AF322-D477-A25C-70CC-E30E3E1249AD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16200000" flipH="1">
            <a:off x="6749556" y="1242621"/>
            <a:ext cx="1032225" cy="4071966"/>
          </a:xfrm>
          <a:prstGeom prst="bentConnector3">
            <a:avLst>
              <a:gd name="adj1" fmla="val -22146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FFCF31C-D43C-D0ED-7E9D-D10FD5A9102B}"/>
              </a:ext>
            </a:extLst>
          </p:cNvPr>
          <p:cNvSpPr/>
          <p:nvPr/>
        </p:nvSpPr>
        <p:spPr>
          <a:xfrm>
            <a:off x="7265917" y="3794717"/>
            <a:ext cx="4071469" cy="366261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8FCCD-FA77-7235-D3AB-932ED5F611D3}"/>
              </a:ext>
            </a:extLst>
          </p:cNvPr>
          <p:cNvSpPr txBox="1">
            <a:spLocks/>
          </p:cNvSpPr>
          <p:nvPr/>
        </p:nvSpPr>
        <p:spPr>
          <a:xfrm>
            <a:off x="1158240" y="538650"/>
            <a:ext cx="3758993" cy="10419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u="sng">
                <a:solidFill>
                  <a:srgbClr val="161616"/>
                </a:solidFill>
                <a:latin typeface="Segoe UI" panose="020B0502040204020203" pitchFamily="34" charset="0"/>
              </a:rPr>
              <a:t>Transpose :</a:t>
            </a:r>
            <a:endParaRPr lang="en-IN" sz="4000" b="1" u="sng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77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Transpose :</a:t>
            </a: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pic>
        <p:nvPicPr>
          <p:cNvPr id="1026" name="Picture 2" descr="Sample source table to be transposed.">
            <a:extLst>
              <a:ext uri="{FF2B5EF4-FFF2-40B4-BE49-F238E27FC236}">
                <a16:creationId xmlns:a16="http://schemas.microsoft.com/office/drawing/2014/main" id="{1B4270EF-2609-64EB-DA27-CA6E6405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4" y="2748536"/>
            <a:ext cx="5505465" cy="1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Final output table.">
            <a:extLst>
              <a:ext uri="{FF2B5EF4-FFF2-40B4-BE49-F238E27FC236}">
                <a16:creationId xmlns:a16="http://schemas.microsoft.com/office/drawing/2014/main" id="{B6FDDF08-4ED1-39D2-CA49-FA400AB6B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29BF9-1211-0124-83F9-241BA9D4B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1" b="9882"/>
          <a:stretch/>
        </p:blipFill>
        <p:spPr>
          <a:xfrm>
            <a:off x="6735742" y="2796003"/>
            <a:ext cx="4601645" cy="1429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26897A-5718-8ED7-1ED7-EC53ECA6FC77}"/>
              </a:ext>
            </a:extLst>
          </p:cNvPr>
          <p:cNvSpPr/>
          <p:nvPr/>
        </p:nvSpPr>
        <p:spPr>
          <a:xfrm>
            <a:off x="854613" y="3097425"/>
            <a:ext cx="5088986" cy="3134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A5321-7CE4-385E-5F0D-D05EB6B10D53}"/>
              </a:ext>
            </a:extLst>
          </p:cNvPr>
          <p:cNvSpPr/>
          <p:nvPr/>
        </p:nvSpPr>
        <p:spPr>
          <a:xfrm>
            <a:off x="7172130" y="2796003"/>
            <a:ext cx="1346719" cy="1353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6D95E0-9FA1-B9CF-5712-F2AB5F1F830A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6200000" flipH="1">
            <a:off x="5253225" y="1556765"/>
            <a:ext cx="738147" cy="4446384"/>
          </a:xfrm>
          <a:prstGeom prst="bentConnector3">
            <a:avLst>
              <a:gd name="adj1" fmla="val 13096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9F587E-2EEF-C8D0-2B83-64BCD8E6414C}"/>
              </a:ext>
            </a:extLst>
          </p:cNvPr>
          <p:cNvSpPr txBox="1"/>
          <p:nvPr/>
        </p:nvSpPr>
        <p:spPr>
          <a:xfrm>
            <a:off x="4407010" y="889913"/>
            <a:ext cx="69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Turns rows into columns and columns into rows.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77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Transpose :</a:t>
            </a: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pic>
        <p:nvPicPr>
          <p:cNvPr id="1026" name="Picture 2" descr="Sample source table to be transposed.">
            <a:extLst>
              <a:ext uri="{FF2B5EF4-FFF2-40B4-BE49-F238E27FC236}">
                <a16:creationId xmlns:a16="http://schemas.microsoft.com/office/drawing/2014/main" id="{1B4270EF-2609-64EB-DA27-CA6E6405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4" y="2748536"/>
            <a:ext cx="5505465" cy="1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Final output table.">
            <a:extLst>
              <a:ext uri="{FF2B5EF4-FFF2-40B4-BE49-F238E27FC236}">
                <a16:creationId xmlns:a16="http://schemas.microsoft.com/office/drawing/2014/main" id="{B6FDDF08-4ED1-39D2-CA49-FA400AB6B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29BF9-1211-0124-83F9-241BA9D4B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1" b="9882"/>
          <a:stretch/>
        </p:blipFill>
        <p:spPr>
          <a:xfrm>
            <a:off x="6735742" y="2796003"/>
            <a:ext cx="4601645" cy="1429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26897A-5718-8ED7-1ED7-EC53ECA6FC77}"/>
              </a:ext>
            </a:extLst>
          </p:cNvPr>
          <p:cNvSpPr/>
          <p:nvPr/>
        </p:nvSpPr>
        <p:spPr>
          <a:xfrm>
            <a:off x="854614" y="3415044"/>
            <a:ext cx="5088986" cy="3134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A5321-7CE4-385E-5F0D-D05EB6B10D53}"/>
              </a:ext>
            </a:extLst>
          </p:cNvPr>
          <p:cNvSpPr/>
          <p:nvPr/>
        </p:nvSpPr>
        <p:spPr>
          <a:xfrm>
            <a:off x="8453535" y="2811572"/>
            <a:ext cx="1642187" cy="1353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6D95E0-9FA1-B9CF-5712-F2AB5F1F830A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6200000" flipH="1">
            <a:off x="6118820" y="1008790"/>
            <a:ext cx="436097" cy="5875522"/>
          </a:xfrm>
          <a:prstGeom prst="bentConnector3">
            <a:avLst>
              <a:gd name="adj1" fmla="val 15242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9F587E-2EEF-C8D0-2B83-64BCD8E6414C}"/>
              </a:ext>
            </a:extLst>
          </p:cNvPr>
          <p:cNvSpPr txBox="1"/>
          <p:nvPr/>
        </p:nvSpPr>
        <p:spPr>
          <a:xfrm>
            <a:off x="4407010" y="889913"/>
            <a:ext cx="69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Turns rows into columns and columns into rows.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48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647-65D0-4D3D-8E20-8045CF5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38650"/>
            <a:ext cx="3758993" cy="1041920"/>
          </a:xfrm>
        </p:spPr>
        <p:txBody>
          <a:bodyPr numCol="1">
            <a:normAutofit/>
          </a:bodyPr>
          <a:lstStyle/>
          <a:p>
            <a:r>
              <a:rPr lang="en-IN" sz="4000" b="1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Transpose :</a:t>
            </a:r>
          </a:p>
        </p:txBody>
      </p:sp>
      <p:sp>
        <p:nvSpPr>
          <p:cNvPr id="5" name="AutoShape 12" descr="Right outer join example.">
            <a:extLst>
              <a:ext uri="{FF2B5EF4-FFF2-40B4-BE49-F238E27FC236}">
                <a16:creationId xmlns:a16="http://schemas.microsoft.com/office/drawing/2014/main" id="{7411A8B4-5D65-A38D-01EB-B65F21B8DE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152122" cy="41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EDB31-2775-258D-413C-1EE4EEA0EFB6}"/>
              </a:ext>
            </a:extLst>
          </p:cNvPr>
          <p:cNvSpPr txBox="1"/>
          <p:nvPr/>
        </p:nvSpPr>
        <p:spPr>
          <a:xfrm>
            <a:off x="6319934" y="708745"/>
            <a:ext cx="6097554" cy="701731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75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b="1" i="0" u="sng">
                <a:solidFill>
                  <a:srgbClr val="161616"/>
                </a:solidFill>
                <a:effectLst/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endParaRPr lang="en-IN" sz="4000" dirty="0"/>
          </a:p>
        </p:txBody>
      </p:sp>
      <p:pic>
        <p:nvPicPr>
          <p:cNvPr id="1026" name="Picture 2" descr="Sample source table to be transposed.">
            <a:extLst>
              <a:ext uri="{FF2B5EF4-FFF2-40B4-BE49-F238E27FC236}">
                <a16:creationId xmlns:a16="http://schemas.microsoft.com/office/drawing/2014/main" id="{1B4270EF-2609-64EB-DA27-CA6E6405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4" y="2748536"/>
            <a:ext cx="5505465" cy="133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Final output table.">
            <a:extLst>
              <a:ext uri="{FF2B5EF4-FFF2-40B4-BE49-F238E27FC236}">
                <a16:creationId xmlns:a16="http://schemas.microsoft.com/office/drawing/2014/main" id="{B6FDDF08-4ED1-39D2-CA49-FA400AB6B3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29BF9-1211-0124-83F9-241BA9D4B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1" b="9882"/>
          <a:stretch/>
        </p:blipFill>
        <p:spPr>
          <a:xfrm>
            <a:off x="6735742" y="2796003"/>
            <a:ext cx="4601645" cy="1429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26897A-5718-8ED7-1ED7-EC53ECA6FC77}"/>
              </a:ext>
            </a:extLst>
          </p:cNvPr>
          <p:cNvSpPr/>
          <p:nvPr/>
        </p:nvSpPr>
        <p:spPr>
          <a:xfrm>
            <a:off x="854614" y="3674746"/>
            <a:ext cx="5088986" cy="3134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A5321-7CE4-385E-5F0D-D05EB6B10D53}"/>
              </a:ext>
            </a:extLst>
          </p:cNvPr>
          <p:cNvSpPr/>
          <p:nvPr/>
        </p:nvSpPr>
        <p:spPr>
          <a:xfrm>
            <a:off x="10095722" y="2811571"/>
            <a:ext cx="1308435" cy="1353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6D95E0-9FA1-B9CF-5712-F2AB5F1F830A}"/>
              </a:ext>
            </a:extLst>
          </p:cNvPr>
          <p:cNvCxnSpPr>
            <a:cxnSpLocks/>
            <a:stCxn id="17" idx="2"/>
            <a:endCxn id="19" idx="2"/>
          </p:cNvCxnSpPr>
          <p:nvPr/>
        </p:nvCxnSpPr>
        <p:spPr>
          <a:xfrm rot="16200000" flipH="1">
            <a:off x="6986326" y="400985"/>
            <a:ext cx="176394" cy="7350833"/>
          </a:xfrm>
          <a:prstGeom prst="bentConnector3">
            <a:avLst>
              <a:gd name="adj1" fmla="val 22959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9F587E-2EEF-C8D0-2B83-64BCD8E6414C}"/>
              </a:ext>
            </a:extLst>
          </p:cNvPr>
          <p:cNvSpPr txBox="1"/>
          <p:nvPr/>
        </p:nvSpPr>
        <p:spPr>
          <a:xfrm>
            <a:off x="4407010" y="889913"/>
            <a:ext cx="693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Turns rows into columns and columns into rows.</a:t>
            </a:r>
            <a:endParaRPr lang="en-US" b="0" i="0" dirty="0">
              <a:solidFill>
                <a:srgbClr val="1E1E1E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56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trend Definition | Forexpedia™ by BabyPips.com">
            <a:extLst>
              <a:ext uri="{FF2B5EF4-FFF2-40B4-BE49-F238E27FC236}">
                <a16:creationId xmlns:a16="http://schemas.microsoft.com/office/drawing/2014/main" id="{475278FB-4A24-98D0-DED2-4E3528E4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88" y="2633315"/>
            <a:ext cx="4021106" cy="31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nd in technical analysis. StockSharp">
            <a:extLst>
              <a:ext uri="{FF2B5EF4-FFF2-40B4-BE49-F238E27FC236}">
                <a16:creationId xmlns:a16="http://schemas.microsoft.com/office/drawing/2014/main" id="{45BF5131-519F-1A11-A0D4-0DC6052F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840" y="2633315"/>
            <a:ext cx="4021106" cy="31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9F499C-3C18-626D-6D2A-7FAF1C9EB676}"/>
              </a:ext>
            </a:extLst>
          </p:cNvPr>
          <p:cNvSpPr txBox="1"/>
          <p:nvPr/>
        </p:nvSpPr>
        <p:spPr>
          <a:xfrm>
            <a:off x="1173324" y="131273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change in a numeric data with time</a:t>
            </a:r>
            <a:r>
              <a:rPr lang="en-US" sz="2000" i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8B8C-202F-F5B9-E710-DBB5EB255377}"/>
              </a:ext>
            </a:extLst>
          </p:cNvPr>
          <p:cNvSpPr txBox="1"/>
          <p:nvPr/>
        </p:nvSpPr>
        <p:spPr>
          <a:xfrm>
            <a:off x="1173324" y="7895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oogle Sans"/>
              </a:rPr>
              <a:t>Trend</a:t>
            </a:r>
            <a:endParaRPr lang="en-IN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65BCB-A942-E35D-14E0-BA056BE08317}"/>
              </a:ext>
            </a:extLst>
          </p:cNvPr>
          <p:cNvCxnSpPr>
            <a:cxnSpLocks/>
          </p:cNvCxnSpPr>
          <p:nvPr/>
        </p:nvCxnSpPr>
        <p:spPr>
          <a:xfrm>
            <a:off x="1257299" y="2062064"/>
            <a:ext cx="945424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63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F499C-3C18-626D-6D2A-7FAF1C9EB676}"/>
              </a:ext>
            </a:extLst>
          </p:cNvPr>
          <p:cNvSpPr txBox="1"/>
          <p:nvPr/>
        </p:nvSpPr>
        <p:spPr>
          <a:xfrm>
            <a:off x="1173324" y="131273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Repeating fluctuations of data over time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8B8C-202F-F5B9-E710-DBB5EB255377}"/>
              </a:ext>
            </a:extLst>
          </p:cNvPr>
          <p:cNvSpPr txBox="1"/>
          <p:nvPr/>
        </p:nvSpPr>
        <p:spPr>
          <a:xfrm>
            <a:off x="1173324" y="7895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oogle Sans"/>
              </a:rPr>
              <a:t>Pattern</a:t>
            </a:r>
            <a:endParaRPr lang="en-IN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65BCB-A942-E35D-14E0-BA056BE08317}"/>
              </a:ext>
            </a:extLst>
          </p:cNvPr>
          <p:cNvCxnSpPr>
            <a:cxnSpLocks/>
          </p:cNvCxnSpPr>
          <p:nvPr/>
        </p:nvCxnSpPr>
        <p:spPr>
          <a:xfrm>
            <a:off x="1257299" y="2062064"/>
            <a:ext cx="945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89BF18-B3F7-F49F-5007-8CA2C9C3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7" y="2236060"/>
            <a:ext cx="8848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69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F499C-3C18-626D-6D2A-7FAF1C9EB676}"/>
              </a:ext>
            </a:extLst>
          </p:cNvPr>
          <p:cNvSpPr txBox="1"/>
          <p:nvPr/>
        </p:nvSpPr>
        <p:spPr>
          <a:xfrm>
            <a:off x="1173324" y="131273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Repeating fluctuations of data over time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8B8C-202F-F5B9-E710-DBB5EB255377}"/>
              </a:ext>
            </a:extLst>
          </p:cNvPr>
          <p:cNvSpPr txBox="1"/>
          <p:nvPr/>
        </p:nvSpPr>
        <p:spPr>
          <a:xfrm>
            <a:off x="1173324" y="7895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oogle Sans"/>
              </a:rPr>
              <a:t>Pattern</a:t>
            </a:r>
            <a:endParaRPr lang="en-IN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65BCB-A942-E35D-14E0-BA056BE08317}"/>
              </a:ext>
            </a:extLst>
          </p:cNvPr>
          <p:cNvCxnSpPr>
            <a:cxnSpLocks/>
          </p:cNvCxnSpPr>
          <p:nvPr/>
        </p:nvCxnSpPr>
        <p:spPr>
          <a:xfrm>
            <a:off x="1257299" y="2062064"/>
            <a:ext cx="945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89BF18-B3F7-F49F-5007-8CA2C9C3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7" y="2236060"/>
            <a:ext cx="8848725" cy="37433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12AE4D7-69BD-87E9-7100-73C5D28A375D}"/>
              </a:ext>
            </a:extLst>
          </p:cNvPr>
          <p:cNvSpPr/>
          <p:nvPr/>
        </p:nvSpPr>
        <p:spPr>
          <a:xfrm>
            <a:off x="2155371" y="3900196"/>
            <a:ext cx="2164702" cy="1743287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0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F499C-3C18-626D-6D2A-7FAF1C9EB676}"/>
              </a:ext>
            </a:extLst>
          </p:cNvPr>
          <p:cNvSpPr txBox="1"/>
          <p:nvPr/>
        </p:nvSpPr>
        <p:spPr>
          <a:xfrm>
            <a:off x="1173324" y="131273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Repeating fluctuations of data over time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8B8C-202F-F5B9-E710-DBB5EB255377}"/>
              </a:ext>
            </a:extLst>
          </p:cNvPr>
          <p:cNvSpPr txBox="1"/>
          <p:nvPr/>
        </p:nvSpPr>
        <p:spPr>
          <a:xfrm>
            <a:off x="1173324" y="7895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oogle Sans"/>
              </a:rPr>
              <a:t>Pattern</a:t>
            </a:r>
            <a:endParaRPr lang="en-IN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65BCB-A942-E35D-14E0-BA056BE08317}"/>
              </a:ext>
            </a:extLst>
          </p:cNvPr>
          <p:cNvCxnSpPr>
            <a:cxnSpLocks/>
          </p:cNvCxnSpPr>
          <p:nvPr/>
        </p:nvCxnSpPr>
        <p:spPr>
          <a:xfrm>
            <a:off x="1257299" y="2062064"/>
            <a:ext cx="945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689BF18-B3F7-F49F-5007-8CA2C9C3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7" y="2236060"/>
            <a:ext cx="8848725" cy="3743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00AA5C-A079-395A-FF39-B883CFF8EDBE}"/>
                  </a:ext>
                </a:extLst>
              </p14:cNvPr>
              <p14:cNvContentPartPr/>
              <p14:nvPr/>
            </p14:nvContentPartPr>
            <p14:xfrm>
              <a:off x="2464920" y="3192840"/>
              <a:ext cx="6714720" cy="240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00AA5C-A079-395A-FF39-B883CFF8ED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5560" y="3183480"/>
                <a:ext cx="6733440" cy="24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034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9F499C-3C18-626D-6D2A-7FAF1C9EB676}"/>
              </a:ext>
            </a:extLst>
          </p:cNvPr>
          <p:cNvSpPr txBox="1"/>
          <p:nvPr/>
        </p:nvSpPr>
        <p:spPr>
          <a:xfrm>
            <a:off x="1173324" y="131273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two numbers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8B8C-202F-F5B9-E710-DBB5EB255377}"/>
              </a:ext>
            </a:extLst>
          </p:cNvPr>
          <p:cNvSpPr txBox="1"/>
          <p:nvPr/>
        </p:nvSpPr>
        <p:spPr>
          <a:xfrm>
            <a:off x="1173324" y="7895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oogle Sans"/>
              </a:rPr>
              <a:t>Correlations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65BCB-A942-E35D-14E0-BA056BE08317}"/>
              </a:ext>
            </a:extLst>
          </p:cNvPr>
          <p:cNvCxnSpPr>
            <a:cxnSpLocks/>
          </p:cNvCxnSpPr>
          <p:nvPr/>
        </p:nvCxnSpPr>
        <p:spPr>
          <a:xfrm>
            <a:off x="1257299" y="2062064"/>
            <a:ext cx="945424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ositive and Negative Correlation | eMathZone">
            <a:extLst>
              <a:ext uri="{FF2B5EF4-FFF2-40B4-BE49-F238E27FC236}">
                <a16:creationId xmlns:a16="http://schemas.microsoft.com/office/drawing/2014/main" id="{93DEE415-DF71-3425-B709-4E663F15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791" y="2587109"/>
            <a:ext cx="8269257" cy="312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39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98B8C-202F-F5B9-E710-DBB5EB255377}"/>
              </a:ext>
            </a:extLst>
          </p:cNvPr>
          <p:cNvSpPr txBox="1"/>
          <p:nvPr/>
        </p:nvSpPr>
        <p:spPr>
          <a:xfrm>
            <a:off x="1173324" y="7895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oogle Sans"/>
              </a:rPr>
              <a:t>Correlations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65BCB-A942-E35D-14E0-BA056BE08317}"/>
              </a:ext>
            </a:extLst>
          </p:cNvPr>
          <p:cNvCxnSpPr>
            <a:cxnSpLocks/>
          </p:cNvCxnSpPr>
          <p:nvPr/>
        </p:nvCxnSpPr>
        <p:spPr>
          <a:xfrm>
            <a:off x="1257299" y="2062064"/>
            <a:ext cx="945424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E4A0B-136D-9EBA-7599-392787794F0B}"/>
              </a:ext>
            </a:extLst>
          </p:cNvPr>
          <p:cNvSpPr txBox="1"/>
          <p:nvPr/>
        </p:nvSpPr>
        <p:spPr>
          <a:xfrm>
            <a:off x="1173324" y="131273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two numbers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3B0F8-23B4-AF2E-B6BC-342D9331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22" y="2403669"/>
            <a:ext cx="3698445" cy="31416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8E5152-0500-AB4F-74FF-B34610C1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62" y="2411289"/>
            <a:ext cx="3705266" cy="3141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F0ED21-A1A9-C1F2-C911-360FF0430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017" y="2323327"/>
            <a:ext cx="3540744" cy="32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5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6"/>
            <a:ext cx="7686869" cy="82919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DAX : Data Analysis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03" y="1576552"/>
            <a:ext cx="9584979" cy="47390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M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easures</a:t>
            </a:r>
          </a:p>
          <a:p>
            <a:pPr marL="274320" lvl="1" indent="0">
              <a:buNone/>
            </a:pPr>
            <a:r>
              <a:rPr lang="en-IN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dynamic calculation formulas resulting in a single value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161616"/>
                </a:solidFill>
                <a:latin typeface="Segoe UI" panose="020B0502040204020203" pitchFamily="34" charset="0"/>
              </a:rPr>
              <a:t>Performed at the time of data analysis</a:t>
            </a:r>
            <a:endParaRPr lang="en-IN" sz="20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r>
              <a:rPr lang="en-IN" dirty="0">
                <a:solidFill>
                  <a:srgbClr val="161616"/>
                </a:solidFill>
                <a:latin typeface="Segoe UI" panose="020B0502040204020203" pitchFamily="34" charset="0"/>
              </a:rPr>
              <a:t>Respond to user interactions, such as filtering, drilling down, or slicing data</a:t>
            </a:r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C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alculated Columns</a:t>
            </a: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 column that you add to an existing table</a:t>
            </a:r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 DAX formula defines the column's values based on existing columns in the dataset</a:t>
            </a: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Computed during data refresh</a:t>
            </a:r>
          </a:p>
          <a:p>
            <a:pPr marL="274320" lvl="1" indent="0">
              <a:buNone/>
            </a:pPr>
            <a:r>
              <a:rPr lang="en-US" sz="20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Static and cannot be changed based on user interactions</a:t>
            </a:r>
          </a:p>
          <a:p>
            <a:pPr marL="274320" lvl="1" indent="0">
              <a:buNone/>
            </a:pPr>
            <a:endParaRPr lang="en-US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C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alculated Tables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Table computed using DAX formulas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Not present in original data source data source but are created based on existing data and calculations</a:t>
            </a:r>
            <a:endParaRPr lang="en-IN" sz="2400" dirty="0"/>
          </a:p>
        </p:txBody>
      </p:sp>
      <p:sp>
        <p:nvSpPr>
          <p:cNvPr id="6" name="AutoShape 2" descr="Use DAX in Power BI Desktop - Training | Microsoft Learn">
            <a:extLst>
              <a:ext uri="{FF2B5EF4-FFF2-40B4-BE49-F238E27FC236}">
                <a16:creationId xmlns:a16="http://schemas.microsoft.com/office/drawing/2014/main" id="{A44EE1E0-E436-ECCD-5B6B-CF4E1C769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09935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B718C-CA37-66FC-E9CC-4B22A979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267" y="747679"/>
            <a:ext cx="18478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98B8C-202F-F5B9-E710-DBB5EB255377}"/>
              </a:ext>
            </a:extLst>
          </p:cNvPr>
          <p:cNvSpPr txBox="1"/>
          <p:nvPr/>
        </p:nvSpPr>
        <p:spPr>
          <a:xfrm>
            <a:off x="1173324" y="78951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Google Sans"/>
              </a:rPr>
              <a:t>Exploring In-Depth Insights</a:t>
            </a:r>
            <a:endParaRPr lang="en-IN" sz="2800" b="1" dirty="0">
              <a:solidFill>
                <a:srgbClr val="0070C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465BCB-A942-E35D-14E0-BA056BE08317}"/>
              </a:ext>
            </a:extLst>
          </p:cNvPr>
          <p:cNvCxnSpPr>
            <a:cxnSpLocks/>
          </p:cNvCxnSpPr>
          <p:nvPr/>
        </p:nvCxnSpPr>
        <p:spPr>
          <a:xfrm>
            <a:off x="1257299" y="2211360"/>
            <a:ext cx="945424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5E4A0B-136D-9EBA-7599-392787794F0B}"/>
              </a:ext>
            </a:extLst>
          </p:cNvPr>
          <p:cNvSpPr txBox="1"/>
          <p:nvPr/>
        </p:nvSpPr>
        <p:spPr>
          <a:xfrm>
            <a:off x="1173324" y="1400344"/>
            <a:ext cx="74015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Power BI, there are several features and techniques to explore insights in-depth. </a:t>
            </a:r>
          </a:p>
          <a:p>
            <a:endParaRPr lang="en-US" sz="2000" i="1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Some key approaches within Power BI: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53B07-8678-FB1B-6D2E-F71211FD249A}"/>
              </a:ext>
            </a:extLst>
          </p:cNvPr>
          <p:cNvSpPr txBox="1"/>
          <p:nvPr/>
        </p:nvSpPr>
        <p:spPr>
          <a:xfrm>
            <a:off x="1257299" y="3038648"/>
            <a:ext cx="29414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Google Sans"/>
              </a:rPr>
              <a:t>Drill Down</a:t>
            </a:r>
            <a:endParaRPr lang="en-IN" b="1" dirty="0">
              <a:latin typeface="Google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E4939-1DFC-2AA7-96D9-4FCE6322DE9E}"/>
              </a:ext>
            </a:extLst>
          </p:cNvPr>
          <p:cNvSpPr txBox="1"/>
          <p:nvPr/>
        </p:nvSpPr>
        <p:spPr>
          <a:xfrm>
            <a:off x="4513681" y="3038648"/>
            <a:ext cx="29414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Google Sans"/>
              </a:defRPr>
            </a:lvl1pPr>
          </a:lstStyle>
          <a:p>
            <a:r>
              <a:rPr lang="en-US" dirty="0"/>
              <a:t>Drill Through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03C2D-8666-8426-76C6-565427819734}"/>
              </a:ext>
            </a:extLst>
          </p:cNvPr>
          <p:cNvSpPr txBox="1"/>
          <p:nvPr/>
        </p:nvSpPr>
        <p:spPr>
          <a:xfrm>
            <a:off x="7770063" y="3022377"/>
            <a:ext cx="294147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Google Sans"/>
              </a:defRPr>
            </a:lvl1pPr>
          </a:lstStyle>
          <a:p>
            <a:r>
              <a:rPr lang="en-US" dirty="0"/>
              <a:t>Tool Tips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EE81D3-1BB7-A54A-1377-CF5A411AB96F}"/>
              </a:ext>
            </a:extLst>
          </p:cNvPr>
          <p:cNvSpPr txBox="1"/>
          <p:nvPr/>
        </p:nvSpPr>
        <p:spPr>
          <a:xfrm>
            <a:off x="1257299" y="3684020"/>
            <a:ext cx="303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Google Sans"/>
              </a:rPr>
              <a:t>Navigating from summarized data to more detailed levels within the same visualization.</a:t>
            </a:r>
            <a:endParaRPr lang="en-IN" dirty="0">
              <a:latin typeface="Google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27758B-4C50-1BE2-0FB9-F1B471A25CC9}"/>
              </a:ext>
            </a:extLst>
          </p:cNvPr>
          <p:cNvSpPr txBox="1"/>
          <p:nvPr/>
        </p:nvSpPr>
        <p:spPr>
          <a:xfrm>
            <a:off x="4420375" y="3684019"/>
            <a:ext cx="303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Google Sans"/>
              </a:defRPr>
            </a:lvl1pPr>
          </a:lstStyle>
          <a:p>
            <a:r>
              <a:rPr lang="en-US" dirty="0"/>
              <a:t>Moving to a dedicated page with detailed information specific to a data point in a report.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1E722A-9E42-80BB-C95A-CB1E8C4CE7A2}"/>
              </a:ext>
            </a:extLst>
          </p:cNvPr>
          <p:cNvSpPr txBox="1"/>
          <p:nvPr/>
        </p:nvSpPr>
        <p:spPr>
          <a:xfrm>
            <a:off x="7704750" y="3684019"/>
            <a:ext cx="30347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Google Sans"/>
              </a:defRPr>
            </a:lvl1pPr>
          </a:lstStyle>
          <a:p>
            <a:r>
              <a:rPr lang="en-US" dirty="0"/>
              <a:t>Displaying additional information upon hovering over a data point in a visualization, providing on-demand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63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7"/>
            <a:ext cx="7686869" cy="529060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>
                <a:solidFill>
                  <a:srgbClr val="161616"/>
                </a:solidFill>
                <a:latin typeface="Segoe UI" panose="020B0502040204020203" pitchFamily="34" charset="0"/>
              </a:rPr>
              <a:t>C</a:t>
            </a:r>
            <a:r>
              <a:rPr lang="en-US" sz="4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alculated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0" y="2623026"/>
            <a:ext cx="2509934" cy="133379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ALL()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ALLSELECTED()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ALLEXCEPT()</a:t>
            </a:r>
          </a:p>
        </p:txBody>
      </p:sp>
      <p:sp>
        <p:nvSpPr>
          <p:cNvPr id="6" name="AutoShape 2" descr="Use DAX in Power BI Desktop - Training | Microsoft Learn">
            <a:extLst>
              <a:ext uri="{FF2B5EF4-FFF2-40B4-BE49-F238E27FC236}">
                <a16:creationId xmlns:a16="http://schemas.microsoft.com/office/drawing/2014/main" id="{A44EE1E0-E436-ECCD-5B6B-CF4E1C769F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27778" y="3597253"/>
            <a:ext cx="2509935" cy="25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1E2FCF0-8BCC-6C32-CD42-D1F8C6BDEC3D}"/>
              </a:ext>
            </a:extLst>
          </p:cNvPr>
          <p:cNvSpPr txBox="1">
            <a:spLocks/>
          </p:cNvSpPr>
          <p:nvPr/>
        </p:nvSpPr>
        <p:spPr>
          <a:xfrm>
            <a:off x="317241" y="5228416"/>
            <a:ext cx="2848673" cy="103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endParaRPr lang="en-IN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7951C67-90A5-1BDF-E8C6-DEEF5988F925}"/>
              </a:ext>
            </a:extLst>
          </p:cNvPr>
          <p:cNvSpPr txBox="1">
            <a:spLocks/>
          </p:cNvSpPr>
          <p:nvPr/>
        </p:nvSpPr>
        <p:spPr>
          <a:xfrm>
            <a:off x="6095999" y="2649318"/>
            <a:ext cx="2513688" cy="94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GROUPBY()</a:t>
            </a:r>
          </a:p>
          <a:p>
            <a:pPr lvl="1"/>
            <a:r>
              <a:rPr lang="en-IN" dirty="0"/>
              <a:t>SUMMARIZE()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4CD731E-7DCD-9C85-DF23-BF3E3518CBE1}"/>
              </a:ext>
            </a:extLst>
          </p:cNvPr>
          <p:cNvSpPr txBox="1">
            <a:spLocks/>
          </p:cNvSpPr>
          <p:nvPr/>
        </p:nvSpPr>
        <p:spPr>
          <a:xfrm>
            <a:off x="8812256" y="2623026"/>
            <a:ext cx="2513688" cy="1257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TOPN()</a:t>
            </a:r>
          </a:p>
          <a:p>
            <a:pPr lvl="1"/>
            <a:r>
              <a:rPr lang="en-IN" dirty="0"/>
              <a:t>DISTINCT()</a:t>
            </a:r>
          </a:p>
          <a:p>
            <a:pPr lvl="1"/>
            <a:r>
              <a:rPr lang="en-IN" dirty="0"/>
              <a:t>VALUE()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F11E0F1-21A8-60BF-4F1D-C32BC97B2EFD}"/>
              </a:ext>
            </a:extLst>
          </p:cNvPr>
          <p:cNvSpPr txBox="1">
            <a:spLocks/>
          </p:cNvSpPr>
          <p:nvPr/>
        </p:nvSpPr>
        <p:spPr>
          <a:xfrm>
            <a:off x="8816010" y="1571208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Single Column table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FD8D90D-3158-3E9A-26D0-B24DB8243E3F}"/>
              </a:ext>
            </a:extLst>
          </p:cNvPr>
          <p:cNvSpPr txBox="1">
            <a:spLocks/>
          </p:cNvSpPr>
          <p:nvPr/>
        </p:nvSpPr>
        <p:spPr>
          <a:xfrm>
            <a:off x="6096000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Aggregated Columns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FBB9CD7-1E37-BC2D-8FAE-96E6868E9B74}"/>
              </a:ext>
            </a:extLst>
          </p:cNvPr>
          <p:cNvSpPr txBox="1">
            <a:spLocks/>
          </p:cNvSpPr>
          <p:nvPr/>
        </p:nvSpPr>
        <p:spPr>
          <a:xfrm>
            <a:off x="3375990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Add new columns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42567E0-C842-0D11-FE49-CFC98206EB5C}"/>
              </a:ext>
            </a:extLst>
          </p:cNvPr>
          <p:cNvSpPr txBox="1">
            <a:spLocks/>
          </p:cNvSpPr>
          <p:nvPr/>
        </p:nvSpPr>
        <p:spPr>
          <a:xfrm>
            <a:off x="3375990" y="2649318"/>
            <a:ext cx="2513688" cy="904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ADDCOLUMNS()</a:t>
            </a:r>
          </a:p>
          <a:p>
            <a:pPr lvl="1"/>
            <a:r>
              <a:rPr lang="en-IN" dirty="0"/>
              <a:t>SELECTCOLUMNS()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A73F350-593C-1C13-ADEE-C40582CFA3DD}"/>
              </a:ext>
            </a:extLst>
          </p:cNvPr>
          <p:cNvSpPr txBox="1">
            <a:spLocks/>
          </p:cNvSpPr>
          <p:nvPr/>
        </p:nvSpPr>
        <p:spPr>
          <a:xfrm>
            <a:off x="401216" y="1592615"/>
            <a:ext cx="276469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Select Specific Columns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6E02B7-83A3-0F52-4875-88000E383EF9}"/>
              </a:ext>
            </a:extLst>
          </p:cNvPr>
          <p:cNvCxnSpPr>
            <a:cxnSpLocks/>
          </p:cNvCxnSpPr>
          <p:nvPr/>
        </p:nvCxnSpPr>
        <p:spPr>
          <a:xfrm>
            <a:off x="401216" y="2537938"/>
            <a:ext cx="2764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ADFC8-9B9E-6BA2-C3FE-7C10D861E158}"/>
              </a:ext>
            </a:extLst>
          </p:cNvPr>
          <p:cNvCxnSpPr>
            <a:cxnSpLocks/>
          </p:cNvCxnSpPr>
          <p:nvPr/>
        </p:nvCxnSpPr>
        <p:spPr>
          <a:xfrm>
            <a:off x="3379744" y="2537938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18001-0509-92B9-293D-647B77BBC04F}"/>
              </a:ext>
            </a:extLst>
          </p:cNvPr>
          <p:cNvCxnSpPr>
            <a:cxnSpLocks/>
          </p:cNvCxnSpPr>
          <p:nvPr/>
        </p:nvCxnSpPr>
        <p:spPr>
          <a:xfrm>
            <a:off x="6099753" y="2531310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2C7E8-3038-5BCA-C8D1-A3A557F27E65}"/>
              </a:ext>
            </a:extLst>
          </p:cNvPr>
          <p:cNvCxnSpPr>
            <a:cxnSpLocks/>
          </p:cNvCxnSpPr>
          <p:nvPr/>
        </p:nvCxnSpPr>
        <p:spPr>
          <a:xfrm>
            <a:off x="8816010" y="2537938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1018092-A149-05A5-F5F4-D6814687F559}"/>
              </a:ext>
            </a:extLst>
          </p:cNvPr>
          <p:cNvSpPr txBox="1">
            <a:spLocks/>
          </p:cNvSpPr>
          <p:nvPr/>
        </p:nvSpPr>
        <p:spPr>
          <a:xfrm>
            <a:off x="503447" y="4135611"/>
            <a:ext cx="2720010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Time Intelligence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EC529C-42A3-43B2-E65F-942FFF203E22}"/>
              </a:ext>
            </a:extLst>
          </p:cNvPr>
          <p:cNvCxnSpPr>
            <a:cxnSpLocks/>
          </p:cNvCxnSpPr>
          <p:nvPr/>
        </p:nvCxnSpPr>
        <p:spPr>
          <a:xfrm>
            <a:off x="503448" y="5060265"/>
            <a:ext cx="27200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767C39B-2DAF-8146-7C85-BFC3BBC0830C}"/>
              </a:ext>
            </a:extLst>
          </p:cNvPr>
          <p:cNvSpPr txBox="1">
            <a:spLocks/>
          </p:cNvSpPr>
          <p:nvPr/>
        </p:nvSpPr>
        <p:spPr>
          <a:xfrm>
            <a:off x="401216" y="5276307"/>
            <a:ext cx="2513688" cy="103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CALENDAR()</a:t>
            </a:r>
          </a:p>
          <a:p>
            <a:pPr lvl="1"/>
            <a:r>
              <a:rPr lang="en-IN" dirty="0"/>
              <a:t>CALENDARAUTO()</a:t>
            </a:r>
          </a:p>
        </p:txBody>
      </p:sp>
    </p:spTree>
    <p:extLst>
      <p:ext uri="{BB962C8B-B14F-4D97-AF65-F5344CB8AC3E}">
        <p14:creationId xmlns:p14="http://schemas.microsoft.com/office/powerpoint/2010/main" val="131279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7"/>
            <a:ext cx="7686869" cy="529060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>
                <a:solidFill>
                  <a:srgbClr val="161616"/>
                </a:solidFill>
                <a:latin typeface="Segoe UI" panose="020B0502040204020203" pitchFamily="34" charset="0"/>
              </a:rPr>
              <a:t>C</a:t>
            </a:r>
            <a:r>
              <a:rPr lang="en-US" sz="4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alculated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0" y="2623026"/>
            <a:ext cx="2509934" cy="1333796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CONCATENATE()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E1E2FCF0-8BCC-6C32-CD42-D1F8C6BDEC3D}"/>
              </a:ext>
            </a:extLst>
          </p:cNvPr>
          <p:cNvSpPr txBox="1">
            <a:spLocks/>
          </p:cNvSpPr>
          <p:nvPr/>
        </p:nvSpPr>
        <p:spPr>
          <a:xfrm>
            <a:off x="652226" y="5228416"/>
            <a:ext cx="2513688" cy="47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ISBLANK()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7951C67-90A5-1BDF-E8C6-DEEF5988F925}"/>
              </a:ext>
            </a:extLst>
          </p:cNvPr>
          <p:cNvSpPr txBox="1">
            <a:spLocks/>
          </p:cNvSpPr>
          <p:nvPr/>
        </p:nvSpPr>
        <p:spPr>
          <a:xfrm>
            <a:off x="6095999" y="2649318"/>
            <a:ext cx="2513688" cy="947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DIVIDE()</a:t>
            </a:r>
          </a:p>
          <a:p>
            <a:pPr lvl="1"/>
            <a:r>
              <a:rPr lang="en-IN" dirty="0"/>
              <a:t>MROUND()</a:t>
            </a:r>
          </a:p>
          <a:p>
            <a:pPr lvl="1"/>
            <a:r>
              <a:rPr lang="en-IN" dirty="0"/>
              <a:t>FLOOR()/ CEILING()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4CD731E-7DCD-9C85-DF23-BF3E3518CBE1}"/>
              </a:ext>
            </a:extLst>
          </p:cNvPr>
          <p:cNvSpPr txBox="1">
            <a:spLocks/>
          </p:cNvSpPr>
          <p:nvPr/>
        </p:nvSpPr>
        <p:spPr>
          <a:xfrm>
            <a:off x="8812256" y="2623026"/>
            <a:ext cx="2513688" cy="182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IF()</a:t>
            </a:r>
          </a:p>
          <a:p>
            <a:pPr lvl="1"/>
            <a:r>
              <a:rPr lang="en-IN" dirty="0"/>
              <a:t>SWITCH()</a:t>
            </a:r>
          </a:p>
          <a:p>
            <a:pPr lvl="1"/>
            <a:r>
              <a:rPr lang="en-IN" dirty="0"/>
              <a:t>COALESCE()</a:t>
            </a:r>
          </a:p>
          <a:p>
            <a:pPr lvl="1"/>
            <a:r>
              <a:rPr lang="en-IN" dirty="0"/>
              <a:t>AND()/OR()/NOT()</a:t>
            </a:r>
          </a:p>
          <a:p>
            <a:pPr lvl="1"/>
            <a:r>
              <a:rPr lang="en-IN" dirty="0"/>
              <a:t>TRUE()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F11E0F1-21A8-60BF-4F1D-C32BC97B2EFD}"/>
              </a:ext>
            </a:extLst>
          </p:cNvPr>
          <p:cNvSpPr txBox="1">
            <a:spLocks/>
          </p:cNvSpPr>
          <p:nvPr/>
        </p:nvSpPr>
        <p:spPr>
          <a:xfrm>
            <a:off x="8816010" y="1571208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Logical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FD8D90D-3158-3E9A-26D0-B24DB8243E3F}"/>
              </a:ext>
            </a:extLst>
          </p:cNvPr>
          <p:cNvSpPr txBox="1">
            <a:spLocks/>
          </p:cNvSpPr>
          <p:nvPr/>
        </p:nvSpPr>
        <p:spPr>
          <a:xfrm>
            <a:off x="6096000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Mathematical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FBB9CD7-1E37-BC2D-8FAE-96E6868E9B74}"/>
              </a:ext>
            </a:extLst>
          </p:cNvPr>
          <p:cNvSpPr txBox="1">
            <a:spLocks/>
          </p:cNvSpPr>
          <p:nvPr/>
        </p:nvSpPr>
        <p:spPr>
          <a:xfrm>
            <a:off x="3375990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Date &amp; Time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42567E0-C842-0D11-FE49-CFC98206EB5C}"/>
              </a:ext>
            </a:extLst>
          </p:cNvPr>
          <p:cNvSpPr txBox="1">
            <a:spLocks/>
          </p:cNvSpPr>
          <p:nvPr/>
        </p:nvSpPr>
        <p:spPr>
          <a:xfrm>
            <a:off x="3089714" y="2654682"/>
            <a:ext cx="2930085" cy="1225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YEAR(), MONTH(), etc.</a:t>
            </a:r>
          </a:p>
          <a:p>
            <a:pPr lvl="1"/>
            <a:r>
              <a:rPr lang="en-IN" dirty="0"/>
              <a:t>EOMONTH()</a:t>
            </a:r>
          </a:p>
          <a:p>
            <a:pPr lvl="1"/>
            <a:r>
              <a:rPr lang="en-IN" dirty="0"/>
              <a:t>DATEDIFF()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A73F350-593C-1C13-ADEE-C40582CFA3DD}"/>
              </a:ext>
            </a:extLst>
          </p:cNvPr>
          <p:cNvSpPr txBox="1">
            <a:spLocks/>
          </p:cNvSpPr>
          <p:nvPr/>
        </p:nvSpPr>
        <p:spPr>
          <a:xfrm>
            <a:off x="652226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6E02B7-83A3-0F52-4875-88000E383EF9}"/>
              </a:ext>
            </a:extLst>
          </p:cNvPr>
          <p:cNvCxnSpPr>
            <a:cxnSpLocks/>
          </p:cNvCxnSpPr>
          <p:nvPr/>
        </p:nvCxnSpPr>
        <p:spPr>
          <a:xfrm>
            <a:off x="655980" y="2537938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ADFC8-9B9E-6BA2-C3FE-7C10D861E158}"/>
              </a:ext>
            </a:extLst>
          </p:cNvPr>
          <p:cNvCxnSpPr>
            <a:cxnSpLocks/>
          </p:cNvCxnSpPr>
          <p:nvPr/>
        </p:nvCxnSpPr>
        <p:spPr>
          <a:xfrm>
            <a:off x="3379744" y="2537938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18001-0509-92B9-293D-647B77BBC04F}"/>
              </a:ext>
            </a:extLst>
          </p:cNvPr>
          <p:cNvCxnSpPr>
            <a:cxnSpLocks/>
          </p:cNvCxnSpPr>
          <p:nvPr/>
        </p:nvCxnSpPr>
        <p:spPr>
          <a:xfrm>
            <a:off x="6099753" y="2531310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2C7E8-3038-5BCA-C8D1-A3A557F27E65}"/>
              </a:ext>
            </a:extLst>
          </p:cNvPr>
          <p:cNvCxnSpPr>
            <a:cxnSpLocks/>
          </p:cNvCxnSpPr>
          <p:nvPr/>
        </p:nvCxnSpPr>
        <p:spPr>
          <a:xfrm>
            <a:off x="8816010" y="2537938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52BBBCA8-8379-2197-EBE3-4357E462508D}"/>
              </a:ext>
            </a:extLst>
          </p:cNvPr>
          <p:cNvSpPr txBox="1">
            <a:spLocks/>
          </p:cNvSpPr>
          <p:nvPr/>
        </p:nvSpPr>
        <p:spPr>
          <a:xfrm>
            <a:off x="652226" y="4159242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Information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52544D-56DC-406E-8FD4-EA7D7ED08F93}"/>
              </a:ext>
            </a:extLst>
          </p:cNvPr>
          <p:cNvCxnSpPr>
            <a:cxnSpLocks/>
          </p:cNvCxnSpPr>
          <p:nvPr/>
        </p:nvCxnSpPr>
        <p:spPr>
          <a:xfrm>
            <a:off x="655980" y="5060264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92522C-AD3B-5765-05AC-2E182DC6DDFC}"/>
              </a:ext>
            </a:extLst>
          </p:cNvPr>
          <p:cNvSpPr txBox="1">
            <a:spLocks/>
          </p:cNvSpPr>
          <p:nvPr/>
        </p:nvSpPr>
        <p:spPr>
          <a:xfrm>
            <a:off x="3165914" y="5223320"/>
            <a:ext cx="2513688" cy="47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1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6FB7F-FC1B-D766-4C28-F779F096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04" y="542407"/>
            <a:ext cx="7686869" cy="529060"/>
          </a:xfrm>
        </p:spPr>
        <p:txBody>
          <a:bodyPr>
            <a:normAutofit fontScale="90000"/>
          </a:bodyPr>
          <a:lstStyle/>
          <a:p>
            <a:pPr lvl="1"/>
            <a:r>
              <a:rPr lang="en-US" sz="4400" dirty="0">
                <a:solidFill>
                  <a:srgbClr val="161616"/>
                </a:solidFill>
                <a:latin typeface="Segoe UI" panose="020B0502040204020203" pitchFamily="34" charset="0"/>
              </a:rPr>
              <a:t>C</a:t>
            </a:r>
            <a:r>
              <a:rPr lang="en-US" sz="4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alculated </a:t>
            </a:r>
            <a:r>
              <a:rPr lang="en-US" sz="4400" dirty="0">
                <a:solidFill>
                  <a:srgbClr val="161616"/>
                </a:solidFill>
                <a:latin typeface="Segoe UI" panose="020B0502040204020203" pitchFamily="34" charset="0"/>
              </a:rPr>
              <a:t>Values : Measures</a:t>
            </a:r>
            <a:endParaRPr lang="en-US" sz="4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14B79-7550-CA35-E8EB-B55DE2C1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0" y="2623025"/>
            <a:ext cx="2509934" cy="2098257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SUM()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AVERAGE()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COUNT()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DISTINCTCOUNT()</a:t>
            </a:r>
          </a:p>
          <a:p>
            <a:pPr marL="274320" lvl="1" indent="0">
              <a:buNone/>
            </a:pPr>
            <a:r>
              <a:rPr lang="en-IN" dirty="0">
                <a:solidFill>
                  <a:srgbClr val="0070C0"/>
                </a:solidFill>
              </a:rPr>
              <a:t>MIN()/MAX()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7951C67-90A5-1BDF-E8C6-DEEF5988F925}"/>
              </a:ext>
            </a:extLst>
          </p:cNvPr>
          <p:cNvSpPr txBox="1">
            <a:spLocks/>
          </p:cNvSpPr>
          <p:nvPr/>
        </p:nvSpPr>
        <p:spPr>
          <a:xfrm>
            <a:off x="6095999" y="2649319"/>
            <a:ext cx="2513688" cy="11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TOTALMTD()</a:t>
            </a:r>
          </a:p>
          <a:p>
            <a:pPr lvl="1"/>
            <a:r>
              <a:rPr lang="en-IN" dirty="0"/>
              <a:t>TOTALQTD()</a:t>
            </a:r>
          </a:p>
          <a:p>
            <a:pPr lvl="1"/>
            <a:r>
              <a:rPr lang="en-IN" dirty="0"/>
              <a:t>TOTALYTD()</a:t>
            </a:r>
          </a:p>
          <a:p>
            <a:pPr lvl="1"/>
            <a:endParaRPr lang="en-IN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4CD731E-7DCD-9C85-DF23-BF3E3518CBE1}"/>
              </a:ext>
            </a:extLst>
          </p:cNvPr>
          <p:cNvSpPr txBox="1">
            <a:spLocks/>
          </p:cNvSpPr>
          <p:nvPr/>
        </p:nvSpPr>
        <p:spPr>
          <a:xfrm>
            <a:off x="652226" y="4945023"/>
            <a:ext cx="2513688" cy="400092"/>
          </a:xfrm>
          <a:prstGeom prst="rect">
            <a:avLst/>
          </a:prstGeom>
          <a:ln>
            <a:solidFill>
              <a:srgbClr val="00B0F0"/>
            </a:solidFill>
            <a:prstDash val="dash"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CALCULATE()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FD8D90D-3158-3E9A-26D0-B24DB8243E3F}"/>
              </a:ext>
            </a:extLst>
          </p:cNvPr>
          <p:cNvSpPr txBox="1">
            <a:spLocks/>
          </p:cNvSpPr>
          <p:nvPr/>
        </p:nvSpPr>
        <p:spPr>
          <a:xfrm>
            <a:off x="6096000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Time Intelligence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FBB9CD7-1E37-BC2D-8FAE-96E6868E9B74}"/>
              </a:ext>
            </a:extLst>
          </p:cNvPr>
          <p:cNvSpPr txBox="1">
            <a:spLocks/>
          </p:cNvSpPr>
          <p:nvPr/>
        </p:nvSpPr>
        <p:spPr>
          <a:xfrm>
            <a:off x="3375990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Iterator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42567E0-C842-0D11-FE49-CFC98206EB5C}"/>
              </a:ext>
            </a:extLst>
          </p:cNvPr>
          <p:cNvSpPr txBox="1">
            <a:spLocks/>
          </p:cNvSpPr>
          <p:nvPr/>
        </p:nvSpPr>
        <p:spPr>
          <a:xfrm>
            <a:off x="3165914" y="2686953"/>
            <a:ext cx="2930085" cy="1225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r>
              <a:rPr lang="en-IN" dirty="0"/>
              <a:t>SUMX()</a:t>
            </a:r>
          </a:p>
          <a:p>
            <a:pPr lvl="1"/>
            <a:r>
              <a:rPr lang="en-IN" dirty="0"/>
              <a:t>AVERAGEX()</a:t>
            </a:r>
          </a:p>
          <a:p>
            <a:pPr lvl="1"/>
            <a:r>
              <a:rPr lang="en-IN" dirty="0"/>
              <a:t>COUNTX()</a:t>
            </a:r>
          </a:p>
          <a:p>
            <a:pPr lvl="1"/>
            <a:r>
              <a:rPr lang="en-IN" dirty="0"/>
              <a:t>MINX()/MAXX()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A73F350-593C-1C13-ADEE-C40582CFA3DD}"/>
              </a:ext>
            </a:extLst>
          </p:cNvPr>
          <p:cNvSpPr txBox="1">
            <a:spLocks/>
          </p:cNvSpPr>
          <p:nvPr/>
        </p:nvSpPr>
        <p:spPr>
          <a:xfrm>
            <a:off x="652226" y="1581694"/>
            <a:ext cx="2513688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Aggregation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6E02B7-83A3-0F52-4875-88000E383EF9}"/>
              </a:ext>
            </a:extLst>
          </p:cNvPr>
          <p:cNvCxnSpPr>
            <a:cxnSpLocks/>
          </p:cNvCxnSpPr>
          <p:nvPr/>
        </p:nvCxnSpPr>
        <p:spPr>
          <a:xfrm>
            <a:off x="655980" y="2537938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7ADFC8-9B9E-6BA2-C3FE-7C10D861E158}"/>
              </a:ext>
            </a:extLst>
          </p:cNvPr>
          <p:cNvCxnSpPr>
            <a:cxnSpLocks/>
          </p:cNvCxnSpPr>
          <p:nvPr/>
        </p:nvCxnSpPr>
        <p:spPr>
          <a:xfrm>
            <a:off x="3379744" y="2537938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D18001-0509-92B9-293D-647B77BBC04F}"/>
              </a:ext>
            </a:extLst>
          </p:cNvPr>
          <p:cNvCxnSpPr>
            <a:cxnSpLocks/>
          </p:cNvCxnSpPr>
          <p:nvPr/>
        </p:nvCxnSpPr>
        <p:spPr>
          <a:xfrm>
            <a:off x="6099753" y="2531310"/>
            <a:ext cx="25099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292522C-AD3B-5765-05AC-2E182DC6DDFC}"/>
              </a:ext>
            </a:extLst>
          </p:cNvPr>
          <p:cNvSpPr txBox="1">
            <a:spLocks/>
          </p:cNvSpPr>
          <p:nvPr/>
        </p:nvSpPr>
        <p:spPr>
          <a:xfrm>
            <a:off x="3783929" y="4642497"/>
            <a:ext cx="2513688" cy="476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182880" defTabSz="91440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>
                <a:solidFill>
                  <a:schemeClr val="accent1"/>
                </a:solidFill>
              </a:defRPr>
            </a:lvl1pPr>
            <a:lvl2pPr marL="274320" lvl="1" indent="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>
                <a:solidFill>
                  <a:srgbClr val="0070C0"/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>
                <a:solidFill>
                  <a:schemeClr val="accent1"/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>
                <a:solidFill>
                  <a:schemeClr val="accent1"/>
                </a:solidFill>
              </a:defRPr>
            </a:lvl9pPr>
          </a:lstStyle>
          <a:p>
            <a:pPr lvl="1"/>
            <a:endParaRPr lang="en-IN" dirty="0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23421A2-CF50-4E40-6330-C209A6DF4D5C}"/>
              </a:ext>
            </a:extLst>
          </p:cNvPr>
          <p:cNvSpPr txBox="1">
            <a:spLocks/>
          </p:cNvSpPr>
          <p:nvPr/>
        </p:nvSpPr>
        <p:spPr>
          <a:xfrm>
            <a:off x="655980" y="5527787"/>
            <a:ext cx="2509934" cy="494812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ctr">
              <a:buFont typeface="Corbel" pitchFamily="34" charset="0"/>
              <a:buNone/>
            </a:pPr>
            <a:r>
              <a:rPr lang="en-IN" sz="2400" dirty="0">
                <a:solidFill>
                  <a:schemeClr val="bg1"/>
                </a:solidFill>
              </a:rPr>
              <a:t>Modifiers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778174-E323-47F3-58C6-C2FB50738236}"/>
              </a:ext>
            </a:extLst>
          </p:cNvPr>
          <p:cNvCxnSpPr>
            <a:cxnSpLocks/>
          </p:cNvCxnSpPr>
          <p:nvPr/>
        </p:nvCxnSpPr>
        <p:spPr>
          <a:xfrm flipV="1">
            <a:off x="3568228" y="4642497"/>
            <a:ext cx="0" cy="15008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5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AA7908-E778-A4F3-9390-79A0C18C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08188"/>
              </p:ext>
            </p:extLst>
          </p:nvPr>
        </p:nvGraphicFramePr>
        <p:xfrm>
          <a:off x="750492" y="2514600"/>
          <a:ext cx="527438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8597">
                  <a:extLst>
                    <a:ext uri="{9D8B030D-6E8A-4147-A177-3AD203B41FA5}">
                      <a16:colId xmlns:a16="http://schemas.microsoft.com/office/drawing/2014/main" val="438382425"/>
                    </a:ext>
                  </a:extLst>
                </a:gridCol>
                <a:gridCol w="1318597">
                  <a:extLst>
                    <a:ext uri="{9D8B030D-6E8A-4147-A177-3AD203B41FA5}">
                      <a16:colId xmlns:a16="http://schemas.microsoft.com/office/drawing/2014/main" val="238841780"/>
                    </a:ext>
                  </a:extLst>
                </a:gridCol>
                <a:gridCol w="1318597">
                  <a:extLst>
                    <a:ext uri="{9D8B030D-6E8A-4147-A177-3AD203B41FA5}">
                      <a16:colId xmlns:a16="http://schemas.microsoft.com/office/drawing/2014/main" val="1695180129"/>
                    </a:ext>
                  </a:extLst>
                </a:gridCol>
                <a:gridCol w="1318597">
                  <a:extLst>
                    <a:ext uri="{9D8B030D-6E8A-4147-A177-3AD203B41FA5}">
                      <a16:colId xmlns:a16="http://schemas.microsoft.com/office/drawing/2014/main" val="1441350693"/>
                    </a:ext>
                  </a:extLst>
                </a:gridCol>
              </a:tblGrid>
              <a:tr h="263548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Sales 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Product 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Price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82629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275928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531044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89392"/>
                  </a:ext>
                </a:extLst>
              </a:tr>
              <a:tr h="295674"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ptos Display" panose="020B000402020202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5647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BA1F57-846A-80B1-4354-81C148DE4714}"/>
              </a:ext>
            </a:extLst>
          </p:cNvPr>
          <p:cNvSpPr txBox="1"/>
          <p:nvPr/>
        </p:nvSpPr>
        <p:spPr>
          <a:xfrm>
            <a:off x="6721720" y="1335789"/>
            <a:ext cx="2929812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(table[Quantity])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0AD2AE-0C07-02BC-7517-696041EA1683}"/>
              </a:ext>
            </a:extLst>
          </p:cNvPr>
          <p:cNvCxnSpPr>
            <a:cxnSpLocks/>
          </p:cNvCxnSpPr>
          <p:nvPr/>
        </p:nvCxnSpPr>
        <p:spPr>
          <a:xfrm>
            <a:off x="6396577" y="1082040"/>
            <a:ext cx="0" cy="41387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2FE181-64E8-C5EC-77BB-E51C9CBA4BB6}"/>
              </a:ext>
            </a:extLst>
          </p:cNvPr>
          <p:cNvSpPr txBox="1"/>
          <p:nvPr/>
        </p:nvSpPr>
        <p:spPr>
          <a:xfrm>
            <a:off x="6721720" y="2016509"/>
            <a:ext cx="362116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(table[Quantity])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61138-9D3B-84FA-6AAE-65F115F9C948}"/>
              </a:ext>
            </a:extLst>
          </p:cNvPr>
          <p:cNvSpPr txBox="1"/>
          <p:nvPr/>
        </p:nvSpPr>
        <p:spPr>
          <a:xfrm>
            <a:off x="6721720" y="2705881"/>
            <a:ext cx="362116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(table[Quantity])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F28B8A-F823-C87B-5B57-A5C8F04D89CB}"/>
              </a:ext>
            </a:extLst>
          </p:cNvPr>
          <p:cNvSpPr txBox="1"/>
          <p:nvPr/>
        </p:nvSpPr>
        <p:spPr>
          <a:xfrm>
            <a:off x="6721720" y="3374377"/>
            <a:ext cx="362116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(table[Quantity])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395D0-3FA9-8E35-4E7F-FF88479FEC26}"/>
              </a:ext>
            </a:extLst>
          </p:cNvPr>
          <p:cNvSpPr txBox="1"/>
          <p:nvPr/>
        </p:nvSpPr>
        <p:spPr>
          <a:xfrm>
            <a:off x="6721720" y="4042874"/>
            <a:ext cx="3621160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(table[Product ID])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917EF-09AF-B877-88F2-C3C70B5F3D99}"/>
              </a:ext>
            </a:extLst>
          </p:cNvPr>
          <p:cNvSpPr txBox="1"/>
          <p:nvPr/>
        </p:nvSpPr>
        <p:spPr>
          <a:xfrm>
            <a:off x="6721718" y="4704086"/>
            <a:ext cx="4687959" cy="3693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COUNTDISTINCT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(table[Product ID])</a:t>
            </a:r>
          </a:p>
        </p:txBody>
      </p:sp>
    </p:spTree>
    <p:extLst>
      <p:ext uri="{BB962C8B-B14F-4D97-AF65-F5344CB8AC3E}">
        <p14:creationId xmlns:p14="http://schemas.microsoft.com/office/powerpoint/2010/main" val="35900267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6123</TotalTime>
  <Words>1785</Words>
  <Application>Microsoft Office PowerPoint</Application>
  <PresentationFormat>Widescreen</PresentationFormat>
  <Paragraphs>594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Aptos</vt:lpstr>
      <vt:lpstr>Aptos Display</vt:lpstr>
      <vt:lpstr>Arial</vt:lpstr>
      <vt:lpstr>Arial Black</vt:lpstr>
      <vt:lpstr>Corbel</vt:lpstr>
      <vt:lpstr>Courier New</vt:lpstr>
      <vt:lpstr>Google Sans</vt:lpstr>
      <vt:lpstr>Segoe UI</vt:lpstr>
      <vt:lpstr>Times New Roman</vt:lpstr>
      <vt:lpstr>Wingdings</vt:lpstr>
      <vt:lpstr>Basis</vt:lpstr>
      <vt:lpstr>DAX : Data Analysis Expressions</vt:lpstr>
      <vt:lpstr>DAX : Data Analysis Expressions</vt:lpstr>
      <vt:lpstr>DAX : Data Analysis Expressions</vt:lpstr>
      <vt:lpstr>DAX : Data Analysis Expressions</vt:lpstr>
      <vt:lpstr>DAX : Data Analysis Expressions</vt:lpstr>
      <vt:lpstr>Calculated Tables</vt:lpstr>
      <vt:lpstr>Calculated Columns</vt:lpstr>
      <vt:lpstr>Calculated Values : Measures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Loading Data From a Folder</vt:lpstr>
      <vt:lpstr>Append Queries</vt:lpstr>
      <vt:lpstr>Merging Queries</vt:lpstr>
      <vt:lpstr>Left outer join </vt:lpstr>
      <vt:lpstr>Full outer join </vt:lpstr>
      <vt:lpstr>Left anti join</vt:lpstr>
      <vt:lpstr>Filtering :</vt:lpstr>
      <vt:lpstr>Pivoting :</vt:lpstr>
      <vt:lpstr>Pivoting :</vt:lpstr>
      <vt:lpstr>UnPivoting :</vt:lpstr>
      <vt:lpstr>PowerPoint Presentation</vt:lpstr>
      <vt:lpstr>PowerPoint Presentation</vt:lpstr>
      <vt:lpstr>PowerPoint Presentation</vt:lpstr>
      <vt:lpstr>PowerPoint Presentation</vt:lpstr>
      <vt:lpstr>Transpose :</vt:lpstr>
      <vt:lpstr>Transpose :</vt:lpstr>
      <vt:lpstr>Transpose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: Data Analysis Expressions</dc:title>
  <dc:creator>ExcelR Solutions</dc:creator>
  <cp:lastModifiedBy>Neha Tadam</cp:lastModifiedBy>
  <cp:revision>31</cp:revision>
  <dcterms:created xsi:type="dcterms:W3CDTF">2023-10-20T05:36:40Z</dcterms:created>
  <dcterms:modified xsi:type="dcterms:W3CDTF">2024-11-12T09:36:11Z</dcterms:modified>
</cp:coreProperties>
</file>