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552" r:id="rId1"/>
  </p:sldMasterIdLst>
  <p:notesMasterIdLst>
    <p:notesMasterId r:id="rId40"/>
  </p:notesMasterIdLst>
  <p:sldIdLst>
    <p:sldId id="256" r:id="rId2"/>
    <p:sldId id="303" r:id="rId3"/>
    <p:sldId id="304" r:id="rId4"/>
    <p:sldId id="298" r:id="rId5"/>
    <p:sldId id="299" r:id="rId6"/>
    <p:sldId id="305" r:id="rId7"/>
    <p:sldId id="313" r:id="rId8"/>
    <p:sldId id="314" r:id="rId9"/>
    <p:sldId id="312" r:id="rId10"/>
    <p:sldId id="283" r:id="rId11"/>
    <p:sldId id="316" r:id="rId12"/>
    <p:sldId id="319" r:id="rId13"/>
    <p:sldId id="320" r:id="rId14"/>
    <p:sldId id="331" r:id="rId15"/>
    <p:sldId id="321" r:id="rId16"/>
    <p:sldId id="276" r:id="rId17"/>
    <p:sldId id="323" r:id="rId18"/>
    <p:sldId id="333" r:id="rId19"/>
    <p:sldId id="324" r:id="rId20"/>
    <p:sldId id="326" r:id="rId21"/>
    <p:sldId id="328" r:id="rId22"/>
    <p:sldId id="290" r:id="rId23"/>
    <p:sldId id="327" r:id="rId24"/>
    <p:sldId id="329" r:id="rId25"/>
    <p:sldId id="282" r:id="rId26"/>
    <p:sldId id="301" r:id="rId27"/>
    <p:sldId id="306" r:id="rId28"/>
    <p:sldId id="302" r:id="rId29"/>
    <p:sldId id="295" r:id="rId30"/>
    <p:sldId id="296" r:id="rId31"/>
    <p:sldId id="297" r:id="rId32"/>
    <p:sldId id="284" r:id="rId33"/>
    <p:sldId id="291" r:id="rId34"/>
    <p:sldId id="330" r:id="rId35"/>
    <p:sldId id="275" r:id="rId36"/>
    <p:sldId id="322" r:id="rId37"/>
    <p:sldId id="281" r:id="rId38"/>
    <p:sldId id="311" r:id="rId39"/>
  </p:sld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595"/>
  </p:normalViewPr>
  <p:slideViewPr>
    <p:cSldViewPr snapToGrid="0" snapToObjects="1">
      <p:cViewPr varScale="1">
        <p:scale>
          <a:sx n="55" d="100"/>
          <a:sy n="55" d="100"/>
        </p:scale>
        <p:origin x="157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570AC-EC0D-054C-E548-0BF1A3284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52F70F-EC68-6CCC-B33E-55B80FD241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C72FBB-2AD5-A4F2-6AEA-3B6F56B006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777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38454-6366-6802-37B9-EBA412E09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0E221F-3360-A921-92A8-A22A22E0EC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9663DF-EED8-7654-DF3C-544B9B142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4476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BC0AE-FB12-27A5-B80E-ADB562ADE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24192-9940-6008-5871-07B28904FD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D8C8E1-1E2C-FCD5-FA00-8DF8E82B2C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7976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C1137-980B-EFDE-3315-1A29575B8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EFB538-85DE-D7D4-1631-CF827D7C02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0B2794-11B7-29D3-B42F-6479B91572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1631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8344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DB170-0C39-AD24-759F-A053BB2DD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DD79FB-0B48-8C2D-8A6F-9EDAAE9121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47EA8D-DE23-195E-18ED-AACCF5FA1A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8340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120A0-3A78-33FC-77C6-78199B33F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1909AC-64E3-6482-1DC3-9FBE218058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E9EEC5-3CE7-6C7B-EF82-52CD9203A4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8371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1E8B8-CF3E-BF11-BDF0-764591BD0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EB195A-B8AB-DF7F-69D6-3A68858A75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AF418A-ADBD-F05F-659A-F79A5B0D68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3950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1596249"/>
            <a:ext cx="11054080" cy="3395698"/>
          </a:xfrm>
        </p:spPr>
        <p:txBody>
          <a:bodyPr anchor="b"/>
          <a:lstStyle>
            <a:lvl1pPr algn="ctr"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3413"/>
            </a:lvl1pPr>
            <a:lvl2pPr marL="650230" indent="0" algn="ctr">
              <a:buNone/>
              <a:defRPr sz="2844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2EEC-4082-44C6-A20C-116802039D1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55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2EEC-4082-44C6-A20C-116802039D1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99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1" y="519289"/>
            <a:ext cx="2804160" cy="82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1" y="519289"/>
            <a:ext cx="8249920" cy="8265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2EEC-4082-44C6-A20C-116802039D1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636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076794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>
            <a:spLocks noGrp="1"/>
          </p:cNvSpPr>
          <p:nvPr>
            <p:ph type="body" sz="quarter" idx="2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66983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2EEC-4082-44C6-A20C-116802039D1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16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2431629"/>
            <a:ext cx="11216640" cy="4057226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6527239"/>
            <a:ext cx="11216640" cy="2133599"/>
          </a:xfrm>
        </p:spPr>
        <p:txBody>
          <a:bodyPr/>
          <a:lstStyle>
            <a:lvl1pPr marL="0" indent="0">
              <a:buNone/>
              <a:defRPr sz="3413">
                <a:solidFill>
                  <a:schemeClr val="tx1"/>
                </a:solidFill>
              </a:defRPr>
            </a:lvl1pPr>
            <a:lvl2pPr marL="6502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2EEC-4082-44C6-A20C-116802039D1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30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2EEC-4082-44C6-A20C-116802039D1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70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519291"/>
            <a:ext cx="11216640" cy="1885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5" y="2390987"/>
            <a:ext cx="5501639" cy="1171786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5" y="3562773"/>
            <a:ext cx="5501639" cy="5240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1" y="2390987"/>
            <a:ext cx="5528734" cy="1171786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1" y="3562773"/>
            <a:ext cx="5528734" cy="5240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2EEC-4082-44C6-A20C-116802039D1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98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2EEC-4082-44C6-A20C-116802039D1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20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2EEC-4082-44C6-A20C-116802039D1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43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1404340"/>
            <a:ext cx="6583680" cy="6931378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2EEC-4082-44C6-A20C-116802039D1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8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734" y="1404340"/>
            <a:ext cx="6583680" cy="6931378"/>
          </a:xfrm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2EEC-4082-44C6-A20C-116802039D1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4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080" y="519291"/>
            <a:ext cx="1121664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" y="9040144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A2EEC-4082-44C6-A20C-116802039D1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840" y="9040144"/>
            <a:ext cx="438912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4640" y="9040144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6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54" r:id="rId2"/>
    <p:sldLayoutId id="2147484555" r:id="rId3"/>
    <p:sldLayoutId id="2147484556" r:id="rId4"/>
    <p:sldLayoutId id="2147484557" r:id="rId5"/>
    <p:sldLayoutId id="2147484558" r:id="rId6"/>
    <p:sldLayoutId id="2147484559" r:id="rId7"/>
    <p:sldLayoutId id="2147484560" r:id="rId8"/>
    <p:sldLayoutId id="2147484561" r:id="rId9"/>
    <p:sldLayoutId id="2147484562" r:id="rId10"/>
    <p:sldLayoutId id="2147484563" r:id="rId11"/>
    <p:sldLayoutId id="2147484564" r:id="rId12"/>
    <p:sldLayoutId id="2147484565" r:id="rId13"/>
  </p:sldLayoutIdLst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982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rank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ql for Data analysis"/>
          <p:cNvSpPr txBox="1">
            <a:spLocks noGrp="1"/>
          </p:cNvSpPr>
          <p:nvPr>
            <p:ph type="title"/>
          </p:nvPr>
        </p:nvSpPr>
        <p:spPr>
          <a:xfrm>
            <a:off x="1813339" y="689112"/>
            <a:ext cx="9378122" cy="101337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245363">
              <a:defRPr sz="7140"/>
            </a:lvl1pPr>
          </a:lstStyle>
          <a:p>
            <a:pPr algn="ctr"/>
            <a:r>
              <a:rPr lang="en-IN" b="1" dirty="0"/>
              <a:t>SQL FOR DATA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6BE53B-0F3B-42DD-8DA7-075B4C9DA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199" y="3516283"/>
            <a:ext cx="8912402" cy="3715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674227-CA3F-C72A-1BB4-598798ECEC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992" y="21047"/>
            <a:ext cx="1266334" cy="70959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Database introduction"/>
          <p:cNvSpPr txBox="1">
            <a:spLocks noGrp="1"/>
          </p:cNvSpPr>
          <p:nvPr>
            <p:ph type="body" sz="quarter" idx="21"/>
          </p:nvPr>
        </p:nvSpPr>
        <p:spPr>
          <a:xfrm>
            <a:off x="750956" y="321640"/>
            <a:ext cx="11176000" cy="39517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IN" dirty="0"/>
              <a:t>What is database?</a:t>
            </a:r>
            <a:endParaRPr dirty="0"/>
          </a:p>
        </p:txBody>
      </p:sp>
      <p:sp>
        <p:nvSpPr>
          <p:cNvPr id="204" name="What is a Database?…"/>
          <p:cNvSpPr txBox="1">
            <a:spLocks noGrp="1"/>
          </p:cNvSpPr>
          <p:nvPr>
            <p:ph type="body" idx="1"/>
          </p:nvPr>
        </p:nvSpPr>
        <p:spPr>
          <a:xfrm>
            <a:off x="999067" y="1410602"/>
            <a:ext cx="10106255" cy="1429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ClrTx/>
              <a:buNone/>
            </a:pPr>
            <a:r>
              <a:rPr sz="2800" dirty="0">
                <a:solidFill>
                  <a:srgbClr val="0070C0"/>
                </a:solidFill>
                <a:latin typeface="Arial Rounded MT Bold" panose="020F0704030504030204" pitchFamily="34" charset="0"/>
                <a:ea typeface="Verdana"/>
                <a:cs typeface="Arial" panose="020B0604020202020204" pitchFamily="34" charset="0"/>
              </a:rPr>
              <a:t>What is a Database?</a:t>
            </a:r>
          </a:p>
          <a:p>
            <a:pPr marL="0" marR="0" lvl="0" indent="0" algn="l" defTabSz="1300460" rtl="0" eaLnBrk="1" fontAlgn="auto" latinLnBrk="0" hangingPunct="1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A database is a </a:t>
            </a:r>
            <a:r>
              <a:rPr kumimoji="0" lang="en-US" sz="23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organised</a:t>
            </a:r>
            <a:r>
              <a:rPr kumimoji="0" lang="en-US" sz="23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 collection of related data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 which represents some aspect of the real world. </a:t>
            </a:r>
          </a:p>
          <a:p>
            <a:pPr marL="0" indent="0">
              <a:buClrTx/>
              <a:buNone/>
            </a:pPr>
            <a:endParaRPr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135AEC-852A-67CE-B3B9-B36894AA7D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992" y="21047"/>
            <a:ext cx="1266334" cy="7095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FA0093-4047-F3CC-0043-129A6FC17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42" r="51926"/>
          <a:stretch/>
        </p:blipFill>
        <p:spPr>
          <a:xfrm>
            <a:off x="664383" y="5389418"/>
            <a:ext cx="5431617" cy="436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0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5F7EC-5A33-9788-740B-048A28429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Database introduction">
            <a:extLst>
              <a:ext uri="{FF2B5EF4-FFF2-40B4-BE49-F238E27FC236}">
                <a16:creationId xmlns:a16="http://schemas.microsoft.com/office/drawing/2014/main" id="{0D033D76-7A79-9B4C-1EF7-F7191D68B35E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750956" y="321640"/>
            <a:ext cx="11176000" cy="39517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IN" dirty="0"/>
              <a:t>What is database?</a:t>
            </a:r>
            <a:endParaRPr dirty="0"/>
          </a:p>
        </p:txBody>
      </p:sp>
      <p:sp>
        <p:nvSpPr>
          <p:cNvPr id="204" name="What is a Database?…">
            <a:extLst>
              <a:ext uri="{FF2B5EF4-FFF2-40B4-BE49-F238E27FC236}">
                <a16:creationId xmlns:a16="http://schemas.microsoft.com/office/drawing/2014/main" id="{B39ECB90-C529-B448-0A17-276F972D9E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9067" y="1410602"/>
            <a:ext cx="10106255" cy="1429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ClrTx/>
              <a:buNone/>
            </a:pPr>
            <a:r>
              <a:rPr sz="2800" dirty="0">
                <a:solidFill>
                  <a:srgbClr val="0070C0"/>
                </a:solidFill>
                <a:latin typeface="Arial Rounded MT Bold" panose="020F0704030504030204" pitchFamily="34" charset="0"/>
                <a:ea typeface="Verdana"/>
                <a:cs typeface="Arial" panose="020B0604020202020204" pitchFamily="34" charset="0"/>
              </a:rPr>
              <a:t>What is a Database?</a:t>
            </a:r>
          </a:p>
          <a:p>
            <a:pPr marL="0" indent="0">
              <a:buClrTx/>
              <a:buNone/>
            </a:pPr>
            <a:r>
              <a:rPr sz="23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A database is a</a:t>
            </a:r>
            <a:r>
              <a:rPr lang="en-IN" sz="23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 </a:t>
            </a:r>
            <a:r>
              <a:rPr lang="en-IN" sz="2300" b="1" i="1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organised</a:t>
            </a:r>
            <a:r>
              <a:rPr sz="2300" b="1" i="1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 collection of related data</a:t>
            </a:r>
            <a:r>
              <a:rPr sz="23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 which represents some aspect of the real world. </a:t>
            </a:r>
            <a:endParaRPr lang="en-IN" sz="2300" dirty="0">
              <a:latin typeface="Arial" panose="020B0604020202020204" pitchFamily="34" charset="0"/>
              <a:ea typeface="Verdana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endParaRPr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5327AF-EBDF-F4FD-10AC-21A84559C4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992" y="21047"/>
            <a:ext cx="1266334" cy="709592"/>
          </a:xfrm>
          <a:prstGeom prst="rect">
            <a:avLst/>
          </a:prstGeom>
        </p:spPr>
      </p:pic>
      <p:sp>
        <p:nvSpPr>
          <p:cNvPr id="4" name="What is a Database?…">
            <a:extLst>
              <a:ext uri="{FF2B5EF4-FFF2-40B4-BE49-F238E27FC236}">
                <a16:creationId xmlns:a16="http://schemas.microsoft.com/office/drawing/2014/main" id="{09B6304B-A370-07D2-D2CF-6DD3FC485AB6}"/>
              </a:ext>
            </a:extLst>
          </p:cNvPr>
          <p:cNvSpPr txBox="1">
            <a:spLocks/>
          </p:cNvSpPr>
          <p:nvPr/>
        </p:nvSpPr>
        <p:spPr>
          <a:xfrm>
            <a:off x="999066" y="3128565"/>
            <a:ext cx="10106255" cy="1928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5115" indent="-325115" algn="l" defTabSz="1300460" rtl="0" eaLnBrk="1" latinLnBrk="0" hangingPunct="1">
              <a:lnSpc>
                <a:spcPct val="90000"/>
              </a:lnSpc>
              <a:spcBef>
                <a:spcPts val="1422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39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534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34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7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7580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3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70C0"/>
                </a:solidFill>
                <a:latin typeface="Arial Rounded MT Bold" panose="020F0704030504030204" pitchFamily="34" charset="0"/>
                <a:ea typeface="Verdana"/>
                <a:cs typeface="Arial" panose="020B0604020202020204" pitchFamily="34" charset="0"/>
              </a:rPr>
              <a:t>What is a DBMS?</a:t>
            </a:r>
          </a:p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n-US" sz="23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Database Management System.</a:t>
            </a:r>
          </a:p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n-US" sz="23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A Software that manages databases by storing, organizing, securing, and retrieving data efficiently.</a:t>
            </a:r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EA2E33-405A-D264-5AFB-C92BF4F29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12" r="48329"/>
          <a:stretch/>
        </p:blipFill>
        <p:spPr>
          <a:xfrm>
            <a:off x="664383" y="5666507"/>
            <a:ext cx="5838017" cy="407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01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B9BCB-DC99-DF6C-022E-62367AD94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Database introduction">
            <a:extLst>
              <a:ext uri="{FF2B5EF4-FFF2-40B4-BE49-F238E27FC236}">
                <a16:creationId xmlns:a16="http://schemas.microsoft.com/office/drawing/2014/main" id="{BCE87983-C46C-1293-DE9B-98E5193B800E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750956" y="321640"/>
            <a:ext cx="11176000" cy="39517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IN" dirty="0"/>
              <a:t>What is database?</a:t>
            </a:r>
            <a:endParaRPr dirty="0"/>
          </a:p>
        </p:txBody>
      </p:sp>
      <p:sp>
        <p:nvSpPr>
          <p:cNvPr id="204" name="What is a Database?…">
            <a:extLst>
              <a:ext uri="{FF2B5EF4-FFF2-40B4-BE49-F238E27FC236}">
                <a16:creationId xmlns:a16="http://schemas.microsoft.com/office/drawing/2014/main" id="{64BA5B06-30EF-3CD0-FDFB-AF46531E75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9067" y="1410602"/>
            <a:ext cx="10106255" cy="1429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ClrTx/>
              <a:buNone/>
            </a:pPr>
            <a:r>
              <a:rPr sz="2800" dirty="0">
                <a:solidFill>
                  <a:srgbClr val="0070C0"/>
                </a:solidFill>
                <a:latin typeface="Arial Rounded MT Bold" panose="020F0704030504030204" pitchFamily="34" charset="0"/>
                <a:ea typeface="Verdana"/>
                <a:cs typeface="Arial" panose="020B0604020202020204" pitchFamily="34" charset="0"/>
              </a:rPr>
              <a:t>What is a Database?</a:t>
            </a:r>
          </a:p>
          <a:p>
            <a:pPr marL="0" marR="0" lvl="0" indent="0" algn="l" defTabSz="1300460" rtl="0" eaLnBrk="1" fontAlgn="auto" latinLnBrk="0" hangingPunct="1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A database is an </a:t>
            </a:r>
            <a:r>
              <a:rPr kumimoji="0" lang="en-US" sz="23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organised</a:t>
            </a:r>
            <a:r>
              <a:rPr kumimoji="0" lang="en-US" sz="23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 collection of related data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 which represents some aspect of the real world</a:t>
            </a:r>
            <a:r>
              <a:rPr sz="23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. </a:t>
            </a:r>
            <a:endParaRPr lang="en-IN" sz="2300" dirty="0">
              <a:latin typeface="Arial" panose="020B0604020202020204" pitchFamily="34" charset="0"/>
              <a:ea typeface="Verdana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endParaRPr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435FDE-A023-ADF5-D7AA-32CDA123C1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992" y="21047"/>
            <a:ext cx="1266334" cy="709592"/>
          </a:xfrm>
          <a:prstGeom prst="rect">
            <a:avLst/>
          </a:prstGeom>
        </p:spPr>
      </p:pic>
      <p:sp>
        <p:nvSpPr>
          <p:cNvPr id="4" name="What is a Database?…">
            <a:extLst>
              <a:ext uri="{FF2B5EF4-FFF2-40B4-BE49-F238E27FC236}">
                <a16:creationId xmlns:a16="http://schemas.microsoft.com/office/drawing/2014/main" id="{290E6F8C-61BD-1180-1F3A-9AAE41C61DD7}"/>
              </a:ext>
            </a:extLst>
          </p:cNvPr>
          <p:cNvSpPr txBox="1">
            <a:spLocks/>
          </p:cNvSpPr>
          <p:nvPr/>
        </p:nvSpPr>
        <p:spPr>
          <a:xfrm>
            <a:off x="999066" y="3128565"/>
            <a:ext cx="10106255" cy="1928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5115" indent="-325115" algn="l" defTabSz="1300460" rtl="0" eaLnBrk="1" latinLnBrk="0" hangingPunct="1">
              <a:lnSpc>
                <a:spcPct val="90000"/>
              </a:lnSpc>
              <a:spcBef>
                <a:spcPts val="1422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39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534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34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7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7580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3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70C0"/>
                </a:solidFill>
                <a:latin typeface="Arial Rounded MT Bold" panose="020F0704030504030204" pitchFamily="34" charset="0"/>
                <a:ea typeface="Verdana"/>
                <a:cs typeface="Arial" panose="020B0604020202020204" pitchFamily="34" charset="0"/>
              </a:rPr>
              <a:t>What is a DBMS?</a:t>
            </a:r>
          </a:p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n-US" sz="23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Database Management System.</a:t>
            </a:r>
          </a:p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n-US" sz="23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A Software that manages databases by storing, organizing, securing, and retrieving data efficiently.</a:t>
            </a:r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13047D-AD38-64C6-30DF-1572EF7267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00" r="45059"/>
          <a:stretch/>
        </p:blipFill>
        <p:spPr>
          <a:xfrm>
            <a:off x="664383" y="5251934"/>
            <a:ext cx="6207472" cy="4487806"/>
          </a:xfrm>
          <a:prstGeom prst="rect">
            <a:avLst/>
          </a:prstGeom>
        </p:spPr>
      </p:pic>
      <p:sp>
        <p:nvSpPr>
          <p:cNvPr id="5" name="What is a Database?…">
            <a:extLst>
              <a:ext uri="{FF2B5EF4-FFF2-40B4-BE49-F238E27FC236}">
                <a16:creationId xmlns:a16="http://schemas.microsoft.com/office/drawing/2014/main" id="{B6754C82-3372-550F-DE59-7782F1688524}"/>
              </a:ext>
            </a:extLst>
          </p:cNvPr>
          <p:cNvSpPr txBox="1">
            <a:spLocks/>
          </p:cNvSpPr>
          <p:nvPr/>
        </p:nvSpPr>
        <p:spPr>
          <a:xfrm>
            <a:off x="7054031" y="5816346"/>
            <a:ext cx="5286386" cy="1429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5115" indent="-325115" algn="l" defTabSz="1300460" rtl="0" eaLnBrk="1" latinLnBrk="0" hangingPunct="1">
              <a:lnSpc>
                <a:spcPct val="90000"/>
              </a:lnSpc>
              <a:spcBef>
                <a:spcPts val="1422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39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534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34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7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7580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3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70C0"/>
                </a:solidFill>
                <a:latin typeface="Arial Rounded MT Bold" panose="020F0704030504030204" pitchFamily="34" charset="0"/>
                <a:ea typeface="Verdana"/>
                <a:cs typeface="Arial" panose="020B0604020202020204" pitchFamily="34" charset="0"/>
              </a:rPr>
              <a:t>What is a Database Server?</a:t>
            </a:r>
          </a:p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n-US" sz="23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Database Server = Database + DBMS</a:t>
            </a:r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95010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F8E53-CC3D-D9E2-FBAD-9B2384219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Database introduction">
            <a:extLst>
              <a:ext uri="{FF2B5EF4-FFF2-40B4-BE49-F238E27FC236}">
                <a16:creationId xmlns:a16="http://schemas.microsoft.com/office/drawing/2014/main" id="{E4570E6D-5151-BF10-E51D-70858ADA9CA0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750956" y="321640"/>
            <a:ext cx="11176000" cy="39517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IN" dirty="0"/>
              <a:t>What is database?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4C2D23-0F79-B4D9-4EC4-745E4461F2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992" y="21047"/>
            <a:ext cx="1266334" cy="709592"/>
          </a:xfrm>
          <a:prstGeom prst="rect">
            <a:avLst/>
          </a:prstGeom>
        </p:spPr>
      </p:pic>
      <p:sp>
        <p:nvSpPr>
          <p:cNvPr id="5" name="What is a Database?…">
            <a:extLst>
              <a:ext uri="{FF2B5EF4-FFF2-40B4-BE49-F238E27FC236}">
                <a16:creationId xmlns:a16="http://schemas.microsoft.com/office/drawing/2014/main" id="{461C7268-36B8-8A26-C528-F10A3D0BF707}"/>
              </a:ext>
            </a:extLst>
          </p:cNvPr>
          <p:cNvSpPr txBox="1">
            <a:spLocks/>
          </p:cNvSpPr>
          <p:nvPr/>
        </p:nvSpPr>
        <p:spPr>
          <a:xfrm>
            <a:off x="1004136" y="1288474"/>
            <a:ext cx="10996527" cy="746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5115" indent="-325115" algn="l" defTabSz="1300460" rtl="0" eaLnBrk="1" latinLnBrk="0" hangingPunct="1">
              <a:lnSpc>
                <a:spcPct val="90000"/>
              </a:lnSpc>
              <a:spcBef>
                <a:spcPts val="1422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39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534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34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7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7580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3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 panose="020B0604020202020204" pitchFamily="34" charset="0"/>
              <a:buNone/>
            </a:pP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3200" b="1" i="1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Database</a:t>
            </a:r>
            <a:r>
              <a:rPr lang="en-US" sz="3200" i="1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  - stores the actual data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3200" b="1" i="1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DBMS</a:t>
            </a:r>
            <a:r>
              <a:rPr lang="en-US" sz="3200" i="1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 - manages and processes that data.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3200" b="1" i="1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Server</a:t>
            </a:r>
            <a:r>
              <a:rPr lang="en-US" sz="3200" i="1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 - provides access to multiple users or applications.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1D7377-2EEE-2ECE-FA19-E237A04FE5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00" r="45059"/>
          <a:stretch/>
        </p:blipFill>
        <p:spPr>
          <a:xfrm>
            <a:off x="3047364" y="4324747"/>
            <a:ext cx="6207472" cy="448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79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58EF9-5AFF-2144-A3D8-9D13AB22E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Database introduction">
            <a:extLst>
              <a:ext uri="{FF2B5EF4-FFF2-40B4-BE49-F238E27FC236}">
                <a16:creationId xmlns:a16="http://schemas.microsoft.com/office/drawing/2014/main" id="{C65D68CD-4C2A-1904-7B07-857829118913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750956" y="321640"/>
            <a:ext cx="11176000" cy="39517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IN" dirty="0"/>
              <a:t>What is database?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D8CB2E-5353-E9DC-D6C0-8D837B2D3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992" y="21047"/>
            <a:ext cx="1266334" cy="709592"/>
          </a:xfrm>
          <a:prstGeom prst="rect">
            <a:avLst/>
          </a:prstGeom>
        </p:spPr>
      </p:pic>
      <p:sp>
        <p:nvSpPr>
          <p:cNvPr id="5" name="What is a Database?…">
            <a:extLst>
              <a:ext uri="{FF2B5EF4-FFF2-40B4-BE49-F238E27FC236}">
                <a16:creationId xmlns:a16="http://schemas.microsoft.com/office/drawing/2014/main" id="{F4A45D28-247C-9332-4DB8-FAB90C36D013}"/>
              </a:ext>
            </a:extLst>
          </p:cNvPr>
          <p:cNvSpPr txBox="1">
            <a:spLocks/>
          </p:cNvSpPr>
          <p:nvPr/>
        </p:nvSpPr>
        <p:spPr>
          <a:xfrm>
            <a:off x="1004136" y="1288474"/>
            <a:ext cx="10996527" cy="746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5115" indent="-325115" algn="l" defTabSz="1300460" rtl="0" eaLnBrk="1" latinLnBrk="0" hangingPunct="1">
              <a:lnSpc>
                <a:spcPct val="90000"/>
              </a:lnSpc>
              <a:spcBef>
                <a:spcPts val="1422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39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534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34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7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7580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3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 panose="020B0604020202020204" pitchFamily="34" charset="0"/>
              <a:buNone/>
            </a:pP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3200" b="1" i="1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Database</a:t>
            </a:r>
            <a:r>
              <a:rPr lang="en-US" sz="3200" i="1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  - stores the actual data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3200" b="1" i="1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DBMS</a:t>
            </a:r>
            <a:r>
              <a:rPr lang="en-US" sz="3200" i="1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 - manages and processes that data.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3200" b="1" i="1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Server</a:t>
            </a:r>
            <a:r>
              <a:rPr lang="en-US" sz="3200" i="1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 - provides access to multiple users or applications.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0268F8-4AAF-4736-DCBB-96F87A0A29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00" r="45059"/>
          <a:stretch/>
        </p:blipFill>
        <p:spPr>
          <a:xfrm>
            <a:off x="3047364" y="4324747"/>
            <a:ext cx="6207472" cy="448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853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B7A5E-8AAD-3F02-019F-FEAEB100C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Database introduction">
            <a:extLst>
              <a:ext uri="{FF2B5EF4-FFF2-40B4-BE49-F238E27FC236}">
                <a16:creationId xmlns:a16="http://schemas.microsoft.com/office/drawing/2014/main" id="{CA6BAF70-97C4-2960-9B80-802D49D3C535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750956" y="321640"/>
            <a:ext cx="11176000" cy="39517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IN" dirty="0"/>
              <a:t>Relational vs non-relational database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C1927D-11F0-CB51-45B0-139DF09F41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992" y="21047"/>
            <a:ext cx="1266334" cy="709592"/>
          </a:xfrm>
          <a:prstGeom prst="rect">
            <a:avLst/>
          </a:prstGeom>
        </p:spPr>
      </p:pic>
      <p:sp>
        <p:nvSpPr>
          <p:cNvPr id="3" name="What is a Database?…">
            <a:extLst>
              <a:ext uri="{FF2B5EF4-FFF2-40B4-BE49-F238E27FC236}">
                <a16:creationId xmlns:a16="http://schemas.microsoft.com/office/drawing/2014/main" id="{5D390387-58F2-91A5-B3B8-99F0984AB2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9067" y="1410602"/>
            <a:ext cx="10106255" cy="2066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ClrTx/>
              <a:buNone/>
            </a:pPr>
            <a:r>
              <a:rPr lang="en-IN" sz="2800" dirty="0">
                <a:solidFill>
                  <a:srgbClr val="0070C0"/>
                </a:solidFill>
                <a:latin typeface="Arial Rounded MT Bold" panose="020F0704030504030204" pitchFamily="34" charset="0"/>
                <a:ea typeface="Verdana"/>
                <a:cs typeface="Arial" panose="020B0604020202020204" pitchFamily="34" charset="0"/>
              </a:rPr>
              <a:t>Structured vs Unstructured Data</a:t>
            </a:r>
            <a:endParaRPr sz="2800" dirty="0">
              <a:solidFill>
                <a:srgbClr val="0070C0"/>
              </a:solidFill>
              <a:latin typeface="Arial Rounded MT Bold" panose="020F0704030504030204" pitchFamily="34" charset="0"/>
              <a:ea typeface="Verdana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r>
              <a:rPr lang="en-US" sz="2300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Data in a database can be:</a:t>
            </a:r>
          </a:p>
          <a:p>
            <a:pPr marL="0" indent="0">
              <a:buClrTx/>
              <a:buNone/>
            </a:pPr>
            <a:r>
              <a:rPr lang="en-US" sz="2300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Structured – Organized in tables (rows &amp; columns)</a:t>
            </a:r>
          </a:p>
          <a:p>
            <a:pPr marL="0" indent="0">
              <a:buClrTx/>
              <a:buNone/>
            </a:pPr>
            <a:r>
              <a:rPr lang="en-US" sz="2300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Unstructured – Non-tabular form</a:t>
            </a:r>
          </a:p>
        </p:txBody>
      </p:sp>
      <p:sp>
        <p:nvSpPr>
          <p:cNvPr id="4" name="What is a Database?…">
            <a:extLst>
              <a:ext uri="{FF2B5EF4-FFF2-40B4-BE49-F238E27FC236}">
                <a16:creationId xmlns:a16="http://schemas.microsoft.com/office/drawing/2014/main" id="{09A147E6-4548-547D-BCAD-ABFE4B06FAA5}"/>
              </a:ext>
            </a:extLst>
          </p:cNvPr>
          <p:cNvSpPr txBox="1">
            <a:spLocks/>
          </p:cNvSpPr>
          <p:nvPr/>
        </p:nvSpPr>
        <p:spPr>
          <a:xfrm>
            <a:off x="999066" y="4876800"/>
            <a:ext cx="10106255" cy="2066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5115" indent="-325115" algn="l" defTabSz="1300460" rtl="0" eaLnBrk="1" latinLnBrk="0" hangingPunct="1">
              <a:lnSpc>
                <a:spcPct val="90000"/>
              </a:lnSpc>
              <a:spcBef>
                <a:spcPts val="1422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39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534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34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7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7580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3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70C0"/>
                </a:solidFill>
                <a:latin typeface="Arial Rounded MT Bold" panose="020F0704030504030204" pitchFamily="34" charset="0"/>
                <a:ea typeface="Verdana"/>
                <a:cs typeface="Arial" panose="020B0604020202020204" pitchFamily="34" charset="0"/>
              </a:rPr>
              <a:t>Relational vs Non-Relational Databases</a:t>
            </a:r>
          </a:p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n-US" sz="2300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Data in a database can be:</a:t>
            </a:r>
          </a:p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n-US" sz="2300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Relational Database  – Stores Structured Data</a:t>
            </a:r>
          </a:p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n-US" sz="2300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Non-Relational Database – Stores Un-Structured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269095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4C1F76-8043-F674-6E49-528A4037CE76}"/>
              </a:ext>
            </a:extLst>
          </p:cNvPr>
          <p:cNvSpPr txBox="1"/>
          <p:nvPr/>
        </p:nvSpPr>
        <p:spPr>
          <a:xfrm>
            <a:off x="3840523" y="943951"/>
            <a:ext cx="511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 Rounded MT Bold" panose="020F0704030504030204" pitchFamily="34" charset="0"/>
              </a:rPr>
              <a:t>Database Models</a:t>
            </a:r>
            <a:endParaRPr lang="en-IN" sz="4000" dirty="0">
              <a:latin typeface="Arial Rounded MT Bold" panose="020F07040305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A2569F-7656-1F58-9BF3-D9041E6C81D7}"/>
              </a:ext>
            </a:extLst>
          </p:cNvPr>
          <p:cNvSpPr txBox="1"/>
          <p:nvPr/>
        </p:nvSpPr>
        <p:spPr>
          <a:xfrm>
            <a:off x="1238680" y="2483676"/>
            <a:ext cx="3803372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000">
                <a:latin typeface="Arial Rounded MT Bold" panose="020F0704030504030204" pitchFamily="34" charset="0"/>
              </a:defRPr>
            </a:lvl1pPr>
          </a:lstStyle>
          <a:p>
            <a:r>
              <a:rPr lang="en-US" sz="3600" dirty="0"/>
              <a:t>Relational </a:t>
            </a:r>
          </a:p>
          <a:p>
            <a:r>
              <a:rPr lang="en-US" sz="3600" dirty="0"/>
              <a:t>Database</a:t>
            </a:r>
            <a:endParaRPr lang="en-IN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DEA800-8867-AA5D-7B83-CCC4E9AFCA2E}"/>
              </a:ext>
            </a:extLst>
          </p:cNvPr>
          <p:cNvSpPr txBox="1"/>
          <p:nvPr/>
        </p:nvSpPr>
        <p:spPr>
          <a:xfrm>
            <a:off x="7405358" y="2461759"/>
            <a:ext cx="4086083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000">
                <a:latin typeface="Arial Rounded MT Bold" panose="020F0704030504030204" pitchFamily="34" charset="0"/>
              </a:defRPr>
            </a:lvl1pPr>
          </a:lstStyle>
          <a:p>
            <a:r>
              <a:rPr lang="en-US" sz="3600" dirty="0"/>
              <a:t>Non-Relational Database</a:t>
            </a:r>
            <a:endParaRPr lang="en-IN" sz="36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7BCD8E-0395-E860-FEDA-BC9DD7B1CCFE}"/>
              </a:ext>
            </a:extLst>
          </p:cNvPr>
          <p:cNvCxnSpPr/>
          <p:nvPr/>
        </p:nvCxnSpPr>
        <p:spPr>
          <a:xfrm>
            <a:off x="3140366" y="2064362"/>
            <a:ext cx="6308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3A943D8-6CCD-DD85-0CD5-111F012E5A56}"/>
              </a:ext>
            </a:extLst>
          </p:cNvPr>
          <p:cNvCxnSpPr>
            <a:cxnSpLocks/>
          </p:cNvCxnSpPr>
          <p:nvPr/>
        </p:nvCxnSpPr>
        <p:spPr>
          <a:xfrm>
            <a:off x="3140366" y="2064362"/>
            <a:ext cx="0" cy="361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761039-64CF-A6CB-404A-75BD7CF5F2D8}"/>
              </a:ext>
            </a:extLst>
          </p:cNvPr>
          <p:cNvCxnSpPr>
            <a:cxnSpLocks/>
          </p:cNvCxnSpPr>
          <p:nvPr/>
        </p:nvCxnSpPr>
        <p:spPr>
          <a:xfrm>
            <a:off x="9448400" y="2064362"/>
            <a:ext cx="0" cy="361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9731D60-47B2-E155-21A9-162E728D6F52}"/>
              </a:ext>
            </a:extLst>
          </p:cNvPr>
          <p:cNvCxnSpPr/>
          <p:nvPr/>
        </p:nvCxnSpPr>
        <p:spPr>
          <a:xfrm>
            <a:off x="9448400" y="3657092"/>
            <a:ext cx="0" cy="322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9B2CD7C-7276-A63F-C08B-7CC55BF72975}"/>
              </a:ext>
            </a:extLst>
          </p:cNvPr>
          <p:cNvCxnSpPr>
            <a:cxnSpLocks/>
          </p:cNvCxnSpPr>
          <p:nvPr/>
        </p:nvCxnSpPr>
        <p:spPr>
          <a:xfrm>
            <a:off x="3140366" y="3726367"/>
            <a:ext cx="0" cy="398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76DEE3C-0305-8F91-3E48-522A118ACE47}"/>
              </a:ext>
            </a:extLst>
          </p:cNvPr>
          <p:cNvCxnSpPr>
            <a:cxnSpLocks/>
          </p:cNvCxnSpPr>
          <p:nvPr/>
        </p:nvCxnSpPr>
        <p:spPr>
          <a:xfrm>
            <a:off x="6395983" y="1818091"/>
            <a:ext cx="0" cy="246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727A3F1-DD42-889C-C642-6D7EAEF525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992" y="21047"/>
            <a:ext cx="1266334" cy="7095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A92925-4BB8-82C6-CB26-6958BF850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653" y="102883"/>
            <a:ext cx="9672990" cy="559071"/>
          </a:xfrm>
          <a:prstGeom prst="rect">
            <a:avLst/>
          </a:prstGeom>
        </p:spPr>
      </p:pic>
      <p:pic>
        <p:nvPicPr>
          <p:cNvPr id="2050" name="Picture 2" descr="Non-Relational Databases and Their Types - GeeksforGeeks">
            <a:extLst>
              <a:ext uri="{FF2B5EF4-FFF2-40B4-BE49-F238E27FC236}">
                <a16:creationId xmlns:a16="http://schemas.microsoft.com/office/drawing/2014/main" id="{A1613579-7D14-71EE-04D8-1DEB1A409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917" y="4125109"/>
            <a:ext cx="587692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6AF824-6B25-A348-CD2E-C8BFD93CA9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5"/>
          <a:stretch/>
        </p:blipFill>
        <p:spPr>
          <a:xfrm>
            <a:off x="1238680" y="4280476"/>
            <a:ext cx="4738142" cy="325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45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EECA2-2011-F712-6AA3-3066029D0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C4074A-CA06-8F7A-0730-E98A2BBA6BF6}"/>
              </a:ext>
            </a:extLst>
          </p:cNvPr>
          <p:cNvSpPr txBox="1"/>
          <p:nvPr/>
        </p:nvSpPr>
        <p:spPr>
          <a:xfrm>
            <a:off x="3840523" y="943951"/>
            <a:ext cx="511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 Rounded MT Bold" panose="020F0704030504030204" pitchFamily="34" charset="0"/>
              </a:rPr>
              <a:t>Database Models</a:t>
            </a:r>
            <a:endParaRPr lang="en-IN" sz="4000" dirty="0">
              <a:latin typeface="Arial Rounded MT Bold" panose="020F07040305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35ACE8-97B8-51E7-A5CD-3C7E908F9723}"/>
              </a:ext>
            </a:extLst>
          </p:cNvPr>
          <p:cNvSpPr txBox="1"/>
          <p:nvPr/>
        </p:nvSpPr>
        <p:spPr>
          <a:xfrm>
            <a:off x="1238680" y="2483676"/>
            <a:ext cx="3803372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000">
                <a:latin typeface="Arial Rounded MT Bold" panose="020F0704030504030204" pitchFamily="34" charset="0"/>
              </a:defRPr>
            </a:lvl1pPr>
          </a:lstStyle>
          <a:p>
            <a:r>
              <a:rPr lang="en-US" sz="3600" dirty="0"/>
              <a:t>Relational </a:t>
            </a:r>
          </a:p>
          <a:p>
            <a:r>
              <a:rPr lang="en-US" sz="3600" dirty="0"/>
              <a:t>Database</a:t>
            </a:r>
            <a:endParaRPr lang="en-IN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5628BA-6CB4-1390-8023-15359E165C36}"/>
              </a:ext>
            </a:extLst>
          </p:cNvPr>
          <p:cNvSpPr txBox="1"/>
          <p:nvPr/>
        </p:nvSpPr>
        <p:spPr>
          <a:xfrm>
            <a:off x="7405358" y="2461759"/>
            <a:ext cx="4086083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000">
                <a:latin typeface="Arial Rounded MT Bold" panose="020F0704030504030204" pitchFamily="34" charset="0"/>
              </a:defRPr>
            </a:lvl1pPr>
          </a:lstStyle>
          <a:p>
            <a:r>
              <a:rPr lang="en-US" sz="3600" dirty="0"/>
              <a:t>Non-Relational Database</a:t>
            </a:r>
            <a:endParaRPr lang="en-IN" sz="3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B8B3B2-9B98-C2E1-E5A5-9BB5351CD497}"/>
              </a:ext>
            </a:extLst>
          </p:cNvPr>
          <p:cNvCxnSpPr>
            <a:cxnSpLocks/>
          </p:cNvCxnSpPr>
          <p:nvPr/>
        </p:nvCxnSpPr>
        <p:spPr>
          <a:xfrm>
            <a:off x="9448400" y="2064362"/>
            <a:ext cx="0" cy="361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64AF716-B39F-6F82-5B28-B16895373F0C}"/>
              </a:ext>
            </a:extLst>
          </p:cNvPr>
          <p:cNvCxnSpPr/>
          <p:nvPr/>
        </p:nvCxnSpPr>
        <p:spPr>
          <a:xfrm>
            <a:off x="9448400" y="3657092"/>
            <a:ext cx="0" cy="322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8159ECC-A15E-C8FD-49DD-22CE484C6FAA}"/>
              </a:ext>
            </a:extLst>
          </p:cNvPr>
          <p:cNvCxnSpPr>
            <a:cxnSpLocks/>
          </p:cNvCxnSpPr>
          <p:nvPr/>
        </p:nvCxnSpPr>
        <p:spPr>
          <a:xfrm>
            <a:off x="6395983" y="1818091"/>
            <a:ext cx="0" cy="246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A1C9746-B3F1-A656-5301-EF91EA0EAB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992" y="21047"/>
            <a:ext cx="1266334" cy="7095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7EB6C4-7711-A66F-B305-3E5AAA13F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653" y="102883"/>
            <a:ext cx="9672990" cy="559071"/>
          </a:xfrm>
          <a:prstGeom prst="rect">
            <a:avLst/>
          </a:prstGeom>
        </p:spPr>
      </p:pic>
      <p:pic>
        <p:nvPicPr>
          <p:cNvPr id="2050" name="Picture 2" descr="Non-Relational Databases and Their Types - GeeksforGeeks">
            <a:extLst>
              <a:ext uri="{FF2B5EF4-FFF2-40B4-BE49-F238E27FC236}">
                <a16:creationId xmlns:a16="http://schemas.microsoft.com/office/drawing/2014/main" id="{A4D71A12-D33E-1CF6-9E69-33340637C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917" y="4125109"/>
            <a:ext cx="587692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A6B4E5-6F6B-28B1-FC76-CCE8249E3F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5"/>
          <a:stretch/>
        </p:blipFill>
        <p:spPr>
          <a:xfrm>
            <a:off x="1238680" y="4280476"/>
            <a:ext cx="4738142" cy="325639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B9BC49A-E867-90F7-E14D-4355877D8AC1}"/>
              </a:ext>
            </a:extLst>
          </p:cNvPr>
          <p:cNvSpPr/>
          <p:nvPr/>
        </p:nvSpPr>
        <p:spPr>
          <a:xfrm>
            <a:off x="5976822" y="1651837"/>
            <a:ext cx="6478410" cy="7672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42A420-09FA-2934-4E0F-724E35F645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917" y="3235742"/>
            <a:ext cx="57150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35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C8521-6DFE-167F-7ED7-775BBEEA7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9183EB1-9D42-F49E-234B-57C2D945E349}"/>
              </a:ext>
            </a:extLst>
          </p:cNvPr>
          <p:cNvSpPr txBox="1"/>
          <p:nvPr/>
        </p:nvSpPr>
        <p:spPr>
          <a:xfrm>
            <a:off x="3840523" y="943951"/>
            <a:ext cx="511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 Rounded MT Bold" panose="020F0704030504030204" pitchFamily="34" charset="0"/>
              </a:rPr>
              <a:t>Database Models</a:t>
            </a:r>
            <a:endParaRPr lang="en-IN" sz="4000" dirty="0">
              <a:latin typeface="Arial Rounded MT Bold" panose="020F07040305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829FD0-EE8F-848F-A2C6-C4890B375ADA}"/>
              </a:ext>
            </a:extLst>
          </p:cNvPr>
          <p:cNvSpPr txBox="1"/>
          <p:nvPr/>
        </p:nvSpPr>
        <p:spPr>
          <a:xfrm>
            <a:off x="1238680" y="2483676"/>
            <a:ext cx="3803372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000">
                <a:latin typeface="Arial Rounded MT Bold" panose="020F0704030504030204" pitchFamily="34" charset="0"/>
              </a:defRPr>
            </a:lvl1pPr>
          </a:lstStyle>
          <a:p>
            <a:r>
              <a:rPr lang="en-US" sz="3600" dirty="0"/>
              <a:t>Relational </a:t>
            </a:r>
          </a:p>
          <a:p>
            <a:r>
              <a:rPr lang="en-US" sz="3600" dirty="0"/>
              <a:t>Database</a:t>
            </a:r>
            <a:endParaRPr lang="en-IN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614D2B-592A-78EA-CF25-F84A041F6290}"/>
              </a:ext>
            </a:extLst>
          </p:cNvPr>
          <p:cNvSpPr txBox="1"/>
          <p:nvPr/>
        </p:nvSpPr>
        <p:spPr>
          <a:xfrm>
            <a:off x="7405358" y="2461759"/>
            <a:ext cx="4086083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000">
                <a:latin typeface="Arial Rounded MT Bold" panose="020F0704030504030204" pitchFamily="34" charset="0"/>
              </a:defRPr>
            </a:lvl1pPr>
          </a:lstStyle>
          <a:p>
            <a:r>
              <a:rPr lang="en-US" sz="3600" dirty="0"/>
              <a:t>Non-Relational Database</a:t>
            </a:r>
            <a:endParaRPr lang="en-IN" sz="3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E762AF-3488-6B4D-C9D2-08D1B064AB6C}"/>
              </a:ext>
            </a:extLst>
          </p:cNvPr>
          <p:cNvCxnSpPr>
            <a:cxnSpLocks/>
          </p:cNvCxnSpPr>
          <p:nvPr/>
        </p:nvCxnSpPr>
        <p:spPr>
          <a:xfrm>
            <a:off x="9448400" y="2064362"/>
            <a:ext cx="0" cy="361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48FE0C-22C1-FDB9-14FB-1D155CE8D1E3}"/>
              </a:ext>
            </a:extLst>
          </p:cNvPr>
          <p:cNvCxnSpPr/>
          <p:nvPr/>
        </p:nvCxnSpPr>
        <p:spPr>
          <a:xfrm>
            <a:off x="9448400" y="3657092"/>
            <a:ext cx="0" cy="322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1B5B61-22CC-8A32-E6CB-6269A3FF8CE8}"/>
              </a:ext>
            </a:extLst>
          </p:cNvPr>
          <p:cNvCxnSpPr>
            <a:cxnSpLocks/>
          </p:cNvCxnSpPr>
          <p:nvPr/>
        </p:nvCxnSpPr>
        <p:spPr>
          <a:xfrm>
            <a:off x="6395983" y="1818091"/>
            <a:ext cx="0" cy="246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83991EC-9EA8-7DF0-F868-0BD1CD6CD5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992" y="21047"/>
            <a:ext cx="1266334" cy="7095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5249FF-DEDC-B398-273C-DCFE760CB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653" y="102883"/>
            <a:ext cx="9672990" cy="559071"/>
          </a:xfrm>
          <a:prstGeom prst="rect">
            <a:avLst/>
          </a:prstGeom>
        </p:spPr>
      </p:pic>
      <p:pic>
        <p:nvPicPr>
          <p:cNvPr id="2050" name="Picture 2" descr="Non-Relational Databases and Their Types - GeeksforGeeks">
            <a:extLst>
              <a:ext uri="{FF2B5EF4-FFF2-40B4-BE49-F238E27FC236}">
                <a16:creationId xmlns:a16="http://schemas.microsoft.com/office/drawing/2014/main" id="{05EF3D73-CAB9-4836-C90B-35D82BA00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917" y="4125109"/>
            <a:ext cx="587692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427AA3-BAF3-A123-E97E-EB3872C872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5"/>
          <a:stretch/>
        </p:blipFill>
        <p:spPr>
          <a:xfrm>
            <a:off x="1238680" y="4280476"/>
            <a:ext cx="4738142" cy="325639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164A82F-D0EB-7396-F32E-03FF0280CA75}"/>
              </a:ext>
            </a:extLst>
          </p:cNvPr>
          <p:cNvSpPr/>
          <p:nvPr/>
        </p:nvSpPr>
        <p:spPr>
          <a:xfrm>
            <a:off x="5976822" y="1651837"/>
            <a:ext cx="6478410" cy="7672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C2CC66-0452-2D68-5A85-136ECD49BC2E}"/>
              </a:ext>
            </a:extLst>
          </p:cNvPr>
          <p:cNvSpPr txBox="1"/>
          <p:nvPr/>
        </p:nvSpPr>
        <p:spPr>
          <a:xfrm>
            <a:off x="6209195" y="2476887"/>
            <a:ext cx="64784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DIN Alternate Bold"/>
              </a:rPr>
              <a:t>Banking Systems:</a:t>
            </a:r>
          </a:p>
          <a:p>
            <a:r>
              <a:rPr lang="en-IN" sz="2400" dirty="0">
                <a:latin typeface="DIN Alternate Bold"/>
              </a:rPr>
              <a:t>	Customers ↔ Accounts ↔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DIN Alternate Bold"/>
              </a:rPr>
              <a:t>E-commerce:</a:t>
            </a:r>
          </a:p>
          <a:p>
            <a:r>
              <a:rPr lang="en-IN" sz="2400" dirty="0">
                <a:latin typeface="DIN Alternate Bold"/>
              </a:rPr>
              <a:t>	Users ↔ Orders ↔ Products ↔ Payments</a:t>
            </a:r>
          </a:p>
        </p:txBody>
      </p:sp>
    </p:spTree>
    <p:extLst>
      <p:ext uri="{BB962C8B-B14F-4D97-AF65-F5344CB8AC3E}">
        <p14:creationId xmlns:p14="http://schemas.microsoft.com/office/powerpoint/2010/main" val="988416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BA272-8B57-7E5B-88CC-787E07B38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93858C2-AD97-8550-4E79-E46B04F0226C}"/>
              </a:ext>
            </a:extLst>
          </p:cNvPr>
          <p:cNvSpPr txBox="1"/>
          <p:nvPr/>
        </p:nvSpPr>
        <p:spPr>
          <a:xfrm>
            <a:off x="3840523" y="943951"/>
            <a:ext cx="511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 Rounded MT Bold" panose="020F0704030504030204" pitchFamily="34" charset="0"/>
              </a:rPr>
              <a:t>Database Models</a:t>
            </a:r>
            <a:endParaRPr lang="en-IN" sz="4000" dirty="0">
              <a:latin typeface="Arial Rounded MT Bold" panose="020F07040305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F06507-C9D5-5E57-345B-AA6A4FFC25AA}"/>
              </a:ext>
            </a:extLst>
          </p:cNvPr>
          <p:cNvSpPr txBox="1"/>
          <p:nvPr/>
        </p:nvSpPr>
        <p:spPr>
          <a:xfrm>
            <a:off x="1238680" y="2483676"/>
            <a:ext cx="3803372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000">
                <a:latin typeface="Arial Rounded MT Bold" panose="020F0704030504030204" pitchFamily="34" charset="0"/>
              </a:defRPr>
            </a:lvl1pPr>
          </a:lstStyle>
          <a:p>
            <a:r>
              <a:rPr lang="en-US" sz="3600" dirty="0"/>
              <a:t>Relational </a:t>
            </a:r>
          </a:p>
          <a:p>
            <a:r>
              <a:rPr lang="en-US" sz="3600" dirty="0"/>
              <a:t>Database</a:t>
            </a:r>
            <a:endParaRPr lang="en-IN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39CA70-607A-987E-2446-BD613339DAAC}"/>
              </a:ext>
            </a:extLst>
          </p:cNvPr>
          <p:cNvSpPr txBox="1"/>
          <p:nvPr/>
        </p:nvSpPr>
        <p:spPr>
          <a:xfrm>
            <a:off x="7405358" y="2461759"/>
            <a:ext cx="4086083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000">
                <a:latin typeface="Arial Rounded MT Bold" panose="020F0704030504030204" pitchFamily="34" charset="0"/>
              </a:defRPr>
            </a:lvl1pPr>
          </a:lstStyle>
          <a:p>
            <a:r>
              <a:rPr lang="en-US" sz="3600" dirty="0"/>
              <a:t>Non-Relational Database</a:t>
            </a:r>
            <a:endParaRPr lang="en-IN" sz="36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65334B-2367-A81F-C8D0-8F38ED705BE4}"/>
              </a:ext>
            </a:extLst>
          </p:cNvPr>
          <p:cNvCxnSpPr>
            <a:cxnSpLocks/>
          </p:cNvCxnSpPr>
          <p:nvPr/>
        </p:nvCxnSpPr>
        <p:spPr>
          <a:xfrm>
            <a:off x="3140366" y="2064362"/>
            <a:ext cx="0" cy="361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EAAD3BF-EA07-BD1E-E3B6-8A03AC0F678E}"/>
              </a:ext>
            </a:extLst>
          </p:cNvPr>
          <p:cNvCxnSpPr>
            <a:cxnSpLocks/>
          </p:cNvCxnSpPr>
          <p:nvPr/>
        </p:nvCxnSpPr>
        <p:spPr>
          <a:xfrm>
            <a:off x="3140366" y="3726367"/>
            <a:ext cx="0" cy="398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36C667A-4253-05EC-C754-3703D9F1B5EE}"/>
              </a:ext>
            </a:extLst>
          </p:cNvPr>
          <p:cNvCxnSpPr>
            <a:cxnSpLocks/>
          </p:cNvCxnSpPr>
          <p:nvPr/>
        </p:nvCxnSpPr>
        <p:spPr>
          <a:xfrm>
            <a:off x="6395983" y="1818091"/>
            <a:ext cx="0" cy="246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1701F90-CA41-F071-9833-CD4F847815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992" y="21047"/>
            <a:ext cx="1266334" cy="7095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2AE237-3E2F-5C22-747B-C6E62C484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653" y="102883"/>
            <a:ext cx="9672990" cy="559071"/>
          </a:xfrm>
          <a:prstGeom prst="rect">
            <a:avLst/>
          </a:prstGeom>
        </p:spPr>
      </p:pic>
      <p:pic>
        <p:nvPicPr>
          <p:cNvPr id="2050" name="Picture 2" descr="Non-Relational Databases and Their Types - GeeksforGeeks">
            <a:extLst>
              <a:ext uri="{FF2B5EF4-FFF2-40B4-BE49-F238E27FC236}">
                <a16:creationId xmlns:a16="http://schemas.microsoft.com/office/drawing/2014/main" id="{AD91BC7A-44A4-F613-85F4-09FA2A40A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902" y="4125109"/>
            <a:ext cx="587692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2AD6EB-F808-EA5F-F7DA-29E5985F22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5"/>
          <a:stretch/>
        </p:blipFill>
        <p:spPr>
          <a:xfrm>
            <a:off x="1238680" y="4280476"/>
            <a:ext cx="4738142" cy="325639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40B0E0D-07DF-43AE-24B7-D7D7DD704C48}"/>
              </a:ext>
            </a:extLst>
          </p:cNvPr>
          <p:cNvSpPr/>
          <p:nvPr/>
        </p:nvSpPr>
        <p:spPr>
          <a:xfrm>
            <a:off x="0" y="1818091"/>
            <a:ext cx="6478410" cy="7672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E57B3F-EFF7-205F-36C8-CF9BC689BC7E}"/>
              </a:ext>
            </a:extLst>
          </p:cNvPr>
          <p:cNvSpPr txBox="1"/>
          <p:nvPr/>
        </p:nvSpPr>
        <p:spPr>
          <a:xfrm>
            <a:off x="601318" y="2156707"/>
            <a:ext cx="64784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Key-Value Database: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e.g., Redis, DynamoDB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Session Management in E-commerce</a:t>
            </a:r>
          </a:p>
          <a:p>
            <a:pPr lvl="1"/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Graph Database: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e.g., Neo4j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LinkedIn - "People You May Know" Feature</a:t>
            </a:r>
          </a:p>
          <a:p>
            <a:pPr lvl="1"/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Column-Family Database: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/>
              <a:t>e.g., Apache Cassandra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Netflix Watch History &amp; 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Document Database: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e.g., MongoDB, CouchDB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Amazon Product </a:t>
            </a:r>
            <a:r>
              <a:rPr lang="en-IN" sz="2400" dirty="0" err="1"/>
              <a:t>Catalog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82408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What is a Database?…"/>
          <p:cNvSpPr txBox="1">
            <a:spLocks noGrp="1"/>
          </p:cNvSpPr>
          <p:nvPr>
            <p:ph type="body" idx="1"/>
          </p:nvPr>
        </p:nvSpPr>
        <p:spPr>
          <a:xfrm>
            <a:off x="999067" y="1050385"/>
            <a:ext cx="10927889" cy="1152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ClrTx/>
              <a:buNone/>
            </a:pPr>
            <a:r>
              <a:rPr sz="2800" dirty="0">
                <a:solidFill>
                  <a:srgbClr val="0070C0"/>
                </a:solidFill>
                <a:latin typeface="Arial Rounded MT Bold" panose="020F0704030504030204" pitchFamily="34" charset="0"/>
                <a:ea typeface="Verdana"/>
                <a:cs typeface="Arial" panose="020B0604020202020204" pitchFamily="34" charset="0"/>
              </a:rPr>
              <a:t>What is a Data?</a:t>
            </a:r>
          </a:p>
          <a:p>
            <a:pPr marL="0" indent="0">
              <a:buClrTx/>
              <a:buNone/>
            </a:pPr>
            <a:r>
              <a:rPr lang="en-US" sz="23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Any piece of information that is collected and digitally stored.</a:t>
            </a: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  <a:p>
            <a:pPr marL="0" indent="0">
              <a:buClrTx/>
              <a:buNone/>
            </a:pP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  <a:p>
            <a:pPr marL="0" indent="0">
              <a:buClrTx/>
              <a:buNone/>
            </a:pPr>
            <a:endParaRPr lang="en-IN" sz="2400" dirty="0">
              <a:solidFill>
                <a:srgbClr val="0070C0"/>
              </a:solidFill>
              <a:latin typeface="Arial Rounded MT Bold" panose="020F0704030504030204" pitchFamily="34" charset="0"/>
              <a:ea typeface="Verdana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endParaRPr lang="en-IN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047986-E84E-11EC-292B-04855EEF37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992" y="21047"/>
            <a:ext cx="1266334" cy="709592"/>
          </a:xfrm>
          <a:prstGeom prst="rect">
            <a:avLst/>
          </a:prstGeom>
        </p:spPr>
      </p:pic>
      <p:sp>
        <p:nvSpPr>
          <p:cNvPr id="5" name="Database introduction">
            <a:extLst>
              <a:ext uri="{FF2B5EF4-FFF2-40B4-BE49-F238E27FC236}">
                <a16:creationId xmlns:a16="http://schemas.microsoft.com/office/drawing/2014/main" id="{476AADD7-3225-9FC5-BBEF-AE210EC1BE3F}"/>
              </a:ext>
            </a:extLst>
          </p:cNvPr>
          <p:cNvSpPr txBox="1">
            <a:spLocks/>
          </p:cNvSpPr>
          <p:nvPr/>
        </p:nvSpPr>
        <p:spPr>
          <a:xfrm>
            <a:off x="750956" y="321640"/>
            <a:ext cx="11176000" cy="395173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kern="1200" cap="all" spc="120">
                <a:solidFill>
                  <a:schemeClr val="tx1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97534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34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7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7580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3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What is data?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397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abase introduction">
            <a:extLst>
              <a:ext uri="{FF2B5EF4-FFF2-40B4-BE49-F238E27FC236}">
                <a16:creationId xmlns:a16="http://schemas.microsoft.com/office/drawing/2014/main" id="{A686F132-CF6D-91DC-80B2-83A50AC29973}"/>
              </a:ext>
            </a:extLst>
          </p:cNvPr>
          <p:cNvSpPr txBox="1">
            <a:spLocks/>
          </p:cNvSpPr>
          <p:nvPr/>
        </p:nvSpPr>
        <p:spPr>
          <a:xfrm>
            <a:off x="750956" y="321640"/>
            <a:ext cx="11176000" cy="395173"/>
          </a:xfrm>
          <a:prstGeom prst="rect">
            <a:avLst/>
          </a:prstGeom>
        </p:spPr>
        <p:txBody>
          <a:bodyPr/>
          <a:lstStyle>
            <a:lvl1pPr marL="325115" indent="-325115" algn="l" defTabSz="1300460" rtl="0" eaLnBrk="1" latinLnBrk="0" hangingPunct="1">
              <a:lnSpc>
                <a:spcPct val="90000"/>
              </a:lnSpc>
              <a:spcBef>
                <a:spcPts val="1422"/>
              </a:spcBef>
              <a:buFont typeface="Arial" panose="020B0604020202020204" pitchFamily="34" charset="0"/>
              <a:buChar char="•"/>
              <a:defRPr sz="39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534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34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7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7580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3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400" dirty="0">
                <a:latin typeface="DIN Alternate Bold"/>
              </a:rPr>
              <a:t>What is MySQL?</a:t>
            </a:r>
          </a:p>
        </p:txBody>
      </p:sp>
      <p:sp>
        <p:nvSpPr>
          <p:cNvPr id="5" name="What is a Database?…">
            <a:extLst>
              <a:ext uri="{FF2B5EF4-FFF2-40B4-BE49-F238E27FC236}">
                <a16:creationId xmlns:a16="http://schemas.microsoft.com/office/drawing/2014/main" id="{96B29812-BC47-9F5A-3E17-0BDA77E723EE}"/>
              </a:ext>
            </a:extLst>
          </p:cNvPr>
          <p:cNvSpPr txBox="1">
            <a:spLocks/>
          </p:cNvSpPr>
          <p:nvPr/>
        </p:nvSpPr>
        <p:spPr>
          <a:xfrm>
            <a:off x="999066" y="1177637"/>
            <a:ext cx="10106255" cy="3699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5115" indent="-325115" algn="l" defTabSz="1300460" rtl="0" eaLnBrk="1" latinLnBrk="0" hangingPunct="1">
              <a:lnSpc>
                <a:spcPct val="90000"/>
              </a:lnSpc>
              <a:spcBef>
                <a:spcPts val="1422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39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534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34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7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7580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3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70C0"/>
                </a:solidFill>
                <a:latin typeface="Arial Rounded MT Bold" panose="020F0704030504030204" pitchFamily="34" charset="0"/>
                <a:ea typeface="Verdana"/>
                <a:cs typeface="Arial" panose="020B0604020202020204" pitchFamily="34" charset="0"/>
              </a:rPr>
              <a:t>What is RDBMS?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300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Stands for "relational database management system." 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300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An RDBMS is a subset of DBMS designed specifically for relational databases.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300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Stores data in a structured format, using rows and columns.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300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It is "relational" because the values within each table are related to each other. 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300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Tables may also be related to other tables.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A44313-080C-3EDB-7A24-93CED521C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0" y="5013613"/>
            <a:ext cx="57150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4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84C8C-ED78-71E8-F159-69A7B24A4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abase introduction">
            <a:extLst>
              <a:ext uri="{FF2B5EF4-FFF2-40B4-BE49-F238E27FC236}">
                <a16:creationId xmlns:a16="http://schemas.microsoft.com/office/drawing/2014/main" id="{1EFEB3C0-D318-2BCE-F921-B208A415D8A1}"/>
              </a:ext>
            </a:extLst>
          </p:cNvPr>
          <p:cNvSpPr txBox="1">
            <a:spLocks/>
          </p:cNvSpPr>
          <p:nvPr/>
        </p:nvSpPr>
        <p:spPr>
          <a:xfrm>
            <a:off x="750956" y="321640"/>
            <a:ext cx="11176000" cy="395173"/>
          </a:xfrm>
          <a:prstGeom prst="rect">
            <a:avLst/>
          </a:prstGeom>
        </p:spPr>
        <p:txBody>
          <a:bodyPr/>
          <a:lstStyle>
            <a:lvl1pPr marL="325115" indent="-325115" algn="l" defTabSz="1300460" rtl="0" eaLnBrk="1" latinLnBrk="0" hangingPunct="1">
              <a:lnSpc>
                <a:spcPct val="90000"/>
              </a:lnSpc>
              <a:spcBef>
                <a:spcPts val="1422"/>
              </a:spcBef>
              <a:buFont typeface="Arial" panose="020B0604020202020204" pitchFamily="34" charset="0"/>
              <a:buChar char="•"/>
              <a:defRPr sz="39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534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34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7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7580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3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400" dirty="0">
                <a:latin typeface="DIN Alternate Bold"/>
              </a:rPr>
              <a:t>What is SQL?</a:t>
            </a:r>
          </a:p>
        </p:txBody>
      </p:sp>
      <p:sp>
        <p:nvSpPr>
          <p:cNvPr id="6" name="What is a Database?…">
            <a:extLst>
              <a:ext uri="{FF2B5EF4-FFF2-40B4-BE49-F238E27FC236}">
                <a16:creationId xmlns:a16="http://schemas.microsoft.com/office/drawing/2014/main" id="{CA22F8E8-B4BC-4A93-1D90-A79629502C90}"/>
              </a:ext>
            </a:extLst>
          </p:cNvPr>
          <p:cNvSpPr txBox="1">
            <a:spLocks/>
          </p:cNvSpPr>
          <p:nvPr/>
        </p:nvSpPr>
        <p:spPr>
          <a:xfrm>
            <a:off x="1285828" y="1247447"/>
            <a:ext cx="10106255" cy="7564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5115" indent="-325115" algn="l" defTabSz="1300460" rtl="0" eaLnBrk="1" latinLnBrk="0" hangingPunct="1">
              <a:lnSpc>
                <a:spcPct val="90000"/>
              </a:lnSpc>
              <a:spcBef>
                <a:spcPts val="1422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39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534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34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7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7580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3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70C0"/>
                </a:solidFill>
                <a:latin typeface="Arial Rounded MT Bold" panose="020F0704030504030204" pitchFamily="34" charset="0"/>
                <a:ea typeface="Verdana"/>
                <a:cs typeface="Arial" panose="020B0604020202020204" pitchFamily="34" charset="0"/>
              </a:rPr>
              <a:t>What is SQL?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300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SQL stands for “Structured Query Language,” is the programming language that’s been widely used in managing data in relational database management systems (RDBMS).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300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SQL provides a mechanism for storage, manipulation, retrieval of structured data and security. </a:t>
            </a:r>
          </a:p>
          <a:p>
            <a:pPr marL="650230" lvl="1" indent="0">
              <a:buClrTx/>
              <a:buNone/>
            </a:pP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300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SQL has a structure, syntax and order.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5618FA-7B79-A62A-3A38-96CEF8330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71"/>
          <a:stretch/>
        </p:blipFill>
        <p:spPr>
          <a:xfrm>
            <a:off x="664384" y="5320144"/>
            <a:ext cx="11298378" cy="44195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8635BB-FE44-5350-93D9-74B839C44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219" y="5814474"/>
            <a:ext cx="2781599" cy="188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5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NoSQL, or most commonly known as ‘Not only SQL’ database,…"/>
          <p:cNvSpPr txBox="1">
            <a:spLocks noGrp="1"/>
          </p:cNvSpPr>
          <p:nvPr>
            <p:ph type="body" idx="1"/>
          </p:nvPr>
        </p:nvSpPr>
        <p:spPr>
          <a:xfrm>
            <a:off x="1962794" y="3635777"/>
            <a:ext cx="10078720" cy="212183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How do I pronounce SQL??</a:t>
            </a:r>
            <a:endParaRPr lang="en-US" sz="3200" b="0" i="0" dirty="0">
              <a:solidFill>
                <a:srgbClr val="3D3D3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b="0" i="0" dirty="0">
                <a:solidFill>
                  <a:srgbClr val="3D3D3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Some people pronounce SQL as “sequel” and </a:t>
            </a:r>
          </a:p>
          <a:p>
            <a:r>
              <a:rPr lang="en-US" sz="4000" b="0" i="0" dirty="0">
                <a:solidFill>
                  <a:srgbClr val="3D3D3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others say “</a:t>
            </a:r>
            <a:r>
              <a:rPr lang="en-US" sz="4000" b="0" i="0" dirty="0" err="1">
                <a:solidFill>
                  <a:srgbClr val="3D3D3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</a:t>
            </a:r>
            <a:r>
              <a:rPr lang="en-US" sz="4000" b="0" i="0" dirty="0">
                <a:solidFill>
                  <a:srgbClr val="3D3D3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-cue-ell.”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Text"/>
          <p:cNvSpPr txBox="1"/>
          <p:nvPr/>
        </p:nvSpPr>
        <p:spPr>
          <a:xfrm>
            <a:off x="4492554" y="270237"/>
            <a:ext cx="7548960" cy="2456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55D157-CDFA-4202-5E21-E05A8BE08E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992" y="21047"/>
            <a:ext cx="1266334" cy="70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77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5540F-59A2-1E33-8C4A-5119A3A21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abase introduction">
            <a:extLst>
              <a:ext uri="{FF2B5EF4-FFF2-40B4-BE49-F238E27FC236}">
                <a16:creationId xmlns:a16="http://schemas.microsoft.com/office/drawing/2014/main" id="{A3F01F14-8C42-5574-B7B5-6E512B338F66}"/>
              </a:ext>
            </a:extLst>
          </p:cNvPr>
          <p:cNvSpPr txBox="1">
            <a:spLocks/>
          </p:cNvSpPr>
          <p:nvPr/>
        </p:nvSpPr>
        <p:spPr>
          <a:xfrm>
            <a:off x="750956" y="321640"/>
            <a:ext cx="11176000" cy="395173"/>
          </a:xfrm>
          <a:prstGeom prst="rect">
            <a:avLst/>
          </a:prstGeom>
        </p:spPr>
        <p:txBody>
          <a:bodyPr/>
          <a:lstStyle>
            <a:lvl1pPr marL="325115" indent="-325115" algn="l" defTabSz="1300460" rtl="0" eaLnBrk="1" latinLnBrk="0" hangingPunct="1">
              <a:lnSpc>
                <a:spcPct val="90000"/>
              </a:lnSpc>
              <a:spcBef>
                <a:spcPts val="1422"/>
              </a:spcBef>
              <a:buFont typeface="Arial" panose="020B0604020202020204" pitchFamily="34" charset="0"/>
              <a:buChar char="•"/>
              <a:defRPr sz="39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534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34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7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7580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3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400" dirty="0">
                <a:latin typeface="DIN Alternate Bold"/>
              </a:rPr>
              <a:t>What is MySQL?</a:t>
            </a:r>
          </a:p>
        </p:txBody>
      </p:sp>
      <p:sp>
        <p:nvSpPr>
          <p:cNvPr id="6" name="What is a Database?…">
            <a:extLst>
              <a:ext uri="{FF2B5EF4-FFF2-40B4-BE49-F238E27FC236}">
                <a16:creationId xmlns:a16="http://schemas.microsoft.com/office/drawing/2014/main" id="{491CBFCF-DB6F-D486-872B-B066B44307DB}"/>
              </a:ext>
            </a:extLst>
          </p:cNvPr>
          <p:cNvSpPr txBox="1">
            <a:spLocks/>
          </p:cNvSpPr>
          <p:nvPr/>
        </p:nvSpPr>
        <p:spPr>
          <a:xfrm>
            <a:off x="1285828" y="1247448"/>
            <a:ext cx="10106255" cy="3629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5115" indent="-325115" algn="l" defTabSz="1300460" rtl="0" eaLnBrk="1" latinLnBrk="0" hangingPunct="1">
              <a:lnSpc>
                <a:spcPct val="90000"/>
              </a:lnSpc>
              <a:spcBef>
                <a:spcPts val="1422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39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534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34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7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7580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3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70C0"/>
                </a:solidFill>
                <a:latin typeface="Arial Rounded MT Bold" panose="020F0704030504030204" pitchFamily="34" charset="0"/>
                <a:ea typeface="Verdana"/>
                <a:cs typeface="Arial" panose="020B0604020202020204" pitchFamily="34" charset="0"/>
              </a:rPr>
              <a:t>What is MySQL?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300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MySQL is a relational database management system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300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MySQL is free and open-source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300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MySQL was first released in 1995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300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MySQL is developed, distributed, and supported by Oracle Corporation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300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MySQL is named after co-founder Monty </a:t>
            </a:r>
            <a:r>
              <a:rPr lang="en-US" sz="2300" dirty="0" err="1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Widenius's</a:t>
            </a:r>
            <a:r>
              <a:rPr lang="en-US" sz="2300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 daughter: My</a:t>
            </a:r>
          </a:p>
        </p:txBody>
      </p:sp>
      <p:pic>
        <p:nvPicPr>
          <p:cNvPr id="2" name="Picture 2" descr="MySQL and Moodle - ElearningWorld.org">
            <a:extLst>
              <a:ext uri="{FF2B5EF4-FFF2-40B4-BE49-F238E27FC236}">
                <a16:creationId xmlns:a16="http://schemas.microsoft.com/office/drawing/2014/main" id="{CCE30659-476B-4BA2-ABEA-3C787F08E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448" y="4652942"/>
            <a:ext cx="5738524" cy="381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007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F9FBC-AAB3-59E6-074D-8BBC36CB5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abase introduction">
            <a:extLst>
              <a:ext uri="{FF2B5EF4-FFF2-40B4-BE49-F238E27FC236}">
                <a16:creationId xmlns:a16="http://schemas.microsoft.com/office/drawing/2014/main" id="{BD9D2A3E-E7F1-9264-4738-F6555BC7391C}"/>
              </a:ext>
            </a:extLst>
          </p:cNvPr>
          <p:cNvSpPr txBox="1">
            <a:spLocks/>
          </p:cNvSpPr>
          <p:nvPr/>
        </p:nvSpPr>
        <p:spPr>
          <a:xfrm>
            <a:off x="750956" y="321640"/>
            <a:ext cx="11176000" cy="395173"/>
          </a:xfrm>
          <a:prstGeom prst="rect">
            <a:avLst/>
          </a:prstGeom>
        </p:spPr>
        <p:txBody>
          <a:bodyPr/>
          <a:lstStyle>
            <a:lvl1pPr marL="325115" indent="-325115" algn="l" defTabSz="1300460" rtl="0" eaLnBrk="1" latinLnBrk="0" hangingPunct="1">
              <a:lnSpc>
                <a:spcPct val="90000"/>
              </a:lnSpc>
              <a:spcBef>
                <a:spcPts val="1422"/>
              </a:spcBef>
              <a:buFont typeface="Arial" panose="020B0604020202020204" pitchFamily="34" charset="0"/>
              <a:buChar char="•"/>
              <a:defRPr sz="39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534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34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7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7580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3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400" dirty="0">
                <a:latin typeface="DIN Alternate Bold"/>
              </a:rPr>
              <a:t>MySQL - Database, Tables, Primary Keys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F53FA7-ED78-6472-2D6B-1C2DAD284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7"/>
          <a:stretch/>
        </p:blipFill>
        <p:spPr>
          <a:xfrm>
            <a:off x="1872572" y="2483427"/>
            <a:ext cx="10188567" cy="47867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25DC16A-7C9A-2477-A85E-84B7EB23B7D2}"/>
              </a:ext>
            </a:extLst>
          </p:cNvPr>
          <p:cNvSpPr/>
          <p:nvPr/>
        </p:nvSpPr>
        <p:spPr>
          <a:xfrm>
            <a:off x="10543309" y="6470073"/>
            <a:ext cx="2008909" cy="969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73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A31CBE-996D-636D-A2A8-9226EEEA95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51" t="18840" r="17052" b="54710"/>
          <a:stretch/>
        </p:blipFill>
        <p:spPr>
          <a:xfrm>
            <a:off x="4678016" y="795131"/>
            <a:ext cx="7283255" cy="22528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373053-A1D2-836F-FF0C-AFF443676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51" t="47826" r="17052" b="27174"/>
          <a:stretch/>
        </p:blipFill>
        <p:spPr>
          <a:xfrm>
            <a:off x="4890051" y="6758606"/>
            <a:ext cx="7206886" cy="21070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9633D-7F63-9C76-5658-77B2C97F08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749" t="22283" r="17153" b="42572"/>
          <a:stretch/>
        </p:blipFill>
        <p:spPr>
          <a:xfrm>
            <a:off x="597714" y="3233530"/>
            <a:ext cx="7415752" cy="3048000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B07C2AD-4B8B-E3D7-7518-4E0DB84473A9}"/>
              </a:ext>
            </a:extLst>
          </p:cNvPr>
          <p:cNvCxnSpPr>
            <a:cxnSpLocks/>
            <a:endCxn id="3" idx="1"/>
          </p:cNvCxnSpPr>
          <p:nvPr/>
        </p:nvCxnSpPr>
        <p:spPr>
          <a:xfrm rot="5400000" flipH="1" flipV="1">
            <a:off x="3173895" y="2431775"/>
            <a:ext cx="2014330" cy="993912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A953142-891C-1CB9-CA64-40ED7E3A32C9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H="1">
            <a:off x="3746369" y="6668472"/>
            <a:ext cx="1702903" cy="584461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BD31044-54C2-C6C8-4386-5175DE3DC79F}"/>
              </a:ext>
            </a:extLst>
          </p:cNvPr>
          <p:cNvSpPr/>
          <p:nvPr/>
        </p:nvSpPr>
        <p:spPr>
          <a:xfrm>
            <a:off x="4784035" y="1457739"/>
            <a:ext cx="1417982" cy="147099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8287D7-0A3F-B9B5-AC68-A69E8A2E4122}"/>
              </a:ext>
            </a:extLst>
          </p:cNvPr>
          <p:cNvSpPr/>
          <p:nvPr/>
        </p:nvSpPr>
        <p:spPr>
          <a:xfrm>
            <a:off x="2604053" y="3978964"/>
            <a:ext cx="1417982" cy="21302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2D83DF-EB35-5264-45CD-EC6F49FB8540}"/>
              </a:ext>
            </a:extLst>
          </p:cNvPr>
          <p:cNvSpPr/>
          <p:nvPr/>
        </p:nvSpPr>
        <p:spPr>
          <a:xfrm>
            <a:off x="4218768" y="3965711"/>
            <a:ext cx="1417982" cy="213028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45F0D9-C6C1-F30E-E41A-31C0EDE8F84E}"/>
              </a:ext>
            </a:extLst>
          </p:cNvPr>
          <p:cNvSpPr/>
          <p:nvPr/>
        </p:nvSpPr>
        <p:spPr>
          <a:xfrm>
            <a:off x="4927759" y="7315199"/>
            <a:ext cx="1685076" cy="143786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624A87E-7154-4C01-E357-0FF7C9B00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14" y="768627"/>
            <a:ext cx="2499577" cy="151193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5932E26-6927-E649-3188-DB2DE45812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992" y="21047"/>
            <a:ext cx="1266334" cy="7095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C8B9AA-306D-12A5-D9B8-E9957C300E70}"/>
              </a:ext>
            </a:extLst>
          </p:cNvPr>
          <p:cNvSpPr txBox="1"/>
          <p:nvPr/>
        </p:nvSpPr>
        <p:spPr>
          <a:xfrm>
            <a:off x="9130145" y="4661523"/>
            <a:ext cx="3276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FF0000"/>
                </a:solidFill>
                <a:latin typeface="Brush Script MT" panose="03060802040406070304" pitchFamily="66" charset="0"/>
              </a:rPr>
              <a:t>Related tables</a:t>
            </a:r>
          </a:p>
        </p:txBody>
      </p:sp>
      <p:sp>
        <p:nvSpPr>
          <p:cNvPr id="6" name="Database introduction">
            <a:extLst>
              <a:ext uri="{FF2B5EF4-FFF2-40B4-BE49-F238E27FC236}">
                <a16:creationId xmlns:a16="http://schemas.microsoft.com/office/drawing/2014/main" id="{2D9CFECA-9CF8-0345-FAEB-703FA44F3AF8}"/>
              </a:ext>
            </a:extLst>
          </p:cNvPr>
          <p:cNvSpPr txBox="1">
            <a:spLocks/>
          </p:cNvSpPr>
          <p:nvPr/>
        </p:nvSpPr>
        <p:spPr>
          <a:xfrm>
            <a:off x="750956" y="321640"/>
            <a:ext cx="11176000" cy="395173"/>
          </a:xfrm>
          <a:prstGeom prst="rect">
            <a:avLst/>
          </a:prstGeom>
        </p:spPr>
        <p:txBody>
          <a:bodyPr/>
          <a:lstStyle>
            <a:lvl1pPr marL="325115" indent="-325115" algn="l" defTabSz="1300460" rtl="0" eaLnBrk="1" latinLnBrk="0" hangingPunct="1">
              <a:lnSpc>
                <a:spcPct val="90000"/>
              </a:lnSpc>
              <a:spcBef>
                <a:spcPts val="1422"/>
              </a:spcBef>
              <a:buFont typeface="Arial" panose="020B0604020202020204" pitchFamily="34" charset="0"/>
              <a:buChar char="•"/>
              <a:defRPr sz="39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534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34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7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7580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3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400" dirty="0">
                <a:latin typeface="DIN Alternate Bold"/>
              </a:rPr>
              <a:t>MySQL - Database, Tables, Primary Keys</a:t>
            </a:r>
          </a:p>
        </p:txBody>
      </p:sp>
    </p:spTree>
    <p:extLst>
      <p:ext uri="{BB962C8B-B14F-4D97-AF65-F5344CB8AC3E}">
        <p14:creationId xmlns:p14="http://schemas.microsoft.com/office/powerpoint/2010/main" val="3518198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A31CBE-996D-636D-A2A8-9226EEEA95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51" t="18840" r="17052" b="54710"/>
          <a:stretch/>
        </p:blipFill>
        <p:spPr>
          <a:xfrm>
            <a:off x="4678016" y="795131"/>
            <a:ext cx="7283255" cy="22528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373053-A1D2-836F-FF0C-AFF443676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51" t="47826" r="17052" b="27174"/>
          <a:stretch/>
        </p:blipFill>
        <p:spPr>
          <a:xfrm>
            <a:off x="4890051" y="6758606"/>
            <a:ext cx="7206886" cy="21070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9633D-7F63-9C76-5658-77B2C97F08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749" t="22283" r="17153" b="42572"/>
          <a:stretch/>
        </p:blipFill>
        <p:spPr>
          <a:xfrm>
            <a:off x="597714" y="3233530"/>
            <a:ext cx="7415752" cy="3048000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B07C2AD-4B8B-E3D7-7518-4E0DB84473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26904" y="2378766"/>
            <a:ext cx="2014330" cy="1099931"/>
          </a:xfrm>
          <a:prstGeom prst="bentConnector3">
            <a:avLst>
              <a:gd name="adj1" fmla="val 988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A953142-891C-1CB9-CA64-40ED7E3A32C9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H="1">
            <a:off x="3739742" y="6661846"/>
            <a:ext cx="1716156" cy="5844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E624A87E-7154-4C01-E357-0FF7C9B00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14" y="768627"/>
            <a:ext cx="2499577" cy="151193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5932E26-6927-E649-3188-DB2DE45812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992" y="21047"/>
            <a:ext cx="1266334" cy="7095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50FE69-0EBF-9185-B6A3-D5D7C8F1A016}"/>
              </a:ext>
            </a:extLst>
          </p:cNvPr>
          <p:cNvSpPr txBox="1"/>
          <p:nvPr/>
        </p:nvSpPr>
        <p:spPr>
          <a:xfrm>
            <a:off x="9130145" y="4661523"/>
            <a:ext cx="3276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FF0000"/>
                </a:solidFill>
                <a:latin typeface="Brush Script MT" panose="03060802040406070304" pitchFamily="66" charset="0"/>
              </a:rPr>
              <a:t>Data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28814A-8531-26F8-88FA-B6A6BA3F8F4E}"/>
              </a:ext>
            </a:extLst>
          </p:cNvPr>
          <p:cNvCxnSpPr>
            <a:cxnSpLocks/>
          </p:cNvCxnSpPr>
          <p:nvPr/>
        </p:nvCxnSpPr>
        <p:spPr>
          <a:xfrm flipH="1" flipV="1">
            <a:off x="6733309" y="4530436"/>
            <a:ext cx="2396836" cy="45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6A0AAA-B48F-03AC-A6EA-468429DAE027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8423564" y="2022764"/>
            <a:ext cx="706581" cy="296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486A93-9D03-4517-8710-51824D956B97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633855" y="4984689"/>
            <a:ext cx="1496290" cy="2827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Database introduction">
            <a:extLst>
              <a:ext uri="{FF2B5EF4-FFF2-40B4-BE49-F238E27FC236}">
                <a16:creationId xmlns:a16="http://schemas.microsoft.com/office/drawing/2014/main" id="{1F5BB786-0BA2-F598-E28C-BB1089B36D8A}"/>
              </a:ext>
            </a:extLst>
          </p:cNvPr>
          <p:cNvSpPr txBox="1">
            <a:spLocks/>
          </p:cNvSpPr>
          <p:nvPr/>
        </p:nvSpPr>
        <p:spPr>
          <a:xfrm>
            <a:off x="750956" y="321640"/>
            <a:ext cx="11176000" cy="395173"/>
          </a:xfrm>
          <a:prstGeom prst="rect">
            <a:avLst/>
          </a:prstGeom>
        </p:spPr>
        <p:txBody>
          <a:bodyPr/>
          <a:lstStyle>
            <a:lvl1pPr marL="325115" indent="-325115" algn="l" defTabSz="1300460" rtl="0" eaLnBrk="1" latinLnBrk="0" hangingPunct="1">
              <a:lnSpc>
                <a:spcPct val="90000"/>
              </a:lnSpc>
              <a:spcBef>
                <a:spcPts val="1422"/>
              </a:spcBef>
              <a:buFont typeface="Arial" panose="020B0604020202020204" pitchFamily="34" charset="0"/>
              <a:buChar char="•"/>
              <a:defRPr sz="39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534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34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7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7580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3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400" dirty="0">
                <a:latin typeface="DIN Alternate Bold"/>
              </a:rPr>
              <a:t>MySQL - Database, Tables, Primary Keys</a:t>
            </a:r>
          </a:p>
        </p:txBody>
      </p:sp>
    </p:spTree>
    <p:extLst>
      <p:ext uri="{BB962C8B-B14F-4D97-AF65-F5344CB8AC3E}">
        <p14:creationId xmlns:p14="http://schemas.microsoft.com/office/powerpoint/2010/main" val="2516049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A31CBE-996D-636D-A2A8-9226EEEA95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51" t="18840" r="17052" b="54710"/>
          <a:stretch/>
        </p:blipFill>
        <p:spPr>
          <a:xfrm>
            <a:off x="4678016" y="795131"/>
            <a:ext cx="7283255" cy="22528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373053-A1D2-836F-FF0C-AFF443676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51" t="47826" r="17052" b="27174"/>
          <a:stretch/>
        </p:blipFill>
        <p:spPr>
          <a:xfrm>
            <a:off x="4890051" y="6758606"/>
            <a:ext cx="7206886" cy="21070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9633D-7F63-9C76-5658-77B2C97F08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749" t="22283" r="17153" b="42572"/>
          <a:stretch/>
        </p:blipFill>
        <p:spPr>
          <a:xfrm>
            <a:off x="597714" y="3233530"/>
            <a:ext cx="7415752" cy="3048000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B07C2AD-4B8B-E3D7-7518-4E0DB84473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26904" y="2378766"/>
            <a:ext cx="2014330" cy="1099931"/>
          </a:xfrm>
          <a:prstGeom prst="bentConnector3">
            <a:avLst>
              <a:gd name="adj1" fmla="val 988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A953142-891C-1CB9-CA64-40ED7E3A32C9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H="1">
            <a:off x="3739742" y="6661846"/>
            <a:ext cx="1716156" cy="5844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E624A87E-7154-4C01-E357-0FF7C9B00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14" y="768627"/>
            <a:ext cx="2499577" cy="151193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5932E26-6927-E649-3188-DB2DE45812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992" y="21047"/>
            <a:ext cx="1266334" cy="7095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50FE69-0EBF-9185-B6A3-D5D7C8F1A016}"/>
              </a:ext>
            </a:extLst>
          </p:cNvPr>
          <p:cNvSpPr txBox="1"/>
          <p:nvPr/>
        </p:nvSpPr>
        <p:spPr>
          <a:xfrm>
            <a:off x="9130145" y="4661523"/>
            <a:ext cx="3276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FF0000"/>
                </a:solidFill>
                <a:latin typeface="Brush Script MT" panose="03060802040406070304" pitchFamily="66" charset="0"/>
              </a:rPr>
              <a:t>Data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28814A-8531-26F8-88FA-B6A6BA3F8F4E}"/>
              </a:ext>
            </a:extLst>
          </p:cNvPr>
          <p:cNvCxnSpPr>
            <a:cxnSpLocks/>
          </p:cNvCxnSpPr>
          <p:nvPr/>
        </p:nvCxnSpPr>
        <p:spPr>
          <a:xfrm flipH="1" flipV="1">
            <a:off x="6733309" y="4530436"/>
            <a:ext cx="2396836" cy="45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6A0AAA-B48F-03AC-A6EA-468429DAE027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8423564" y="2022764"/>
            <a:ext cx="706581" cy="296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486A93-9D03-4517-8710-51824D956B97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633855" y="4984689"/>
            <a:ext cx="1496290" cy="2827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2C9271B-7E8F-B8D2-0713-3C0BFF4DA7E0}"/>
              </a:ext>
            </a:extLst>
          </p:cNvPr>
          <p:cNvSpPr txBox="1"/>
          <p:nvPr/>
        </p:nvSpPr>
        <p:spPr>
          <a:xfrm>
            <a:off x="8902556" y="3476888"/>
            <a:ext cx="105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numeric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834FE5-55D8-DFCD-C292-3B9E51ABC69F}"/>
              </a:ext>
            </a:extLst>
          </p:cNvPr>
          <p:cNvSpPr txBox="1"/>
          <p:nvPr/>
        </p:nvSpPr>
        <p:spPr>
          <a:xfrm>
            <a:off x="8034248" y="4452586"/>
            <a:ext cx="105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date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7652C7-74DF-56F3-F925-9F37899C49B5}"/>
              </a:ext>
            </a:extLst>
          </p:cNvPr>
          <p:cNvSpPr txBox="1"/>
          <p:nvPr/>
        </p:nvSpPr>
        <p:spPr>
          <a:xfrm>
            <a:off x="8603672" y="5935557"/>
            <a:ext cx="105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text</a:t>
            </a:r>
          </a:p>
        </p:txBody>
      </p:sp>
      <p:sp>
        <p:nvSpPr>
          <p:cNvPr id="6" name="Database introduction">
            <a:extLst>
              <a:ext uri="{FF2B5EF4-FFF2-40B4-BE49-F238E27FC236}">
                <a16:creationId xmlns:a16="http://schemas.microsoft.com/office/drawing/2014/main" id="{3C8EECBA-FF73-E916-829B-DAB621293648}"/>
              </a:ext>
            </a:extLst>
          </p:cNvPr>
          <p:cNvSpPr txBox="1">
            <a:spLocks/>
          </p:cNvSpPr>
          <p:nvPr/>
        </p:nvSpPr>
        <p:spPr>
          <a:xfrm>
            <a:off x="750956" y="321640"/>
            <a:ext cx="11176000" cy="395173"/>
          </a:xfrm>
          <a:prstGeom prst="rect">
            <a:avLst/>
          </a:prstGeom>
        </p:spPr>
        <p:txBody>
          <a:bodyPr/>
          <a:lstStyle>
            <a:lvl1pPr marL="325115" indent="-325115" algn="l" defTabSz="1300460" rtl="0" eaLnBrk="1" latinLnBrk="0" hangingPunct="1">
              <a:lnSpc>
                <a:spcPct val="90000"/>
              </a:lnSpc>
              <a:spcBef>
                <a:spcPts val="1422"/>
              </a:spcBef>
              <a:buFont typeface="Arial" panose="020B0604020202020204" pitchFamily="34" charset="0"/>
              <a:buChar char="•"/>
              <a:defRPr sz="39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534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34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7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7580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3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400" dirty="0">
                <a:latin typeface="DIN Alternate Bold"/>
              </a:rPr>
              <a:t>MySQL - Database, Tables, Primary Keys</a:t>
            </a:r>
          </a:p>
        </p:txBody>
      </p:sp>
    </p:spTree>
    <p:extLst>
      <p:ext uri="{BB962C8B-B14F-4D97-AF65-F5344CB8AC3E}">
        <p14:creationId xmlns:p14="http://schemas.microsoft.com/office/powerpoint/2010/main" val="455625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A31CBE-996D-636D-A2A8-9226EEEA95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51" t="18840" r="17052" b="54710"/>
          <a:stretch/>
        </p:blipFill>
        <p:spPr>
          <a:xfrm>
            <a:off x="4678016" y="795131"/>
            <a:ext cx="7283255" cy="22528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373053-A1D2-836F-FF0C-AFF443676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51" t="47826" r="17052" b="27174"/>
          <a:stretch/>
        </p:blipFill>
        <p:spPr>
          <a:xfrm>
            <a:off x="4890051" y="6758606"/>
            <a:ext cx="7206886" cy="21070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9633D-7F63-9C76-5658-77B2C97F08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749" t="22283" r="17153" b="42572"/>
          <a:stretch/>
        </p:blipFill>
        <p:spPr>
          <a:xfrm>
            <a:off x="597714" y="3233530"/>
            <a:ext cx="7415752" cy="3048000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B07C2AD-4B8B-E3D7-7518-4E0DB84473A9}"/>
              </a:ext>
            </a:extLst>
          </p:cNvPr>
          <p:cNvCxnSpPr>
            <a:cxnSpLocks/>
            <a:endCxn id="3" idx="1"/>
          </p:cNvCxnSpPr>
          <p:nvPr/>
        </p:nvCxnSpPr>
        <p:spPr>
          <a:xfrm rot="5400000" flipH="1" flipV="1">
            <a:off x="3173895" y="2431775"/>
            <a:ext cx="2014330" cy="9939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A953142-891C-1CB9-CA64-40ED7E3A32C9}"/>
              </a:ext>
            </a:extLst>
          </p:cNvPr>
          <p:cNvCxnSpPr>
            <a:cxnSpLocks/>
            <a:stCxn id="7" idx="2"/>
            <a:endCxn id="5" idx="1"/>
          </p:cNvCxnSpPr>
          <p:nvPr/>
        </p:nvCxnSpPr>
        <p:spPr>
          <a:xfrm rot="16200000" flipH="1">
            <a:off x="3832508" y="6754611"/>
            <a:ext cx="1530625" cy="5844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BD31044-54C2-C6C8-4386-5175DE3DC79F}"/>
              </a:ext>
            </a:extLst>
          </p:cNvPr>
          <p:cNvSpPr/>
          <p:nvPr/>
        </p:nvSpPr>
        <p:spPr>
          <a:xfrm>
            <a:off x="4784035" y="1457739"/>
            <a:ext cx="1417982" cy="147099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8287D7-0A3F-B9B5-AC68-A69E8A2E4122}"/>
              </a:ext>
            </a:extLst>
          </p:cNvPr>
          <p:cNvSpPr/>
          <p:nvPr/>
        </p:nvSpPr>
        <p:spPr>
          <a:xfrm>
            <a:off x="722927" y="3954566"/>
            <a:ext cx="1417982" cy="21302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45F0D9-C6C1-F30E-E41A-31C0EDE8F84E}"/>
              </a:ext>
            </a:extLst>
          </p:cNvPr>
          <p:cNvSpPr/>
          <p:nvPr/>
        </p:nvSpPr>
        <p:spPr>
          <a:xfrm>
            <a:off x="4927759" y="7315199"/>
            <a:ext cx="1685076" cy="143786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624A87E-7154-4C01-E357-0FF7C9B00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14" y="768627"/>
            <a:ext cx="2499577" cy="151193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5932E26-6927-E649-3188-DB2DE45812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992" y="21047"/>
            <a:ext cx="1266334" cy="7095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50FE69-0EBF-9185-B6A3-D5D7C8F1A016}"/>
              </a:ext>
            </a:extLst>
          </p:cNvPr>
          <p:cNvSpPr txBox="1"/>
          <p:nvPr/>
        </p:nvSpPr>
        <p:spPr>
          <a:xfrm>
            <a:off x="9130145" y="4661523"/>
            <a:ext cx="3276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FF0000"/>
                </a:solidFill>
                <a:latin typeface="Brush Script MT" panose="03060802040406070304" pitchFamily="66" charset="0"/>
              </a:rPr>
              <a:t>  Primary Key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DE540D-3E88-32E7-B39E-7A9A930F604E}"/>
              </a:ext>
            </a:extLst>
          </p:cNvPr>
          <p:cNvCxnSpPr>
            <a:stCxn id="4" idx="1"/>
            <a:endCxn id="15" idx="2"/>
          </p:cNvCxnSpPr>
          <p:nvPr/>
        </p:nvCxnSpPr>
        <p:spPr>
          <a:xfrm flipH="1" flipV="1">
            <a:off x="5493026" y="2928730"/>
            <a:ext cx="3637119" cy="205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5837CB-5752-E9AC-27F5-8B5E3ACD5CD6}"/>
              </a:ext>
            </a:extLst>
          </p:cNvPr>
          <p:cNvCxnSpPr>
            <a:stCxn id="4" idx="1"/>
            <a:endCxn id="22" idx="0"/>
          </p:cNvCxnSpPr>
          <p:nvPr/>
        </p:nvCxnSpPr>
        <p:spPr>
          <a:xfrm flipH="1">
            <a:off x="5770297" y="4984689"/>
            <a:ext cx="3359848" cy="233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CE669F-128E-7104-F46C-B6C0DCD819DF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2178617" y="4467855"/>
            <a:ext cx="6951528" cy="51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Database introduction">
            <a:extLst>
              <a:ext uri="{FF2B5EF4-FFF2-40B4-BE49-F238E27FC236}">
                <a16:creationId xmlns:a16="http://schemas.microsoft.com/office/drawing/2014/main" id="{8BD44975-C286-1130-6BAD-BEFB88C396AF}"/>
              </a:ext>
            </a:extLst>
          </p:cNvPr>
          <p:cNvSpPr txBox="1">
            <a:spLocks/>
          </p:cNvSpPr>
          <p:nvPr/>
        </p:nvSpPr>
        <p:spPr>
          <a:xfrm>
            <a:off x="750956" y="321640"/>
            <a:ext cx="11176000" cy="395173"/>
          </a:xfrm>
          <a:prstGeom prst="rect">
            <a:avLst/>
          </a:prstGeom>
        </p:spPr>
        <p:txBody>
          <a:bodyPr/>
          <a:lstStyle>
            <a:lvl1pPr marL="325115" indent="-325115" algn="l" defTabSz="1300460" rtl="0" eaLnBrk="1" latinLnBrk="0" hangingPunct="1">
              <a:lnSpc>
                <a:spcPct val="90000"/>
              </a:lnSpc>
              <a:spcBef>
                <a:spcPts val="1422"/>
              </a:spcBef>
              <a:buFont typeface="Arial" panose="020B0604020202020204" pitchFamily="34" charset="0"/>
              <a:buChar char="•"/>
              <a:defRPr sz="39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534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34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7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7580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3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400" dirty="0">
                <a:latin typeface="DIN Alternate Bold"/>
              </a:rPr>
              <a:t>MySQL - Database, Tables, Primary Keys</a:t>
            </a:r>
          </a:p>
        </p:txBody>
      </p:sp>
    </p:spTree>
    <p:extLst>
      <p:ext uri="{BB962C8B-B14F-4D97-AF65-F5344CB8AC3E}">
        <p14:creationId xmlns:p14="http://schemas.microsoft.com/office/powerpoint/2010/main" val="1825596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hat is a Database?…">
            <a:extLst>
              <a:ext uri="{FF2B5EF4-FFF2-40B4-BE49-F238E27FC236}">
                <a16:creationId xmlns:a16="http://schemas.microsoft.com/office/drawing/2014/main" id="{B9ADD72F-94D5-CB92-AC28-8F998FFE0D1D}"/>
              </a:ext>
            </a:extLst>
          </p:cNvPr>
          <p:cNvSpPr txBox="1">
            <a:spLocks/>
          </p:cNvSpPr>
          <p:nvPr/>
        </p:nvSpPr>
        <p:spPr>
          <a:xfrm>
            <a:off x="664383" y="819708"/>
            <a:ext cx="11680017" cy="266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3848" indent="-243848" algn="l" defTabSz="975390" rtl="0" eaLnBrk="1" latinLnBrk="0" hangingPunct="1">
              <a:lnSpc>
                <a:spcPct val="90000"/>
              </a:lnSpc>
              <a:spcBef>
                <a:spcPts val="1067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9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43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38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6933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629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324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70C0"/>
                </a:solidFill>
                <a:latin typeface="Arial Rounded MT Bold" panose="020F0704030504030204" pitchFamily="34" charset="0"/>
                <a:ea typeface="Verdana"/>
                <a:cs typeface="Arial" panose="020B0604020202020204" pitchFamily="34" charset="0"/>
              </a:rPr>
              <a:t>How to access the database?</a:t>
            </a:r>
          </a:p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70C0"/>
                </a:solidFill>
                <a:latin typeface="Arial Rounded MT Bold" panose="020F0704030504030204" pitchFamily="34" charset="0"/>
                <a:ea typeface="Verdana"/>
                <a:cs typeface="Arial" panose="020B0604020202020204" pitchFamily="34" charset="0"/>
              </a:rPr>
              <a:t>C - Create</a:t>
            </a:r>
          </a:p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70C0"/>
                </a:solidFill>
                <a:latin typeface="Arial Rounded MT Bold" panose="020F0704030504030204" pitchFamily="34" charset="0"/>
                <a:ea typeface="Verdana"/>
                <a:cs typeface="Arial" panose="020B0604020202020204" pitchFamily="34" charset="0"/>
              </a:rPr>
              <a:t>R - Read</a:t>
            </a:r>
          </a:p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70C0"/>
                </a:solidFill>
                <a:latin typeface="Arial Rounded MT Bold" panose="020F0704030504030204" pitchFamily="34" charset="0"/>
                <a:ea typeface="Verdana"/>
                <a:cs typeface="Arial" panose="020B0604020202020204" pitchFamily="34" charset="0"/>
              </a:rPr>
              <a:t>U - Update</a:t>
            </a:r>
          </a:p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70C0"/>
                </a:solidFill>
                <a:latin typeface="Arial Rounded MT Bold" panose="020F0704030504030204" pitchFamily="34" charset="0"/>
                <a:ea typeface="Verdana"/>
                <a:cs typeface="Arial" panose="020B0604020202020204" pitchFamily="34" charset="0"/>
              </a:rPr>
              <a:t>D - Delete</a:t>
            </a:r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6CE793-66AF-893B-0C10-2A3E067CA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383" y="3374068"/>
            <a:ext cx="11298380" cy="6365672"/>
          </a:xfrm>
          <a:prstGeom prst="rect">
            <a:avLst/>
          </a:prstGeom>
        </p:spPr>
      </p:pic>
      <p:sp>
        <p:nvSpPr>
          <p:cNvPr id="3" name="Database introduction">
            <a:extLst>
              <a:ext uri="{FF2B5EF4-FFF2-40B4-BE49-F238E27FC236}">
                <a16:creationId xmlns:a16="http://schemas.microsoft.com/office/drawing/2014/main" id="{D0D11D27-CA69-E72C-F3A1-1B67A8FCB9E1}"/>
              </a:ext>
            </a:extLst>
          </p:cNvPr>
          <p:cNvSpPr txBox="1">
            <a:spLocks/>
          </p:cNvSpPr>
          <p:nvPr/>
        </p:nvSpPr>
        <p:spPr>
          <a:xfrm>
            <a:off x="750956" y="321640"/>
            <a:ext cx="11176000" cy="395173"/>
          </a:xfrm>
          <a:prstGeom prst="rect">
            <a:avLst/>
          </a:prstGeom>
        </p:spPr>
        <p:txBody>
          <a:bodyPr/>
          <a:lstStyle>
            <a:lvl1pPr marL="325115" indent="-325115" algn="l" defTabSz="1300460" rtl="0" eaLnBrk="1" latinLnBrk="0" hangingPunct="1">
              <a:lnSpc>
                <a:spcPct val="90000"/>
              </a:lnSpc>
              <a:spcBef>
                <a:spcPts val="1422"/>
              </a:spcBef>
              <a:buFont typeface="Arial" panose="020B0604020202020204" pitchFamily="34" charset="0"/>
              <a:buChar char="•"/>
              <a:defRPr sz="39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534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34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7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7580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3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400" dirty="0">
                <a:latin typeface="DIN Alternate Bold"/>
              </a:rPr>
              <a:t>MySQL – CRUD Operations</a:t>
            </a:r>
          </a:p>
        </p:txBody>
      </p:sp>
    </p:spTree>
    <p:extLst>
      <p:ext uri="{BB962C8B-B14F-4D97-AF65-F5344CB8AC3E}">
        <p14:creationId xmlns:p14="http://schemas.microsoft.com/office/powerpoint/2010/main" val="150217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What is a Database?…"/>
          <p:cNvSpPr txBox="1">
            <a:spLocks noGrp="1"/>
          </p:cNvSpPr>
          <p:nvPr>
            <p:ph type="body" idx="1"/>
          </p:nvPr>
        </p:nvSpPr>
        <p:spPr>
          <a:xfrm>
            <a:off x="999067" y="1050385"/>
            <a:ext cx="10927889" cy="1152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ClrTx/>
              <a:buNone/>
            </a:pPr>
            <a:r>
              <a:rPr sz="2800" dirty="0">
                <a:solidFill>
                  <a:srgbClr val="0070C0"/>
                </a:solidFill>
                <a:latin typeface="Arial Rounded MT Bold" panose="020F0704030504030204" pitchFamily="34" charset="0"/>
                <a:ea typeface="Verdana"/>
                <a:cs typeface="Arial" panose="020B0604020202020204" pitchFamily="34" charset="0"/>
              </a:rPr>
              <a:t>What is a Data?</a:t>
            </a:r>
          </a:p>
          <a:p>
            <a:pPr marL="0" indent="0">
              <a:buClrTx/>
              <a:buNone/>
            </a:pPr>
            <a:r>
              <a:rPr lang="en-US" sz="23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Any piece of information that is collected and digitally stored.</a:t>
            </a: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  <a:p>
            <a:pPr marL="0" indent="0">
              <a:buClrTx/>
              <a:buNone/>
            </a:pP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  <a:p>
            <a:pPr marL="0" indent="0">
              <a:buClrTx/>
              <a:buNone/>
            </a:pPr>
            <a:endParaRPr lang="en-IN" sz="2400" dirty="0">
              <a:solidFill>
                <a:srgbClr val="0070C0"/>
              </a:solidFill>
              <a:latin typeface="Arial Rounded MT Bold" panose="020F0704030504030204" pitchFamily="34" charset="0"/>
              <a:ea typeface="Verdana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endParaRPr lang="en-IN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047986-E84E-11EC-292B-04855EEF37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992" y="21047"/>
            <a:ext cx="1266334" cy="709592"/>
          </a:xfrm>
          <a:prstGeom prst="rect">
            <a:avLst/>
          </a:prstGeom>
        </p:spPr>
      </p:pic>
      <p:sp>
        <p:nvSpPr>
          <p:cNvPr id="3" name="What is a Database?…">
            <a:extLst>
              <a:ext uri="{FF2B5EF4-FFF2-40B4-BE49-F238E27FC236}">
                <a16:creationId xmlns:a16="http://schemas.microsoft.com/office/drawing/2014/main" id="{21CDA779-3894-8E98-1B10-5A07F920120B}"/>
              </a:ext>
            </a:extLst>
          </p:cNvPr>
          <p:cNvSpPr txBox="1">
            <a:spLocks/>
          </p:cNvSpPr>
          <p:nvPr/>
        </p:nvSpPr>
        <p:spPr>
          <a:xfrm>
            <a:off x="999066" y="2657511"/>
            <a:ext cx="10927889" cy="1152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3848" indent="-243848" algn="l" defTabSz="975390" rtl="0" eaLnBrk="1" latinLnBrk="0" hangingPunct="1">
              <a:lnSpc>
                <a:spcPct val="90000"/>
              </a:lnSpc>
              <a:spcBef>
                <a:spcPts val="1067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9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43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38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6933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629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324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70C0"/>
                </a:solidFill>
                <a:latin typeface="Arial Rounded MT Bold" panose="020F0704030504030204" pitchFamily="34" charset="0"/>
                <a:ea typeface="Verdana"/>
                <a:cs typeface="Arial" panose="020B0604020202020204" pitchFamily="34" charset="0"/>
              </a:rPr>
              <a:t>What are different data formats?</a:t>
            </a:r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sz="2400" dirty="0">
              <a:solidFill>
                <a:srgbClr val="0070C0"/>
              </a:solidFill>
              <a:latin typeface="Arial Rounded MT Bold" panose="020F0704030504030204" pitchFamily="34" charset="0"/>
              <a:ea typeface="Verdana"/>
              <a:cs typeface="Arial" panose="020B0604020202020204" pitchFamily="34" charset="0"/>
            </a:endParaRPr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</p:txBody>
      </p:sp>
      <p:sp>
        <p:nvSpPr>
          <p:cNvPr id="6" name="Database introduction">
            <a:extLst>
              <a:ext uri="{FF2B5EF4-FFF2-40B4-BE49-F238E27FC236}">
                <a16:creationId xmlns:a16="http://schemas.microsoft.com/office/drawing/2014/main" id="{108C04E9-CF94-D5EA-0C4F-7BBDEACE0881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750956" y="321640"/>
            <a:ext cx="11176000" cy="39517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IN" dirty="0"/>
              <a:t>What is data?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155576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6CE793-66AF-893B-0C10-2A3E067CA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384" y="3374068"/>
            <a:ext cx="11298378" cy="63656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FB27BD3-D622-42A0-976E-B721D47126AD}"/>
              </a:ext>
            </a:extLst>
          </p:cNvPr>
          <p:cNvSpPr/>
          <p:nvPr/>
        </p:nvSpPr>
        <p:spPr>
          <a:xfrm>
            <a:off x="6871855" y="5714341"/>
            <a:ext cx="1260763" cy="649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Database introduction">
            <a:extLst>
              <a:ext uri="{FF2B5EF4-FFF2-40B4-BE49-F238E27FC236}">
                <a16:creationId xmlns:a16="http://schemas.microsoft.com/office/drawing/2014/main" id="{CEBE244A-FBE9-0FDC-F8FD-EA5E3387EFB5}"/>
              </a:ext>
            </a:extLst>
          </p:cNvPr>
          <p:cNvSpPr txBox="1">
            <a:spLocks/>
          </p:cNvSpPr>
          <p:nvPr/>
        </p:nvSpPr>
        <p:spPr>
          <a:xfrm>
            <a:off x="750956" y="321640"/>
            <a:ext cx="11176000" cy="395173"/>
          </a:xfrm>
          <a:prstGeom prst="rect">
            <a:avLst/>
          </a:prstGeom>
        </p:spPr>
        <p:txBody>
          <a:bodyPr/>
          <a:lstStyle>
            <a:lvl1pPr marL="325115" indent="-325115" algn="l" defTabSz="1300460" rtl="0" eaLnBrk="1" latinLnBrk="0" hangingPunct="1">
              <a:lnSpc>
                <a:spcPct val="90000"/>
              </a:lnSpc>
              <a:spcBef>
                <a:spcPts val="1422"/>
              </a:spcBef>
              <a:buFont typeface="Arial" panose="020B0604020202020204" pitchFamily="34" charset="0"/>
              <a:buChar char="•"/>
              <a:defRPr sz="39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534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34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7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7580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3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400" dirty="0">
                <a:latin typeface="DIN Alternate Bold"/>
              </a:rPr>
              <a:t>MySQL – CRUD Operations</a:t>
            </a:r>
          </a:p>
        </p:txBody>
      </p:sp>
      <p:sp>
        <p:nvSpPr>
          <p:cNvPr id="6" name="What is a Database?…">
            <a:extLst>
              <a:ext uri="{FF2B5EF4-FFF2-40B4-BE49-F238E27FC236}">
                <a16:creationId xmlns:a16="http://schemas.microsoft.com/office/drawing/2014/main" id="{1CAB71A4-01A7-5117-FA0E-CA8588651E42}"/>
              </a:ext>
            </a:extLst>
          </p:cNvPr>
          <p:cNvSpPr txBox="1">
            <a:spLocks/>
          </p:cNvSpPr>
          <p:nvPr/>
        </p:nvSpPr>
        <p:spPr>
          <a:xfrm>
            <a:off x="664383" y="819708"/>
            <a:ext cx="11680017" cy="266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3848" indent="-243848" algn="l" defTabSz="975390" rtl="0" eaLnBrk="1" latinLnBrk="0" hangingPunct="1">
              <a:lnSpc>
                <a:spcPct val="90000"/>
              </a:lnSpc>
              <a:spcBef>
                <a:spcPts val="1067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9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43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38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6933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629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324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70C0"/>
                </a:solidFill>
                <a:latin typeface="Arial Rounded MT Bold" panose="020F0704030504030204" pitchFamily="34" charset="0"/>
                <a:ea typeface="Verdana"/>
                <a:cs typeface="Arial" panose="020B0604020202020204" pitchFamily="34" charset="0"/>
              </a:rPr>
              <a:t>How to access the database?</a:t>
            </a:r>
          </a:p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70C0"/>
                </a:solidFill>
                <a:latin typeface="Arial Rounded MT Bold" panose="020F0704030504030204" pitchFamily="34" charset="0"/>
                <a:ea typeface="Verdana"/>
                <a:cs typeface="Arial" panose="020B0604020202020204" pitchFamily="34" charset="0"/>
              </a:rPr>
              <a:t>C - Create</a:t>
            </a:r>
          </a:p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70C0"/>
                </a:solidFill>
                <a:latin typeface="Arial Rounded MT Bold" panose="020F0704030504030204" pitchFamily="34" charset="0"/>
                <a:ea typeface="Verdana"/>
                <a:cs typeface="Arial" panose="020B0604020202020204" pitchFamily="34" charset="0"/>
              </a:rPr>
              <a:t>R - Read</a:t>
            </a:r>
          </a:p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70C0"/>
                </a:solidFill>
                <a:latin typeface="Arial Rounded MT Bold" panose="020F0704030504030204" pitchFamily="34" charset="0"/>
                <a:ea typeface="Verdana"/>
                <a:cs typeface="Arial" panose="020B0604020202020204" pitchFamily="34" charset="0"/>
              </a:rPr>
              <a:t>U - Update</a:t>
            </a:r>
          </a:p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70C0"/>
                </a:solidFill>
                <a:latin typeface="Arial Rounded MT Bold" panose="020F0704030504030204" pitchFamily="34" charset="0"/>
                <a:ea typeface="Verdana"/>
                <a:cs typeface="Arial" panose="020B0604020202020204" pitchFamily="34" charset="0"/>
              </a:rPr>
              <a:t>D - Delete</a:t>
            </a:r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658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6CE793-66AF-893B-0C10-2A3E067CA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385" y="3374068"/>
            <a:ext cx="11298376" cy="6365671"/>
          </a:xfrm>
          <a:prstGeom prst="rect">
            <a:avLst/>
          </a:prstGeom>
        </p:spPr>
      </p:pic>
      <p:sp>
        <p:nvSpPr>
          <p:cNvPr id="4" name="Database introduction">
            <a:extLst>
              <a:ext uri="{FF2B5EF4-FFF2-40B4-BE49-F238E27FC236}">
                <a16:creationId xmlns:a16="http://schemas.microsoft.com/office/drawing/2014/main" id="{0413CBB4-EBC8-0587-D5BD-CE910FBD07C6}"/>
              </a:ext>
            </a:extLst>
          </p:cNvPr>
          <p:cNvSpPr txBox="1">
            <a:spLocks/>
          </p:cNvSpPr>
          <p:nvPr/>
        </p:nvSpPr>
        <p:spPr>
          <a:xfrm>
            <a:off x="750956" y="321640"/>
            <a:ext cx="11176000" cy="395173"/>
          </a:xfrm>
          <a:prstGeom prst="rect">
            <a:avLst/>
          </a:prstGeom>
        </p:spPr>
        <p:txBody>
          <a:bodyPr/>
          <a:lstStyle>
            <a:lvl1pPr marL="325115" indent="-325115" algn="l" defTabSz="1300460" rtl="0" eaLnBrk="1" latinLnBrk="0" hangingPunct="1">
              <a:lnSpc>
                <a:spcPct val="90000"/>
              </a:lnSpc>
              <a:spcBef>
                <a:spcPts val="1422"/>
              </a:spcBef>
              <a:buFont typeface="Arial" panose="020B0604020202020204" pitchFamily="34" charset="0"/>
              <a:buChar char="•"/>
              <a:defRPr sz="39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534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34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7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7580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3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400" dirty="0">
                <a:latin typeface="DIN Alternate Bold"/>
              </a:rPr>
              <a:t>MySQL – Client &amp; Server</a:t>
            </a:r>
          </a:p>
        </p:txBody>
      </p:sp>
      <p:sp>
        <p:nvSpPr>
          <p:cNvPr id="5" name="What is a Database?…">
            <a:extLst>
              <a:ext uri="{FF2B5EF4-FFF2-40B4-BE49-F238E27FC236}">
                <a16:creationId xmlns:a16="http://schemas.microsoft.com/office/drawing/2014/main" id="{90F35764-764E-1463-821E-68C2342AE40D}"/>
              </a:ext>
            </a:extLst>
          </p:cNvPr>
          <p:cNvSpPr txBox="1">
            <a:spLocks/>
          </p:cNvSpPr>
          <p:nvPr/>
        </p:nvSpPr>
        <p:spPr>
          <a:xfrm>
            <a:off x="664383" y="819708"/>
            <a:ext cx="11680017" cy="266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3848" indent="-243848" algn="l" defTabSz="975390" rtl="0" eaLnBrk="1" latinLnBrk="0" hangingPunct="1">
              <a:lnSpc>
                <a:spcPct val="90000"/>
              </a:lnSpc>
              <a:spcBef>
                <a:spcPts val="1067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9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43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38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6933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629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324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70C0"/>
                </a:solidFill>
                <a:latin typeface="Arial Rounded MT Bold" panose="020F0704030504030204" pitchFamily="34" charset="0"/>
                <a:ea typeface="Verdana"/>
                <a:cs typeface="Arial" panose="020B0604020202020204" pitchFamily="34" charset="0"/>
              </a:rPr>
              <a:t>How to access the database?</a:t>
            </a:r>
          </a:p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70C0"/>
                </a:solidFill>
                <a:latin typeface="Arial Rounded MT Bold" panose="020F0704030504030204" pitchFamily="34" charset="0"/>
                <a:ea typeface="Verdana"/>
                <a:cs typeface="Arial" panose="020B0604020202020204" pitchFamily="34" charset="0"/>
              </a:rPr>
              <a:t>C - Create</a:t>
            </a:r>
          </a:p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70C0"/>
                </a:solidFill>
                <a:latin typeface="Arial Rounded MT Bold" panose="020F0704030504030204" pitchFamily="34" charset="0"/>
                <a:ea typeface="Verdana"/>
                <a:cs typeface="Arial" panose="020B0604020202020204" pitchFamily="34" charset="0"/>
              </a:rPr>
              <a:t>R - Read</a:t>
            </a:r>
          </a:p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70C0"/>
                </a:solidFill>
                <a:latin typeface="Arial Rounded MT Bold" panose="020F0704030504030204" pitchFamily="34" charset="0"/>
                <a:ea typeface="Verdana"/>
                <a:cs typeface="Arial" panose="020B0604020202020204" pitchFamily="34" charset="0"/>
              </a:rPr>
              <a:t>U - Update</a:t>
            </a:r>
          </a:p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70C0"/>
                </a:solidFill>
                <a:latin typeface="Arial Rounded MT Bold" panose="020F0704030504030204" pitchFamily="34" charset="0"/>
                <a:ea typeface="Verdana"/>
                <a:cs typeface="Arial" panose="020B0604020202020204" pitchFamily="34" charset="0"/>
              </a:rPr>
              <a:t>D - Delete</a:t>
            </a:r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3961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opular DBMS Software…"/>
          <p:cNvSpPr txBox="1">
            <a:spLocks noGrp="1"/>
          </p:cNvSpPr>
          <p:nvPr>
            <p:ph type="body" sz="quarter" idx="1"/>
          </p:nvPr>
        </p:nvSpPr>
        <p:spPr>
          <a:xfrm>
            <a:off x="780222" y="662609"/>
            <a:ext cx="11099800" cy="155411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457200">
              <a:lnSpc>
                <a:spcPts val="7100"/>
              </a:lnSpc>
              <a:spcBef>
                <a:spcPts val="900"/>
              </a:spcBef>
              <a:buSzTx/>
              <a:buNone/>
              <a:defRPr sz="43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r>
              <a:rPr lang="en-IN" cap="none" dirty="0">
                <a:latin typeface="Arial Rounded MT Bold" panose="020F0704030504030204" pitchFamily="34" charset="0"/>
              </a:rPr>
              <a:t>MYSQL</a:t>
            </a:r>
          </a:p>
          <a:p>
            <a:pPr marL="139700" defTabSz="457200">
              <a:lnSpc>
                <a:spcPts val="4200"/>
              </a:lnSpc>
              <a:spcBef>
                <a:spcPts val="0"/>
              </a:spcBef>
              <a:buClr>
                <a:srgbClr val="222222"/>
              </a:buClr>
              <a:defRPr sz="3000">
                <a:solidFill>
                  <a:srgbClr val="83878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dirty="0"/>
              <a:t>.</a:t>
            </a:r>
          </a:p>
        </p:txBody>
      </p:sp>
      <p:sp>
        <p:nvSpPr>
          <p:cNvPr id="233" name="Text"/>
          <p:cNvSpPr txBox="1"/>
          <p:nvPr/>
        </p:nvSpPr>
        <p:spPr>
          <a:xfrm>
            <a:off x="3784600" y="4012489"/>
            <a:ext cx="5985520" cy="2046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spcBef>
                <a:spcPts val="0"/>
              </a:spcBef>
              <a:defRPr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903800-2408-C3A4-C13D-475DA2D29F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992" y="21047"/>
            <a:ext cx="1266334" cy="7095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CEEFBD-C638-5B91-DE87-BF2F820B4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8376"/>
            <a:ext cx="13004800" cy="7327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FF09E6-2856-1FAE-320A-AB1C9A48B0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8057"/>
            <a:ext cx="13004800" cy="732709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E36BA7C-551F-1154-73A9-EC2662FB00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0" t="37539" r="49530" b="30141"/>
          <a:stretch/>
        </p:blipFill>
        <p:spPr>
          <a:xfrm>
            <a:off x="1641230" y="11676184"/>
            <a:ext cx="3282462" cy="23680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5F3F8C-374D-1466-4812-C6E90358CD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02" t="34051" r="5413" b="3550"/>
          <a:stretch/>
        </p:blipFill>
        <p:spPr>
          <a:xfrm>
            <a:off x="14091138" y="9472247"/>
            <a:ext cx="3587262" cy="4572000"/>
          </a:xfrm>
          <a:prstGeom prst="rect">
            <a:avLst/>
          </a:prstGeom>
        </p:spPr>
      </p:pic>
      <p:sp>
        <p:nvSpPr>
          <p:cNvPr id="6" name="Database introduction">
            <a:extLst>
              <a:ext uri="{FF2B5EF4-FFF2-40B4-BE49-F238E27FC236}">
                <a16:creationId xmlns:a16="http://schemas.microsoft.com/office/drawing/2014/main" id="{38467BE4-5BD0-4F30-209B-1AD00E4D391A}"/>
              </a:ext>
            </a:extLst>
          </p:cNvPr>
          <p:cNvSpPr txBox="1">
            <a:spLocks/>
          </p:cNvSpPr>
          <p:nvPr/>
        </p:nvSpPr>
        <p:spPr>
          <a:xfrm>
            <a:off x="750956" y="321640"/>
            <a:ext cx="11176000" cy="395173"/>
          </a:xfrm>
          <a:prstGeom prst="rect">
            <a:avLst/>
          </a:prstGeom>
        </p:spPr>
        <p:txBody>
          <a:bodyPr/>
          <a:lstStyle>
            <a:lvl1pPr marL="325115" indent="-325115" algn="l" defTabSz="1300460" rtl="0" eaLnBrk="1" latinLnBrk="0" hangingPunct="1">
              <a:lnSpc>
                <a:spcPct val="90000"/>
              </a:lnSpc>
              <a:spcBef>
                <a:spcPts val="1422"/>
              </a:spcBef>
              <a:buFont typeface="Arial" panose="020B0604020202020204" pitchFamily="34" charset="0"/>
              <a:buChar char="•"/>
              <a:defRPr sz="39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534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34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7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7580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3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400" dirty="0">
                <a:latin typeface="DIN Alternate Bold"/>
              </a:rPr>
              <a:t>MySQL – Client &amp; Server</a:t>
            </a:r>
          </a:p>
        </p:txBody>
      </p:sp>
    </p:spTree>
    <p:extLst>
      <p:ext uri="{BB962C8B-B14F-4D97-AF65-F5344CB8AC3E}">
        <p14:creationId xmlns:p14="http://schemas.microsoft.com/office/powerpoint/2010/main" val="680792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opular DBMS Software…"/>
          <p:cNvSpPr txBox="1">
            <a:spLocks noGrp="1"/>
          </p:cNvSpPr>
          <p:nvPr>
            <p:ph type="body" sz="quarter" idx="1"/>
          </p:nvPr>
        </p:nvSpPr>
        <p:spPr>
          <a:xfrm>
            <a:off x="780222" y="662609"/>
            <a:ext cx="11099800" cy="155411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457200">
              <a:lnSpc>
                <a:spcPts val="7100"/>
              </a:lnSpc>
              <a:spcBef>
                <a:spcPts val="900"/>
              </a:spcBef>
              <a:buSzTx/>
              <a:buNone/>
              <a:defRPr sz="43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r>
              <a:rPr lang="en-IN" cap="none" dirty="0">
                <a:latin typeface="Arial Rounded MT Bold" panose="020F0704030504030204" pitchFamily="34" charset="0"/>
              </a:rPr>
              <a:t>MYSQL</a:t>
            </a:r>
          </a:p>
          <a:p>
            <a:pPr marL="139700" defTabSz="457200">
              <a:lnSpc>
                <a:spcPts val="4200"/>
              </a:lnSpc>
              <a:spcBef>
                <a:spcPts val="0"/>
              </a:spcBef>
              <a:buClr>
                <a:srgbClr val="222222"/>
              </a:buClr>
              <a:defRPr sz="3000">
                <a:solidFill>
                  <a:srgbClr val="83878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dirty="0"/>
              <a:t>.</a:t>
            </a:r>
          </a:p>
        </p:txBody>
      </p:sp>
      <p:sp>
        <p:nvSpPr>
          <p:cNvPr id="233" name="Text"/>
          <p:cNvSpPr txBox="1"/>
          <p:nvPr/>
        </p:nvSpPr>
        <p:spPr>
          <a:xfrm>
            <a:off x="3784600" y="4012489"/>
            <a:ext cx="5985520" cy="2046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spcBef>
                <a:spcPts val="0"/>
              </a:spcBef>
              <a:defRPr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903800-2408-C3A4-C13D-475DA2D29F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992" y="21047"/>
            <a:ext cx="1266334" cy="7095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CEEFBD-C638-5B91-DE87-BF2F820B4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8376"/>
            <a:ext cx="13004800" cy="7327095"/>
          </a:xfrm>
          <a:prstGeom prst="rect">
            <a:avLst/>
          </a:prstGeom>
        </p:spPr>
      </p:pic>
      <p:sp>
        <p:nvSpPr>
          <p:cNvPr id="2" name="Database introduction">
            <a:extLst>
              <a:ext uri="{FF2B5EF4-FFF2-40B4-BE49-F238E27FC236}">
                <a16:creationId xmlns:a16="http://schemas.microsoft.com/office/drawing/2014/main" id="{9B6990CF-8AA8-6EF0-6DA9-A50924DCE2C0}"/>
              </a:ext>
            </a:extLst>
          </p:cNvPr>
          <p:cNvSpPr txBox="1">
            <a:spLocks/>
          </p:cNvSpPr>
          <p:nvPr/>
        </p:nvSpPr>
        <p:spPr>
          <a:xfrm>
            <a:off x="750956" y="321640"/>
            <a:ext cx="11176000" cy="395173"/>
          </a:xfrm>
          <a:prstGeom prst="rect">
            <a:avLst/>
          </a:prstGeom>
        </p:spPr>
        <p:txBody>
          <a:bodyPr/>
          <a:lstStyle>
            <a:lvl1pPr marL="325115" indent="-325115" algn="l" defTabSz="1300460" rtl="0" eaLnBrk="1" latinLnBrk="0" hangingPunct="1">
              <a:lnSpc>
                <a:spcPct val="90000"/>
              </a:lnSpc>
              <a:spcBef>
                <a:spcPts val="1422"/>
              </a:spcBef>
              <a:buFont typeface="Arial" panose="020B0604020202020204" pitchFamily="34" charset="0"/>
              <a:buChar char="•"/>
              <a:defRPr sz="39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534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34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7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7580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3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400" dirty="0">
                <a:latin typeface="DIN Alternate Bold"/>
              </a:rPr>
              <a:t>MySQL – Client &amp; Server</a:t>
            </a:r>
          </a:p>
        </p:txBody>
      </p:sp>
    </p:spTree>
    <p:extLst>
      <p:ext uri="{BB962C8B-B14F-4D97-AF65-F5344CB8AC3E}">
        <p14:creationId xmlns:p14="http://schemas.microsoft.com/office/powerpoint/2010/main" val="219201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42387-6BA5-864E-3FB3-94738AB93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opular DBMS Software…">
            <a:extLst>
              <a:ext uri="{FF2B5EF4-FFF2-40B4-BE49-F238E27FC236}">
                <a16:creationId xmlns:a16="http://schemas.microsoft.com/office/drawing/2014/main" id="{605A7F1D-BD3D-D053-3C8B-945009ED4A5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80222" y="662609"/>
            <a:ext cx="11099800" cy="155411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457200">
              <a:lnSpc>
                <a:spcPts val="7100"/>
              </a:lnSpc>
              <a:spcBef>
                <a:spcPts val="900"/>
              </a:spcBef>
              <a:buSzTx/>
              <a:buNone/>
              <a:defRPr sz="43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r>
              <a:rPr lang="en-IN" cap="none" dirty="0">
                <a:latin typeface="Arial Rounded MT Bold" panose="020F0704030504030204" pitchFamily="34" charset="0"/>
              </a:rPr>
              <a:t>MYSQL</a:t>
            </a:r>
          </a:p>
          <a:p>
            <a:pPr marL="139700" defTabSz="457200">
              <a:lnSpc>
                <a:spcPts val="4200"/>
              </a:lnSpc>
              <a:spcBef>
                <a:spcPts val="0"/>
              </a:spcBef>
              <a:buClr>
                <a:srgbClr val="222222"/>
              </a:buClr>
              <a:defRPr sz="3000">
                <a:solidFill>
                  <a:srgbClr val="83878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dirty="0"/>
              <a:t>.</a:t>
            </a:r>
          </a:p>
        </p:txBody>
      </p:sp>
      <p:sp>
        <p:nvSpPr>
          <p:cNvPr id="233" name="Text">
            <a:extLst>
              <a:ext uri="{FF2B5EF4-FFF2-40B4-BE49-F238E27FC236}">
                <a16:creationId xmlns:a16="http://schemas.microsoft.com/office/drawing/2014/main" id="{E4A4F4CF-9FC9-650E-FB70-DF4E59EA0C56}"/>
              </a:ext>
            </a:extLst>
          </p:cNvPr>
          <p:cNvSpPr txBox="1"/>
          <p:nvPr/>
        </p:nvSpPr>
        <p:spPr>
          <a:xfrm>
            <a:off x="3784600" y="4012489"/>
            <a:ext cx="5985520" cy="2046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spcBef>
                <a:spcPts val="0"/>
              </a:spcBef>
              <a:defRPr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814032-2826-836A-EEB6-5CD94EBD9F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992" y="21047"/>
            <a:ext cx="1266334" cy="7095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9AB211-9A31-3AE3-32B5-E31F34030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8376"/>
            <a:ext cx="13004800" cy="7327095"/>
          </a:xfrm>
          <a:prstGeom prst="rect">
            <a:avLst/>
          </a:prstGeom>
        </p:spPr>
      </p:pic>
      <p:sp>
        <p:nvSpPr>
          <p:cNvPr id="2" name="Database introduction">
            <a:extLst>
              <a:ext uri="{FF2B5EF4-FFF2-40B4-BE49-F238E27FC236}">
                <a16:creationId xmlns:a16="http://schemas.microsoft.com/office/drawing/2014/main" id="{7B637401-A678-557F-76F1-FF21A37FDDC7}"/>
              </a:ext>
            </a:extLst>
          </p:cNvPr>
          <p:cNvSpPr txBox="1">
            <a:spLocks/>
          </p:cNvSpPr>
          <p:nvPr/>
        </p:nvSpPr>
        <p:spPr>
          <a:xfrm>
            <a:off x="750956" y="321640"/>
            <a:ext cx="11176000" cy="395173"/>
          </a:xfrm>
          <a:prstGeom prst="rect">
            <a:avLst/>
          </a:prstGeom>
        </p:spPr>
        <p:txBody>
          <a:bodyPr/>
          <a:lstStyle>
            <a:lvl1pPr marL="325115" indent="-325115" algn="l" defTabSz="1300460" rtl="0" eaLnBrk="1" latinLnBrk="0" hangingPunct="1">
              <a:lnSpc>
                <a:spcPct val="90000"/>
              </a:lnSpc>
              <a:spcBef>
                <a:spcPts val="1422"/>
              </a:spcBef>
              <a:buFont typeface="Arial" panose="020B0604020202020204" pitchFamily="34" charset="0"/>
              <a:buChar char="•"/>
              <a:defRPr sz="39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534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34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7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7580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3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400" dirty="0">
                <a:latin typeface="DIN Alternate Bold"/>
              </a:rPr>
              <a:t>MySQL – Client &amp; Server</a:t>
            </a:r>
          </a:p>
        </p:txBody>
      </p:sp>
    </p:spTree>
    <p:extLst>
      <p:ext uri="{BB962C8B-B14F-4D97-AF65-F5344CB8AC3E}">
        <p14:creationId xmlns:p14="http://schemas.microsoft.com/office/powerpoint/2010/main" val="4079177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mysql and workbench"/>
          <p:cNvSpPr txBox="1">
            <a:spLocks noGrp="1"/>
          </p:cNvSpPr>
          <p:nvPr>
            <p:ph type="title"/>
          </p:nvPr>
        </p:nvSpPr>
        <p:spPr>
          <a:xfrm>
            <a:off x="406400" y="6664739"/>
            <a:ext cx="10915374" cy="12600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2800"/>
              </a:spcBef>
              <a:defRPr sz="6000"/>
            </a:lvl1pPr>
          </a:lstStyle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M</a:t>
            </a:r>
            <a:r>
              <a:rPr dirty="0">
                <a:solidFill>
                  <a:srgbClr val="0070C0"/>
                </a:solidFill>
                <a:latin typeface="Arial Rounded MT Bold" panose="020F0704030504030204" pitchFamily="34" charset="0"/>
              </a:rPr>
              <a:t>y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SQL</a:t>
            </a:r>
            <a:r>
              <a:rPr dirty="0">
                <a:solidFill>
                  <a:srgbClr val="0070C0"/>
                </a:solidFill>
                <a:latin typeface="Arial Rounded MT Bold" panose="020F0704030504030204" pitchFamily="34" charset="0"/>
              </a:rPr>
              <a:t> and 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</a:t>
            </a:r>
            <a:r>
              <a:rPr dirty="0">
                <a:solidFill>
                  <a:srgbClr val="0070C0"/>
                </a:solidFill>
                <a:latin typeface="Arial Rounded MT Bold" panose="020F0704030504030204" pitchFamily="34" charset="0"/>
              </a:rPr>
              <a:t>orkbench</a:t>
            </a:r>
          </a:p>
        </p:txBody>
      </p:sp>
      <p:sp>
        <p:nvSpPr>
          <p:cNvPr id="279" name="Installation"/>
          <p:cNvSpPr txBox="1">
            <a:spLocks noGrp="1"/>
          </p:cNvSpPr>
          <p:nvPr>
            <p:ph type="body" sz="quarter" idx="1"/>
          </p:nvPr>
        </p:nvSpPr>
        <p:spPr>
          <a:xfrm>
            <a:off x="406400" y="5446642"/>
            <a:ext cx="12192000" cy="62395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3600" dirty="0">
                <a:latin typeface="Arial Rounded MT Bold" panose="020F0704030504030204" pitchFamily="34" charset="0"/>
              </a:rPr>
              <a:t>Installation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57ED71E-CFA9-473E-0B6A-AA674DBD80DE}"/>
              </a:ext>
            </a:extLst>
          </p:cNvPr>
          <p:cNvCxnSpPr/>
          <p:nvPr/>
        </p:nvCxnSpPr>
        <p:spPr>
          <a:xfrm>
            <a:off x="406400" y="628153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AB9F544-1A20-9147-7691-276AED63B4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992" y="21047"/>
            <a:ext cx="1266334" cy="70959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2F9BC-3C73-1EEF-8FEF-9EB89AFB3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496302-DF53-FCC4-7BAF-34527CEF58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1219201"/>
            <a:ext cx="1532779" cy="9176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B4A8F0-FE76-04B8-23A7-4200E7653944}"/>
              </a:ext>
            </a:extLst>
          </p:cNvPr>
          <p:cNvSpPr txBox="1"/>
          <p:nvPr/>
        </p:nvSpPr>
        <p:spPr>
          <a:xfrm>
            <a:off x="3449781" y="3953470"/>
            <a:ext cx="8104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latin typeface="Arial Black" panose="020B0A04020102020204" pitchFamily="34" charset="0"/>
                <a:hlinkClick r:id="rId3"/>
              </a:rPr>
              <a:t>RDBMS Popularity </a:t>
            </a:r>
            <a:endParaRPr lang="en-IN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788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5C9CBF-1901-BE9A-C05A-36862DEED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262" y="1640730"/>
            <a:ext cx="10201469" cy="64721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4F411F1-24A8-DA45-D920-FDD47A733B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1219201"/>
            <a:ext cx="1532779" cy="91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413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A23CC8-CBDF-A71E-379F-44F503D3C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01" y="1856331"/>
            <a:ext cx="11583712" cy="579185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A71205F-15E2-7A69-F26A-6C0C921129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1219201"/>
            <a:ext cx="1532779" cy="91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2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What is a Database?…"/>
          <p:cNvSpPr txBox="1">
            <a:spLocks noGrp="1"/>
          </p:cNvSpPr>
          <p:nvPr>
            <p:ph type="body" idx="1"/>
          </p:nvPr>
        </p:nvSpPr>
        <p:spPr>
          <a:xfrm>
            <a:off x="999067" y="1050385"/>
            <a:ext cx="10927889" cy="1152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ClrTx/>
              <a:buNone/>
            </a:pPr>
            <a:r>
              <a:rPr sz="2800" dirty="0">
                <a:solidFill>
                  <a:srgbClr val="0070C0"/>
                </a:solidFill>
                <a:latin typeface="Arial Rounded MT Bold" panose="020F0704030504030204" pitchFamily="34" charset="0"/>
                <a:ea typeface="Verdana"/>
                <a:cs typeface="Arial" panose="020B0604020202020204" pitchFamily="34" charset="0"/>
              </a:rPr>
              <a:t>What is a Data?</a:t>
            </a:r>
          </a:p>
          <a:p>
            <a:pPr marL="0" indent="0">
              <a:buClrTx/>
              <a:buNone/>
            </a:pPr>
            <a:r>
              <a:rPr lang="en-US" sz="23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Any piece of information that is collected and digitally stored.</a:t>
            </a: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  <a:p>
            <a:pPr marL="0" indent="0">
              <a:buClrTx/>
              <a:buNone/>
            </a:pP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  <a:p>
            <a:pPr marL="0" indent="0">
              <a:buClrTx/>
              <a:buNone/>
            </a:pPr>
            <a:endParaRPr lang="en-IN" sz="2400" dirty="0">
              <a:solidFill>
                <a:srgbClr val="0070C0"/>
              </a:solidFill>
              <a:latin typeface="Arial Rounded MT Bold" panose="020F0704030504030204" pitchFamily="34" charset="0"/>
              <a:ea typeface="Verdana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endParaRPr lang="en-IN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047986-E84E-11EC-292B-04855EEF37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992" y="21047"/>
            <a:ext cx="1266334" cy="709592"/>
          </a:xfrm>
          <a:prstGeom prst="rect">
            <a:avLst/>
          </a:prstGeom>
        </p:spPr>
      </p:pic>
      <p:sp>
        <p:nvSpPr>
          <p:cNvPr id="3" name="What is a Database?…">
            <a:extLst>
              <a:ext uri="{FF2B5EF4-FFF2-40B4-BE49-F238E27FC236}">
                <a16:creationId xmlns:a16="http://schemas.microsoft.com/office/drawing/2014/main" id="{21CDA779-3894-8E98-1B10-5A07F920120B}"/>
              </a:ext>
            </a:extLst>
          </p:cNvPr>
          <p:cNvSpPr txBox="1">
            <a:spLocks/>
          </p:cNvSpPr>
          <p:nvPr/>
        </p:nvSpPr>
        <p:spPr>
          <a:xfrm>
            <a:off x="999066" y="2657511"/>
            <a:ext cx="10927889" cy="1152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3848" indent="-243848" algn="l" defTabSz="975390" rtl="0" eaLnBrk="1" latinLnBrk="0" hangingPunct="1">
              <a:lnSpc>
                <a:spcPct val="90000"/>
              </a:lnSpc>
              <a:spcBef>
                <a:spcPts val="1067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9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43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38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6933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629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324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70C0"/>
                </a:solidFill>
                <a:latin typeface="Arial Rounded MT Bold" panose="020F0704030504030204" pitchFamily="34" charset="0"/>
                <a:ea typeface="Verdana"/>
                <a:cs typeface="Arial" panose="020B0604020202020204" pitchFamily="34" charset="0"/>
              </a:rPr>
              <a:t>What are different data formats?</a:t>
            </a:r>
          </a:p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n-US" sz="2300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Examples: Numbers, text, images, audio, video, </a:t>
            </a:r>
            <a:r>
              <a:rPr lang="en-US" sz="2300" dirty="0" err="1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etc</a:t>
            </a: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sz="2400" dirty="0">
              <a:solidFill>
                <a:srgbClr val="0070C0"/>
              </a:solidFill>
              <a:latin typeface="Arial Rounded MT Bold" panose="020F0704030504030204" pitchFamily="34" charset="0"/>
              <a:ea typeface="Verdana"/>
              <a:cs typeface="Arial" panose="020B0604020202020204" pitchFamily="34" charset="0"/>
            </a:endParaRPr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</p:txBody>
      </p:sp>
      <p:sp>
        <p:nvSpPr>
          <p:cNvPr id="6" name="Database introduction">
            <a:extLst>
              <a:ext uri="{FF2B5EF4-FFF2-40B4-BE49-F238E27FC236}">
                <a16:creationId xmlns:a16="http://schemas.microsoft.com/office/drawing/2014/main" id="{EE2EDFCD-39EA-3A90-0863-14E827C8564E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750956" y="321640"/>
            <a:ext cx="11176000" cy="39517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IN" dirty="0"/>
              <a:t>What is data?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4191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What is a Database?…"/>
          <p:cNvSpPr txBox="1">
            <a:spLocks noGrp="1"/>
          </p:cNvSpPr>
          <p:nvPr>
            <p:ph type="body" idx="1"/>
          </p:nvPr>
        </p:nvSpPr>
        <p:spPr>
          <a:xfrm>
            <a:off x="999067" y="1050385"/>
            <a:ext cx="10927889" cy="1152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ClrTx/>
              <a:buNone/>
            </a:pPr>
            <a:r>
              <a:rPr sz="2800" dirty="0">
                <a:solidFill>
                  <a:srgbClr val="0070C0"/>
                </a:solidFill>
                <a:latin typeface="Arial Rounded MT Bold" panose="020F0704030504030204" pitchFamily="34" charset="0"/>
                <a:ea typeface="Verdana"/>
                <a:cs typeface="Arial" panose="020B0604020202020204" pitchFamily="34" charset="0"/>
              </a:rPr>
              <a:t>What is a Data?</a:t>
            </a:r>
          </a:p>
          <a:p>
            <a:pPr marL="0" indent="0">
              <a:buClrTx/>
              <a:buNone/>
            </a:pPr>
            <a:r>
              <a:rPr lang="en-US" sz="23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Any piece of information that is collected and digitally stored.</a:t>
            </a: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  <a:p>
            <a:pPr marL="0" indent="0">
              <a:buClrTx/>
              <a:buNone/>
            </a:pP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  <a:p>
            <a:pPr marL="0" indent="0">
              <a:buClrTx/>
              <a:buNone/>
            </a:pPr>
            <a:endParaRPr lang="en-IN" sz="2400" dirty="0">
              <a:solidFill>
                <a:srgbClr val="0070C0"/>
              </a:solidFill>
              <a:latin typeface="Arial Rounded MT Bold" panose="020F0704030504030204" pitchFamily="34" charset="0"/>
              <a:ea typeface="Verdana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endParaRPr lang="en-IN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047986-E84E-11EC-292B-04855EEF37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992" y="21047"/>
            <a:ext cx="1266334" cy="709592"/>
          </a:xfrm>
          <a:prstGeom prst="rect">
            <a:avLst/>
          </a:prstGeom>
        </p:spPr>
      </p:pic>
      <p:sp>
        <p:nvSpPr>
          <p:cNvPr id="3" name="What is a Database?…">
            <a:extLst>
              <a:ext uri="{FF2B5EF4-FFF2-40B4-BE49-F238E27FC236}">
                <a16:creationId xmlns:a16="http://schemas.microsoft.com/office/drawing/2014/main" id="{21CDA779-3894-8E98-1B10-5A07F920120B}"/>
              </a:ext>
            </a:extLst>
          </p:cNvPr>
          <p:cNvSpPr txBox="1">
            <a:spLocks/>
          </p:cNvSpPr>
          <p:nvPr/>
        </p:nvSpPr>
        <p:spPr>
          <a:xfrm>
            <a:off x="999066" y="2657511"/>
            <a:ext cx="10927889" cy="1152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3848" indent="-243848" algn="l" defTabSz="975390" rtl="0" eaLnBrk="1" latinLnBrk="0" hangingPunct="1">
              <a:lnSpc>
                <a:spcPct val="90000"/>
              </a:lnSpc>
              <a:spcBef>
                <a:spcPts val="1067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9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43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38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6933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629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324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70C0"/>
                </a:solidFill>
                <a:latin typeface="Arial Rounded MT Bold" panose="020F0704030504030204" pitchFamily="34" charset="0"/>
                <a:ea typeface="Verdana"/>
                <a:cs typeface="Arial" panose="020B0604020202020204" pitchFamily="34" charset="0"/>
              </a:rPr>
              <a:t>What are different data formats?</a:t>
            </a:r>
          </a:p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n-US" sz="2300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Examples: Numbers, text, images, audio, video, </a:t>
            </a:r>
            <a:r>
              <a:rPr lang="en-US" sz="2300" dirty="0" err="1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etc</a:t>
            </a: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sz="2400" dirty="0">
              <a:solidFill>
                <a:srgbClr val="0070C0"/>
              </a:solidFill>
              <a:latin typeface="Arial Rounded MT Bold" panose="020F0704030504030204" pitchFamily="34" charset="0"/>
              <a:ea typeface="Verdana"/>
              <a:cs typeface="Arial" panose="020B0604020202020204" pitchFamily="34" charset="0"/>
            </a:endParaRPr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</p:txBody>
      </p:sp>
      <p:sp>
        <p:nvSpPr>
          <p:cNvPr id="4" name="What is a Database?…">
            <a:extLst>
              <a:ext uri="{FF2B5EF4-FFF2-40B4-BE49-F238E27FC236}">
                <a16:creationId xmlns:a16="http://schemas.microsoft.com/office/drawing/2014/main" id="{976510E7-7DEE-0145-3019-99D3B30AE499}"/>
              </a:ext>
            </a:extLst>
          </p:cNvPr>
          <p:cNvSpPr txBox="1">
            <a:spLocks/>
          </p:cNvSpPr>
          <p:nvPr/>
        </p:nvSpPr>
        <p:spPr>
          <a:xfrm>
            <a:off x="1038455" y="4262072"/>
            <a:ext cx="10927889" cy="1152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3848" indent="-243848" algn="l" defTabSz="975390" rtl="0" eaLnBrk="1" latinLnBrk="0" hangingPunct="1">
              <a:lnSpc>
                <a:spcPct val="90000"/>
              </a:lnSpc>
              <a:spcBef>
                <a:spcPts val="1067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9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43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38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6933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629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324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70C0"/>
                </a:solidFill>
                <a:latin typeface="Arial Rounded MT Bold" panose="020F0704030504030204" pitchFamily="34" charset="0"/>
                <a:ea typeface="Verdana"/>
                <a:cs typeface="Arial" panose="020B0604020202020204" pitchFamily="34" charset="0"/>
              </a:rPr>
              <a:t>Where is the data stored?</a:t>
            </a:r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sz="2400" dirty="0">
              <a:solidFill>
                <a:srgbClr val="0070C0"/>
              </a:solidFill>
              <a:latin typeface="Arial Rounded MT Bold" panose="020F0704030504030204" pitchFamily="34" charset="0"/>
              <a:ea typeface="Verdana"/>
              <a:cs typeface="Arial" panose="020B0604020202020204" pitchFamily="34" charset="0"/>
            </a:endParaRPr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</p:txBody>
      </p:sp>
      <p:sp>
        <p:nvSpPr>
          <p:cNvPr id="9" name="Database introduction">
            <a:extLst>
              <a:ext uri="{FF2B5EF4-FFF2-40B4-BE49-F238E27FC236}">
                <a16:creationId xmlns:a16="http://schemas.microsoft.com/office/drawing/2014/main" id="{F1B43220-B027-DEC6-6C05-59E289CB1DB3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750956" y="321640"/>
            <a:ext cx="11176000" cy="39517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IN" dirty="0"/>
              <a:t>What is data?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6736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What is a Database?…"/>
          <p:cNvSpPr txBox="1">
            <a:spLocks noGrp="1"/>
          </p:cNvSpPr>
          <p:nvPr>
            <p:ph type="body" idx="1"/>
          </p:nvPr>
        </p:nvSpPr>
        <p:spPr>
          <a:xfrm>
            <a:off x="999067" y="1050385"/>
            <a:ext cx="10927889" cy="1152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ClrTx/>
              <a:buNone/>
            </a:pPr>
            <a:r>
              <a:rPr sz="2800" dirty="0">
                <a:solidFill>
                  <a:srgbClr val="0070C0"/>
                </a:solidFill>
                <a:latin typeface="Arial Rounded MT Bold" panose="020F0704030504030204" pitchFamily="34" charset="0"/>
                <a:ea typeface="Verdana"/>
                <a:cs typeface="Arial" panose="020B0604020202020204" pitchFamily="34" charset="0"/>
              </a:rPr>
              <a:t>What is a Data?</a:t>
            </a:r>
          </a:p>
          <a:p>
            <a:pPr marL="0" indent="0">
              <a:buClrTx/>
              <a:buNone/>
            </a:pPr>
            <a:r>
              <a:rPr lang="en-US" sz="23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Any piece of information that is collected and digitally stored.</a:t>
            </a: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  <a:p>
            <a:pPr marL="0" indent="0">
              <a:buClrTx/>
              <a:buNone/>
            </a:pP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  <a:p>
            <a:pPr marL="0" indent="0">
              <a:buClrTx/>
              <a:buNone/>
            </a:pPr>
            <a:endParaRPr lang="en-IN" sz="2400" dirty="0">
              <a:solidFill>
                <a:srgbClr val="0070C0"/>
              </a:solidFill>
              <a:latin typeface="Arial Rounded MT Bold" panose="020F0704030504030204" pitchFamily="34" charset="0"/>
              <a:ea typeface="Verdana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endParaRPr lang="en-IN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047986-E84E-11EC-292B-04855EEF37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992" y="21047"/>
            <a:ext cx="1266334" cy="709592"/>
          </a:xfrm>
          <a:prstGeom prst="rect">
            <a:avLst/>
          </a:prstGeom>
        </p:spPr>
      </p:pic>
      <p:sp>
        <p:nvSpPr>
          <p:cNvPr id="3" name="What is a Database?…">
            <a:extLst>
              <a:ext uri="{FF2B5EF4-FFF2-40B4-BE49-F238E27FC236}">
                <a16:creationId xmlns:a16="http://schemas.microsoft.com/office/drawing/2014/main" id="{21CDA779-3894-8E98-1B10-5A07F920120B}"/>
              </a:ext>
            </a:extLst>
          </p:cNvPr>
          <p:cNvSpPr txBox="1">
            <a:spLocks/>
          </p:cNvSpPr>
          <p:nvPr/>
        </p:nvSpPr>
        <p:spPr>
          <a:xfrm>
            <a:off x="999066" y="2657511"/>
            <a:ext cx="10927889" cy="1152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3848" indent="-243848" algn="l" defTabSz="975390" rtl="0" eaLnBrk="1" latinLnBrk="0" hangingPunct="1">
              <a:lnSpc>
                <a:spcPct val="90000"/>
              </a:lnSpc>
              <a:spcBef>
                <a:spcPts val="1067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9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43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38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6933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629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324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70C0"/>
                </a:solidFill>
                <a:latin typeface="Arial Rounded MT Bold" panose="020F0704030504030204" pitchFamily="34" charset="0"/>
                <a:ea typeface="Verdana"/>
                <a:cs typeface="Arial" panose="020B0604020202020204" pitchFamily="34" charset="0"/>
              </a:rPr>
              <a:t>What are different data formats?</a:t>
            </a:r>
          </a:p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n-US" sz="2300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Examples: Numbers, text, images, audio, video, </a:t>
            </a:r>
            <a:r>
              <a:rPr lang="en-US" sz="2300" dirty="0" err="1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etc</a:t>
            </a: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sz="2400" dirty="0">
              <a:solidFill>
                <a:srgbClr val="0070C0"/>
              </a:solidFill>
              <a:latin typeface="Arial Rounded MT Bold" panose="020F0704030504030204" pitchFamily="34" charset="0"/>
              <a:ea typeface="Verdana"/>
              <a:cs typeface="Arial" panose="020B0604020202020204" pitchFamily="34" charset="0"/>
            </a:endParaRPr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</p:txBody>
      </p:sp>
      <p:sp>
        <p:nvSpPr>
          <p:cNvPr id="4" name="What is a Database?…">
            <a:extLst>
              <a:ext uri="{FF2B5EF4-FFF2-40B4-BE49-F238E27FC236}">
                <a16:creationId xmlns:a16="http://schemas.microsoft.com/office/drawing/2014/main" id="{976510E7-7DEE-0145-3019-99D3B30AE499}"/>
              </a:ext>
            </a:extLst>
          </p:cNvPr>
          <p:cNvSpPr txBox="1">
            <a:spLocks/>
          </p:cNvSpPr>
          <p:nvPr/>
        </p:nvSpPr>
        <p:spPr>
          <a:xfrm>
            <a:off x="1038455" y="4262072"/>
            <a:ext cx="10927889" cy="1152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3848" indent="-243848" algn="l" defTabSz="975390" rtl="0" eaLnBrk="1" latinLnBrk="0" hangingPunct="1">
              <a:lnSpc>
                <a:spcPct val="90000"/>
              </a:lnSpc>
              <a:spcBef>
                <a:spcPts val="1067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9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43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38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6933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629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324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70C0"/>
                </a:solidFill>
                <a:latin typeface="Arial Rounded MT Bold" panose="020F0704030504030204" pitchFamily="34" charset="0"/>
                <a:ea typeface="Verdana"/>
                <a:cs typeface="Arial" panose="020B0604020202020204" pitchFamily="34" charset="0"/>
              </a:rPr>
              <a:t>Where is the data stored?</a:t>
            </a:r>
          </a:p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n-US" sz="2300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Data is digitally stored in </a:t>
            </a:r>
            <a:r>
              <a:rPr lang="en-US" sz="2300" b="1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Files</a:t>
            </a:r>
            <a:r>
              <a:rPr lang="en-US" sz="2300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 or </a:t>
            </a:r>
            <a:r>
              <a:rPr lang="en-US" sz="2300" b="1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Databases</a:t>
            </a:r>
            <a:r>
              <a:rPr lang="en-US" sz="2300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.</a:t>
            </a:r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sz="2400" dirty="0">
              <a:solidFill>
                <a:srgbClr val="0070C0"/>
              </a:solidFill>
              <a:latin typeface="Arial Rounded MT Bold" panose="020F0704030504030204" pitchFamily="34" charset="0"/>
              <a:ea typeface="Verdana"/>
              <a:cs typeface="Arial" panose="020B0604020202020204" pitchFamily="34" charset="0"/>
            </a:endParaRPr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9ED1AC-FCE8-619D-1AFA-DF7254C75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6" t="8322" r="17721" b="9328"/>
          <a:stretch/>
        </p:blipFill>
        <p:spPr>
          <a:xfrm>
            <a:off x="2439706" y="5551294"/>
            <a:ext cx="1510145" cy="13453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6224CE-69C0-5D3B-7006-8BF477A6B3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328" y="6939476"/>
            <a:ext cx="1064781" cy="11620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76041B-574A-203D-8679-B2D9034DD7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943" y="7248175"/>
            <a:ext cx="1064781" cy="130968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BFC11D-81D3-245B-DA50-5AF6D0C4896E}"/>
              </a:ext>
            </a:extLst>
          </p:cNvPr>
          <p:cNvCxnSpPr/>
          <p:nvPr/>
        </p:nvCxnSpPr>
        <p:spPr>
          <a:xfrm>
            <a:off x="5223158" y="5551294"/>
            <a:ext cx="0" cy="3246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0CD13DE-34E2-8EF7-6260-C63F5EFA3F3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51" r="68466" b="19745"/>
          <a:stretch/>
        </p:blipFill>
        <p:spPr>
          <a:xfrm>
            <a:off x="5731170" y="5414561"/>
            <a:ext cx="4100945" cy="3422072"/>
          </a:xfrm>
          <a:prstGeom prst="rect">
            <a:avLst/>
          </a:prstGeom>
        </p:spPr>
      </p:pic>
      <p:sp>
        <p:nvSpPr>
          <p:cNvPr id="17" name="Database introduction">
            <a:extLst>
              <a:ext uri="{FF2B5EF4-FFF2-40B4-BE49-F238E27FC236}">
                <a16:creationId xmlns:a16="http://schemas.microsoft.com/office/drawing/2014/main" id="{A86175E2-C197-5B81-8EFD-9A3641E04D2D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750956" y="321640"/>
            <a:ext cx="11176000" cy="39517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IN" dirty="0"/>
              <a:t>What is data?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4806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E61BC-7F65-98B0-270E-560C46A74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What is a Database?…">
            <a:extLst>
              <a:ext uri="{FF2B5EF4-FFF2-40B4-BE49-F238E27FC236}">
                <a16:creationId xmlns:a16="http://schemas.microsoft.com/office/drawing/2014/main" id="{34520A47-FC36-A70F-7C18-6B33BAFF8A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9067" y="1050385"/>
            <a:ext cx="10927889" cy="1152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ClrTx/>
              <a:buNone/>
            </a:pPr>
            <a:r>
              <a:rPr sz="2800" dirty="0">
                <a:solidFill>
                  <a:srgbClr val="0070C0"/>
                </a:solidFill>
                <a:latin typeface="Arial Rounded MT Bold" panose="020F0704030504030204" pitchFamily="34" charset="0"/>
                <a:ea typeface="Verdana"/>
                <a:cs typeface="Arial" panose="020B0604020202020204" pitchFamily="34" charset="0"/>
              </a:rPr>
              <a:t>What is a Data?</a:t>
            </a:r>
          </a:p>
          <a:p>
            <a:pPr marL="0" indent="0">
              <a:buClrTx/>
              <a:buNone/>
            </a:pPr>
            <a:r>
              <a:rPr lang="en-US" sz="23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Any piece of information that is collected and digitally stored.</a:t>
            </a: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  <a:p>
            <a:pPr marL="0" indent="0">
              <a:buClrTx/>
              <a:buNone/>
            </a:pP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  <a:p>
            <a:pPr marL="0" indent="0">
              <a:buClrTx/>
              <a:buNone/>
            </a:pPr>
            <a:endParaRPr lang="en-IN" sz="2400" dirty="0">
              <a:solidFill>
                <a:srgbClr val="0070C0"/>
              </a:solidFill>
              <a:latin typeface="Arial Rounded MT Bold" panose="020F0704030504030204" pitchFamily="34" charset="0"/>
              <a:ea typeface="Verdana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endParaRPr lang="en-IN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CA3064-5DFE-ACB6-8664-376B86AA91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992" y="21047"/>
            <a:ext cx="1266334" cy="709592"/>
          </a:xfrm>
          <a:prstGeom prst="rect">
            <a:avLst/>
          </a:prstGeom>
        </p:spPr>
      </p:pic>
      <p:sp>
        <p:nvSpPr>
          <p:cNvPr id="3" name="What is a Database?…">
            <a:extLst>
              <a:ext uri="{FF2B5EF4-FFF2-40B4-BE49-F238E27FC236}">
                <a16:creationId xmlns:a16="http://schemas.microsoft.com/office/drawing/2014/main" id="{100118D1-3586-DF11-8439-8BD0827D949E}"/>
              </a:ext>
            </a:extLst>
          </p:cNvPr>
          <p:cNvSpPr txBox="1">
            <a:spLocks/>
          </p:cNvSpPr>
          <p:nvPr/>
        </p:nvSpPr>
        <p:spPr>
          <a:xfrm>
            <a:off x="999066" y="2657511"/>
            <a:ext cx="10927889" cy="1152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3848" indent="-243848" algn="l" defTabSz="975390" rtl="0" eaLnBrk="1" latinLnBrk="0" hangingPunct="1">
              <a:lnSpc>
                <a:spcPct val="90000"/>
              </a:lnSpc>
              <a:spcBef>
                <a:spcPts val="1067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9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43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38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6933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629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324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70C0"/>
                </a:solidFill>
                <a:latin typeface="Arial Rounded MT Bold" panose="020F0704030504030204" pitchFamily="34" charset="0"/>
                <a:ea typeface="Verdana"/>
                <a:cs typeface="Arial" panose="020B0604020202020204" pitchFamily="34" charset="0"/>
              </a:rPr>
              <a:t>What are different data formats?</a:t>
            </a:r>
          </a:p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n-US" sz="2300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Examples: Numbers, text, images, audio, video, </a:t>
            </a:r>
            <a:r>
              <a:rPr lang="en-US" sz="2300" dirty="0" err="1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etc</a:t>
            </a: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sz="2400" dirty="0">
              <a:solidFill>
                <a:srgbClr val="0070C0"/>
              </a:solidFill>
              <a:latin typeface="Arial Rounded MT Bold" panose="020F0704030504030204" pitchFamily="34" charset="0"/>
              <a:ea typeface="Verdana"/>
              <a:cs typeface="Arial" panose="020B0604020202020204" pitchFamily="34" charset="0"/>
            </a:endParaRPr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</p:txBody>
      </p:sp>
      <p:sp>
        <p:nvSpPr>
          <p:cNvPr id="4" name="What is a Database?…">
            <a:extLst>
              <a:ext uri="{FF2B5EF4-FFF2-40B4-BE49-F238E27FC236}">
                <a16:creationId xmlns:a16="http://schemas.microsoft.com/office/drawing/2014/main" id="{EEE44054-F5F1-B8D8-3644-1DE759085101}"/>
              </a:ext>
            </a:extLst>
          </p:cNvPr>
          <p:cNvSpPr txBox="1">
            <a:spLocks/>
          </p:cNvSpPr>
          <p:nvPr/>
        </p:nvSpPr>
        <p:spPr>
          <a:xfrm>
            <a:off x="1038455" y="4262072"/>
            <a:ext cx="10927889" cy="1152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3848" indent="-243848" algn="l" defTabSz="975390" rtl="0" eaLnBrk="1" latinLnBrk="0" hangingPunct="1">
              <a:lnSpc>
                <a:spcPct val="90000"/>
              </a:lnSpc>
              <a:spcBef>
                <a:spcPts val="1067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9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43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38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6933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629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324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70C0"/>
                </a:solidFill>
                <a:latin typeface="Arial Rounded MT Bold" panose="020F0704030504030204" pitchFamily="34" charset="0"/>
                <a:ea typeface="Verdana"/>
                <a:cs typeface="Arial" panose="020B0604020202020204" pitchFamily="34" charset="0"/>
              </a:rPr>
              <a:t>Where is the data stored?</a:t>
            </a:r>
          </a:p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n-US" sz="2300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Data is digitally stored in </a:t>
            </a:r>
            <a:r>
              <a:rPr lang="en-US" sz="2300" b="1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Files</a:t>
            </a:r>
            <a:r>
              <a:rPr lang="en-US" sz="2300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 or </a:t>
            </a:r>
            <a:r>
              <a:rPr lang="en-US" sz="2300" b="1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Databases</a:t>
            </a:r>
            <a:r>
              <a:rPr lang="en-US" sz="2300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.</a:t>
            </a:r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sz="2400" dirty="0">
              <a:solidFill>
                <a:srgbClr val="0070C0"/>
              </a:solidFill>
              <a:latin typeface="Arial Rounded MT Bold" panose="020F0704030504030204" pitchFamily="34" charset="0"/>
              <a:ea typeface="Verdana"/>
              <a:cs typeface="Arial" panose="020B0604020202020204" pitchFamily="34" charset="0"/>
            </a:endParaRPr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</p:txBody>
      </p:sp>
      <p:sp>
        <p:nvSpPr>
          <p:cNvPr id="5" name="What is a Database?…">
            <a:extLst>
              <a:ext uri="{FF2B5EF4-FFF2-40B4-BE49-F238E27FC236}">
                <a16:creationId xmlns:a16="http://schemas.microsoft.com/office/drawing/2014/main" id="{60922BF3-D169-2FF5-56DE-E75B6CE88B17}"/>
              </a:ext>
            </a:extLst>
          </p:cNvPr>
          <p:cNvSpPr txBox="1">
            <a:spLocks/>
          </p:cNvSpPr>
          <p:nvPr/>
        </p:nvSpPr>
        <p:spPr>
          <a:xfrm>
            <a:off x="1038455" y="5866633"/>
            <a:ext cx="10927889" cy="1152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3848" indent="-243848" algn="l" defTabSz="975390" rtl="0" eaLnBrk="1" latinLnBrk="0" hangingPunct="1">
              <a:lnSpc>
                <a:spcPct val="90000"/>
              </a:lnSpc>
              <a:spcBef>
                <a:spcPts val="1067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9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43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38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6933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629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324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70C0"/>
                </a:solidFill>
                <a:latin typeface="Arial Rounded MT Bold" panose="020F0704030504030204" pitchFamily="34" charset="0"/>
                <a:ea typeface="Verdana"/>
                <a:cs typeface="Arial" panose="020B0604020202020204" pitchFamily="34" charset="0"/>
              </a:rPr>
              <a:t>Where Are Files &amp; Databases Physically Located?</a:t>
            </a:r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sz="2400" dirty="0">
              <a:solidFill>
                <a:srgbClr val="0070C0"/>
              </a:solidFill>
              <a:latin typeface="Arial Rounded MT Bold" panose="020F0704030504030204" pitchFamily="34" charset="0"/>
              <a:ea typeface="Verdana"/>
              <a:cs typeface="Arial" panose="020B0604020202020204" pitchFamily="34" charset="0"/>
            </a:endParaRPr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</p:txBody>
      </p:sp>
      <p:sp>
        <p:nvSpPr>
          <p:cNvPr id="10" name="Database introduction">
            <a:extLst>
              <a:ext uri="{FF2B5EF4-FFF2-40B4-BE49-F238E27FC236}">
                <a16:creationId xmlns:a16="http://schemas.microsoft.com/office/drawing/2014/main" id="{EC53F896-289F-8CF0-440E-0892F43F649F}"/>
              </a:ext>
            </a:extLst>
          </p:cNvPr>
          <p:cNvSpPr txBox="1">
            <a:spLocks/>
          </p:cNvSpPr>
          <p:nvPr/>
        </p:nvSpPr>
        <p:spPr>
          <a:xfrm>
            <a:off x="750956" y="321640"/>
            <a:ext cx="11176000" cy="395173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kern="1200" cap="all" spc="120">
                <a:solidFill>
                  <a:schemeClr val="tx1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97534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34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7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7580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3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What is data?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880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A48BE-2932-2510-F691-D6205D227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What is a Database?…">
            <a:extLst>
              <a:ext uri="{FF2B5EF4-FFF2-40B4-BE49-F238E27FC236}">
                <a16:creationId xmlns:a16="http://schemas.microsoft.com/office/drawing/2014/main" id="{DA1C3117-AEDD-88FB-8B21-4CA59DACD9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9067" y="1050385"/>
            <a:ext cx="10927889" cy="1152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ClrTx/>
              <a:buNone/>
            </a:pPr>
            <a:r>
              <a:rPr sz="2800" dirty="0">
                <a:solidFill>
                  <a:srgbClr val="0070C0"/>
                </a:solidFill>
                <a:latin typeface="Arial Rounded MT Bold" panose="020F0704030504030204" pitchFamily="34" charset="0"/>
                <a:ea typeface="Verdana"/>
                <a:cs typeface="Arial" panose="020B0604020202020204" pitchFamily="34" charset="0"/>
              </a:rPr>
              <a:t>What is a Data?</a:t>
            </a:r>
          </a:p>
          <a:p>
            <a:pPr marL="0" indent="0">
              <a:buClrTx/>
              <a:buNone/>
            </a:pPr>
            <a:r>
              <a:rPr lang="en-US" sz="2300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Any piece of information that is collected and digitally stored.</a:t>
            </a: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  <a:p>
            <a:pPr marL="0" indent="0">
              <a:buClrTx/>
              <a:buNone/>
            </a:pP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  <a:p>
            <a:pPr marL="0" indent="0">
              <a:buClrTx/>
              <a:buNone/>
            </a:pPr>
            <a:endParaRPr lang="en-IN" sz="2400" dirty="0">
              <a:solidFill>
                <a:srgbClr val="0070C0"/>
              </a:solidFill>
              <a:latin typeface="Arial Rounded MT Bold" panose="020F0704030504030204" pitchFamily="34" charset="0"/>
              <a:ea typeface="Verdana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endParaRPr lang="en-IN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929B74-4407-F202-8CD2-FB4A22227C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992" y="21047"/>
            <a:ext cx="1266334" cy="709592"/>
          </a:xfrm>
          <a:prstGeom prst="rect">
            <a:avLst/>
          </a:prstGeom>
        </p:spPr>
      </p:pic>
      <p:sp>
        <p:nvSpPr>
          <p:cNvPr id="3" name="What is a Database?…">
            <a:extLst>
              <a:ext uri="{FF2B5EF4-FFF2-40B4-BE49-F238E27FC236}">
                <a16:creationId xmlns:a16="http://schemas.microsoft.com/office/drawing/2014/main" id="{3F3CFEB1-AA41-5975-F993-E628835971CD}"/>
              </a:ext>
            </a:extLst>
          </p:cNvPr>
          <p:cNvSpPr txBox="1">
            <a:spLocks/>
          </p:cNvSpPr>
          <p:nvPr/>
        </p:nvSpPr>
        <p:spPr>
          <a:xfrm>
            <a:off x="999066" y="2657511"/>
            <a:ext cx="10927889" cy="1152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3848" indent="-243848" algn="l" defTabSz="975390" rtl="0" eaLnBrk="1" latinLnBrk="0" hangingPunct="1">
              <a:lnSpc>
                <a:spcPct val="90000"/>
              </a:lnSpc>
              <a:spcBef>
                <a:spcPts val="1067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9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43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38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6933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629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324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70C0"/>
                </a:solidFill>
                <a:latin typeface="Arial Rounded MT Bold" panose="020F0704030504030204" pitchFamily="34" charset="0"/>
                <a:ea typeface="Verdana"/>
                <a:cs typeface="Arial" panose="020B0604020202020204" pitchFamily="34" charset="0"/>
              </a:rPr>
              <a:t>What are different data formats?</a:t>
            </a:r>
          </a:p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n-US" sz="2300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Examples: Numbers, text, images, audio, video, </a:t>
            </a:r>
            <a:r>
              <a:rPr lang="en-US" sz="2300" dirty="0" err="1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etc</a:t>
            </a: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sz="2400" dirty="0">
              <a:solidFill>
                <a:srgbClr val="0070C0"/>
              </a:solidFill>
              <a:latin typeface="Arial Rounded MT Bold" panose="020F0704030504030204" pitchFamily="34" charset="0"/>
              <a:ea typeface="Verdana"/>
              <a:cs typeface="Arial" panose="020B0604020202020204" pitchFamily="34" charset="0"/>
            </a:endParaRPr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</p:txBody>
      </p:sp>
      <p:sp>
        <p:nvSpPr>
          <p:cNvPr id="4" name="What is a Database?…">
            <a:extLst>
              <a:ext uri="{FF2B5EF4-FFF2-40B4-BE49-F238E27FC236}">
                <a16:creationId xmlns:a16="http://schemas.microsoft.com/office/drawing/2014/main" id="{65EFAC53-2FA4-7447-FE70-1F4104BB3D72}"/>
              </a:ext>
            </a:extLst>
          </p:cNvPr>
          <p:cNvSpPr txBox="1">
            <a:spLocks/>
          </p:cNvSpPr>
          <p:nvPr/>
        </p:nvSpPr>
        <p:spPr>
          <a:xfrm>
            <a:off x="1038455" y="4262072"/>
            <a:ext cx="10927889" cy="1152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3848" indent="-243848" algn="l" defTabSz="975390" rtl="0" eaLnBrk="1" latinLnBrk="0" hangingPunct="1">
              <a:lnSpc>
                <a:spcPct val="90000"/>
              </a:lnSpc>
              <a:spcBef>
                <a:spcPts val="1067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9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43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38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6933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629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324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70C0"/>
                </a:solidFill>
                <a:latin typeface="Arial Rounded MT Bold" panose="020F0704030504030204" pitchFamily="34" charset="0"/>
                <a:ea typeface="Verdana"/>
                <a:cs typeface="Arial" panose="020B0604020202020204" pitchFamily="34" charset="0"/>
              </a:rPr>
              <a:t>Where is the data stored?</a:t>
            </a:r>
          </a:p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n-US" sz="2300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Data is digitally stored in </a:t>
            </a:r>
            <a:r>
              <a:rPr lang="en-US" sz="2300" b="1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Files</a:t>
            </a:r>
            <a:r>
              <a:rPr lang="en-US" sz="2300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 or </a:t>
            </a:r>
            <a:r>
              <a:rPr lang="en-US" sz="2300" b="1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Databases</a:t>
            </a:r>
            <a:r>
              <a:rPr lang="en-US" sz="2300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Arial"/>
              </a:rPr>
              <a:t>.</a:t>
            </a:r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sz="2400" dirty="0">
              <a:solidFill>
                <a:srgbClr val="0070C0"/>
              </a:solidFill>
              <a:latin typeface="Arial Rounded MT Bold" panose="020F0704030504030204" pitchFamily="34" charset="0"/>
              <a:ea typeface="Verdana"/>
              <a:cs typeface="Arial" panose="020B0604020202020204" pitchFamily="34" charset="0"/>
            </a:endParaRPr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</p:txBody>
      </p:sp>
      <p:sp>
        <p:nvSpPr>
          <p:cNvPr id="5" name="What is a Database?…">
            <a:extLst>
              <a:ext uri="{FF2B5EF4-FFF2-40B4-BE49-F238E27FC236}">
                <a16:creationId xmlns:a16="http://schemas.microsoft.com/office/drawing/2014/main" id="{E5F49C35-659A-3782-2667-518A4C7B7CE9}"/>
              </a:ext>
            </a:extLst>
          </p:cNvPr>
          <p:cNvSpPr txBox="1">
            <a:spLocks/>
          </p:cNvSpPr>
          <p:nvPr/>
        </p:nvSpPr>
        <p:spPr>
          <a:xfrm>
            <a:off x="1038455" y="5866633"/>
            <a:ext cx="10927889" cy="22244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43848" indent="-243848" algn="l" defTabSz="975390" rtl="0" eaLnBrk="1" latinLnBrk="0" hangingPunct="1">
              <a:lnSpc>
                <a:spcPct val="90000"/>
              </a:lnSpc>
              <a:spcBef>
                <a:spcPts val="1067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9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43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38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6933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629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1"/>
              </a:buClr>
              <a:buFont typeface="Arial" panose="020B0604020202020204" pitchFamily="34" charset="0"/>
              <a:buChar char="▸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324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70C0"/>
                </a:solidFill>
                <a:latin typeface="Arial Rounded MT Bold" panose="020F0704030504030204" pitchFamily="34" charset="0"/>
                <a:ea typeface="Verdana"/>
                <a:cs typeface="Arial" panose="020B0604020202020204" pitchFamily="34" charset="0"/>
              </a:rPr>
              <a:t>Where Are Files &amp; Databases Physically Stored?</a:t>
            </a:r>
          </a:p>
          <a:p>
            <a:pPr>
              <a:buNone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Files and databases are 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physically stored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in two main places:</a:t>
            </a:r>
          </a:p>
          <a:p>
            <a:pPr>
              <a:buNone/>
            </a:pP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Locally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– On your personal computer, hard drive, or company server.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– On online servers like Google Drive, AWS, or Microsoft Azure.</a:t>
            </a:r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sz="2500" dirty="0">
              <a:solidFill>
                <a:srgbClr val="0070C0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</a:endParaRPr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sz="23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Arial"/>
            </a:endParaRPr>
          </a:p>
        </p:txBody>
      </p:sp>
      <p:sp>
        <p:nvSpPr>
          <p:cNvPr id="205" name="Database introduction">
            <a:extLst>
              <a:ext uri="{FF2B5EF4-FFF2-40B4-BE49-F238E27FC236}">
                <a16:creationId xmlns:a16="http://schemas.microsoft.com/office/drawing/2014/main" id="{853575E3-B8D0-10C5-1DD5-0BAAA69574D2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750956" y="321640"/>
            <a:ext cx="11176000" cy="39517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IN" dirty="0"/>
              <a:t>What is data?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9961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83A4BB4-1EFD-59A7-09FE-D4B28335E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357" y="444643"/>
            <a:ext cx="3658971" cy="243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12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6123</TotalTime>
  <Words>1047</Words>
  <Application>Microsoft Office PowerPoint</Application>
  <PresentationFormat>Custom</PresentationFormat>
  <Paragraphs>213</Paragraphs>
  <Slides>38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Arial Black</vt:lpstr>
      <vt:lpstr>Arial Rounded MT Bold</vt:lpstr>
      <vt:lpstr>Brush Script MT</vt:lpstr>
      <vt:lpstr>Calibri</vt:lpstr>
      <vt:lpstr>Calibri Light</vt:lpstr>
      <vt:lpstr>DIN Alternate Bold</vt:lpstr>
      <vt:lpstr>Helvetica Neue</vt:lpstr>
      <vt:lpstr>Wingdings</vt:lpstr>
      <vt:lpstr>Office Theme</vt:lpstr>
      <vt:lpstr>SQL FOR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MySQL and Workbench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for Data analysis</dc:title>
  <dc:creator>Neha</dc:creator>
  <cp:lastModifiedBy>Neha Tadam</cp:lastModifiedBy>
  <cp:revision>36</cp:revision>
  <dcterms:modified xsi:type="dcterms:W3CDTF">2025-03-26T05:33:38Z</dcterms:modified>
</cp:coreProperties>
</file>