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ata.phishtank.com/data/online-valid.csv(Only" TargetMode="External"/><Relationship Id="rId1" Type="http://schemas.openxmlformats.org/officeDocument/2006/relationships/hyperlink" Target="https://research.aalto.fi/en/datasets/phishstorm--phishing--legitimate-url-dataset(f49465b2-c68a-4182-9171-075f0ed797d5).html" TargetMode="Externa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aalto.fi/en/datasets/phishstorm--phishing--legitimate-url-dataset(f49465b2-c68a-4182-9171-075f0ed797d5).html" TargetMode="External"/><Relationship Id="rId2" Type="http://schemas.openxmlformats.org/officeDocument/2006/relationships/image" Target="../media/image6.svg"/><Relationship Id="rId1" Type="http://schemas.openxmlformats.org/officeDocument/2006/relationships/image" Target="../media/image9.png"/><Relationship Id="rId6" Type="http://schemas.openxmlformats.org/officeDocument/2006/relationships/hyperlink" Target="http://data.phishtank.com/data/online-valid.csv(Only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C7F25-6041-49CB-A74E-F277E3281D8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6EE069-0093-4940-A2DA-0E7FBF6EA7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hlinkClick xmlns:r="http://schemas.openxmlformats.org/officeDocument/2006/relationships" r:id="rId1"/>
            </a:rPr>
            <a:t>https://research.aalto.fi/en/datasets/phishstorm--phishing--legitimate-url-dataset(f49465b2-c68a-4182-9171-075f0ed797d5).html</a:t>
          </a:r>
          <a:endParaRPr lang="en-US" dirty="0"/>
        </a:p>
      </dgm:t>
    </dgm:pt>
    <dgm:pt modelId="{A9861227-1469-43FF-B35D-21565C804B78}" type="parTrans" cxnId="{B069D99B-CFE9-4F83-B8B4-DC6840C4A766}">
      <dgm:prSet/>
      <dgm:spPr/>
      <dgm:t>
        <a:bodyPr/>
        <a:lstStyle/>
        <a:p>
          <a:endParaRPr lang="en-US"/>
        </a:p>
      </dgm:t>
    </dgm:pt>
    <dgm:pt modelId="{14F1449E-56CA-43E7-99EA-3B36D69B738B}" type="sibTrans" cxnId="{B069D99B-CFE9-4F83-B8B4-DC6840C4A766}">
      <dgm:prSet/>
      <dgm:spPr/>
      <dgm:t>
        <a:bodyPr/>
        <a:lstStyle/>
        <a:p>
          <a:endParaRPr lang="en-US"/>
        </a:p>
      </dgm:t>
    </dgm:pt>
    <dgm:pt modelId="{FD535716-C8D4-45B7-B5D4-E10EFCC00D1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Phishtank</a:t>
          </a:r>
          <a:r>
            <a:rPr lang="en-US" dirty="0"/>
            <a:t> - </a:t>
          </a:r>
          <a:r>
            <a:rPr lang="en-US" dirty="0">
              <a:hlinkClick xmlns:r="http://schemas.openxmlformats.org/officeDocument/2006/relationships" r:id="rId2"/>
            </a:rPr>
            <a:t>http://data.phishtank.com/data/online-valid.csv (Only</a:t>
          </a:r>
          <a:r>
            <a:rPr lang="en-US" dirty="0"/>
            <a:t> fishing links, No Features)</a:t>
          </a:r>
        </a:p>
      </dgm:t>
    </dgm:pt>
    <dgm:pt modelId="{B41599EB-3B65-4489-9DF7-E7B39465C2F6}" type="parTrans" cxnId="{D53A1201-7ACE-4E2E-984C-117E4BD678C4}">
      <dgm:prSet/>
      <dgm:spPr/>
      <dgm:t>
        <a:bodyPr/>
        <a:lstStyle/>
        <a:p>
          <a:endParaRPr lang="en-US"/>
        </a:p>
      </dgm:t>
    </dgm:pt>
    <dgm:pt modelId="{A1E01A1F-6644-46EB-BEF1-C09744406FD1}" type="sibTrans" cxnId="{D53A1201-7ACE-4E2E-984C-117E4BD678C4}">
      <dgm:prSet/>
      <dgm:spPr/>
      <dgm:t>
        <a:bodyPr/>
        <a:lstStyle/>
        <a:p>
          <a:endParaRPr lang="en-US"/>
        </a:p>
      </dgm:t>
    </dgm:pt>
    <dgm:pt modelId="{41BB6E44-E6AD-4196-AF32-D237217FD81A}" type="pres">
      <dgm:prSet presAssocID="{A30C7F25-6041-49CB-A74E-F277E3281D88}" presName="root" presStyleCnt="0">
        <dgm:presLayoutVars>
          <dgm:dir/>
          <dgm:resizeHandles val="exact"/>
        </dgm:presLayoutVars>
      </dgm:prSet>
      <dgm:spPr/>
    </dgm:pt>
    <dgm:pt modelId="{355E308F-DD06-42FD-90F6-0E6044B3BA9A}" type="pres">
      <dgm:prSet presAssocID="{D26EE069-0093-4940-A2DA-0E7FBF6EA7EF}" presName="compNode" presStyleCnt="0"/>
      <dgm:spPr/>
    </dgm:pt>
    <dgm:pt modelId="{DB04D96C-DD74-4D30-AA3A-EA5505C54988}" type="pres">
      <dgm:prSet presAssocID="{D26EE069-0093-4940-A2DA-0E7FBF6EA7E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FDBEC07-BB71-40E2-B3FA-C812F6A37F78}" type="pres">
      <dgm:prSet presAssocID="{D26EE069-0093-4940-A2DA-0E7FBF6EA7EF}" presName="iconSpace" presStyleCnt="0"/>
      <dgm:spPr/>
    </dgm:pt>
    <dgm:pt modelId="{537F4D42-E5B4-4379-8088-EBBC89A52CF7}" type="pres">
      <dgm:prSet presAssocID="{D26EE069-0093-4940-A2DA-0E7FBF6EA7EF}" presName="parTx" presStyleLbl="revTx" presStyleIdx="0" presStyleCnt="4">
        <dgm:presLayoutVars>
          <dgm:chMax val="0"/>
          <dgm:chPref val="0"/>
        </dgm:presLayoutVars>
      </dgm:prSet>
      <dgm:spPr/>
    </dgm:pt>
    <dgm:pt modelId="{EFD42F1E-D565-448F-B51C-B6F000C93515}" type="pres">
      <dgm:prSet presAssocID="{D26EE069-0093-4940-A2DA-0E7FBF6EA7EF}" presName="txSpace" presStyleCnt="0"/>
      <dgm:spPr/>
    </dgm:pt>
    <dgm:pt modelId="{CDAA7020-8DA8-4399-A74C-7B00B4B246F5}" type="pres">
      <dgm:prSet presAssocID="{D26EE069-0093-4940-A2DA-0E7FBF6EA7EF}" presName="desTx" presStyleLbl="revTx" presStyleIdx="1" presStyleCnt="4">
        <dgm:presLayoutVars/>
      </dgm:prSet>
      <dgm:spPr/>
    </dgm:pt>
    <dgm:pt modelId="{80CDC777-946C-4DF3-93BA-2EAD48308E88}" type="pres">
      <dgm:prSet presAssocID="{14F1449E-56CA-43E7-99EA-3B36D69B738B}" presName="sibTrans" presStyleCnt="0"/>
      <dgm:spPr/>
    </dgm:pt>
    <dgm:pt modelId="{F62ABEAE-C575-4BB6-91CA-9FA9D996D840}" type="pres">
      <dgm:prSet presAssocID="{FD535716-C8D4-45B7-B5D4-E10EFCC00D19}" presName="compNode" presStyleCnt="0"/>
      <dgm:spPr/>
    </dgm:pt>
    <dgm:pt modelId="{172525D5-516A-4C1B-A4A8-29437F79CE9E}" type="pres">
      <dgm:prSet presAssocID="{FD535716-C8D4-45B7-B5D4-E10EFCC00D19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ing"/>
        </a:ext>
      </dgm:extLst>
    </dgm:pt>
    <dgm:pt modelId="{A5A72C9A-74CC-48EF-A561-B5B2010F5D5A}" type="pres">
      <dgm:prSet presAssocID="{FD535716-C8D4-45B7-B5D4-E10EFCC00D19}" presName="iconSpace" presStyleCnt="0"/>
      <dgm:spPr/>
    </dgm:pt>
    <dgm:pt modelId="{A1C1F711-0372-42AE-B7A5-5B1AE1D6E0F1}" type="pres">
      <dgm:prSet presAssocID="{FD535716-C8D4-45B7-B5D4-E10EFCC00D19}" presName="parTx" presStyleLbl="revTx" presStyleIdx="2" presStyleCnt="4">
        <dgm:presLayoutVars>
          <dgm:chMax val="0"/>
          <dgm:chPref val="0"/>
        </dgm:presLayoutVars>
      </dgm:prSet>
      <dgm:spPr/>
    </dgm:pt>
    <dgm:pt modelId="{A2817B90-0DCB-43DF-BCD1-EF07CE861C29}" type="pres">
      <dgm:prSet presAssocID="{FD535716-C8D4-45B7-B5D4-E10EFCC00D19}" presName="txSpace" presStyleCnt="0"/>
      <dgm:spPr/>
    </dgm:pt>
    <dgm:pt modelId="{E5D6009F-5BBA-4476-8415-AC9B84FDAC8C}" type="pres">
      <dgm:prSet presAssocID="{FD535716-C8D4-45B7-B5D4-E10EFCC00D19}" presName="desTx" presStyleLbl="revTx" presStyleIdx="3" presStyleCnt="4">
        <dgm:presLayoutVars/>
      </dgm:prSet>
      <dgm:spPr/>
    </dgm:pt>
  </dgm:ptLst>
  <dgm:cxnLst>
    <dgm:cxn modelId="{D53A1201-7ACE-4E2E-984C-117E4BD678C4}" srcId="{A30C7F25-6041-49CB-A74E-F277E3281D88}" destId="{FD535716-C8D4-45B7-B5D4-E10EFCC00D19}" srcOrd="1" destOrd="0" parTransId="{B41599EB-3B65-4489-9DF7-E7B39465C2F6}" sibTransId="{A1E01A1F-6644-46EB-BEF1-C09744406FD1}"/>
    <dgm:cxn modelId="{C688F445-8884-46EC-99B5-B1FBB52BFF49}" type="presOf" srcId="{D26EE069-0093-4940-A2DA-0E7FBF6EA7EF}" destId="{537F4D42-E5B4-4379-8088-EBBC89A52CF7}" srcOrd="0" destOrd="0" presId="urn:microsoft.com/office/officeart/2018/2/layout/IconLabelDescriptionList"/>
    <dgm:cxn modelId="{B069D99B-CFE9-4F83-B8B4-DC6840C4A766}" srcId="{A30C7F25-6041-49CB-A74E-F277E3281D88}" destId="{D26EE069-0093-4940-A2DA-0E7FBF6EA7EF}" srcOrd="0" destOrd="0" parTransId="{A9861227-1469-43FF-B35D-21565C804B78}" sibTransId="{14F1449E-56CA-43E7-99EA-3B36D69B738B}"/>
    <dgm:cxn modelId="{225054B3-D055-48DF-951A-87373AF86805}" type="presOf" srcId="{A30C7F25-6041-49CB-A74E-F277E3281D88}" destId="{41BB6E44-E6AD-4196-AF32-D237217FD81A}" srcOrd="0" destOrd="0" presId="urn:microsoft.com/office/officeart/2018/2/layout/IconLabelDescriptionList"/>
    <dgm:cxn modelId="{FB6403DF-6FD3-4B5F-B3D9-7E23747DFA5D}" type="presOf" srcId="{FD535716-C8D4-45B7-B5D4-E10EFCC00D19}" destId="{A1C1F711-0372-42AE-B7A5-5B1AE1D6E0F1}" srcOrd="0" destOrd="0" presId="urn:microsoft.com/office/officeart/2018/2/layout/IconLabelDescriptionList"/>
    <dgm:cxn modelId="{88F237D2-AD09-4646-BDAB-79E7E58A96E9}" type="presParOf" srcId="{41BB6E44-E6AD-4196-AF32-D237217FD81A}" destId="{355E308F-DD06-42FD-90F6-0E6044B3BA9A}" srcOrd="0" destOrd="0" presId="urn:microsoft.com/office/officeart/2018/2/layout/IconLabelDescriptionList"/>
    <dgm:cxn modelId="{638D70AD-585A-4834-A047-E8D55BB662F4}" type="presParOf" srcId="{355E308F-DD06-42FD-90F6-0E6044B3BA9A}" destId="{DB04D96C-DD74-4D30-AA3A-EA5505C54988}" srcOrd="0" destOrd="0" presId="urn:microsoft.com/office/officeart/2018/2/layout/IconLabelDescriptionList"/>
    <dgm:cxn modelId="{DD0CB876-2734-47E3-BCC2-905461014EF7}" type="presParOf" srcId="{355E308F-DD06-42FD-90F6-0E6044B3BA9A}" destId="{4FDBEC07-BB71-40E2-B3FA-C812F6A37F78}" srcOrd="1" destOrd="0" presId="urn:microsoft.com/office/officeart/2018/2/layout/IconLabelDescriptionList"/>
    <dgm:cxn modelId="{A51B5E0C-A4BA-4F1C-8FC5-6F299562DBF3}" type="presParOf" srcId="{355E308F-DD06-42FD-90F6-0E6044B3BA9A}" destId="{537F4D42-E5B4-4379-8088-EBBC89A52CF7}" srcOrd="2" destOrd="0" presId="urn:microsoft.com/office/officeart/2018/2/layout/IconLabelDescriptionList"/>
    <dgm:cxn modelId="{E73B027B-9F3A-4094-AEFE-3B5CC951F55E}" type="presParOf" srcId="{355E308F-DD06-42FD-90F6-0E6044B3BA9A}" destId="{EFD42F1E-D565-448F-B51C-B6F000C93515}" srcOrd="3" destOrd="0" presId="urn:microsoft.com/office/officeart/2018/2/layout/IconLabelDescriptionList"/>
    <dgm:cxn modelId="{F1E86A52-FD69-4097-8499-411883B58C1E}" type="presParOf" srcId="{355E308F-DD06-42FD-90F6-0E6044B3BA9A}" destId="{CDAA7020-8DA8-4399-A74C-7B00B4B246F5}" srcOrd="4" destOrd="0" presId="urn:microsoft.com/office/officeart/2018/2/layout/IconLabelDescriptionList"/>
    <dgm:cxn modelId="{86C17997-6DC2-404D-BF9C-443572E187C5}" type="presParOf" srcId="{41BB6E44-E6AD-4196-AF32-D237217FD81A}" destId="{80CDC777-946C-4DF3-93BA-2EAD48308E88}" srcOrd="1" destOrd="0" presId="urn:microsoft.com/office/officeart/2018/2/layout/IconLabelDescriptionList"/>
    <dgm:cxn modelId="{BD2966B0-F0DA-4A71-8722-4DC0A1A6E802}" type="presParOf" srcId="{41BB6E44-E6AD-4196-AF32-D237217FD81A}" destId="{F62ABEAE-C575-4BB6-91CA-9FA9D996D840}" srcOrd="2" destOrd="0" presId="urn:microsoft.com/office/officeart/2018/2/layout/IconLabelDescriptionList"/>
    <dgm:cxn modelId="{AE24FAD0-FDB7-4FA3-8D27-985F9B9A338B}" type="presParOf" srcId="{F62ABEAE-C575-4BB6-91CA-9FA9D996D840}" destId="{172525D5-516A-4C1B-A4A8-29437F79CE9E}" srcOrd="0" destOrd="0" presId="urn:microsoft.com/office/officeart/2018/2/layout/IconLabelDescriptionList"/>
    <dgm:cxn modelId="{F5E355CC-29A2-4A28-B6CE-7348BD6CC595}" type="presParOf" srcId="{F62ABEAE-C575-4BB6-91CA-9FA9D996D840}" destId="{A5A72C9A-74CC-48EF-A561-B5B2010F5D5A}" srcOrd="1" destOrd="0" presId="urn:microsoft.com/office/officeart/2018/2/layout/IconLabelDescriptionList"/>
    <dgm:cxn modelId="{1D55F0E9-9E46-4612-BF06-30B8DE07C4D3}" type="presParOf" srcId="{F62ABEAE-C575-4BB6-91CA-9FA9D996D840}" destId="{A1C1F711-0372-42AE-B7A5-5B1AE1D6E0F1}" srcOrd="2" destOrd="0" presId="urn:microsoft.com/office/officeart/2018/2/layout/IconLabelDescriptionList"/>
    <dgm:cxn modelId="{0982BCE2-3D18-4D37-8777-34B1F4CF1291}" type="presParOf" srcId="{F62ABEAE-C575-4BB6-91CA-9FA9D996D840}" destId="{A2817B90-0DCB-43DF-BCD1-EF07CE861C29}" srcOrd="3" destOrd="0" presId="urn:microsoft.com/office/officeart/2018/2/layout/IconLabelDescriptionList"/>
    <dgm:cxn modelId="{6933A611-CF5B-4BB7-BE53-830C9A5A99B1}" type="presParOf" srcId="{F62ABEAE-C575-4BB6-91CA-9FA9D996D840}" destId="{E5D6009F-5BBA-4476-8415-AC9B84FDAC8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4D96C-DD74-4D30-AA3A-EA5505C54988}">
      <dsp:nvSpPr>
        <dsp:cNvPr id="0" name=""/>
        <dsp:cNvSpPr/>
      </dsp:nvSpPr>
      <dsp:spPr>
        <a:xfrm>
          <a:off x="331199" y="39502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F4D42-E5B4-4379-8088-EBBC89A52CF7}">
      <dsp:nvSpPr>
        <dsp:cNvPr id="0" name=""/>
        <dsp:cNvSpPr/>
      </dsp:nvSpPr>
      <dsp:spPr>
        <a:xfrm>
          <a:off x="331199" y="20332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>
              <a:hlinkClick xmlns:r="http://schemas.openxmlformats.org/officeDocument/2006/relationships" r:id="rId3"/>
            </a:rPr>
            <a:t>https://research.aalto.fi/en/datasets/phishstorm--phishing--legitimate-url-dataset(f49465b2-c68a-4182-9171-075f0ed797d5).html</a:t>
          </a:r>
          <a:endParaRPr lang="en-US" sz="1400" kern="1200" dirty="0"/>
        </a:p>
      </dsp:txBody>
      <dsp:txXfrm>
        <a:off x="331199" y="2033256"/>
        <a:ext cx="4320000" cy="648000"/>
      </dsp:txXfrm>
    </dsp:sp>
    <dsp:sp modelId="{CDAA7020-8DA8-4399-A74C-7B00B4B246F5}">
      <dsp:nvSpPr>
        <dsp:cNvPr id="0" name=""/>
        <dsp:cNvSpPr/>
      </dsp:nvSpPr>
      <dsp:spPr>
        <a:xfrm>
          <a:off x="331199" y="2739967"/>
          <a:ext cx="4320000" cy="590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525D5-516A-4C1B-A4A8-29437F79CE9E}">
      <dsp:nvSpPr>
        <dsp:cNvPr id="0" name=""/>
        <dsp:cNvSpPr/>
      </dsp:nvSpPr>
      <dsp:spPr>
        <a:xfrm>
          <a:off x="5407199" y="395027"/>
          <a:ext cx="1512000" cy="1512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1F711-0372-42AE-B7A5-5B1AE1D6E0F1}">
      <dsp:nvSpPr>
        <dsp:cNvPr id="0" name=""/>
        <dsp:cNvSpPr/>
      </dsp:nvSpPr>
      <dsp:spPr>
        <a:xfrm>
          <a:off x="5407199" y="20332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 err="1"/>
            <a:t>Phishtank</a:t>
          </a:r>
          <a:r>
            <a:rPr lang="en-US" sz="1400" kern="1200" dirty="0"/>
            <a:t> - </a:t>
          </a:r>
          <a:r>
            <a:rPr lang="en-US" sz="1400" kern="1200" dirty="0">
              <a:hlinkClick xmlns:r="http://schemas.openxmlformats.org/officeDocument/2006/relationships" r:id="rId6"/>
            </a:rPr>
            <a:t>http://data.phishtank.com/data/online-valid.csv (Only</a:t>
          </a:r>
          <a:r>
            <a:rPr lang="en-US" sz="1400" kern="1200" dirty="0"/>
            <a:t> fishing links, No Features)</a:t>
          </a:r>
        </a:p>
      </dsp:txBody>
      <dsp:txXfrm>
        <a:off x="5407199" y="2033256"/>
        <a:ext cx="4320000" cy="648000"/>
      </dsp:txXfrm>
    </dsp:sp>
    <dsp:sp modelId="{E5D6009F-5BBA-4476-8415-AC9B84FDAC8C}">
      <dsp:nvSpPr>
        <dsp:cNvPr id="0" name=""/>
        <dsp:cNvSpPr/>
      </dsp:nvSpPr>
      <dsp:spPr>
        <a:xfrm>
          <a:off x="5407199" y="2739967"/>
          <a:ext cx="4320000" cy="590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1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0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0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582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7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698" r:id="rId5"/>
    <p:sldLayoutId id="2147483704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up.icann.org/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25.98.3.123/fak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A9C548-0579-4864-92A3-093842E8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B4275-9EA3-704A-B661-27DA19862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1"/>
          <a:stretch/>
        </p:blipFill>
        <p:spPr>
          <a:xfrm>
            <a:off x="20" y="10"/>
            <a:ext cx="6756848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525A5F-CDD4-4EB3-9187-2A0E9EA1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F5B423-DA6A-4E80-B3CA-549A442C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A9396-6BB6-CF42-B093-34EF1C21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225" y="1559768"/>
            <a:ext cx="2978281" cy="3135379"/>
          </a:xfrm>
        </p:spPr>
        <p:txBody>
          <a:bodyPr>
            <a:normAutofit/>
          </a:bodyPr>
          <a:lstStyle/>
          <a:p>
            <a:r>
              <a:rPr lang="en-US" sz="2300" dirty="0"/>
              <a:t>Anti-phishing classifier</a:t>
            </a:r>
            <a:br>
              <a:rPr lang="en-US" sz="2300" dirty="0"/>
            </a:br>
            <a:endParaRPr lang="en-US" sz="2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CD402-866C-1041-9259-263DC4D65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225" y="3729038"/>
            <a:ext cx="2978282" cy="2009871"/>
          </a:xfrm>
        </p:spPr>
        <p:txBody>
          <a:bodyPr>
            <a:normAutofit/>
          </a:bodyPr>
          <a:lstStyle/>
          <a:p>
            <a:r>
              <a:rPr lang="en-US" sz="1400" dirty="0"/>
              <a:t>Kumar Kunal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Harshit Agrawal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Noopur R. </a:t>
            </a:r>
            <a:r>
              <a:rPr lang="en-US" sz="1400" dirty="0" err="1"/>
              <a:t>Kalawatia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Richa Singh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8170B5-3ECC-493B-85FA-6905971AD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2EEE-B692-9040-9A8D-4EFF2464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DC4B56-F383-4143-90E9-334EFFDC8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0434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C6BB245-C1E6-EB49-A86D-4A606884B9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1800" y="3040855"/>
            <a:ext cx="2614865" cy="8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1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965B-8D19-A849-A829-9A3E8F7C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combining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E1F0-0D02-2D4B-B135-994BA8DC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URL not consistent. Largest dataset doesn’t contain </a:t>
            </a:r>
            <a:r>
              <a:rPr lang="en-US" dirty="0">
                <a:hlinkClick r:id="rId2" invalidUrl="https:///"/>
              </a:rPr>
              <a:t>https://</a:t>
            </a:r>
            <a:r>
              <a:rPr lang="en-US" dirty="0"/>
              <a:t> =&gt; Loss of feature. </a:t>
            </a:r>
          </a:p>
          <a:p>
            <a:r>
              <a:rPr lang="en-US" dirty="0"/>
              <a:t>Different datasets have different features(# of days the link has been registered for,  Page ranking). </a:t>
            </a:r>
          </a:p>
          <a:p>
            <a:r>
              <a:rPr lang="en-US" dirty="0"/>
              <a:t>Taking union of all the features with 0/mean/mode at missing data-points doesn’t necessarily increase the accuracy. Sometimes the accuracy drops.</a:t>
            </a:r>
          </a:p>
          <a:p>
            <a:r>
              <a:rPr lang="en-US" dirty="0"/>
              <a:t>Need universal way to generate missing features for all the different data-points. </a:t>
            </a:r>
            <a:r>
              <a:rPr lang="en-US" b="1" dirty="0" err="1"/>
              <a:t>WhoIs</a:t>
            </a:r>
            <a:r>
              <a:rPr lang="en-US" b="1" dirty="0"/>
              <a:t> </a:t>
            </a:r>
            <a:r>
              <a:rPr lang="en-US" dirty="0"/>
              <a:t>API </a:t>
            </a:r>
          </a:p>
          <a:p>
            <a:r>
              <a:rPr lang="en-US" b="1" dirty="0" err="1"/>
              <a:t>WhoIs</a:t>
            </a:r>
            <a:r>
              <a:rPr lang="en-US" b="1" dirty="0"/>
              <a:t> </a:t>
            </a:r>
            <a:r>
              <a:rPr lang="en-US" dirty="0"/>
              <a:t>=&gt; </a:t>
            </a:r>
            <a:r>
              <a:rPr lang="en-US" dirty="0">
                <a:hlinkClick r:id="rId3"/>
              </a:rPr>
              <a:t>ICANN Lookup</a:t>
            </a:r>
            <a:endParaRPr lang="en-US" b="1" dirty="0"/>
          </a:p>
          <a:p>
            <a:r>
              <a:rPr lang="en-US" dirty="0"/>
              <a:t>Need visualization to </a:t>
            </a:r>
            <a:r>
              <a:rPr lang="en-US"/>
              <a:t>generate relevant </a:t>
            </a:r>
            <a:r>
              <a:rPr lang="en-US" dirty="0"/>
              <a:t>features.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1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364CEE7-6634-064E-939B-BEF7DFBDD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79454"/>
              </p:ext>
            </p:extLst>
          </p:nvPr>
        </p:nvGraphicFramePr>
        <p:xfrm>
          <a:off x="1202871" y="502920"/>
          <a:ext cx="978625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129">
                  <a:extLst>
                    <a:ext uri="{9D8B030D-6E8A-4147-A177-3AD203B41FA5}">
                      <a16:colId xmlns:a16="http://schemas.microsoft.com/office/drawing/2014/main" val="4109664733"/>
                    </a:ext>
                  </a:extLst>
                </a:gridCol>
                <a:gridCol w="4893129">
                  <a:extLst>
                    <a:ext uri="{9D8B030D-6E8A-4147-A177-3AD203B41FA5}">
                      <a16:colId xmlns:a16="http://schemas.microsoft.com/office/drawing/2014/main" val="4126517597"/>
                    </a:ext>
                  </a:extLst>
                </a:gridCol>
              </a:tblGrid>
              <a:tr h="325697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56787"/>
                  </a:ext>
                </a:extLst>
              </a:tr>
              <a:tr h="569970">
                <a:tc>
                  <a:txBody>
                    <a:bodyPr/>
                    <a:lstStyle/>
                    <a:p>
                      <a:r>
                        <a:rPr lang="en-US" dirty="0"/>
                        <a:t>Length of the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Phishers can use long URL to hide the doubtful part in the address bar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25350"/>
                  </a:ext>
                </a:extLst>
              </a:tr>
              <a:tr h="1302789">
                <a:tc>
                  <a:txBody>
                    <a:bodyPr/>
                    <a:lstStyle/>
                    <a:p>
                      <a:r>
                        <a:rPr lang="en-US" dirty="0"/>
                        <a:t>Presence of IP address in the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an IP address is used as an alternative of the domain name in the URL, such as “</a:t>
                      </a:r>
                      <a:r>
                        <a:rPr lang="en-A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http://125.98.3.123/fake.html</a:t>
                      </a: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 users can be sure that someone is trying to steal their personal information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16116"/>
                  </a:ext>
                </a:extLst>
              </a:tr>
              <a:tr h="1058516">
                <a:tc>
                  <a:txBody>
                    <a:bodyPr/>
                    <a:lstStyle/>
                    <a:p>
                      <a:r>
                        <a:rPr lang="en-US" dirty="0"/>
                        <a:t>Presence of dash in the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dash symbol is rarely used in legitimate URLs. Phishers tend to add prefixes or suffixes separated by (-) to the domain name so that users feel that they are dealing with a legitimate webpage.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96972"/>
                  </a:ext>
                </a:extLst>
              </a:tr>
              <a:tr h="569970">
                <a:tc>
                  <a:txBody>
                    <a:bodyPr/>
                    <a:lstStyle/>
                    <a:p>
                      <a:r>
                        <a:rPr lang="en-US" dirty="0"/>
                        <a:t>Number of Domain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Varying number of domains also is a sign of phishing 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556864"/>
                  </a:ext>
                </a:extLst>
              </a:tr>
              <a:tr h="569970">
                <a:tc>
                  <a:txBody>
                    <a:bodyPr/>
                    <a:lstStyle/>
                    <a:p>
                      <a:r>
                        <a:rPr lang="en-US" dirty="0"/>
                        <a:t>Number of subdomains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dots are greater than two, it is classified as “Phishing” since it will have multiple sub domains.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84177"/>
                  </a:ext>
                </a:extLst>
              </a:tr>
              <a:tr h="814243">
                <a:tc>
                  <a:txBody>
                    <a:bodyPr/>
                    <a:lstStyle/>
                    <a:p>
                      <a:r>
                        <a:rPr lang="en-US" dirty="0"/>
                        <a:t>Presence of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“@” symbol in the URL leads the browser to ignore everything preceding the “@” symbol and the real address often follows the “@” symbol.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24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89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E68C-4959-DD46-9AD2-06313678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76537"/>
            <a:ext cx="10058400" cy="1371600"/>
          </a:xfrm>
        </p:spPr>
        <p:txBody>
          <a:bodyPr/>
          <a:lstStyle/>
          <a:p>
            <a:r>
              <a:rPr lang="en-US" dirty="0"/>
              <a:t>Features Visualization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401553-7AE8-CE42-BD0E-8287D830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67" y="1467944"/>
            <a:ext cx="5689147" cy="364259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60C0DD-E9E4-4E42-9104-34E99BE74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458040"/>
            <a:ext cx="5689146" cy="36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5C56-3D11-E64E-A77A-4ACE3FCA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31AB-844B-C04C-AA5E-CC425D55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Validation with a 80-20 split for training and testing data for a data of ~10000 datapoints.</a:t>
            </a:r>
          </a:p>
          <a:p>
            <a:r>
              <a:rPr lang="en-US" dirty="0"/>
              <a:t>Cross Validations using </a:t>
            </a:r>
            <a:r>
              <a:rPr lang="en-US" dirty="0" err="1"/>
              <a:t>GridSearchCV</a:t>
            </a:r>
            <a:r>
              <a:rPr lang="en-US" dirty="0"/>
              <a:t> for 5-10-20 fold validations. </a:t>
            </a:r>
          </a:p>
          <a:p>
            <a:r>
              <a:rPr lang="en-US" dirty="0"/>
              <a:t>Experiments with different Parameter settings for different classifiers.</a:t>
            </a:r>
          </a:p>
          <a:p>
            <a:r>
              <a:rPr lang="en-US" dirty="0"/>
              <a:t>Hyperparameters tuning:</a:t>
            </a:r>
          </a:p>
          <a:p>
            <a:pPr marL="0" indent="0">
              <a:buNone/>
            </a:pPr>
            <a:r>
              <a:rPr lang="en-US" dirty="0"/>
              <a:t>	Logistic Regression:  penalty=‘L1’ </a:t>
            </a:r>
            <a:r>
              <a:rPr lang="en-US" dirty="0">
                <a:sym typeface="Wingdings" pitchFamily="2" charset="2"/>
              </a:rPr>
              <a:t> =</a:t>
            </a:r>
            <a:r>
              <a:rPr lang="en-US" dirty="0"/>
              <a:t>&gt; Score: 0.85125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KNeighborsClassifier</a:t>
            </a:r>
            <a:r>
              <a:rPr lang="en-US" dirty="0"/>
              <a:t>: metric= '</a:t>
            </a:r>
            <a:r>
              <a:rPr lang="en-US" dirty="0" err="1"/>
              <a:t>minkowski</a:t>
            </a:r>
            <a:r>
              <a:rPr lang="en-US" dirty="0"/>
              <a:t>’,  </a:t>
            </a:r>
            <a:r>
              <a:rPr lang="en-US" dirty="0" err="1"/>
              <a:t>n_neighbors</a:t>
            </a:r>
            <a:r>
              <a:rPr lang="en-US" dirty="0"/>
              <a:t>=96,  weights='distance’ =&gt; Score: 0.89175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DecisionTreeClassifier</a:t>
            </a:r>
            <a:r>
              <a:rPr lang="en-US" dirty="0"/>
              <a:t>: criterion='</a:t>
            </a:r>
            <a:r>
              <a:rPr lang="en-US" dirty="0" err="1"/>
              <a:t>gini</a:t>
            </a:r>
            <a:r>
              <a:rPr lang="en-US" dirty="0"/>
              <a:t>’ , </a:t>
            </a:r>
            <a:r>
              <a:rPr lang="en-US" dirty="0" err="1"/>
              <a:t>min_samples_split</a:t>
            </a:r>
            <a:r>
              <a:rPr lang="en-US" dirty="0"/>
              <a:t>=14 =&gt;  Score: 0.88775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RandomForestClassifier</a:t>
            </a:r>
            <a:r>
              <a:rPr lang="en-US" dirty="0"/>
              <a:t>: bootstrap=True,  criterion='</a:t>
            </a:r>
            <a:r>
              <a:rPr lang="en-US" dirty="0" err="1"/>
              <a:t>gini</a:t>
            </a:r>
            <a:r>
              <a:rPr lang="en-US" dirty="0"/>
              <a:t>', </a:t>
            </a:r>
            <a:r>
              <a:rPr lang="en-US" dirty="0" err="1"/>
              <a:t>max_depth</a:t>
            </a:r>
            <a:r>
              <a:rPr lang="en-US" dirty="0"/>
              <a:t>=13, </a:t>
            </a:r>
            <a:r>
              <a:rPr lang="en-US" dirty="0" err="1"/>
              <a:t>n_estimators</a:t>
            </a:r>
            <a:r>
              <a:rPr lang="en-US" dirty="0"/>
              <a:t>=70 </a:t>
            </a:r>
          </a:p>
          <a:p>
            <a:pPr marL="0" indent="0">
              <a:buNone/>
            </a:pPr>
            <a:r>
              <a:rPr lang="en-US" dirty="0"/>
              <a:t>	Score=&gt; 0.91225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7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8D5C8-C5EF-8145-8BB2-34B28D83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Models used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3554-811B-6144-9C8D-7FD2636B6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LogisticRegression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 = 87 %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KNeighborsClassifier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 = 89 %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DecisionTreeClassifier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 = 88 %</a:t>
            </a: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RandomForestClassifier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 = 92 %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Picture 5" descr="A picture containing table, sitting, photo, man&#10;&#10;Description automatically generated">
            <a:extLst>
              <a:ext uri="{FF2B5EF4-FFF2-40B4-BE49-F238E27FC236}">
                <a16:creationId xmlns:a16="http://schemas.microsoft.com/office/drawing/2014/main" id="{2C542647-90AF-4E42-961F-A4309C89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090894"/>
            <a:ext cx="7237877" cy="470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96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480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Gill Sans MT</vt:lpstr>
      <vt:lpstr>SavonVTI</vt:lpstr>
      <vt:lpstr>Anti-phishing classifier </vt:lpstr>
      <vt:lpstr>Datasets</vt:lpstr>
      <vt:lpstr>Challenges with combining datasets</vt:lpstr>
      <vt:lpstr>PowerPoint Presentation</vt:lpstr>
      <vt:lpstr>Features Visualization</vt:lpstr>
      <vt:lpstr>Experiments</vt:lpstr>
      <vt:lpstr>Models used for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Anti-phishing classifier </dc:title>
  <dc:creator>Kunal,Kumar</dc:creator>
  <cp:lastModifiedBy>Kunal,Kumar</cp:lastModifiedBy>
  <cp:revision>9</cp:revision>
  <dcterms:created xsi:type="dcterms:W3CDTF">2019-11-25T06:03:46Z</dcterms:created>
  <dcterms:modified xsi:type="dcterms:W3CDTF">2019-11-25T06:19:50Z</dcterms:modified>
</cp:coreProperties>
</file>