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4"/>
      <p:bold r:id="rId15"/>
      <p:italic r:id="rId16"/>
      <p:boldItalic r:id="rId17"/>
    </p:embeddedFont>
    <p:embeddedFont>
      <p:font typeface="Raleway" panose="020B0503030101060003" pitchFamily="34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A1BF65-6625-4739-8A03-7B6C12931FDF}">
  <a:tblStyle styleId="{39A1BF65-6625-4739-8A03-7B6C12931F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76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93abcb2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93abcb2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93abcb20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93abcb20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93abcb20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93abcb20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93abcb20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93abcb20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aalto.fi/en/datasets/phishstorm--phishing--legitimate-url-dataset(f49465b2-c68a-4182-9171-075f0ed797d5)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data.phishtank.com/data/online-valid.csv(Onl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lookup.icann.org/" TargetMode="External"/><Relationship Id="rId4" Type="http://schemas.openxmlformats.org/officeDocument/2006/relationships/hyperlink" Target="about:blan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262675-3184-C245-997F-C635BBE526FD}"/>
              </a:ext>
            </a:extLst>
          </p:cNvPr>
          <p:cNvSpPr/>
          <p:nvPr/>
        </p:nvSpPr>
        <p:spPr>
          <a:xfrm>
            <a:off x="4482353" y="648154"/>
            <a:ext cx="3666565" cy="3726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327773" y="648154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11 - </a:t>
            </a:r>
            <a:r>
              <a:rPr lang="en" dirty="0" err="1"/>
              <a:t>AntiPhishing</a:t>
            </a:r>
            <a:r>
              <a:rPr lang="en" dirty="0"/>
              <a:t> Classifier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327773" y="3253646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Kunal Kumar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Harshit Agrawal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Noopur R K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Richa Singh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D9473-6FB1-7B45-940C-19D1069465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1"/>
          <a:stretch/>
        </p:blipFill>
        <p:spPr>
          <a:xfrm>
            <a:off x="4715456" y="891295"/>
            <a:ext cx="3222631" cy="32708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216900" y="773825"/>
            <a:ext cx="4035504" cy="31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 used for Classification</a:t>
            </a:r>
            <a:endParaRPr sz="2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Wingdings" pitchFamily="2" charset="2"/>
              <a:buChar char="q"/>
            </a:pPr>
            <a:r>
              <a:rPr lang="en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LogisticRegression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:   Accuracy = 87%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Wingdings" pitchFamily="2" charset="2"/>
              <a:buChar char="q"/>
            </a:pPr>
            <a:r>
              <a:rPr lang="en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KNeighborsClassifier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:   Accuracy = 89%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Wingdings" pitchFamily="2" charset="2"/>
              <a:buChar char="q"/>
            </a:pPr>
            <a:r>
              <a:rPr lang="en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DecisionTreeClassifier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:   Accuracy = 88%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Wingdings" pitchFamily="2" charset="2"/>
              <a:buChar char="q"/>
            </a:pPr>
            <a:r>
              <a:rPr lang="en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RandomForestClassifier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  Accuracy = 92%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600" y="978025"/>
            <a:ext cx="4588500" cy="29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5308700" y="1296925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Thankyou</a:t>
            </a:r>
            <a:endParaRPr sz="3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err="1"/>
              <a:t>DataSets</a:t>
            </a:r>
            <a:endParaRPr sz="2400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 dirty="0" err="1">
                <a:latin typeface="Lato"/>
                <a:ea typeface="Lato"/>
                <a:cs typeface="Lato"/>
                <a:sym typeface="Lato"/>
              </a:rPr>
              <a:t>PhishStorm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https://research.aalto.fi/en/datasets/phishstorm--phishing--legitimate-url-dataset(f49465b2-c68a-4182-9171-075f0ed797d5).html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1143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2.    </a:t>
            </a:r>
            <a:r>
              <a:rPr lang="en" sz="1800" b="0" dirty="0" err="1">
                <a:latin typeface="Lato"/>
                <a:ea typeface="Lato"/>
                <a:cs typeface="Lato"/>
                <a:sym typeface="Lato"/>
              </a:rPr>
              <a:t>Phishtank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http://data.phishtank.com/data/online-valid.csv (Only</a:t>
            </a:r>
            <a:r>
              <a:rPr lang="en" sz="1800" b="0" dirty="0">
                <a:latin typeface="Arial"/>
                <a:ea typeface="Arial"/>
                <a:cs typeface="Arial"/>
                <a:sym typeface="Arial"/>
              </a:rPr>
              <a:t> fishing links, No Features)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2300" y="1763625"/>
            <a:ext cx="19621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2125" y="244240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16"/>
          <p:cNvGraphicFramePr/>
          <p:nvPr/>
        </p:nvGraphicFramePr>
        <p:xfrm>
          <a:off x="358975" y="38538"/>
          <a:ext cx="8240275" cy="4925848"/>
        </p:xfrm>
        <a:graphic>
          <a:graphicData uri="http://schemas.openxmlformats.org/drawingml/2006/table">
            <a:tbl>
              <a:tblPr>
                <a:noFill/>
                <a:tableStyleId>{39A1BF65-6625-4739-8A03-7B6C12931FDF}</a:tableStyleId>
              </a:tblPr>
              <a:tblGrid>
                <a:gridCol w="406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Feature</a:t>
                      </a:r>
                      <a:endParaRPr sz="1200" b="1"/>
                    </a:p>
                  </a:txBody>
                  <a:tcPr marL="91425" marR="9142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Explanation</a:t>
                      </a:r>
                      <a:endParaRPr sz="1200" b="1"/>
                    </a:p>
                  </a:txBody>
                  <a:tcPr marL="91425" marR="9142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Length of the URL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Phishers can use long URL to hide the doubtful part in the address bar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Presence of IP address in the URL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If an IP address is used as an alternative of the domain name in the URL users can be sure that someone is trying to steal their personal information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Presence of dash in the URL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The dash symbol is rarely used in legitimate URLs. Phishers tend to add prefixes or suffixes separated by (-) to the domain name so that users feel that they are dealing with a legitimate webpage.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Number of Domain Name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Varying number of domains also is a sign of phishing website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Number of subdomains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If the dots are greater than two, it is classified as “Phishing” since it will have multiple sub domains.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Presence of @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Using “@” symbol in the URL leads the browser to ignore everything preceding the “@” symbol and the real address often follows the “@” symbol.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86;p15">
            <a:extLst>
              <a:ext uri="{FF2B5EF4-FFF2-40B4-BE49-F238E27FC236}">
                <a16:creationId xmlns:a16="http://schemas.microsoft.com/office/drawing/2014/main" id="{8E5DD58E-94F1-7841-9174-87D6DC500A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75" y="162725"/>
            <a:ext cx="82626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EC8555-E605-0A49-88DC-8A45B91C1162}"/>
              </a:ext>
            </a:extLst>
          </p:cNvPr>
          <p:cNvSpPr/>
          <p:nvPr/>
        </p:nvSpPr>
        <p:spPr>
          <a:xfrm>
            <a:off x="938506" y="447019"/>
            <a:ext cx="5498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srgbClr val="262626"/>
                </a:solidFill>
              </a:rPr>
              <a:t>Challenges with combining datasets</a:t>
            </a:r>
            <a:endParaRPr lang="en-US" sz="2400"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543D01-71FD-6441-AE4B-E1D7B893B133}"/>
              </a:ext>
            </a:extLst>
          </p:cNvPr>
          <p:cNvSpPr/>
          <p:nvPr/>
        </p:nvSpPr>
        <p:spPr>
          <a:xfrm>
            <a:off x="938506" y="1004339"/>
            <a:ext cx="7266988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spcBef>
                <a:spcPts val="900"/>
              </a:spcBef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US" dirty="0"/>
              <a:t>Data URL not consistent. Largest dataset doesn’t contain</a:t>
            </a:r>
            <a:r>
              <a:rPr lang="en-US" dirty="0">
                <a:uFill>
                  <a:noFill/>
                </a:uFill>
                <a:hlinkClick r:id="rId4"/>
              </a:rPr>
              <a:t>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</a:t>
            </a:r>
            <a:r>
              <a:rPr lang="en-US" dirty="0"/>
              <a:t> =&gt; Loss of feature.</a:t>
            </a:r>
          </a:p>
          <a:p>
            <a:pPr marL="139700" lvl="0">
              <a:spcBef>
                <a:spcPts val="900"/>
              </a:spcBef>
              <a:buClr>
                <a:schemeClr val="dk1"/>
              </a:buClr>
              <a:buSzPts val="1400"/>
            </a:pPr>
            <a:endParaRPr lang="en-US" dirty="0"/>
          </a:p>
          <a:p>
            <a:pPr marL="457200" lvl="0" indent="-317500"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US" dirty="0"/>
              <a:t>Different datasets have different features(# of days the link has been registered for,  Page ranking).</a:t>
            </a:r>
          </a:p>
          <a:p>
            <a:pPr marL="139700" lvl="0">
              <a:buClr>
                <a:schemeClr val="dk1"/>
              </a:buClr>
              <a:buSzPts val="1400"/>
            </a:pPr>
            <a:endParaRPr lang="en-US" dirty="0"/>
          </a:p>
          <a:p>
            <a:pPr marL="457200" lvl="0" indent="-317500"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US" dirty="0"/>
              <a:t>Taking union of all the features with 0/mean/mode at missing data-points doesn’t necessarily increase the accuracy. Sometimes the accuracy drops.</a:t>
            </a:r>
          </a:p>
          <a:p>
            <a:pPr marL="139700" lvl="0">
              <a:buClr>
                <a:schemeClr val="dk1"/>
              </a:buClr>
              <a:buSzPts val="1400"/>
            </a:pPr>
            <a:endParaRPr lang="en-US" dirty="0"/>
          </a:p>
          <a:p>
            <a:pPr marL="457200" lvl="0" indent="-317500"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US" dirty="0"/>
              <a:t>Need universal way to generate missing features for all the different data-points. </a:t>
            </a:r>
            <a:r>
              <a:rPr lang="en-US" b="1" dirty="0" err="1"/>
              <a:t>WhoIs</a:t>
            </a:r>
            <a:r>
              <a:rPr lang="en-US" b="1" dirty="0"/>
              <a:t> </a:t>
            </a:r>
            <a:r>
              <a:rPr lang="en-US" dirty="0"/>
              <a:t>API</a:t>
            </a:r>
          </a:p>
          <a:p>
            <a:pPr marL="139700" lvl="0">
              <a:buClr>
                <a:schemeClr val="dk1"/>
              </a:buClr>
              <a:buSzPts val="1400"/>
            </a:pPr>
            <a:endParaRPr lang="en-US" dirty="0"/>
          </a:p>
          <a:p>
            <a:pPr marL="457200" lvl="0" indent="-317500"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US" b="1" dirty="0" err="1"/>
              <a:t>WhoIs</a:t>
            </a:r>
            <a:r>
              <a:rPr lang="en-US" b="1" dirty="0"/>
              <a:t> </a:t>
            </a:r>
            <a:r>
              <a:rPr lang="en-US" dirty="0"/>
              <a:t>=&gt;</a:t>
            </a:r>
            <a:r>
              <a:rPr lang="en-US" dirty="0">
                <a:uFill>
                  <a:noFill/>
                </a:uFill>
                <a:hlinkClick r:id="rId5"/>
              </a:rPr>
              <a:t>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ICANN Lookup</a:t>
            </a:r>
            <a:endParaRPr lang="en-US" u="sng" dirty="0">
              <a:solidFill>
                <a:schemeClr val="hlink"/>
              </a:solidFill>
            </a:endParaRPr>
          </a:p>
          <a:p>
            <a:pPr marL="139700" lvl="0">
              <a:buClr>
                <a:schemeClr val="dk1"/>
              </a:buClr>
              <a:buSzPts val="1400"/>
            </a:pPr>
            <a:endParaRPr lang="en-US" u="sng" dirty="0">
              <a:solidFill>
                <a:schemeClr val="hlink"/>
              </a:solidFill>
            </a:endParaRPr>
          </a:p>
          <a:p>
            <a:pPr marL="457200" lvl="0" indent="-317500"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US" dirty="0"/>
              <a:t>Need visualization to generate relevant features.</a:t>
            </a:r>
          </a:p>
          <a:p>
            <a:pPr lvl="0">
              <a:spcAft>
                <a:spcPts val="1000"/>
              </a:spcAft>
            </a:pPr>
            <a:endParaRPr lang="en-US" sz="1050"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24697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76550" y="102750"/>
            <a:ext cx="76593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136" y="1118995"/>
            <a:ext cx="5844208" cy="3328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76550" y="102750"/>
            <a:ext cx="76593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0" y="1077450"/>
            <a:ext cx="4705449" cy="28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000" y="1077450"/>
            <a:ext cx="4265600" cy="28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6550" y="102750"/>
            <a:ext cx="76593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0" y="1098100"/>
            <a:ext cx="4633150" cy="26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700" y="1098100"/>
            <a:ext cx="4306925" cy="26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76550" y="102750"/>
            <a:ext cx="76593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7450"/>
            <a:ext cx="4419599" cy="29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77450"/>
            <a:ext cx="4516925" cy="29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69475" y="123450"/>
            <a:ext cx="8661300" cy="47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Experiments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en" sz="14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Cross Validation with a 80-20 split for training and testing data for a data of ~10000 datapoints.</a:t>
            </a:r>
            <a:br>
              <a:rPr lang="en" sz="14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en" sz="14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Cross Validations using </a:t>
            </a:r>
            <a:r>
              <a:rPr lang="en" sz="1400" b="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GridSearchCV</a:t>
            </a:r>
            <a:r>
              <a:rPr lang="en" sz="14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(5/10/20)-fold validations.</a:t>
            </a:r>
            <a:br>
              <a:rPr lang="en" sz="14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en" sz="14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Experiments with different Parameter settings for different classifiers.</a:t>
            </a:r>
            <a:br>
              <a:rPr lang="en" sz="14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en" sz="14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Hyperparameters tuning:</a:t>
            </a:r>
            <a:br>
              <a:rPr lang="en" sz="14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Logistic Regression 	: penalty=‘L1’  =&gt; Score: 0.85125</a:t>
            </a:r>
            <a:endParaRPr sz="14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 b="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KNeighborsClassifier</a:t>
            </a:r>
            <a:r>
              <a:rPr lang="en" sz="14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: metric= '</a:t>
            </a:r>
            <a:r>
              <a:rPr lang="en" sz="1400" b="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minkowski</a:t>
            </a:r>
            <a:r>
              <a:rPr lang="en" sz="14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’,  </a:t>
            </a:r>
            <a:r>
              <a:rPr lang="en" sz="1400" b="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n_neighbors</a:t>
            </a:r>
            <a:r>
              <a:rPr lang="en" sz="14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=96, </a:t>
            </a:r>
            <a:br>
              <a:rPr lang="en" sz="14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  weights='distance’ =&gt; Score: 0.89175</a:t>
            </a:r>
            <a:endParaRPr sz="14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 b="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DecisionTreeClassifier</a:t>
            </a:r>
            <a:r>
              <a:rPr lang="en" sz="14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: criterion='</a:t>
            </a:r>
            <a:r>
              <a:rPr lang="en" sz="1400" b="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gini</a:t>
            </a:r>
            <a:r>
              <a:rPr lang="en" sz="14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 , </a:t>
            </a:r>
            <a:r>
              <a:rPr lang="en" sz="1400" b="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min_samples_split</a:t>
            </a:r>
            <a:r>
              <a:rPr lang="en" sz="14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=14 =&gt;  Score: 0.88775</a:t>
            </a:r>
            <a:endParaRPr sz="14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 b="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RandomForestClassifier</a:t>
            </a:r>
            <a:r>
              <a:rPr lang="en" sz="14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: bootstrap=True,  criterion='</a:t>
            </a:r>
            <a:r>
              <a:rPr lang="en" sz="1400" b="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gini</a:t>
            </a:r>
            <a:r>
              <a:rPr lang="en" sz="14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', </a:t>
            </a:r>
            <a:r>
              <a:rPr lang="en" sz="1400" b="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max_depth</a:t>
            </a:r>
            <a:r>
              <a:rPr lang="en" sz="14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= 13, </a:t>
            </a:r>
            <a:r>
              <a:rPr lang="en" sz="1400" b="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n_estimators</a:t>
            </a:r>
            <a:r>
              <a:rPr lang="en" sz="14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=70  				  Score=&gt; 0.92</a:t>
            </a:r>
            <a:endParaRPr sz="14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491</Words>
  <Application>Microsoft Macintosh PowerPoint</Application>
  <PresentationFormat>On-screen Show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Wingdings</vt:lpstr>
      <vt:lpstr>Raleway</vt:lpstr>
      <vt:lpstr>Lato</vt:lpstr>
      <vt:lpstr>Swiss</vt:lpstr>
      <vt:lpstr>Group 11 - AntiPhishing Classifier</vt:lpstr>
      <vt:lpstr>DataSets</vt:lpstr>
      <vt:lpstr>PowerPoint Presentation</vt:lpstr>
      <vt:lpstr>PowerPoint Presentation</vt:lpstr>
      <vt:lpstr>Data Visualization</vt:lpstr>
      <vt:lpstr>Data Visualization</vt:lpstr>
      <vt:lpstr>Data Visualization</vt:lpstr>
      <vt:lpstr>Data Visualization</vt:lpstr>
      <vt:lpstr>Experiments Cross Validation with a 80-20 split for training and testing data for a data of ~10000 datapoints.  Cross Validations using GridSearchCV for (5/10/20)-fold validations.  Experiments with different Parameter settings for different classifiers.  Hyperparameters tuning:  Logistic Regression  : penalty=‘L1’  =&gt; Score: 0.85125 KNeighborsClassifier  : metric= 'minkowski’,  n_neighbors=96,       weights='distance’ =&gt; Score: 0.89175 DecisionTreeClassifier  : criterion='gini’ , min_samples_split=14 =&gt;  Score: 0.88775 RandomForestClassifier  : bootstrap=True,  criterion='gini', max_depth = 13, n_estimators=70        Score=&gt; 0.92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11 - AntiPhishing Classifier</dc:title>
  <cp:lastModifiedBy>Rajesh Kumar Kalawatia,Noopur</cp:lastModifiedBy>
  <cp:revision>3</cp:revision>
  <dcterms:modified xsi:type="dcterms:W3CDTF">2019-11-25T07:36:24Z</dcterms:modified>
</cp:coreProperties>
</file>