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2"/>
  </p:notesMasterIdLst>
  <p:sldIdLst>
    <p:sldId id="260" r:id="rId2"/>
    <p:sldId id="261" r:id="rId3"/>
    <p:sldId id="317" r:id="rId4"/>
    <p:sldId id="308" r:id="rId5"/>
    <p:sldId id="327" r:id="rId6"/>
    <p:sldId id="298" r:id="rId7"/>
    <p:sldId id="303" r:id="rId8"/>
    <p:sldId id="309" r:id="rId9"/>
    <p:sldId id="310" r:id="rId10"/>
    <p:sldId id="299" r:id="rId11"/>
    <p:sldId id="291" r:id="rId12"/>
    <p:sldId id="293" r:id="rId13"/>
    <p:sldId id="314" r:id="rId14"/>
    <p:sldId id="300" r:id="rId15"/>
    <p:sldId id="294" r:id="rId16"/>
    <p:sldId id="322" r:id="rId17"/>
    <p:sldId id="297" r:id="rId18"/>
    <p:sldId id="313" r:id="rId19"/>
    <p:sldId id="323" r:id="rId20"/>
    <p:sldId id="286" r:id="rId21"/>
    <p:sldId id="324" r:id="rId22"/>
    <p:sldId id="325" r:id="rId23"/>
    <p:sldId id="302" r:id="rId24"/>
    <p:sldId id="267" r:id="rId25"/>
    <p:sldId id="326" r:id="rId26"/>
    <p:sldId id="271" r:id="rId27"/>
    <p:sldId id="320" r:id="rId28"/>
    <p:sldId id="287" r:id="rId29"/>
    <p:sldId id="290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D1B90-DA2F-8747-2C54-46C117F3E9CC}" v="17" dt="2025-06-15T15:25:27.811"/>
    <p1510:client id="{AAE2B4B8-2847-23EA-D8AF-7E1578D70CBB}" v="156" dt="2025-06-15T15:47:51.224"/>
    <p1510:client id="{C3924942-C5BE-3C03-DFB7-55172CA3470F}" v="4" dt="2025-06-15T15:21:26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9FAEC-EEAE-4691-81BE-593A383F885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2BC6A-5F43-4BDA-A640-1F77BA191B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027B62B4-BE33-4FA9-8232-50022F099764}" type="parTrans" cxnId="{521A9742-5C22-4DEE-92FC-F3AE680F8404}">
      <dgm:prSet/>
      <dgm:spPr/>
      <dgm:t>
        <a:bodyPr/>
        <a:lstStyle/>
        <a:p>
          <a:endParaRPr lang="en-US"/>
        </a:p>
      </dgm:t>
    </dgm:pt>
    <dgm:pt modelId="{B58D3EDE-8A5D-49C9-A96F-B350C55AC393}" type="sibTrans" cxnId="{521A9742-5C22-4DEE-92FC-F3AE680F84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395CD9-D43C-4A3A-8A1C-7EB70615D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F6B94AE2-58FC-42CB-87E8-574060C77371}" type="parTrans" cxnId="{EEBE69DC-6DC1-4CFF-A9AE-38BE83B2A9AA}">
      <dgm:prSet/>
      <dgm:spPr/>
      <dgm:t>
        <a:bodyPr/>
        <a:lstStyle/>
        <a:p>
          <a:endParaRPr lang="en-US"/>
        </a:p>
      </dgm:t>
    </dgm:pt>
    <dgm:pt modelId="{E9440885-F483-4157-A880-EC55D7485A4E}" type="sibTrans" cxnId="{EEBE69DC-6DC1-4CFF-A9AE-38BE83B2A9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638E47-A9A9-4913-B29B-F1BFEA19E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</a:t>
          </a:r>
        </a:p>
      </dgm:t>
    </dgm:pt>
    <dgm:pt modelId="{9E226557-6C44-4B11-A116-25C28E327478}" type="parTrans" cxnId="{B5364597-2FF7-4BE0-BC60-2BDD437A34FC}">
      <dgm:prSet/>
      <dgm:spPr/>
      <dgm:t>
        <a:bodyPr/>
        <a:lstStyle/>
        <a:p>
          <a:endParaRPr lang="en-US"/>
        </a:p>
      </dgm:t>
    </dgm:pt>
    <dgm:pt modelId="{5B67F28F-A096-444D-8C64-E546FE24E6E2}" type="sibTrans" cxnId="{B5364597-2FF7-4BE0-BC60-2BDD437A34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D51961-92C5-4E21-A0AE-BF925B3E6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TECHNICAL OVERVIEW</a:t>
          </a:r>
        </a:p>
      </dgm:t>
    </dgm:pt>
    <dgm:pt modelId="{8D8C1D1B-9F60-42A4-8B76-9D3402D9EAE1}" type="parTrans" cxnId="{E6C13898-0BD5-45A8-8CAC-9D03EC96CB02}">
      <dgm:prSet/>
      <dgm:spPr/>
      <dgm:t>
        <a:bodyPr/>
        <a:lstStyle/>
        <a:p>
          <a:endParaRPr lang="en-US"/>
        </a:p>
      </dgm:t>
    </dgm:pt>
    <dgm:pt modelId="{C4CA2F9C-20C0-4EA8-905D-ADC22E123AAF}" type="sibTrans" cxnId="{E6C13898-0BD5-45A8-8CAC-9D03EC96CB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2E3D6F-1C57-4FBF-9D31-10685ED917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</a:t>
          </a:r>
        </a:p>
      </dgm:t>
    </dgm:pt>
    <dgm:pt modelId="{3B5ECBD2-0620-40E0-95EC-E9DE59B3CABA}" type="parTrans" cxnId="{70E7D519-4CAA-4151-95BF-177A420860EB}">
      <dgm:prSet/>
      <dgm:spPr/>
      <dgm:t>
        <a:bodyPr/>
        <a:lstStyle/>
        <a:p>
          <a:endParaRPr lang="en-US"/>
        </a:p>
      </dgm:t>
    </dgm:pt>
    <dgm:pt modelId="{5BB49EB9-46E4-4469-A114-3844604369BE}" type="sibTrans" cxnId="{70E7D519-4CAA-4151-95BF-177A420860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90D8D5-FEE7-426F-8D33-1CB861FBD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73257843-7A44-4B6A-9250-360CC726CD96}" type="parTrans" cxnId="{0E5F4EBC-501F-401F-A4B8-BC8459BE2B2F}">
      <dgm:prSet/>
      <dgm:spPr/>
      <dgm:t>
        <a:bodyPr/>
        <a:lstStyle/>
        <a:p>
          <a:endParaRPr lang="en-US"/>
        </a:p>
      </dgm:t>
    </dgm:pt>
    <dgm:pt modelId="{4D416562-3849-43AC-860F-D88C52E6A9C4}" type="sibTrans" cxnId="{0E5F4EBC-501F-401F-A4B8-BC8459BE2B2F}">
      <dgm:prSet/>
      <dgm:spPr/>
      <dgm:t>
        <a:bodyPr/>
        <a:lstStyle/>
        <a:p>
          <a:endParaRPr lang="en-US"/>
        </a:p>
      </dgm:t>
    </dgm:pt>
    <dgm:pt modelId="{C8CA2814-0ABD-434D-869A-8A0D6851DD6D}" type="pres">
      <dgm:prSet presAssocID="{3279FAEC-EEAE-4691-81BE-593A383F8852}" presName="root" presStyleCnt="0">
        <dgm:presLayoutVars>
          <dgm:dir/>
          <dgm:resizeHandles val="exact"/>
        </dgm:presLayoutVars>
      </dgm:prSet>
      <dgm:spPr/>
    </dgm:pt>
    <dgm:pt modelId="{0EAE2C01-316B-45FF-A63E-063F3711C7FF}" type="pres">
      <dgm:prSet presAssocID="{3279FAEC-EEAE-4691-81BE-593A383F8852}" presName="container" presStyleCnt="0">
        <dgm:presLayoutVars>
          <dgm:dir/>
          <dgm:resizeHandles val="exact"/>
        </dgm:presLayoutVars>
      </dgm:prSet>
      <dgm:spPr/>
    </dgm:pt>
    <dgm:pt modelId="{805CA642-3AA2-4EE7-B463-3287E0BE9765}" type="pres">
      <dgm:prSet presAssocID="{0F62BC6A-5F43-4BDA-A640-1F77BA191B55}" presName="compNode" presStyleCnt="0"/>
      <dgm:spPr/>
    </dgm:pt>
    <dgm:pt modelId="{154B68BF-6E4D-4637-BB84-44C38ED41167}" type="pres">
      <dgm:prSet presAssocID="{0F62BC6A-5F43-4BDA-A640-1F77BA191B55}" presName="iconBgRect" presStyleLbl="bgShp" presStyleIdx="0" presStyleCnt="6"/>
      <dgm:spPr/>
    </dgm:pt>
    <dgm:pt modelId="{AFFE7159-A97F-4204-BF05-F8331F018679}" type="pres">
      <dgm:prSet presAssocID="{0F62BC6A-5F43-4BDA-A640-1F77BA191B5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29170B2-4BD8-4AD2-88AE-5C6292CED873}" type="pres">
      <dgm:prSet presAssocID="{0F62BC6A-5F43-4BDA-A640-1F77BA191B55}" presName="spaceRect" presStyleCnt="0"/>
      <dgm:spPr/>
    </dgm:pt>
    <dgm:pt modelId="{D3365D6F-6BAA-456C-8648-9FBC86780EEC}" type="pres">
      <dgm:prSet presAssocID="{0F62BC6A-5F43-4BDA-A640-1F77BA191B55}" presName="textRect" presStyleLbl="revTx" presStyleIdx="0" presStyleCnt="6">
        <dgm:presLayoutVars>
          <dgm:chMax val="1"/>
          <dgm:chPref val="1"/>
        </dgm:presLayoutVars>
      </dgm:prSet>
      <dgm:spPr/>
    </dgm:pt>
    <dgm:pt modelId="{D1F50F39-C331-4906-BFBA-986E7D19C360}" type="pres">
      <dgm:prSet presAssocID="{B58D3EDE-8A5D-49C9-A96F-B350C55AC393}" presName="sibTrans" presStyleLbl="sibTrans2D1" presStyleIdx="0" presStyleCnt="0"/>
      <dgm:spPr/>
    </dgm:pt>
    <dgm:pt modelId="{5F6C76C8-DE8E-47E5-888C-0E6A6495FAC3}" type="pres">
      <dgm:prSet presAssocID="{21395CD9-D43C-4A3A-8A1C-7EB70615DC3D}" presName="compNode" presStyleCnt="0"/>
      <dgm:spPr/>
    </dgm:pt>
    <dgm:pt modelId="{30313104-CE9F-4045-B367-84C6E5C1C392}" type="pres">
      <dgm:prSet presAssocID="{21395CD9-D43C-4A3A-8A1C-7EB70615DC3D}" presName="iconBgRect" presStyleLbl="bgShp" presStyleIdx="1" presStyleCnt="6"/>
      <dgm:spPr/>
    </dgm:pt>
    <dgm:pt modelId="{BC80EA8B-D8E0-426B-9B11-EFACFCB38529}" type="pres">
      <dgm:prSet presAssocID="{21395CD9-D43C-4A3A-8A1C-7EB70615DC3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ECBA16F6-E875-4DB0-B773-C252B1DDB41A}" type="pres">
      <dgm:prSet presAssocID="{21395CD9-D43C-4A3A-8A1C-7EB70615DC3D}" presName="spaceRect" presStyleCnt="0"/>
      <dgm:spPr/>
    </dgm:pt>
    <dgm:pt modelId="{15D91A6B-E032-4165-ADA3-D5A825917FA3}" type="pres">
      <dgm:prSet presAssocID="{21395CD9-D43C-4A3A-8A1C-7EB70615DC3D}" presName="textRect" presStyleLbl="revTx" presStyleIdx="1" presStyleCnt="6">
        <dgm:presLayoutVars>
          <dgm:chMax val="1"/>
          <dgm:chPref val="1"/>
        </dgm:presLayoutVars>
      </dgm:prSet>
      <dgm:spPr/>
    </dgm:pt>
    <dgm:pt modelId="{262DFEC1-8589-4AEA-8EC5-960E8819A365}" type="pres">
      <dgm:prSet presAssocID="{E9440885-F483-4157-A880-EC55D7485A4E}" presName="sibTrans" presStyleLbl="sibTrans2D1" presStyleIdx="0" presStyleCnt="0"/>
      <dgm:spPr/>
    </dgm:pt>
    <dgm:pt modelId="{CC1CD3BC-B9C2-4860-8809-DE6B205674D7}" type="pres">
      <dgm:prSet presAssocID="{F7638E47-A9A9-4913-B29B-F1BFEA19E451}" presName="compNode" presStyleCnt="0"/>
      <dgm:spPr/>
    </dgm:pt>
    <dgm:pt modelId="{AC8AA281-FE0A-46DC-AD23-01026F8D39B7}" type="pres">
      <dgm:prSet presAssocID="{F7638E47-A9A9-4913-B29B-F1BFEA19E451}" presName="iconBgRect" presStyleLbl="bgShp" presStyleIdx="2" presStyleCnt="6"/>
      <dgm:spPr/>
    </dgm:pt>
    <dgm:pt modelId="{7192C9D5-7AE3-49AE-BCDC-A9274C3FD05A}" type="pres">
      <dgm:prSet presAssocID="{F7638E47-A9A9-4913-B29B-F1BFEA19E4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3B59E9BC-90C7-40AE-94DE-9A1BA8379463}" type="pres">
      <dgm:prSet presAssocID="{F7638E47-A9A9-4913-B29B-F1BFEA19E451}" presName="spaceRect" presStyleCnt="0"/>
      <dgm:spPr/>
    </dgm:pt>
    <dgm:pt modelId="{FF7800DF-E5E2-4D6B-BAF1-B82F85C88AA2}" type="pres">
      <dgm:prSet presAssocID="{F7638E47-A9A9-4913-B29B-F1BFEA19E451}" presName="textRect" presStyleLbl="revTx" presStyleIdx="2" presStyleCnt="6">
        <dgm:presLayoutVars>
          <dgm:chMax val="1"/>
          <dgm:chPref val="1"/>
        </dgm:presLayoutVars>
      </dgm:prSet>
      <dgm:spPr/>
    </dgm:pt>
    <dgm:pt modelId="{A4CE2E52-15D9-46F5-8FF3-52C31A05DBCC}" type="pres">
      <dgm:prSet presAssocID="{5B67F28F-A096-444D-8C64-E546FE24E6E2}" presName="sibTrans" presStyleLbl="sibTrans2D1" presStyleIdx="0" presStyleCnt="0"/>
      <dgm:spPr/>
    </dgm:pt>
    <dgm:pt modelId="{9F250248-861F-449A-BEDF-7AB34627DF18}" type="pres">
      <dgm:prSet presAssocID="{7BD51961-92C5-4E21-A0AE-BF925B3E69F5}" presName="compNode" presStyleCnt="0"/>
      <dgm:spPr/>
    </dgm:pt>
    <dgm:pt modelId="{DD28AB2E-D2AB-4ECD-A0DF-2D705F8DE3B9}" type="pres">
      <dgm:prSet presAssocID="{7BD51961-92C5-4E21-A0AE-BF925B3E69F5}" presName="iconBgRect" presStyleLbl="bgShp" presStyleIdx="3" presStyleCnt="6"/>
      <dgm:spPr/>
    </dgm:pt>
    <dgm:pt modelId="{3DB944BA-C170-4446-A920-EC2C55601F9E}" type="pres">
      <dgm:prSet presAssocID="{7BD51961-92C5-4E21-A0AE-BF925B3E69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2FF7A619-E157-4AE5-8AC2-D6D663EAF056}" type="pres">
      <dgm:prSet presAssocID="{7BD51961-92C5-4E21-A0AE-BF925B3E69F5}" presName="spaceRect" presStyleCnt="0"/>
      <dgm:spPr/>
    </dgm:pt>
    <dgm:pt modelId="{1B68ADC4-CA8D-48D5-80BB-C890AB8D64DD}" type="pres">
      <dgm:prSet presAssocID="{7BD51961-92C5-4E21-A0AE-BF925B3E69F5}" presName="textRect" presStyleLbl="revTx" presStyleIdx="3" presStyleCnt="6">
        <dgm:presLayoutVars>
          <dgm:chMax val="1"/>
          <dgm:chPref val="1"/>
        </dgm:presLayoutVars>
      </dgm:prSet>
      <dgm:spPr/>
    </dgm:pt>
    <dgm:pt modelId="{2A427618-740F-4888-934A-BA58808124F5}" type="pres">
      <dgm:prSet presAssocID="{C4CA2F9C-20C0-4EA8-905D-ADC22E123AAF}" presName="sibTrans" presStyleLbl="sibTrans2D1" presStyleIdx="0" presStyleCnt="0"/>
      <dgm:spPr/>
    </dgm:pt>
    <dgm:pt modelId="{51D26A20-A2C2-4D52-ADBB-ED9CB795BA77}" type="pres">
      <dgm:prSet presAssocID="{692E3D6F-1C57-4FBF-9D31-10685ED91766}" presName="compNode" presStyleCnt="0"/>
      <dgm:spPr/>
    </dgm:pt>
    <dgm:pt modelId="{FBACF033-253D-4BEF-A4BA-A36D6A0CA4CC}" type="pres">
      <dgm:prSet presAssocID="{692E3D6F-1C57-4FBF-9D31-10685ED91766}" presName="iconBgRect" presStyleLbl="bgShp" presStyleIdx="4" presStyleCnt="6"/>
      <dgm:spPr/>
    </dgm:pt>
    <dgm:pt modelId="{BB6813EF-C3BC-41B4-8818-347EA0393DB4}" type="pres">
      <dgm:prSet presAssocID="{692E3D6F-1C57-4FBF-9D31-10685ED9176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50490ECF-4F02-44EC-94FD-C4ECAFCC3871}" type="pres">
      <dgm:prSet presAssocID="{692E3D6F-1C57-4FBF-9D31-10685ED91766}" presName="spaceRect" presStyleCnt="0"/>
      <dgm:spPr/>
    </dgm:pt>
    <dgm:pt modelId="{9330C65F-0380-4277-850D-951287D9AD7C}" type="pres">
      <dgm:prSet presAssocID="{692E3D6F-1C57-4FBF-9D31-10685ED91766}" presName="textRect" presStyleLbl="revTx" presStyleIdx="4" presStyleCnt="6">
        <dgm:presLayoutVars>
          <dgm:chMax val="1"/>
          <dgm:chPref val="1"/>
        </dgm:presLayoutVars>
      </dgm:prSet>
      <dgm:spPr/>
    </dgm:pt>
    <dgm:pt modelId="{969EF53E-9582-4117-AF66-4E515783CC90}" type="pres">
      <dgm:prSet presAssocID="{5BB49EB9-46E4-4469-A114-3844604369BE}" presName="sibTrans" presStyleLbl="sibTrans2D1" presStyleIdx="0" presStyleCnt="0"/>
      <dgm:spPr/>
    </dgm:pt>
    <dgm:pt modelId="{F07F4E6B-6858-4914-B2AF-64A3F925F70F}" type="pres">
      <dgm:prSet presAssocID="{F990D8D5-FEE7-426F-8D33-1CB861FBD115}" presName="compNode" presStyleCnt="0"/>
      <dgm:spPr/>
    </dgm:pt>
    <dgm:pt modelId="{BD1552AC-39FB-46C4-A504-E7F97E44E5DA}" type="pres">
      <dgm:prSet presAssocID="{F990D8D5-FEE7-426F-8D33-1CB861FBD115}" presName="iconBgRect" presStyleLbl="bgShp" presStyleIdx="5" presStyleCnt="6"/>
      <dgm:spPr/>
    </dgm:pt>
    <dgm:pt modelId="{61817FB5-957F-4F42-B508-1C25606E824D}" type="pres">
      <dgm:prSet presAssocID="{F990D8D5-FEE7-426F-8D33-1CB861FBD1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527FE6A-CBDE-45EB-929D-B5024F47E7C0}" type="pres">
      <dgm:prSet presAssocID="{F990D8D5-FEE7-426F-8D33-1CB861FBD115}" presName="spaceRect" presStyleCnt="0"/>
      <dgm:spPr/>
    </dgm:pt>
    <dgm:pt modelId="{1241B668-3389-459F-AA9C-C8C219B85E34}" type="pres">
      <dgm:prSet presAssocID="{F990D8D5-FEE7-426F-8D33-1CB861FBD1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A78420A-EE9D-46A3-AC72-90A2B78E3A95}" type="presOf" srcId="{C4CA2F9C-20C0-4EA8-905D-ADC22E123AAF}" destId="{2A427618-740F-4888-934A-BA58808124F5}" srcOrd="0" destOrd="0" presId="urn:microsoft.com/office/officeart/2018/2/layout/IconCircleList"/>
    <dgm:cxn modelId="{70E7D519-4CAA-4151-95BF-177A420860EB}" srcId="{3279FAEC-EEAE-4691-81BE-593A383F8852}" destId="{692E3D6F-1C57-4FBF-9D31-10685ED91766}" srcOrd="4" destOrd="0" parTransId="{3B5ECBD2-0620-40E0-95EC-E9DE59B3CABA}" sibTransId="{5BB49EB9-46E4-4469-A114-3844604369BE}"/>
    <dgm:cxn modelId="{3A30E821-EF4A-4147-A2BC-1D3B1BD6D9E4}" type="presOf" srcId="{E9440885-F483-4157-A880-EC55D7485A4E}" destId="{262DFEC1-8589-4AEA-8EC5-960E8819A365}" srcOrd="0" destOrd="0" presId="urn:microsoft.com/office/officeart/2018/2/layout/IconCircleList"/>
    <dgm:cxn modelId="{DCA91F23-CA8F-4AD3-8160-8C238BB8DEEB}" type="presOf" srcId="{3279FAEC-EEAE-4691-81BE-593A383F8852}" destId="{C8CA2814-0ABD-434D-869A-8A0D6851DD6D}" srcOrd="0" destOrd="0" presId="urn:microsoft.com/office/officeart/2018/2/layout/IconCircleList"/>
    <dgm:cxn modelId="{0430235C-9A6D-4350-972A-B7A8C20557F0}" type="presOf" srcId="{7BD51961-92C5-4E21-A0AE-BF925B3E69F5}" destId="{1B68ADC4-CA8D-48D5-80BB-C890AB8D64DD}" srcOrd="0" destOrd="0" presId="urn:microsoft.com/office/officeart/2018/2/layout/IconCircleList"/>
    <dgm:cxn modelId="{C9094141-4786-4558-9296-0FB0DB0FB552}" type="presOf" srcId="{F990D8D5-FEE7-426F-8D33-1CB861FBD115}" destId="{1241B668-3389-459F-AA9C-C8C219B85E34}" srcOrd="0" destOrd="0" presId="urn:microsoft.com/office/officeart/2018/2/layout/IconCircleList"/>
    <dgm:cxn modelId="{8682EC41-0CE0-49DF-BB0F-C62EA2C4643B}" type="presOf" srcId="{21395CD9-D43C-4A3A-8A1C-7EB70615DC3D}" destId="{15D91A6B-E032-4165-ADA3-D5A825917FA3}" srcOrd="0" destOrd="0" presId="urn:microsoft.com/office/officeart/2018/2/layout/IconCircleList"/>
    <dgm:cxn modelId="{521A9742-5C22-4DEE-92FC-F3AE680F8404}" srcId="{3279FAEC-EEAE-4691-81BE-593A383F8852}" destId="{0F62BC6A-5F43-4BDA-A640-1F77BA191B55}" srcOrd="0" destOrd="0" parTransId="{027B62B4-BE33-4FA9-8232-50022F099764}" sibTransId="{B58D3EDE-8A5D-49C9-A96F-B350C55AC393}"/>
    <dgm:cxn modelId="{D6F34377-EBBB-4CDD-A843-87441A873F79}" type="presOf" srcId="{692E3D6F-1C57-4FBF-9D31-10685ED91766}" destId="{9330C65F-0380-4277-850D-951287D9AD7C}" srcOrd="0" destOrd="0" presId="urn:microsoft.com/office/officeart/2018/2/layout/IconCircleList"/>
    <dgm:cxn modelId="{BA579D7C-6993-4FBB-818A-5868382AAD9E}" type="presOf" srcId="{5BB49EB9-46E4-4469-A114-3844604369BE}" destId="{969EF53E-9582-4117-AF66-4E515783CC90}" srcOrd="0" destOrd="0" presId="urn:microsoft.com/office/officeart/2018/2/layout/IconCircleList"/>
    <dgm:cxn modelId="{B919358A-A3A9-437F-924A-2E48E2DB1F05}" type="presOf" srcId="{5B67F28F-A096-444D-8C64-E546FE24E6E2}" destId="{A4CE2E52-15D9-46F5-8FF3-52C31A05DBCC}" srcOrd="0" destOrd="0" presId="urn:microsoft.com/office/officeart/2018/2/layout/IconCircleList"/>
    <dgm:cxn modelId="{B5364597-2FF7-4BE0-BC60-2BDD437A34FC}" srcId="{3279FAEC-EEAE-4691-81BE-593A383F8852}" destId="{F7638E47-A9A9-4913-B29B-F1BFEA19E451}" srcOrd="2" destOrd="0" parTransId="{9E226557-6C44-4B11-A116-25C28E327478}" sibTransId="{5B67F28F-A096-444D-8C64-E546FE24E6E2}"/>
    <dgm:cxn modelId="{E6C13898-0BD5-45A8-8CAC-9D03EC96CB02}" srcId="{3279FAEC-EEAE-4691-81BE-593A383F8852}" destId="{7BD51961-92C5-4E21-A0AE-BF925B3E69F5}" srcOrd="3" destOrd="0" parTransId="{8D8C1D1B-9F60-42A4-8B76-9D3402D9EAE1}" sibTransId="{C4CA2F9C-20C0-4EA8-905D-ADC22E123AAF}"/>
    <dgm:cxn modelId="{ADD580B4-B9B0-4FC6-B5DE-5F6B6DAA9DC6}" type="presOf" srcId="{0F62BC6A-5F43-4BDA-A640-1F77BA191B55}" destId="{D3365D6F-6BAA-456C-8648-9FBC86780EEC}" srcOrd="0" destOrd="0" presId="urn:microsoft.com/office/officeart/2018/2/layout/IconCircleList"/>
    <dgm:cxn modelId="{0E5F4EBC-501F-401F-A4B8-BC8459BE2B2F}" srcId="{3279FAEC-EEAE-4691-81BE-593A383F8852}" destId="{F990D8D5-FEE7-426F-8D33-1CB861FBD115}" srcOrd="5" destOrd="0" parTransId="{73257843-7A44-4B6A-9250-360CC726CD96}" sibTransId="{4D416562-3849-43AC-860F-D88C52E6A9C4}"/>
    <dgm:cxn modelId="{D293C6C9-E694-4523-9A57-34962A883CEC}" type="presOf" srcId="{B58D3EDE-8A5D-49C9-A96F-B350C55AC393}" destId="{D1F50F39-C331-4906-BFBA-986E7D19C360}" srcOrd="0" destOrd="0" presId="urn:microsoft.com/office/officeart/2018/2/layout/IconCircleList"/>
    <dgm:cxn modelId="{EEBE69DC-6DC1-4CFF-A9AE-38BE83B2A9AA}" srcId="{3279FAEC-EEAE-4691-81BE-593A383F8852}" destId="{21395CD9-D43C-4A3A-8A1C-7EB70615DC3D}" srcOrd="1" destOrd="0" parTransId="{F6B94AE2-58FC-42CB-87E8-574060C77371}" sibTransId="{E9440885-F483-4157-A880-EC55D7485A4E}"/>
    <dgm:cxn modelId="{4C6F68FB-7C65-41DD-BC54-D99DBFA2887A}" type="presOf" srcId="{F7638E47-A9A9-4913-B29B-F1BFEA19E451}" destId="{FF7800DF-E5E2-4D6B-BAF1-B82F85C88AA2}" srcOrd="0" destOrd="0" presId="urn:microsoft.com/office/officeart/2018/2/layout/IconCircleList"/>
    <dgm:cxn modelId="{191C29CC-403D-4E2C-8F46-14F9C90DE64A}" type="presParOf" srcId="{C8CA2814-0ABD-434D-869A-8A0D6851DD6D}" destId="{0EAE2C01-316B-45FF-A63E-063F3711C7FF}" srcOrd="0" destOrd="0" presId="urn:microsoft.com/office/officeart/2018/2/layout/IconCircleList"/>
    <dgm:cxn modelId="{E07DFC8A-BBDB-4152-B2A4-ACB853D9E2AC}" type="presParOf" srcId="{0EAE2C01-316B-45FF-A63E-063F3711C7FF}" destId="{805CA642-3AA2-4EE7-B463-3287E0BE9765}" srcOrd="0" destOrd="0" presId="urn:microsoft.com/office/officeart/2018/2/layout/IconCircleList"/>
    <dgm:cxn modelId="{42F3CD7F-D378-4C36-86C6-453418A8ADBB}" type="presParOf" srcId="{805CA642-3AA2-4EE7-B463-3287E0BE9765}" destId="{154B68BF-6E4D-4637-BB84-44C38ED41167}" srcOrd="0" destOrd="0" presId="urn:microsoft.com/office/officeart/2018/2/layout/IconCircleList"/>
    <dgm:cxn modelId="{9867EF69-F056-4F05-9A1C-83A4077CCE8A}" type="presParOf" srcId="{805CA642-3AA2-4EE7-B463-3287E0BE9765}" destId="{AFFE7159-A97F-4204-BF05-F8331F018679}" srcOrd="1" destOrd="0" presId="urn:microsoft.com/office/officeart/2018/2/layout/IconCircleList"/>
    <dgm:cxn modelId="{B25C075B-FC2D-405B-9544-2E9CDAC4DA1C}" type="presParOf" srcId="{805CA642-3AA2-4EE7-B463-3287E0BE9765}" destId="{829170B2-4BD8-4AD2-88AE-5C6292CED873}" srcOrd="2" destOrd="0" presId="urn:microsoft.com/office/officeart/2018/2/layout/IconCircleList"/>
    <dgm:cxn modelId="{F3AB11A2-6A53-44FF-804E-8772CC339384}" type="presParOf" srcId="{805CA642-3AA2-4EE7-B463-3287E0BE9765}" destId="{D3365D6F-6BAA-456C-8648-9FBC86780EEC}" srcOrd="3" destOrd="0" presId="urn:microsoft.com/office/officeart/2018/2/layout/IconCircleList"/>
    <dgm:cxn modelId="{B6968985-031F-4CF7-9747-78BF1DC5D0A8}" type="presParOf" srcId="{0EAE2C01-316B-45FF-A63E-063F3711C7FF}" destId="{D1F50F39-C331-4906-BFBA-986E7D19C360}" srcOrd="1" destOrd="0" presId="urn:microsoft.com/office/officeart/2018/2/layout/IconCircleList"/>
    <dgm:cxn modelId="{9980F710-AE53-4416-B75A-99769894C00D}" type="presParOf" srcId="{0EAE2C01-316B-45FF-A63E-063F3711C7FF}" destId="{5F6C76C8-DE8E-47E5-888C-0E6A6495FAC3}" srcOrd="2" destOrd="0" presId="urn:microsoft.com/office/officeart/2018/2/layout/IconCircleList"/>
    <dgm:cxn modelId="{374AE14B-13A2-420C-BADA-BCA306B2A284}" type="presParOf" srcId="{5F6C76C8-DE8E-47E5-888C-0E6A6495FAC3}" destId="{30313104-CE9F-4045-B367-84C6E5C1C392}" srcOrd="0" destOrd="0" presId="urn:microsoft.com/office/officeart/2018/2/layout/IconCircleList"/>
    <dgm:cxn modelId="{E2F3CBF3-9CE8-41B4-BFF7-28C2BFA6EA20}" type="presParOf" srcId="{5F6C76C8-DE8E-47E5-888C-0E6A6495FAC3}" destId="{BC80EA8B-D8E0-426B-9B11-EFACFCB38529}" srcOrd="1" destOrd="0" presId="urn:microsoft.com/office/officeart/2018/2/layout/IconCircleList"/>
    <dgm:cxn modelId="{00AE37D9-DBAD-46F6-BDC0-1CF2D521D0A8}" type="presParOf" srcId="{5F6C76C8-DE8E-47E5-888C-0E6A6495FAC3}" destId="{ECBA16F6-E875-4DB0-B773-C252B1DDB41A}" srcOrd="2" destOrd="0" presId="urn:microsoft.com/office/officeart/2018/2/layout/IconCircleList"/>
    <dgm:cxn modelId="{9ACD0961-4915-49FD-AC93-FE9DB23D1FD2}" type="presParOf" srcId="{5F6C76C8-DE8E-47E5-888C-0E6A6495FAC3}" destId="{15D91A6B-E032-4165-ADA3-D5A825917FA3}" srcOrd="3" destOrd="0" presId="urn:microsoft.com/office/officeart/2018/2/layout/IconCircleList"/>
    <dgm:cxn modelId="{17C32367-AA2D-413C-BF38-75C4D112C2A6}" type="presParOf" srcId="{0EAE2C01-316B-45FF-A63E-063F3711C7FF}" destId="{262DFEC1-8589-4AEA-8EC5-960E8819A365}" srcOrd="3" destOrd="0" presId="urn:microsoft.com/office/officeart/2018/2/layout/IconCircleList"/>
    <dgm:cxn modelId="{B80BE502-E50B-4B6E-9558-ED0B382246B1}" type="presParOf" srcId="{0EAE2C01-316B-45FF-A63E-063F3711C7FF}" destId="{CC1CD3BC-B9C2-4860-8809-DE6B205674D7}" srcOrd="4" destOrd="0" presId="urn:microsoft.com/office/officeart/2018/2/layout/IconCircleList"/>
    <dgm:cxn modelId="{3EBCA44E-7C7D-447A-836F-8494CF154EFB}" type="presParOf" srcId="{CC1CD3BC-B9C2-4860-8809-DE6B205674D7}" destId="{AC8AA281-FE0A-46DC-AD23-01026F8D39B7}" srcOrd="0" destOrd="0" presId="urn:microsoft.com/office/officeart/2018/2/layout/IconCircleList"/>
    <dgm:cxn modelId="{A8BD96A8-30A6-4095-8AC9-64742CD2D539}" type="presParOf" srcId="{CC1CD3BC-B9C2-4860-8809-DE6B205674D7}" destId="{7192C9D5-7AE3-49AE-BCDC-A9274C3FD05A}" srcOrd="1" destOrd="0" presId="urn:microsoft.com/office/officeart/2018/2/layout/IconCircleList"/>
    <dgm:cxn modelId="{DA4EFF77-285F-4633-B8D1-AC15C943AFF6}" type="presParOf" srcId="{CC1CD3BC-B9C2-4860-8809-DE6B205674D7}" destId="{3B59E9BC-90C7-40AE-94DE-9A1BA8379463}" srcOrd="2" destOrd="0" presId="urn:microsoft.com/office/officeart/2018/2/layout/IconCircleList"/>
    <dgm:cxn modelId="{183DA648-4661-47DF-99D1-089BE42AD2F4}" type="presParOf" srcId="{CC1CD3BC-B9C2-4860-8809-DE6B205674D7}" destId="{FF7800DF-E5E2-4D6B-BAF1-B82F85C88AA2}" srcOrd="3" destOrd="0" presId="urn:microsoft.com/office/officeart/2018/2/layout/IconCircleList"/>
    <dgm:cxn modelId="{68933D2E-BA5F-460E-B3A5-143E4E381B10}" type="presParOf" srcId="{0EAE2C01-316B-45FF-A63E-063F3711C7FF}" destId="{A4CE2E52-15D9-46F5-8FF3-52C31A05DBCC}" srcOrd="5" destOrd="0" presId="urn:microsoft.com/office/officeart/2018/2/layout/IconCircleList"/>
    <dgm:cxn modelId="{2072FDB6-C5B6-4D25-A6B0-8AC645D2F986}" type="presParOf" srcId="{0EAE2C01-316B-45FF-A63E-063F3711C7FF}" destId="{9F250248-861F-449A-BEDF-7AB34627DF18}" srcOrd="6" destOrd="0" presId="urn:microsoft.com/office/officeart/2018/2/layout/IconCircleList"/>
    <dgm:cxn modelId="{C63DE6DC-08D8-455B-AEB6-9A9831C613C1}" type="presParOf" srcId="{9F250248-861F-449A-BEDF-7AB34627DF18}" destId="{DD28AB2E-D2AB-4ECD-A0DF-2D705F8DE3B9}" srcOrd="0" destOrd="0" presId="urn:microsoft.com/office/officeart/2018/2/layout/IconCircleList"/>
    <dgm:cxn modelId="{D3BA658C-4912-4D0A-9E19-AD969CCB2BC6}" type="presParOf" srcId="{9F250248-861F-449A-BEDF-7AB34627DF18}" destId="{3DB944BA-C170-4446-A920-EC2C55601F9E}" srcOrd="1" destOrd="0" presId="urn:microsoft.com/office/officeart/2018/2/layout/IconCircleList"/>
    <dgm:cxn modelId="{2D1C7519-C7A4-4ACF-B6E0-64B3C4F7DE9E}" type="presParOf" srcId="{9F250248-861F-449A-BEDF-7AB34627DF18}" destId="{2FF7A619-E157-4AE5-8AC2-D6D663EAF056}" srcOrd="2" destOrd="0" presId="urn:microsoft.com/office/officeart/2018/2/layout/IconCircleList"/>
    <dgm:cxn modelId="{7087E997-8982-4EA6-A973-CCC00B9E62C2}" type="presParOf" srcId="{9F250248-861F-449A-BEDF-7AB34627DF18}" destId="{1B68ADC4-CA8D-48D5-80BB-C890AB8D64DD}" srcOrd="3" destOrd="0" presId="urn:microsoft.com/office/officeart/2018/2/layout/IconCircleList"/>
    <dgm:cxn modelId="{473C2E48-2868-45CC-BC54-0B5C4C4441EA}" type="presParOf" srcId="{0EAE2C01-316B-45FF-A63E-063F3711C7FF}" destId="{2A427618-740F-4888-934A-BA58808124F5}" srcOrd="7" destOrd="0" presId="urn:microsoft.com/office/officeart/2018/2/layout/IconCircleList"/>
    <dgm:cxn modelId="{EE83AAF9-19D3-45B3-AB8C-C86B32F1D8BD}" type="presParOf" srcId="{0EAE2C01-316B-45FF-A63E-063F3711C7FF}" destId="{51D26A20-A2C2-4D52-ADBB-ED9CB795BA77}" srcOrd="8" destOrd="0" presId="urn:microsoft.com/office/officeart/2018/2/layout/IconCircleList"/>
    <dgm:cxn modelId="{BCF7C101-6057-4B3A-95C9-E317560F93DA}" type="presParOf" srcId="{51D26A20-A2C2-4D52-ADBB-ED9CB795BA77}" destId="{FBACF033-253D-4BEF-A4BA-A36D6A0CA4CC}" srcOrd="0" destOrd="0" presId="urn:microsoft.com/office/officeart/2018/2/layout/IconCircleList"/>
    <dgm:cxn modelId="{9A1E2A72-38AC-4CC2-8ED7-37F4210D008F}" type="presParOf" srcId="{51D26A20-A2C2-4D52-ADBB-ED9CB795BA77}" destId="{BB6813EF-C3BC-41B4-8818-347EA0393DB4}" srcOrd="1" destOrd="0" presId="urn:microsoft.com/office/officeart/2018/2/layout/IconCircleList"/>
    <dgm:cxn modelId="{01F8EC71-2A40-42F1-85DC-C35D980B6415}" type="presParOf" srcId="{51D26A20-A2C2-4D52-ADBB-ED9CB795BA77}" destId="{50490ECF-4F02-44EC-94FD-C4ECAFCC3871}" srcOrd="2" destOrd="0" presId="urn:microsoft.com/office/officeart/2018/2/layout/IconCircleList"/>
    <dgm:cxn modelId="{A4A8F7A8-E9D8-4ADD-8949-E7286E4F7FD0}" type="presParOf" srcId="{51D26A20-A2C2-4D52-ADBB-ED9CB795BA77}" destId="{9330C65F-0380-4277-850D-951287D9AD7C}" srcOrd="3" destOrd="0" presId="urn:microsoft.com/office/officeart/2018/2/layout/IconCircleList"/>
    <dgm:cxn modelId="{F6F10707-5540-4483-9C7A-365CB8E45340}" type="presParOf" srcId="{0EAE2C01-316B-45FF-A63E-063F3711C7FF}" destId="{969EF53E-9582-4117-AF66-4E515783CC90}" srcOrd="9" destOrd="0" presId="urn:microsoft.com/office/officeart/2018/2/layout/IconCircleList"/>
    <dgm:cxn modelId="{E641D6AC-46FA-4A8E-9EBE-2F80358C60C0}" type="presParOf" srcId="{0EAE2C01-316B-45FF-A63E-063F3711C7FF}" destId="{F07F4E6B-6858-4914-B2AF-64A3F925F70F}" srcOrd="10" destOrd="0" presId="urn:microsoft.com/office/officeart/2018/2/layout/IconCircleList"/>
    <dgm:cxn modelId="{0974C6A2-6A00-458B-9AF1-5C06A3BC0B43}" type="presParOf" srcId="{F07F4E6B-6858-4914-B2AF-64A3F925F70F}" destId="{BD1552AC-39FB-46C4-A504-E7F97E44E5DA}" srcOrd="0" destOrd="0" presId="urn:microsoft.com/office/officeart/2018/2/layout/IconCircleList"/>
    <dgm:cxn modelId="{22DAB8A0-E001-4084-AF60-93D4C5AAB295}" type="presParOf" srcId="{F07F4E6B-6858-4914-B2AF-64A3F925F70F}" destId="{61817FB5-957F-4F42-B508-1C25606E824D}" srcOrd="1" destOrd="0" presId="urn:microsoft.com/office/officeart/2018/2/layout/IconCircleList"/>
    <dgm:cxn modelId="{CCBD2E7A-4FFC-4BCB-BF1F-5E5413DBA2AC}" type="presParOf" srcId="{F07F4E6B-6858-4914-B2AF-64A3F925F70F}" destId="{3527FE6A-CBDE-45EB-929D-B5024F47E7C0}" srcOrd="2" destOrd="0" presId="urn:microsoft.com/office/officeart/2018/2/layout/IconCircleList"/>
    <dgm:cxn modelId="{F725EAD2-D22B-4606-9D7E-681DDC0707E4}" type="presParOf" srcId="{F07F4E6B-6858-4914-B2AF-64A3F925F70F}" destId="{1241B668-3389-459F-AA9C-C8C219B85E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B68BF-6E4D-4637-BB84-44C38ED41167}">
      <dsp:nvSpPr>
        <dsp:cNvPr id="0" name=""/>
        <dsp:cNvSpPr/>
      </dsp:nvSpPr>
      <dsp:spPr>
        <a:xfrm>
          <a:off x="1163286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E7159-A97F-4204-BF05-F8331F018679}">
      <dsp:nvSpPr>
        <dsp:cNvPr id="0" name=""/>
        <dsp:cNvSpPr/>
      </dsp:nvSpPr>
      <dsp:spPr>
        <a:xfrm>
          <a:off x="1337604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65D6F-6BAA-456C-8648-9FBC86780EEC}">
      <dsp:nvSpPr>
        <dsp:cNvPr id="0" name=""/>
        <dsp:cNvSpPr/>
      </dsp:nvSpPr>
      <dsp:spPr>
        <a:xfrm>
          <a:off x="217124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</a:t>
          </a:r>
        </a:p>
      </dsp:txBody>
      <dsp:txXfrm>
        <a:off x="2171245" y="35530"/>
        <a:ext cx="1956625" cy="830083"/>
      </dsp:txXfrm>
    </dsp:sp>
    <dsp:sp modelId="{30313104-CE9F-4045-B367-84C6E5C1C392}">
      <dsp:nvSpPr>
        <dsp:cNvPr id="0" name=""/>
        <dsp:cNvSpPr/>
      </dsp:nvSpPr>
      <dsp:spPr>
        <a:xfrm>
          <a:off x="4468797" y="35530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0EA8B-D8E0-426B-9B11-EFACFCB38529}">
      <dsp:nvSpPr>
        <dsp:cNvPr id="0" name=""/>
        <dsp:cNvSpPr/>
      </dsp:nvSpPr>
      <dsp:spPr>
        <a:xfrm>
          <a:off x="4643115" y="209847"/>
          <a:ext cx="481448" cy="481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91A6B-E032-4165-ADA3-D5A825917FA3}">
      <dsp:nvSpPr>
        <dsp:cNvPr id="0" name=""/>
        <dsp:cNvSpPr/>
      </dsp:nvSpPr>
      <dsp:spPr>
        <a:xfrm>
          <a:off x="5476755" y="35530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</a:t>
          </a:r>
        </a:p>
      </dsp:txBody>
      <dsp:txXfrm>
        <a:off x="5476755" y="35530"/>
        <a:ext cx="1956625" cy="830083"/>
      </dsp:txXfrm>
    </dsp:sp>
    <dsp:sp modelId="{AC8AA281-FE0A-46DC-AD23-01026F8D39B7}">
      <dsp:nvSpPr>
        <dsp:cNvPr id="0" name=""/>
        <dsp:cNvSpPr/>
      </dsp:nvSpPr>
      <dsp:spPr>
        <a:xfrm>
          <a:off x="1163286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2C9D5-7AE3-49AE-BCDC-A9274C3FD05A}">
      <dsp:nvSpPr>
        <dsp:cNvPr id="0" name=""/>
        <dsp:cNvSpPr/>
      </dsp:nvSpPr>
      <dsp:spPr>
        <a:xfrm>
          <a:off x="1337604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800DF-E5E2-4D6B-BAF1-B82F85C88AA2}">
      <dsp:nvSpPr>
        <dsp:cNvPr id="0" name=""/>
        <dsp:cNvSpPr/>
      </dsp:nvSpPr>
      <dsp:spPr>
        <a:xfrm>
          <a:off x="217124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METHODOLOGY</a:t>
          </a:r>
        </a:p>
      </dsp:txBody>
      <dsp:txXfrm>
        <a:off x="2171245" y="1525344"/>
        <a:ext cx="1956625" cy="830083"/>
      </dsp:txXfrm>
    </dsp:sp>
    <dsp:sp modelId="{DD28AB2E-D2AB-4ECD-A0DF-2D705F8DE3B9}">
      <dsp:nvSpPr>
        <dsp:cNvPr id="0" name=""/>
        <dsp:cNvSpPr/>
      </dsp:nvSpPr>
      <dsp:spPr>
        <a:xfrm>
          <a:off x="4468797" y="1525344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944BA-C170-4446-A920-EC2C55601F9E}">
      <dsp:nvSpPr>
        <dsp:cNvPr id="0" name=""/>
        <dsp:cNvSpPr/>
      </dsp:nvSpPr>
      <dsp:spPr>
        <a:xfrm>
          <a:off x="4643115" y="1699662"/>
          <a:ext cx="481448" cy="481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8ADC4-CA8D-48D5-80BB-C890AB8D64DD}">
      <dsp:nvSpPr>
        <dsp:cNvPr id="0" name=""/>
        <dsp:cNvSpPr/>
      </dsp:nvSpPr>
      <dsp:spPr>
        <a:xfrm>
          <a:off x="5476755" y="1525344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OVERVIEW</a:t>
          </a:r>
        </a:p>
      </dsp:txBody>
      <dsp:txXfrm>
        <a:off x="5476755" y="1525344"/>
        <a:ext cx="1956625" cy="830083"/>
      </dsp:txXfrm>
    </dsp:sp>
    <dsp:sp modelId="{FBACF033-253D-4BEF-A4BA-A36D6A0CA4CC}">
      <dsp:nvSpPr>
        <dsp:cNvPr id="0" name=""/>
        <dsp:cNvSpPr/>
      </dsp:nvSpPr>
      <dsp:spPr>
        <a:xfrm>
          <a:off x="1163286" y="3015159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813EF-C3BC-41B4-8818-347EA0393DB4}">
      <dsp:nvSpPr>
        <dsp:cNvPr id="0" name=""/>
        <dsp:cNvSpPr/>
      </dsp:nvSpPr>
      <dsp:spPr>
        <a:xfrm>
          <a:off x="1337604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C65F-0380-4277-850D-951287D9AD7C}">
      <dsp:nvSpPr>
        <dsp:cNvPr id="0" name=""/>
        <dsp:cNvSpPr/>
      </dsp:nvSpPr>
      <dsp:spPr>
        <a:xfrm>
          <a:off x="217124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</a:t>
          </a:r>
        </a:p>
      </dsp:txBody>
      <dsp:txXfrm>
        <a:off x="2171245" y="3015159"/>
        <a:ext cx="1956625" cy="830083"/>
      </dsp:txXfrm>
    </dsp:sp>
    <dsp:sp modelId="{BD1552AC-39FB-46C4-A504-E7F97E44E5DA}">
      <dsp:nvSpPr>
        <dsp:cNvPr id="0" name=""/>
        <dsp:cNvSpPr/>
      </dsp:nvSpPr>
      <dsp:spPr>
        <a:xfrm>
          <a:off x="4468797" y="3015159"/>
          <a:ext cx="830083" cy="8300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17FB5-957F-4F42-B508-1C25606E824D}">
      <dsp:nvSpPr>
        <dsp:cNvPr id="0" name=""/>
        <dsp:cNvSpPr/>
      </dsp:nvSpPr>
      <dsp:spPr>
        <a:xfrm>
          <a:off x="4643115" y="3189477"/>
          <a:ext cx="481448" cy="4814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B668-3389-459F-AA9C-C8C219B85E34}">
      <dsp:nvSpPr>
        <dsp:cNvPr id="0" name=""/>
        <dsp:cNvSpPr/>
      </dsp:nvSpPr>
      <dsp:spPr>
        <a:xfrm>
          <a:off x="5476755" y="3015159"/>
          <a:ext cx="1956625" cy="83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5476755" y="3015159"/>
        <a:ext cx="1956625" cy="830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0DDC3-6009-48E2-9995-5ACD50C7F546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ADCB-DCC5-424F-BCA6-96A3C65B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9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ADCB-DCC5-424F-BCA6-96A3C65B348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0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70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4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19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6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5919A-6324-4D4C-2A44-9071319D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62" y="1372733"/>
            <a:ext cx="9085497" cy="10091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Book Antiqua"/>
                <a:cs typeface="Arial"/>
              </a:rPr>
              <a:t>Obstacle Avoiding Arduino Car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Book Antiqua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21E4-78C3-67FE-726D-F91848B5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271251"/>
            <a:ext cx="9516818" cy="41688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Project Presentation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Submitted In Partial Fulfillment Of The Requirements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For The Award Of The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Major Project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3000" i="1" dirty="0">
                <a:solidFill>
                  <a:schemeClr val="tx1"/>
                </a:solidFill>
                <a:latin typeface="Times New Roman"/>
                <a:cs typeface="Times New Roman"/>
              </a:rPr>
              <a:t>Under The Guidance Of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Prof. Pratap Sharma</a:t>
            </a: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3CE6-744F-7D45-F089-60448C901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153533"/>
            <a:ext cx="10592319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D8BD76-5E92-C484-BFF4-ADA374076BAA}"/>
              </a:ext>
            </a:extLst>
          </p:cNvPr>
          <p:cNvSpPr>
            <a:spLocks noGrp="1"/>
          </p:cNvSpPr>
          <p:nvPr/>
        </p:nvSpPr>
        <p:spPr>
          <a:xfrm>
            <a:off x="699942" y="598153"/>
            <a:ext cx="7956378" cy="5905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>
                <a:solidFill>
                  <a:srgbClr val="236292"/>
                </a:solidFill>
                <a:latin typeface="Times New Roman"/>
                <a:cs typeface="Times New Roman"/>
              </a:rPr>
              <a:t>What is Obstacle Avoiding Arduino Car?</a:t>
            </a:r>
            <a:endParaRPr lang="en-US" sz="3200" b="1">
              <a:latin typeface="Times New Roman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677B77-7CD6-3FD5-EF0E-A177F9C45E4D}"/>
              </a:ext>
            </a:extLst>
          </p:cNvPr>
          <p:cNvSpPr>
            <a:spLocks noGrp="1"/>
          </p:cNvSpPr>
          <p:nvPr/>
        </p:nvSpPr>
        <p:spPr>
          <a:xfrm>
            <a:off x="699942" y="1620203"/>
            <a:ext cx="8626938" cy="4049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smart robotic car built using Arduino Uno, controlled by a Bluetooth-based controller, and capable of automatically changing its direction when it encounters an obstacle</a:t>
            </a:r>
            <a:r>
              <a:rPr lang="en-GB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an ultrasonic sensor to detect obstacles in front, and if anything comes close, the car stops and changes direction automatically.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Bluetooth control, so the car can be moved manually using a smartphone app to go forward, backward, left, or right.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 like IR sensors, servo motor, and L293D motor driver help in making movement smooth and responsive.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easy to build and perfect for beginners who want to learn basic robotics, embedded systems, and wireless control.</a:t>
            </a:r>
          </a:p>
          <a:p>
            <a:pPr marL="285750" indent="-228600" algn="just">
              <a:lnSpc>
                <a:spcPct val="90000"/>
              </a:lnSpc>
              <a:buFont typeface="Wingdings 3" charset="2"/>
              <a:buChar char=""/>
            </a:pPr>
            <a:endParaRPr lang="en-US" sz="10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1">
            <a:extLst>
              <a:ext uri="{FF2B5EF4-FFF2-40B4-BE49-F238E27FC236}">
                <a16:creationId xmlns:a16="http://schemas.microsoft.com/office/drawing/2014/main" id="{94FE5A35-894C-11BC-76E8-5E7E1D707E3F}"/>
              </a:ext>
            </a:extLst>
          </p:cNvPr>
          <p:cNvSpPr txBox="1"/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/>
              <a:t>What we did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48F7B-58A9-439C-B7D3-F2BE759A0CAC}"/>
              </a:ext>
            </a:extLst>
          </p:cNvPr>
          <p:cNvSpPr txBox="1"/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1739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34739A19-4E95-7EC4-4D79-C13F20F8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3391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A708-403F-EC05-FD07-39BEBE4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1710765"/>
            <a:ext cx="6555190" cy="433059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>
                <a:latin typeface="Times New Roman"/>
                <a:cs typeface="Times New Roman"/>
              </a:rPr>
              <a:t>We followed these simple steps to build and test our robotic car:</a:t>
            </a:r>
          </a:p>
          <a:p>
            <a:pPr marL="0" indent="0">
              <a:lnSpc>
                <a:spcPct val="90000"/>
              </a:lnSpc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 New Roman"/>
                <a:cs typeface="Times New Roman"/>
              </a:rPr>
              <a:t>Selecting Components</a:t>
            </a:r>
            <a:r>
              <a:rPr lang="en-GB">
                <a:latin typeface="Times New Roman"/>
                <a:cs typeface="Times New Roman"/>
              </a:rPr>
              <a:t> :-We used basic components like Arduino Uno, ultrasonic and IR sensors, servo motor, motor driver (L293D), DC motors, and a Bluetooth module (HC-05).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 New Roman"/>
                <a:cs typeface="Times New Roman"/>
              </a:rPr>
              <a:t>Wiring and Assembly :- </a:t>
            </a:r>
            <a:r>
              <a:rPr lang="en-GB">
                <a:latin typeface="Times New Roman"/>
                <a:cs typeface="Times New Roman"/>
              </a:rPr>
              <a:t>All the components were connected on a breadboard for initial testing, and then mounted on a car chassis for the final build.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 New Roman"/>
                <a:cs typeface="Times New Roman"/>
              </a:rPr>
              <a:t>Programming the Arduino</a:t>
            </a:r>
            <a:r>
              <a:rPr lang="en-GB">
                <a:latin typeface="Times New Roman"/>
                <a:cs typeface="Times New Roman"/>
              </a:rPr>
              <a:t> :- The Arduino IDE was used to write code for both obstacle detection and Bluetooth control. The program was uploaded to the Arduino Uno.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 New Roman"/>
                <a:cs typeface="Times New Roman"/>
              </a:rPr>
              <a:t>Testing Autonomous Mode :- </a:t>
            </a:r>
            <a:r>
              <a:rPr lang="en-GB">
                <a:latin typeface="Times New Roman"/>
                <a:cs typeface="Times New Roman"/>
              </a:rPr>
              <a:t>We tested how the car detects obstacles using the ultrasonic sensor and changes its direction automatically using motor control.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 New Roman"/>
                <a:cs typeface="Times New Roman"/>
              </a:rPr>
              <a:t>Testing Manual Mode :- </a:t>
            </a:r>
            <a:r>
              <a:rPr lang="en-GB">
                <a:latin typeface="Times New Roman"/>
                <a:cs typeface="Times New Roman"/>
              </a:rPr>
              <a:t>We connected the Bluetooth module to a mobile app and successfully controlled the car using commands like forward, backward, left, right, and stop.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63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9AF58-8784-A5E2-8528-5CDBEC4F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Why Arduino-Based System..??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B9E4-A170-8F4A-7E7B-74351546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chose Arduino for this project because it is: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Beginner-Friendly and Easy to Use </a:t>
            </a: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Arduino has a simple programming environment and lots of online support, which makes it perfect for students and hobbyists.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 and Easily Available</a:t>
            </a: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All the components like Arduino Uno, sensors, and motors are low-cost and available both online and in electronics stores.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for Real-Time Control</a:t>
            </a: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Arduino can read sensor data and control motors instantly, which is important for a robot that avoids obstacles and responds to Bluetooth commands.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with Huge Community Support</a:t>
            </a: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There are many ready-made libraries and example codes available that help in faster development and troubleshooting.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Expandable for Future Projects</a:t>
            </a: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The system can be easily upgraded with new modules like GPS, camera, or Wi-Fi for more advanced versions in the future.</a:t>
            </a:r>
          </a:p>
          <a:p>
            <a:pPr marL="285750" indent="-285750">
              <a:lnSpc>
                <a:spcPct val="90000"/>
              </a:lnSpc>
              <a:buFont typeface="Wingdings" charset="2"/>
              <a:buChar char="Ø"/>
            </a:pPr>
            <a:endParaRPr lang="en-US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02E4-0C5C-D730-1567-9A9B64DC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8" y="545550"/>
            <a:ext cx="8596668" cy="887010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236292"/>
                </a:solidFill>
                <a:latin typeface="Times New Roman"/>
                <a:cs typeface="Times New Roman"/>
              </a:rPr>
              <a:t>FLOW OF LOGIC/WORKING PRINCIPLE</a:t>
            </a: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0DC08-D293-A680-D08E-3A51905A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58" y="1201507"/>
            <a:ext cx="8596668" cy="5369387"/>
          </a:xfrm>
        </p:spPr>
        <p:txBody>
          <a:bodyPr/>
          <a:lstStyle/>
          <a:p>
            <a:pPr marL="0" indent="0">
              <a:buNone/>
            </a:pP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car works in two modes — </a:t>
            </a: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Mode</a:t>
            </a: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Mode</a:t>
            </a: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Here’s how each mode works:</a:t>
            </a:r>
          </a:p>
          <a:p>
            <a:pPr marL="0" indent="0">
              <a:buNone/>
            </a:pP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Autonomous Obstacle Avoidance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continuously checks for obstacles ahead.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is too close, the Arduino stops the car.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rotates the ultrasonic sensor to scan left and right.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direction with more space, the car turns and continues moving.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sensors</a:t>
            </a: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help in detecting close objects or edges.</a:t>
            </a:r>
          </a:p>
          <a:p>
            <a:pPr marL="0" indent="0">
              <a:buNone/>
            </a:pP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Manual Bluetooth Control Mode</a:t>
            </a:r>
          </a:p>
          <a:p>
            <a:pPr marL="571500" lvl="1" indent="-171450">
              <a:buFont typeface="Wingdings" panose="05000000000000000000" pitchFamily="2" charset="2"/>
              <a:buChar char="Ø"/>
            </a:pP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 (HC-05)</a:t>
            </a:r>
            <a:r>
              <a:rPr lang="en-GB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connects to a mobile app.</a:t>
            </a:r>
          </a:p>
          <a:p>
            <a:pPr marL="571500" lvl="1" indent="-171450">
              <a:buFont typeface="Wingdings" panose="05000000000000000000" pitchFamily="2" charset="2"/>
              <a:buChar char="Ø"/>
            </a:pPr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sends commands like:</a:t>
            </a:r>
          </a:p>
          <a:p>
            <a:pPr marL="400050" lvl="1" indent="0">
              <a:buNone/>
            </a:pPr>
            <a:r>
              <a:rPr lang="en-GB" sz="1400"/>
              <a:t>   </a:t>
            </a:r>
          </a:p>
          <a:p>
            <a:pPr marL="0" indent="0">
              <a:buNone/>
            </a:pPr>
            <a:r>
              <a:rPr lang="en-GB" sz="1400"/>
              <a:t>   	</a:t>
            </a:r>
          </a:p>
          <a:p>
            <a:pPr marL="457200" lvl="1" indent="0">
              <a:buNone/>
            </a:pPr>
            <a:endParaRPr lang="en-GB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E3AB1-41E8-FDA0-5BFA-F1D3EB9DF395}"/>
              </a:ext>
            </a:extLst>
          </p:cNvPr>
          <p:cNvSpPr txBox="1"/>
          <p:nvPr/>
        </p:nvSpPr>
        <p:spPr>
          <a:xfrm>
            <a:off x="1087120" y="5100320"/>
            <a:ext cx="2438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A6F8-0E8A-E019-C7C0-C27D63B9B45C}"/>
              </a:ext>
            </a:extLst>
          </p:cNvPr>
          <p:cNvSpPr txBox="1"/>
          <p:nvPr/>
        </p:nvSpPr>
        <p:spPr>
          <a:xfrm>
            <a:off x="1087120" y="5652254"/>
            <a:ext cx="2438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A4A5F-4405-5B9C-F7F5-13AD1F421594}"/>
              </a:ext>
            </a:extLst>
          </p:cNvPr>
          <p:cNvSpPr txBox="1"/>
          <p:nvPr/>
        </p:nvSpPr>
        <p:spPr>
          <a:xfrm>
            <a:off x="4359294" y="5100320"/>
            <a:ext cx="2438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7B1B97-7632-11CC-CE02-F6006249780E}"/>
              </a:ext>
            </a:extLst>
          </p:cNvPr>
          <p:cNvSpPr txBox="1"/>
          <p:nvPr/>
        </p:nvSpPr>
        <p:spPr>
          <a:xfrm>
            <a:off x="6899948" y="5100320"/>
            <a:ext cx="2438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AC6FE-A4C2-6593-CA4E-D306E3A647B6}"/>
              </a:ext>
            </a:extLst>
          </p:cNvPr>
          <p:cNvSpPr txBox="1"/>
          <p:nvPr/>
        </p:nvSpPr>
        <p:spPr>
          <a:xfrm>
            <a:off x="4359294" y="5713665"/>
            <a:ext cx="2438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51FA1-766E-818E-0DEF-C10BABA66E56}"/>
              </a:ext>
            </a:extLst>
          </p:cNvPr>
          <p:cNvSpPr txBox="1"/>
          <p:nvPr/>
        </p:nvSpPr>
        <p:spPr>
          <a:xfrm>
            <a:off x="1574800" y="510032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→ Forward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432413-BAE4-BD65-246C-B63F360A78BF}"/>
              </a:ext>
            </a:extLst>
          </p:cNvPr>
          <p:cNvSpPr txBox="1"/>
          <p:nvPr/>
        </p:nvSpPr>
        <p:spPr>
          <a:xfrm>
            <a:off x="4869457" y="510032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→ 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10390-B7B3-56CF-0027-C05BE6952CFB}"/>
              </a:ext>
            </a:extLst>
          </p:cNvPr>
          <p:cNvSpPr txBox="1"/>
          <p:nvPr/>
        </p:nvSpPr>
        <p:spPr>
          <a:xfrm>
            <a:off x="1574800" y="565225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→ Backward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9AF4A-8F3A-37C9-D95D-9883DA709EB8}"/>
              </a:ext>
            </a:extLst>
          </p:cNvPr>
          <p:cNvSpPr txBox="1"/>
          <p:nvPr/>
        </p:nvSpPr>
        <p:spPr>
          <a:xfrm>
            <a:off x="4869457" y="571366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→ 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B1104-8AEE-A346-D2B9-A6A3A672B531}"/>
              </a:ext>
            </a:extLst>
          </p:cNvPr>
          <p:cNvSpPr txBox="1"/>
          <p:nvPr/>
        </p:nvSpPr>
        <p:spPr>
          <a:xfrm>
            <a:off x="7443609" y="510032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→ Stop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07E6C1-AF30-D9F7-C1C0-905A6B3C06B1}"/>
              </a:ext>
            </a:extLst>
          </p:cNvPr>
          <p:cNvSpPr txBox="1"/>
          <p:nvPr/>
        </p:nvSpPr>
        <p:spPr>
          <a:xfrm>
            <a:off x="955040" y="6262086"/>
            <a:ext cx="773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reads these commands and moves the car accordingly using the motor driver.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02E4-0C5C-D730-1567-9A9B64DC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lt"/>
                <a:cs typeface="Times New Roman"/>
              </a:rPr>
              <a:t>IMPLEMENTATION &amp; 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lt"/>
                <a:cs typeface="+mj-lt"/>
              </a:rPr>
              <a:t>TESTING </a:t>
            </a:r>
            <a:endParaRPr lang="en-US" sz="2800" b="1" u="sng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7101-A207-F172-CEDE-52FE702A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:</a:t>
            </a:r>
          </a:p>
          <a:p>
            <a:pPr marL="0" indent="0">
              <a:buNone/>
            </a:pPr>
            <a:endParaRPr lang="en-GB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Breadboard Testing:</a:t>
            </a: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first connected all components on a breadboard to check if the sensors and motors worked properly.</a:t>
            </a:r>
          </a:p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Upload &amp; Debugging:</a:t>
            </a: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wrote and uploaded the Arduino code using the Arduino IDE. We tested both obstacle detection logic and Bluetooth command response.</a:t>
            </a:r>
          </a:p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Assembly:</a:t>
            </a: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successful testing, we mounted the components on a robot chassis and used jumper wires and a 7V battery to power the system.</a:t>
            </a:r>
          </a:p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Setup:</a:t>
            </a: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servo was programmed to rotate the ultrasonic sensor to scan for obstacles on the left and right side before turning.</a:t>
            </a:r>
          </a:p>
          <a:p>
            <a:pPr marL="285750" indent="-285750"/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2694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CA6B7-AF9E-1D31-58C5-ED8D87C20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071CC-3722-A8F4-7A43-7E551963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lt"/>
                <a:cs typeface="+mj-lt"/>
              </a:rPr>
              <a:t>TESTING : </a:t>
            </a:r>
            <a:endParaRPr lang="en-US" b="1" u="sng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C3CD-2B79-D223-96EA-755AC45B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Avoidance Mode Test:</a:t>
            </a: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placed boxes and objects in front of the car. It successfully stopped, scanned for space, and changed direction to avoid collision.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Mode Test:</a:t>
            </a: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a mobile Bluetooth app, we sent control commands. The car responded immediately and moved in the correct direction.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Observed:</a:t>
            </a: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turns and accurate distance detection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Bluetooth connection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battery backup for short operation times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79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6B9CF-DCAE-EC3A-73CD-FA224BAA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How we did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086B5-172A-7939-6B26-EFC75B9BBEA7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500">
                <a:solidFill>
                  <a:srgbClr val="FFFFFF"/>
                </a:solidFill>
              </a:rPr>
              <a:t>TECHNICAL 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500">
                <a:solidFill>
                  <a:srgbClr val="FFFFFF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19286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C115-2575-62A4-2D0B-FAC968A7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0805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B0F8-9E95-1840-6CA8-0649A33A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(Microcontroller):</a:t>
            </a: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all operations by reading sensor input and sending output to motors.</a:t>
            </a:r>
          </a:p>
          <a:p>
            <a:pPr lvl="1"/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logic for obstacle avoidance and Bluetooth control.</a:t>
            </a:r>
          </a:p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(HC-SR04):</a:t>
            </a: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distance between the car and obstacles.</a:t>
            </a:r>
          </a:p>
          <a:p>
            <a:pPr lvl="1"/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the car decide when to stop or change direction.</a:t>
            </a:r>
          </a:p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Proximity Sensors:</a:t>
            </a: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nearby objects or edges (e.g., walls or table corners).</a:t>
            </a:r>
          </a:p>
          <a:p>
            <a:pPr lvl="1"/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additional safety and precision.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79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A52E98-D85A-2935-8EE5-350D1DECA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C732A-B91E-C793-40EF-32AC45C2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879" y="1013011"/>
            <a:ext cx="5522501" cy="514225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Motor:</a:t>
            </a:r>
            <a:endParaRPr lang="en-GB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Rotates the ultrasonic sensor left and right (0°–180°).</a:t>
            </a: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detection range and field of view.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Gear Motors:</a:t>
            </a:r>
            <a:endParaRPr lang="en-GB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the car’s movement (forward, backward, left, right).</a:t>
            </a: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 through the motor driver.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L293D Motor Driver Module:</a:t>
            </a:r>
            <a:endParaRPr lang="en-GB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 bridge between the Arduino and the motors.</a:t>
            </a: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bidirectional motor control and speed adjustment.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HC-05 Bluetooth Module:</a:t>
            </a:r>
            <a:endParaRPr lang="en-GB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wireless communication between smartphone and Arduino.</a:t>
            </a: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directional commands like ‘F’, ‘B’, ‘L’, ‘R’, ‘S’.</a:t>
            </a:r>
          </a:p>
          <a:p>
            <a:pPr>
              <a:lnSpc>
                <a:spcPct val="90000"/>
              </a:lnSpc>
            </a:pPr>
            <a:r>
              <a:rPr lang="en-GB" sz="1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7V Battery &amp; Robot Chassis:</a:t>
            </a:r>
            <a:endParaRPr lang="en-GB" sz="17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 the entire system and provides physical structure for mounting components.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D701E-045B-6C9F-D9CD-1E9F0175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28" y="632011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HARDWARE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129564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CC3A-EF31-8ED3-3174-73ED636D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817" y="386255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>
                <a:solidFill>
                  <a:srgbClr val="236292"/>
                </a:solidFill>
                <a:latin typeface="Book Antiqua"/>
              </a:rPr>
              <a:t>Submitted By</a:t>
            </a:r>
            <a:endParaRPr lang="en-US" sz="4400">
              <a:solidFill>
                <a:srgbClr val="236292"/>
              </a:solidFill>
              <a:latin typeface="Book Antiqua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A86236-2F61-7357-E6A4-62F58A13B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9530" y="2112730"/>
            <a:ext cx="1886916" cy="21130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54149A8-33FB-8CA2-372E-9824A9D70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3862" y="2135012"/>
            <a:ext cx="2054941" cy="2191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56B6CE-683E-E4B1-0E0B-3E6A954C0015}"/>
              </a:ext>
            </a:extLst>
          </p:cNvPr>
          <p:cNvSpPr txBox="1"/>
          <p:nvPr/>
        </p:nvSpPr>
        <p:spPr>
          <a:xfrm>
            <a:off x="-1" y="4361429"/>
            <a:ext cx="119363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</a:t>
            </a:r>
            <a:r>
              <a:rPr lang="en-US" sz="2000" b="1"/>
              <a:t>    </a:t>
            </a:r>
            <a:r>
              <a:rPr lang="en-US" sz="2000" b="1">
                <a:latin typeface="Times New Roman"/>
                <a:cs typeface="Times New Roman"/>
              </a:rPr>
              <a:t>  Kunal Gautam                Sweta Singh                       Sayan Golder                   Ashmita Chakraborty</a:t>
            </a:r>
          </a:p>
          <a:p>
            <a:r>
              <a:rPr lang="en-US" sz="2000" b="1">
                <a:latin typeface="Times New Roman"/>
                <a:cs typeface="Times New Roman"/>
              </a:rPr>
              <a:t>         32301222091                   32301222033                     32301222031                          32301222029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2B6BF7-DE48-4DF5-1EF8-8807D8A4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2" y="2005784"/>
            <a:ext cx="1886916" cy="21130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68DD9BD-55F2-FDC2-3D67-CE5374652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9" b="9929"/>
          <a:stretch/>
        </p:blipFill>
        <p:spPr>
          <a:xfrm>
            <a:off x="8618945" y="2070882"/>
            <a:ext cx="2054941" cy="21692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779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D4B57-C2F3-006D-9590-37979F57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3590-23B9-97AA-6F31-EB08384E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IDE:</a:t>
            </a:r>
            <a:endParaRPr lang="en-GB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write, compile, and upload the C/C++ program to the Arduino Uno.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real-time testing and debugging via the Serial Monitor.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Circuito.io:</a:t>
            </a:r>
            <a:endParaRPr lang="en-GB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circuit simulation and testing virtually before real hardware assembly.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visualizing connections and understanding circuit flow.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Controller App (Mobile):</a:t>
            </a:r>
            <a:endParaRPr lang="en-GB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app to send commands to the Bluetooth module.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manually control the car wirelessly.</a:t>
            </a:r>
          </a:p>
          <a:p>
            <a:pPr>
              <a:lnSpc>
                <a:spcPct val="90000"/>
              </a:lnSpc>
            </a:pPr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C</a:t>
            </a:r>
            <a:r>
              <a:rPr lang="en-GB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Language:</a:t>
            </a:r>
            <a:endParaRPr lang="en-GB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programming language for Arduino.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control sensor readings, motor output, and Bluetooth input.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9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55CB1-DC5A-DD0D-25BA-9B0C127C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91B22-0A5B-0D55-CB0C-BCCA0C41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HARDWARE TOOLS</a:t>
            </a:r>
            <a:endParaRPr lang="en-US" sz="440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08724-6F61-6331-B9BF-2018CD9EB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34407"/>
              </p:ext>
            </p:extLst>
          </p:nvPr>
        </p:nvGraphicFramePr>
        <p:xfrm>
          <a:off x="955858" y="1261330"/>
          <a:ext cx="4752844" cy="464217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{8A107856-5554-42FB-B03E-39F5DBC370BA}</a:tableStyleId>
              </a:tblPr>
              <a:tblGrid>
                <a:gridCol w="1589198">
                  <a:extLst>
                    <a:ext uri="{9D8B030D-6E8A-4147-A177-3AD203B41FA5}">
                      <a16:colId xmlns:a16="http://schemas.microsoft.com/office/drawing/2014/main" val="1264801789"/>
                    </a:ext>
                  </a:extLst>
                </a:gridCol>
                <a:gridCol w="3163646">
                  <a:extLst>
                    <a:ext uri="{9D8B030D-6E8A-4147-A177-3AD203B41FA5}">
                      <a16:colId xmlns:a16="http://schemas.microsoft.com/office/drawing/2014/main" val="3890800994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Tool/Component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Purpose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211236"/>
                  </a:ext>
                </a:extLst>
              </a:tr>
              <a:tr h="539706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Arduino Uno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Main controller for processing sensor inputs and motor outputs.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1750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Ultrasonic Sensor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Measures distance to detect obstacles in front.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5263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IR Sensors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Detects nearby objects or surface edges.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99909"/>
                  </a:ext>
                </a:extLst>
              </a:tr>
              <a:tr h="539706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Servo Motor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Rotates ultrasonic sensor for wider area scanning.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81500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DC Gear Motors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Drives the wheels to move the car.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68598"/>
                  </a:ext>
                </a:extLst>
              </a:tr>
              <a:tr h="539706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L293D Motor Driver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Controls motor direction and speed based on Arduino signals.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99977"/>
                  </a:ext>
                </a:extLst>
              </a:tr>
              <a:tr h="539706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HC-05 Bluetooth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Connects to mobile for manual control via Bluetooth.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93110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7V Battery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Powers the whole system.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5615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r>
                        <a:rPr lang="en-IN" sz="12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Robot Chassis</a:t>
                      </a:r>
                      <a:endParaRPr lang="en-IN" sz="12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61933" marR="61568" marT="17695" marB="132714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Frame to mount and support all components.</a:t>
                      </a:r>
                    </a:p>
                  </a:txBody>
                  <a:tcPr marL="61933" marR="61568" marT="17695" marB="1327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6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348024-843C-1A4E-0E97-DD5547276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7FA04-5F49-0705-C5E5-F3271928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SOFTWARE TOOLS</a:t>
            </a:r>
            <a:endParaRPr lang="en-US" sz="440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430D0A-AEE0-068F-E1DC-B06B31EF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63020"/>
              </p:ext>
            </p:extLst>
          </p:nvPr>
        </p:nvGraphicFramePr>
        <p:xfrm>
          <a:off x="888603" y="1465917"/>
          <a:ext cx="4887355" cy="3926167"/>
        </p:xfrm>
        <a:graphic>
          <a:graphicData uri="http://schemas.openxmlformats.org/drawingml/2006/table">
            <a:tbl>
              <a:tblPr>
                <a:noFill/>
                <a:tableStyleId>{69CF1AB2-1976-4502-BF36-3FF5EA218861}</a:tableStyleId>
              </a:tblPr>
              <a:tblGrid>
                <a:gridCol w="2236608">
                  <a:extLst>
                    <a:ext uri="{9D8B030D-6E8A-4147-A177-3AD203B41FA5}">
                      <a16:colId xmlns:a16="http://schemas.microsoft.com/office/drawing/2014/main" val="2130563735"/>
                    </a:ext>
                  </a:extLst>
                </a:gridCol>
                <a:gridCol w="2650747">
                  <a:extLst>
                    <a:ext uri="{9D8B030D-6E8A-4147-A177-3AD203B41FA5}">
                      <a16:colId xmlns:a16="http://schemas.microsoft.com/office/drawing/2014/main" val="1280821184"/>
                    </a:ext>
                  </a:extLst>
                </a:gridCol>
              </a:tblGrid>
              <a:tr h="403763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Software/Platform</a:t>
                      </a:r>
                      <a:endParaRPr lang="en-IN" sz="16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80347" marR="80347" marT="40174" marB="89407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Purpose</a:t>
                      </a:r>
                      <a:endParaRPr lang="en-IN" sz="16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80347" marR="80347" marT="40174" marB="89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485072"/>
                  </a:ext>
                </a:extLst>
              </a:tr>
              <a:tr h="880601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Arduino IDE</a:t>
                      </a:r>
                      <a:endParaRPr lang="en-IN" sz="16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80347" marR="80347" marT="40174" marB="89407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Writing, compiling, and uploading code to Arduino Uno.</a:t>
                      </a:r>
                    </a:p>
                  </a:txBody>
                  <a:tcPr marL="80347" marR="80347" marT="40174" marB="89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34464"/>
                  </a:ext>
                </a:extLst>
              </a:tr>
              <a:tr h="880601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Circuito.io</a:t>
                      </a:r>
                    </a:p>
                  </a:txBody>
                  <a:tcPr marL="80347" marR="80347" marT="40174" marB="89407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Simulating the Arduino circuit before physical assembly (optional).</a:t>
                      </a:r>
                    </a:p>
                  </a:txBody>
                  <a:tcPr marL="80347" marR="80347" marT="40174" marB="89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13779"/>
                  </a:ext>
                </a:extLst>
              </a:tr>
              <a:tr h="880601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Bluetooth App (Mobile)</a:t>
                      </a:r>
                      <a:endParaRPr lang="en-IN" sz="16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80347" marR="80347" marT="40174" marB="89407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Sending manual control commands like F, B, L, R, S to the car via Bluetooth.</a:t>
                      </a:r>
                    </a:p>
                  </a:txBody>
                  <a:tcPr marL="80347" marR="80347" marT="40174" marB="89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455509"/>
                  </a:ext>
                </a:extLst>
              </a:tr>
              <a:tr h="880601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Embedded C / C++</a:t>
                      </a:r>
                      <a:endParaRPr lang="en-IN" sz="1600" cap="none" spc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80347" marR="80347" marT="40174" marB="89407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cap="none" spc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Core programming language used to write the robot’s logic.</a:t>
                      </a:r>
                    </a:p>
                  </a:txBody>
                  <a:tcPr marL="80347" marR="80347" marT="40174" marB="894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33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C2A1DA-8B70-4AAC-8F88-81550B66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FINDINGS...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72520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84B8-278B-425E-ACAE-0502F378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52" y="503013"/>
            <a:ext cx="8596668" cy="77967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236292"/>
                </a:solidFill>
              </a:rPr>
              <a:t>Project Output / Result Summary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sz="4000">
              <a:solidFill>
                <a:schemeClr val="accent2">
                  <a:lumMod val="75000"/>
                </a:schemeClr>
              </a:solidFill>
              <a:latin typeface="Trebuchet MS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895BB-A5B5-5BBD-7908-050CA389AC57}"/>
              </a:ext>
            </a:extLst>
          </p:cNvPr>
          <p:cNvSpPr txBox="1"/>
          <p:nvPr/>
        </p:nvSpPr>
        <p:spPr>
          <a:xfrm>
            <a:off x="845574" y="1612490"/>
            <a:ext cx="6469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236292"/>
                </a:solidFill>
              </a:rPr>
              <a:t>Autonomous Mode Output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5F8F2-712E-D43D-CA9A-7059517F74DA}"/>
              </a:ext>
            </a:extLst>
          </p:cNvPr>
          <p:cNvSpPr txBox="1"/>
          <p:nvPr/>
        </p:nvSpPr>
        <p:spPr>
          <a:xfrm>
            <a:off x="953729" y="2359742"/>
            <a:ext cx="7964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 ultrasonic sensor detects obstacles ahead.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is detected, the car automatically stops.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 servo motor rotates the sensor to scan both left and right sides.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car chooses the clearer path and moves in that direction.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IR sensors help improve accuracy for short-range detection.</a:t>
            </a: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E3E9F-BCFC-6383-9011-050BABE053F2}"/>
              </a:ext>
            </a:extLst>
          </p:cNvPr>
          <p:cNvSpPr txBox="1"/>
          <p:nvPr/>
        </p:nvSpPr>
        <p:spPr>
          <a:xfrm>
            <a:off x="953729" y="4184212"/>
            <a:ext cx="684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236292"/>
                </a:solidFill>
              </a:rPr>
              <a:t>Result:</a:t>
            </a:r>
            <a:br>
              <a:rPr lang="en-GB"/>
            </a:br>
            <a:r>
              <a:rPr lang="en-GB"/>
              <a:t>The car successfully avoided all obstacles placed in front of it during testing.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6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22740-11AF-8CDA-F39F-09653D6F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3BBDC-33C2-687C-2809-DE59D4551443}"/>
              </a:ext>
            </a:extLst>
          </p:cNvPr>
          <p:cNvSpPr txBox="1"/>
          <p:nvPr/>
        </p:nvSpPr>
        <p:spPr>
          <a:xfrm>
            <a:off x="953729" y="876207"/>
            <a:ext cx="64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236292"/>
                </a:solidFill>
              </a:rPr>
              <a:t>Manual (Bluetooth) Mode Output :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7E756-18A6-3E1C-FC53-E3603126C202}"/>
              </a:ext>
            </a:extLst>
          </p:cNvPr>
          <p:cNvSpPr txBox="1"/>
          <p:nvPr/>
        </p:nvSpPr>
        <p:spPr>
          <a:xfrm>
            <a:off x="953729" y="1661651"/>
            <a:ext cx="9261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car was paired with a smartphone via the HC-05 Bluetooth module.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Commands like       (( (Forward), (Ba    (Backward), (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RiR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(Right), (Lef   (Left), and</a:t>
            </a:r>
          </a:p>
          <a:p>
            <a:pPr>
              <a:buClr>
                <a:srgbClr val="236292"/>
              </a:buCl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(Stop) were sent.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car responded instantly and performed each action smoothly.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F8EE3-563E-FCA2-A524-37891D4D87D2}"/>
              </a:ext>
            </a:extLst>
          </p:cNvPr>
          <p:cNvSpPr txBox="1"/>
          <p:nvPr/>
        </p:nvSpPr>
        <p:spPr>
          <a:xfrm>
            <a:off x="953729" y="3249710"/>
            <a:ext cx="684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236292"/>
                </a:solidFill>
              </a:rPr>
              <a:t>Result:</a:t>
            </a:r>
            <a:br>
              <a:rPr lang="en-GB"/>
            </a:br>
            <a:r>
              <a:rPr lang="en-GB"/>
              <a:t>Real-time control worked effectively with no noticeable lag.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FB2102-35D3-AB1F-D825-432FB55E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62" y="2049806"/>
            <a:ext cx="502367" cy="269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FF49ED-2068-F1A7-A4D2-B4B34DA4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33" y="1996756"/>
            <a:ext cx="561975" cy="418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A60ECF-493B-94F6-AC42-F84D9F10D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518" y="1938218"/>
            <a:ext cx="542925" cy="462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6EAC30-DCAF-CBDE-B4A4-0C41A74A4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989" y="1984085"/>
            <a:ext cx="561975" cy="418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F4D3B4-144E-6A17-8334-48D30C657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83" y="2300389"/>
            <a:ext cx="533400" cy="2697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EF064F-A661-1BC9-B2B7-B4177FFA637A}"/>
              </a:ext>
            </a:extLst>
          </p:cNvPr>
          <p:cNvSpPr txBox="1"/>
          <p:nvPr/>
        </p:nvSpPr>
        <p:spPr>
          <a:xfrm>
            <a:off x="953729" y="4336026"/>
            <a:ext cx="8445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236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&amp; System Performance :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endParaRPr lang="en-GB" b="1">
              <a:solidFill>
                <a:srgbClr val="2362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ran continuously for about 30–40 minutes on a full 7V battery.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All sensors and motors worked reliably throughout the tests.</a:t>
            </a:r>
          </a:p>
          <a:p>
            <a:pPr marL="285750" indent="-285750">
              <a:buClr>
                <a:srgbClr val="236292"/>
              </a:buClr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No overheating or performance drops were observed.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94F95D-89EF-455B-9F54-0F42313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2B9F8D-6DD1-481E-8CCE-81A7EEB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531F65-BE00-4220-96DD-64DD545E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BD48B8-B8E0-4EC6-889B-B9D50358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CB88335-CEFC-4E93-A849-B293A59F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68404B5-9CA3-4B1B-A75D-54F36B1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260DE41-7357-49EC-A4FF-41B66669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D9D87BA-A306-430B-8BCF-468FF82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9F522E6-2DF0-48FC-873D-74BF2101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15C585-0283-4901-9837-57DD565CE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B6D253E-04B9-4649-B17B-DE58968B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4E9-3D4C-0CD3-A190-F5D22C85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IN" sz="4400" b="1">
                <a:solidFill>
                  <a:schemeClr val="bg1"/>
                </a:solidFill>
              </a:rPr>
              <a:t>Test Case Results</a:t>
            </a:r>
            <a:r>
              <a:rPr lang="en-US" sz="4400" b="1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AE21A0-AA96-4557-AB48-66255CF0A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FBBAB6-4038-6FE4-EBF7-2C34ED281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171187"/>
              </p:ext>
            </p:extLst>
          </p:nvPr>
        </p:nvGraphicFramePr>
        <p:xfrm>
          <a:off x="642938" y="1051853"/>
          <a:ext cx="10906128" cy="28061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95342">
                  <a:extLst>
                    <a:ext uri="{9D8B030D-6E8A-4147-A177-3AD203B41FA5}">
                      <a16:colId xmlns:a16="http://schemas.microsoft.com/office/drawing/2014/main" val="1421733839"/>
                    </a:ext>
                  </a:extLst>
                </a:gridCol>
                <a:gridCol w="2820102">
                  <a:extLst>
                    <a:ext uri="{9D8B030D-6E8A-4147-A177-3AD203B41FA5}">
                      <a16:colId xmlns:a16="http://schemas.microsoft.com/office/drawing/2014/main" val="1459077323"/>
                    </a:ext>
                  </a:extLst>
                </a:gridCol>
                <a:gridCol w="2695342">
                  <a:extLst>
                    <a:ext uri="{9D8B030D-6E8A-4147-A177-3AD203B41FA5}">
                      <a16:colId xmlns:a16="http://schemas.microsoft.com/office/drawing/2014/main" val="676346746"/>
                    </a:ext>
                  </a:extLst>
                </a:gridCol>
                <a:gridCol w="2695342">
                  <a:extLst>
                    <a:ext uri="{9D8B030D-6E8A-4147-A177-3AD203B41FA5}">
                      <a16:colId xmlns:a16="http://schemas.microsoft.com/office/drawing/2014/main" val="1388852268"/>
                    </a:ext>
                  </a:extLst>
                </a:gridCol>
              </a:tblGrid>
              <a:tr h="284279">
                <a:tc>
                  <a:txBody>
                    <a:bodyPr/>
                    <a:lstStyle/>
                    <a:p>
                      <a:r>
                        <a:rPr lang="en-IN" sz="1300" b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Test Case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Input / Scenario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Expected Output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Observed Result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873917825"/>
                  </a:ext>
                </a:extLst>
              </a:tr>
              <a:tr h="284279"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Obstacle Detection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Object placed in front (15 cm range)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Car stops and changes direction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Worked as expected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2924380118"/>
                  </a:ext>
                </a:extLst>
              </a:tr>
              <a:tr h="478346"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Servo Scanning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Obstacle detected in front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Sensor rotates, scans left &amp; right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Smooth scanning and decision-making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266146526"/>
                  </a:ext>
                </a:extLst>
              </a:tr>
              <a:tr h="284279"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Bluetooth Forward Command (F)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Command sent from mobile app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Car moves forward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Immediate response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2185090663"/>
                  </a:ext>
                </a:extLst>
              </a:tr>
              <a:tr h="284279"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Bluetooth Left Command (L)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Command sent from mobile app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Car turns left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Performed accurately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1376616495"/>
                  </a:ext>
                </a:extLst>
              </a:tr>
              <a:tr h="284279"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 Obstacle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Clear path ahead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Car moves forward continuously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Maintained straight motion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3076752410"/>
                  </a:ext>
                </a:extLst>
              </a:tr>
              <a:tr h="284279"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Battery Performance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7V fully charged battery used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Minimum 30 min of operation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35+ minutes observed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1125232047"/>
                  </a:ext>
                </a:extLst>
              </a:tr>
              <a:tr h="284279"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Close Range Detection (IR Sensor)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Object &lt;5 cm from IR sensor</a:t>
                      </a:r>
                      <a:endParaRPr lang="en-IN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IR sensor triggers and stops the car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Worked well in short-range tests</a:t>
                      </a:r>
                      <a:endParaRPr lang="en-GB" sz="13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943" marR="56943" marT="28472" marB="28472" anchor="ctr"/>
                </a:tc>
                <a:extLst>
                  <a:ext uri="{0D108BD9-81ED-4DB2-BD59-A6C34878D82A}">
                    <a16:rowId xmlns:a16="http://schemas.microsoft.com/office/drawing/2014/main" val="139844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89206-92C2-99E5-9653-A91DF573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0BAF06-6CF2-71B6-A58F-038FA661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Scope for Improvement: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2F1D4-137B-BB9A-159C-53D6B4E792B7}"/>
              </a:ext>
            </a:extLst>
          </p:cNvPr>
          <p:cNvSpPr txBox="1"/>
          <p:nvPr/>
        </p:nvSpPr>
        <p:spPr>
          <a:xfrm>
            <a:off x="677334" y="160029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While the project works well in its current form, there are a few areas where we can improve or upgrade it in the future: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Add a Camera Module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Use a small camera to help the robot "see" its surroundings for better decision-making.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Use a Rechargeable Battery Pack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Replace the basic battery with a rechargeable one to save cost and improve portability.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Integrate Line-Following Capability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Add sensors so the car can follow a white or black path on the ground for more control.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Switch to Wi-Fi or IoT-Based Control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Use a </a:t>
            </a:r>
            <a:r>
              <a:rPr lang="en-US" sz="150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NodeMCU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or ESP32 to control the car over the internet or through a web page.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Improve Body Design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Use a stronger or 3D-printed chassis for better durability and outdoor use.</a:t>
            </a: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These improvements can make the car smarter, more efficient, and suitable for more advanced real-world applications.</a:t>
            </a:r>
            <a:br>
              <a:rPr lang="en-US" sz="1500"/>
            </a:b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86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C3D66-3AA3-1548-BCD1-A1B50493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17DD-73DC-4B9F-FE93-D4438ABF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</a:rPr>
              <a:t>What We Achieved :</a:t>
            </a:r>
          </a:p>
          <a:p>
            <a:pPr marL="0" indent="0">
              <a:buNone/>
            </a:pPr>
            <a:endParaRPr lang="en-IN" b="1">
              <a:solidFill>
                <a:srgbClr val="FFFFF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 smart car that can detect and avoid obstacles on its own.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 Bluetooth-based manual control using a smartphone.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with Arduino programming, sensor integration, and motor control.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real-time testing and confirmed the system’s accuracy and responsiveness.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 dual-mode system that works in both autonomous and manual operation.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 dual-mode system that works in both autonomous and manual operation.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988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C3D66-3AA3-1548-BCD1-A1B50493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17DD-73DC-4B9F-FE93-D4438ABF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:</a:t>
            </a:r>
          </a:p>
          <a:p>
            <a:pPr marL="0" indent="0">
              <a:buNone/>
            </a:pPr>
            <a:endParaRPr lang="en-IN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and program sensors and actuators.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logic for autonomous movement using real-time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control hardware wirelessly through Bluetooth communication.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 test, debug, and improve a hardware-software integrated project.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our understanding of component compatibility, voltage management, and circuit design.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to present and explain technical work through documentation and presentations.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GB">
                <a:solidFill>
                  <a:srgbClr val="FFFFFF"/>
                </a:solidFill>
              </a:rPr>
            </a:br>
            <a:endParaRPr lang="en-IN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0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9D3-EA29-6F48-17C8-355A94B9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3" y="609600"/>
            <a:ext cx="8596668" cy="1320800"/>
          </a:xfrm>
        </p:spPr>
        <p:txBody>
          <a:bodyPr/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4344993-154A-C413-19A3-E8F29F7668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2973" y="212126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57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58B1E-BBEC-6103-1F1F-8173AC72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425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5E63-0A6D-9A3D-DEE1-41C2B914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9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chine&#10;&#10;AI-generated content may be incorrect.">
            <a:extLst>
              <a:ext uri="{FF2B5EF4-FFF2-40B4-BE49-F238E27FC236}">
                <a16:creationId xmlns:a16="http://schemas.microsoft.com/office/drawing/2014/main" id="{3BFCF64A-02DF-82F4-E7A3-1FD19496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96" r="5555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3DB80-38A7-7182-3870-EC1E359E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02" y="1667715"/>
            <a:ext cx="3927662" cy="4004422"/>
          </a:xfrm>
          <a:prstGeom prst="rect">
            <a:avLst/>
          </a:prstGeom>
        </p:spPr>
      </p:pic>
      <p:pic>
        <p:nvPicPr>
          <p:cNvPr id="20" name="Picture 19" descr="A blue question marks on a black background&#10;&#10;AI-generated content may be incorrect.">
            <a:extLst>
              <a:ext uri="{FF2B5EF4-FFF2-40B4-BE49-F238E27FC236}">
                <a16:creationId xmlns:a16="http://schemas.microsoft.com/office/drawing/2014/main" id="{14955C62-38C0-EC6A-163A-244A3EEE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540" y="191341"/>
            <a:ext cx="62674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7152E-4384-3B07-CB8B-3C0347D5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Why...??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6B433-FF07-82AB-FCC5-28F7494C8F46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This project aims to explore how low-cost robotics can help address real-world problems. While it doesn't solve them entirely, it serves as a prototype to understand and demonstrate how automation can be applied in everyday scenarios.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It shows the potential for: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Moving products easily in warehouses and malls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Assisting during house shifting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Supporting tasks in construction sites where mobility and obstacle avoidance are important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By combining obstacle detection and Bluetooth control, this project gives a practical insight into how robotics could be used in automation, logistics, and smart systems.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8047B-E0B5-1C39-787A-F730F4A33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30" y="1447622"/>
            <a:ext cx="6813176" cy="3983859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113D8-1DD2-EF0E-77C0-A788479C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How...??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DE81B-58AF-B57D-D21D-971AA84EE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Ultrasonic sensor continuously scans the environment, sending sound waves and measuring echo return time</a:t>
            </a:r>
            <a:endParaRPr lang="en-US" b="1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Arduino processes sensor data to calculate distance to objects in real-time</a:t>
            </a:r>
            <a:endParaRPr lang="en-US" b="1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Smart algorithm determines whether to avoid obstacles or follow objects based on distance thresholds</a:t>
            </a:r>
            <a:endParaRPr lang="en-US" b="1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Motor driver controls wheel movement for precise navigation and directional changes</a:t>
            </a:r>
            <a:endParaRPr lang="en-US" b="1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Continuous feedback loop ensures smooth operation and collision prevention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3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1406E-DEBF-E1AC-C91A-B00A9389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829E-F0D8-6313-8877-9EF46311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the Obstacle Avoiding and Bluetooth Controlled Arduino Car are: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To build a robotic car that can automatically detect and avoid obstacles using ultrasonic and IR sensors for safe navigation.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To enable manual control of the car using Bluetooth and a smartphone, allowing the user to move it forward, backward, left, or right.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To gain hands-on experience with embedded systems, Arduino programming, and real-time robotics applications through a practical and interactive project.</a:t>
            </a:r>
          </a:p>
          <a:p>
            <a:pPr marL="0" indent="0">
              <a:buNone/>
            </a:pPr>
            <a:br>
              <a:rPr lang="en-GB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5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72F4B-E43B-C585-A446-5C23E91B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7139-F62E-BA1B-C79F-0746CD1C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choosing this project includes: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real-time automation using sensors and microcontrollers in a practical way.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how robots can make decisions on their own, like avoiding obstacles automatically.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Bluetooth-based wireless communication, which is useful in many modern applications.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low-cost and beginner-friendly robotic system using easily available components.</a:t>
            </a:r>
          </a:p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our journey in robotics with a simple and interesting project that’s easy to build and fun to test.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6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2307</Words>
  <Application>Microsoft Office PowerPoint</Application>
  <PresentationFormat>Widescreen</PresentationFormat>
  <Paragraphs>269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 Antiqua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Obstacle Avoiding Arduino Car</vt:lpstr>
      <vt:lpstr>Submitted By</vt:lpstr>
      <vt:lpstr>CONTENT</vt:lpstr>
      <vt:lpstr>INTRODUCTION</vt:lpstr>
      <vt:lpstr>PowerPoint Presentation</vt:lpstr>
      <vt:lpstr>Why...??</vt:lpstr>
      <vt:lpstr>How...??</vt:lpstr>
      <vt:lpstr>OBJECTIVE</vt:lpstr>
      <vt:lpstr>MOTIVATION</vt:lpstr>
      <vt:lpstr>PowerPoint Presentation</vt:lpstr>
      <vt:lpstr>PowerPoint Presentation</vt:lpstr>
      <vt:lpstr>PowerPoint Presentation</vt:lpstr>
      <vt:lpstr>Why Arduino-Based System..??</vt:lpstr>
      <vt:lpstr>FLOW OF LOGIC/WORKING PRINCIPLE</vt:lpstr>
      <vt:lpstr>IMPLEMENTATION &amp; TESTING </vt:lpstr>
      <vt:lpstr>TESTING : </vt:lpstr>
      <vt:lpstr>How we did ...</vt:lpstr>
      <vt:lpstr>HARDWARE COMPONENTS</vt:lpstr>
      <vt:lpstr>HARDWARE COMPONENTS</vt:lpstr>
      <vt:lpstr>SOFTWARE COMPONENTS</vt:lpstr>
      <vt:lpstr>HARDWARE TOOLS</vt:lpstr>
      <vt:lpstr>SOFTWARE TOOLS</vt:lpstr>
      <vt:lpstr>FINDINGS...</vt:lpstr>
      <vt:lpstr>Project Output / Result Summary:</vt:lpstr>
      <vt:lpstr>PowerPoint Presentation</vt:lpstr>
      <vt:lpstr>Test Case Results:</vt:lpstr>
      <vt:lpstr>Scope for Improvement: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</dc:creator>
  <cp:lastModifiedBy>Kunal Gautam</cp:lastModifiedBy>
  <cp:revision>5</cp:revision>
  <dcterms:created xsi:type="dcterms:W3CDTF">2023-04-25T17:41:56Z</dcterms:created>
  <dcterms:modified xsi:type="dcterms:W3CDTF">2025-06-16T05:56:57Z</dcterms:modified>
</cp:coreProperties>
</file>