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77" r:id="rId7"/>
    <p:sldId id="273" r:id="rId8"/>
    <p:sldId id="274" r:id="rId9"/>
    <p:sldId id="275" r:id="rId10"/>
    <p:sldId id="278" r:id="rId11"/>
    <p:sldId id="276" r:id="rId12"/>
    <p:sldId id="272"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K9j2JQEFcshbihSmwDp5suSIg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22BAEB-95FD-41CD-B66D-963A4678B963}">
  <a:tblStyle styleId="{CF22BAEB-95FD-41CD-B66D-963A4678B9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7ce8734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7ce8734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f28fbb8eb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f28fbb8eb7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28fbb8eb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28fbb8eb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3660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3681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198405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18490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3373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94698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35490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13079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6" name="Google Shape;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041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84320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39444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77837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6616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9028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61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32525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0774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4/23/2023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968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subTitle" idx="1"/>
          </p:nvPr>
        </p:nvSpPr>
        <p:spPr>
          <a:xfrm>
            <a:off x="2331621" y="2879701"/>
            <a:ext cx="3973500" cy="11622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1200" dirty="0">
                <a:solidFill>
                  <a:schemeClr val="dk1"/>
                </a:solidFill>
              </a:rPr>
              <a:t>                         Student name: Vihang Patil          </a:t>
            </a:r>
            <a:endParaRPr sz="1200" dirty="0">
              <a:solidFill>
                <a:schemeClr val="dk1"/>
              </a:solidFill>
            </a:endParaRPr>
          </a:p>
          <a:p>
            <a:pPr marL="457200" lvl="0" indent="0" algn="l" rtl="0">
              <a:lnSpc>
                <a:spcPct val="100000"/>
              </a:lnSpc>
              <a:spcBef>
                <a:spcPts val="0"/>
              </a:spcBef>
              <a:spcAft>
                <a:spcPts val="0"/>
              </a:spcAft>
              <a:buNone/>
            </a:pPr>
            <a:r>
              <a:rPr lang="en" sz="1200" dirty="0">
                <a:solidFill>
                  <a:schemeClr val="dk1"/>
                </a:solidFill>
              </a:rPr>
              <a:t>                         Student name: Kunal Saini</a:t>
            </a:r>
            <a:endParaRPr sz="1200" dirty="0">
              <a:solidFill>
                <a:schemeClr val="dk1"/>
              </a:solidFill>
            </a:endParaRPr>
          </a:p>
          <a:p>
            <a:pPr marL="457200" lvl="0" indent="0" algn="l" rtl="0">
              <a:lnSpc>
                <a:spcPct val="100000"/>
              </a:lnSpc>
              <a:spcBef>
                <a:spcPts val="0"/>
              </a:spcBef>
              <a:spcAft>
                <a:spcPts val="0"/>
              </a:spcAft>
              <a:buNone/>
            </a:pPr>
            <a:r>
              <a:rPr lang="en" sz="1200" dirty="0">
                <a:solidFill>
                  <a:schemeClr val="dk1"/>
                </a:solidFill>
              </a:rPr>
              <a:t>                         Student name: Bhavesh Pawar</a:t>
            </a:r>
            <a:endParaRPr sz="1200" dirty="0">
              <a:solidFill>
                <a:schemeClr val="dk1"/>
              </a:solidFill>
            </a:endParaRPr>
          </a:p>
          <a:p>
            <a:pPr marL="457200" lvl="0" indent="0" algn="l" rtl="0">
              <a:lnSpc>
                <a:spcPct val="100000"/>
              </a:lnSpc>
              <a:spcBef>
                <a:spcPts val="0"/>
              </a:spcBef>
              <a:spcAft>
                <a:spcPts val="0"/>
              </a:spcAft>
              <a:buNone/>
            </a:pPr>
            <a:endParaRPr sz="1200" dirty="0"/>
          </a:p>
          <a:p>
            <a:pPr marL="0" lvl="0" indent="0" algn="ctr" rtl="0">
              <a:lnSpc>
                <a:spcPct val="100000"/>
              </a:lnSpc>
              <a:spcBef>
                <a:spcPts val="0"/>
              </a:spcBef>
              <a:spcAft>
                <a:spcPts val="0"/>
              </a:spcAft>
              <a:buSzPts val="2800"/>
              <a:buNone/>
            </a:pPr>
            <a:endParaRPr sz="1200" dirty="0"/>
          </a:p>
          <a:p>
            <a:pPr marL="0" lvl="0" indent="0" algn="ctr" rtl="0">
              <a:lnSpc>
                <a:spcPct val="100000"/>
              </a:lnSpc>
              <a:spcBef>
                <a:spcPts val="0"/>
              </a:spcBef>
              <a:spcAft>
                <a:spcPts val="0"/>
              </a:spcAft>
              <a:buClr>
                <a:schemeClr val="dk1"/>
              </a:buClr>
              <a:buSzPts val="1100"/>
              <a:buFont typeface="Arial"/>
              <a:buNone/>
            </a:pPr>
            <a:endParaRPr sz="1200" dirty="0"/>
          </a:p>
          <a:p>
            <a:pPr marL="0" lvl="0" indent="0" algn="ctr" rtl="0">
              <a:lnSpc>
                <a:spcPct val="100000"/>
              </a:lnSpc>
              <a:spcBef>
                <a:spcPts val="0"/>
              </a:spcBef>
              <a:spcAft>
                <a:spcPts val="0"/>
              </a:spcAft>
              <a:buSzPts val="2800"/>
              <a:buNone/>
            </a:pPr>
            <a:endParaRPr sz="1200" dirty="0"/>
          </a:p>
        </p:txBody>
      </p:sp>
      <p:sp>
        <p:nvSpPr>
          <p:cNvPr id="55" name="Google Shape;55;p1"/>
          <p:cNvSpPr txBox="1"/>
          <p:nvPr/>
        </p:nvSpPr>
        <p:spPr>
          <a:xfrm>
            <a:off x="1006600" y="2254425"/>
            <a:ext cx="73380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200" dirty="0">
                <a:solidFill>
                  <a:srgbClr val="202124"/>
                </a:solidFill>
                <a:highlight>
                  <a:srgbClr val="FFFFFF"/>
                </a:highlight>
                <a:latin typeface="Roboto"/>
                <a:ea typeface="Roboto"/>
                <a:cs typeface="Roboto"/>
                <a:sym typeface="Roboto"/>
              </a:rPr>
              <a:t>Stock Management System</a:t>
            </a:r>
            <a:endParaRPr sz="2200" dirty="0">
              <a:solidFill>
                <a:srgbClr val="202124"/>
              </a:solidFill>
              <a:highlight>
                <a:srgbClr val="FFFFFF"/>
              </a:highlight>
              <a:latin typeface="Roboto"/>
              <a:ea typeface="Roboto"/>
              <a:cs typeface="Roboto"/>
              <a:sym typeface="Roboto"/>
            </a:endParaRPr>
          </a:p>
        </p:txBody>
      </p:sp>
      <p:sp>
        <p:nvSpPr>
          <p:cNvPr id="56" name="Google Shape;56;p1"/>
          <p:cNvSpPr txBox="1"/>
          <p:nvPr/>
        </p:nvSpPr>
        <p:spPr>
          <a:xfrm>
            <a:off x="903000" y="1623921"/>
            <a:ext cx="7338000" cy="751200"/>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chemeClr val="dk1"/>
              </a:buClr>
              <a:buSzPts val="1100"/>
              <a:buFont typeface="Arial"/>
              <a:buNone/>
            </a:pPr>
            <a:r>
              <a:rPr lang="en" sz="2280" b="0" i="0" u="none" strike="noStrike" cap="none">
                <a:solidFill>
                  <a:schemeClr val="dk1"/>
                </a:solidFill>
                <a:latin typeface="Arial"/>
                <a:ea typeface="Arial"/>
                <a:cs typeface="Arial"/>
                <a:sym typeface="Arial"/>
              </a:rPr>
              <a:t>DEPARTMENT OF COMPUTER ENGINEERING</a:t>
            </a:r>
            <a:endParaRPr sz="228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a:stretch/>
        </p:blipFill>
        <p:spPr>
          <a:xfrm>
            <a:off x="311700" y="152400"/>
            <a:ext cx="8520600" cy="1297975"/>
          </a:xfrm>
          <a:prstGeom prst="rect">
            <a:avLst/>
          </a:prstGeom>
          <a:noFill/>
          <a:ln>
            <a:noFill/>
          </a:ln>
        </p:spPr>
      </p:pic>
      <p:sp>
        <p:nvSpPr>
          <p:cNvPr id="58" name="Google Shape;58;p1"/>
          <p:cNvSpPr txBox="1"/>
          <p:nvPr/>
        </p:nvSpPr>
        <p:spPr>
          <a:xfrm>
            <a:off x="3047100" y="2878195"/>
            <a:ext cx="3049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1"/>
                </a:solidFill>
              </a:rPr>
              <a:t>Roll No: 03 </a:t>
            </a:r>
            <a:endParaRPr sz="1200" dirty="0">
              <a:solidFill>
                <a:schemeClr val="dk1"/>
              </a:solidFill>
            </a:endParaRPr>
          </a:p>
          <a:p>
            <a:pPr marL="0" lvl="0" indent="0" algn="l" rtl="0">
              <a:spcBef>
                <a:spcPts val="0"/>
              </a:spcBef>
              <a:spcAft>
                <a:spcPts val="0"/>
              </a:spcAft>
              <a:buNone/>
            </a:pPr>
            <a:r>
              <a:rPr lang="en" sz="1200" dirty="0">
                <a:solidFill>
                  <a:schemeClr val="dk1"/>
                </a:solidFill>
              </a:rPr>
              <a:t>Roll No: 06</a:t>
            </a:r>
            <a:endParaRPr sz="1200" dirty="0">
              <a:solidFill>
                <a:schemeClr val="dk1"/>
              </a:solidFill>
            </a:endParaRPr>
          </a:p>
          <a:p>
            <a:pPr marL="0" lvl="0" indent="0" algn="l" rtl="0">
              <a:spcBef>
                <a:spcPts val="0"/>
              </a:spcBef>
              <a:spcAft>
                <a:spcPts val="0"/>
              </a:spcAft>
              <a:buNone/>
            </a:pPr>
            <a:r>
              <a:rPr lang="en" sz="1200" dirty="0">
                <a:solidFill>
                  <a:schemeClr val="dk1"/>
                </a:solidFill>
              </a:rPr>
              <a:t>Roll No: 17</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p:txBody>
      </p:sp>
      <p:sp>
        <p:nvSpPr>
          <p:cNvPr id="59" name="Google Shape;59;p1"/>
          <p:cNvSpPr txBox="1"/>
          <p:nvPr/>
        </p:nvSpPr>
        <p:spPr>
          <a:xfrm>
            <a:off x="2621400" y="4414425"/>
            <a:ext cx="3901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            Under the Guidance of : - Prof.Tanvi Kapadi</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B1BB-D306-A81E-65EF-907AC87A6EEA}"/>
              </a:ext>
            </a:extLst>
          </p:cNvPr>
          <p:cNvSpPr>
            <a:spLocks noGrp="1"/>
          </p:cNvSpPr>
          <p:nvPr>
            <p:ph type="title"/>
          </p:nvPr>
        </p:nvSpPr>
        <p:spPr>
          <a:xfrm>
            <a:off x="508001" y="457200"/>
            <a:ext cx="6447501" cy="590689"/>
          </a:xfrm>
        </p:spPr>
        <p:txBody>
          <a:bodyPr/>
          <a:lstStyle/>
          <a:p>
            <a:r>
              <a:rPr lang="en-US" dirty="0"/>
              <a:t>RDS:</a:t>
            </a:r>
          </a:p>
        </p:txBody>
      </p:sp>
      <p:pic>
        <p:nvPicPr>
          <p:cNvPr id="5" name="Content Placeholder 4">
            <a:extLst>
              <a:ext uri="{FF2B5EF4-FFF2-40B4-BE49-F238E27FC236}">
                <a16:creationId xmlns:a16="http://schemas.microsoft.com/office/drawing/2014/main" id="{C2862B0B-7A1C-384A-C68E-8CCA382D77F7}"/>
              </a:ext>
            </a:extLst>
          </p:cNvPr>
          <p:cNvPicPr>
            <a:picLocks noGrp="1" noChangeAspect="1"/>
          </p:cNvPicPr>
          <p:nvPr>
            <p:ph idx="1"/>
          </p:nvPr>
        </p:nvPicPr>
        <p:blipFill>
          <a:blip r:embed="rId2"/>
          <a:stretch>
            <a:fillRect/>
          </a:stretch>
        </p:blipFill>
        <p:spPr>
          <a:xfrm>
            <a:off x="1335356" y="1241425"/>
            <a:ext cx="6127212" cy="3444875"/>
          </a:xfrm>
        </p:spPr>
      </p:pic>
    </p:spTree>
    <p:extLst>
      <p:ext uri="{BB962C8B-B14F-4D97-AF65-F5344CB8AC3E}">
        <p14:creationId xmlns:p14="http://schemas.microsoft.com/office/powerpoint/2010/main" val="301084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B1BB-D306-A81E-65EF-907AC87A6EEA}"/>
              </a:ext>
            </a:extLst>
          </p:cNvPr>
          <p:cNvSpPr>
            <a:spLocks noGrp="1"/>
          </p:cNvSpPr>
          <p:nvPr>
            <p:ph type="title"/>
          </p:nvPr>
        </p:nvSpPr>
        <p:spPr/>
        <p:txBody>
          <a:bodyPr/>
          <a:lstStyle/>
          <a:p>
            <a:r>
              <a:rPr lang="en-US" dirty="0"/>
              <a:t>Elastic IP:</a:t>
            </a:r>
          </a:p>
        </p:txBody>
      </p:sp>
      <p:pic>
        <p:nvPicPr>
          <p:cNvPr id="5" name="Content Placeholder 4">
            <a:extLst>
              <a:ext uri="{FF2B5EF4-FFF2-40B4-BE49-F238E27FC236}">
                <a16:creationId xmlns:a16="http://schemas.microsoft.com/office/drawing/2014/main" id="{1891538B-84D4-78FA-12DE-6D8A8E78D42E}"/>
              </a:ext>
            </a:extLst>
          </p:cNvPr>
          <p:cNvPicPr>
            <a:picLocks noGrp="1" noChangeAspect="1"/>
          </p:cNvPicPr>
          <p:nvPr>
            <p:ph idx="1"/>
          </p:nvPr>
        </p:nvPicPr>
        <p:blipFill>
          <a:blip r:embed="rId2"/>
          <a:stretch>
            <a:fillRect/>
          </a:stretch>
        </p:blipFill>
        <p:spPr>
          <a:xfrm>
            <a:off x="680200" y="1041400"/>
            <a:ext cx="6683462" cy="3757613"/>
          </a:xfrm>
        </p:spPr>
      </p:pic>
    </p:spTree>
    <p:extLst>
      <p:ext uri="{BB962C8B-B14F-4D97-AF65-F5344CB8AC3E}">
        <p14:creationId xmlns:p14="http://schemas.microsoft.com/office/powerpoint/2010/main" val="388796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f28fbb8eb7_1_3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6000" b="1" dirty="0">
                <a:solidFill>
                  <a:schemeClr val="accent2">
                    <a:lumMod val="75000"/>
                  </a:schemeClr>
                </a:solidFill>
              </a:rPr>
              <a:t>THANK YOU</a:t>
            </a:r>
            <a:endParaRPr sz="6000" b="1"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34725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Problem statement</a:t>
            </a:r>
            <a:endParaRPr dirty="0"/>
          </a:p>
        </p:txBody>
      </p:sp>
      <p:sp>
        <p:nvSpPr>
          <p:cNvPr id="65" name="Google Shape;65;p2"/>
          <p:cNvSpPr txBox="1">
            <a:spLocks noGrp="1"/>
          </p:cNvSpPr>
          <p:nvPr>
            <p:ph type="body" idx="1"/>
          </p:nvPr>
        </p:nvSpPr>
        <p:spPr>
          <a:xfrm>
            <a:off x="211800" y="1159775"/>
            <a:ext cx="8620500" cy="3812100"/>
          </a:xfrm>
          <a:prstGeom prst="rect">
            <a:avLst/>
          </a:prstGeom>
          <a:solidFill>
            <a:schemeClr val="lt1"/>
          </a:solid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1500" dirty="0">
                <a:solidFill>
                  <a:schemeClr val="dk1"/>
                </a:solidFill>
                <a:highlight>
                  <a:schemeClr val="lt1"/>
                </a:highlight>
                <a:latin typeface="Roboto"/>
                <a:ea typeface="Roboto"/>
                <a:cs typeface="Roboto"/>
                <a:sym typeface="Roboto"/>
              </a:rPr>
              <a:t>The problem with the current stock management system is that it is manually recorded by staff, which can lead to errors, inefficiencies, and delays in restocking when inventory is low. There is a need for a more efficient and automated system that can accurately track and manage inventory in real-time, while also providing data insights to optimize inventory levels and reduce costs.</a:t>
            </a:r>
          </a:p>
          <a:p>
            <a:pPr marL="0" lvl="0" indent="457200" algn="l" rtl="0">
              <a:spcBef>
                <a:spcPts val="0"/>
              </a:spcBef>
              <a:spcAft>
                <a:spcPts val="0"/>
              </a:spcAft>
              <a:buNone/>
            </a:pPr>
            <a:endParaRPr lang="en-US" sz="1500" dirty="0">
              <a:solidFill>
                <a:schemeClr val="dk1"/>
              </a:solidFill>
              <a:highlight>
                <a:schemeClr val="lt1"/>
              </a:highlight>
              <a:latin typeface="Roboto"/>
              <a:ea typeface="Roboto"/>
              <a:cs typeface="Roboto"/>
              <a:sym typeface="Roboto"/>
            </a:endParaRPr>
          </a:p>
          <a:p>
            <a:pPr marL="0" lvl="0" indent="457200" algn="l" rtl="0">
              <a:spcBef>
                <a:spcPts val="0"/>
              </a:spcBef>
              <a:spcAft>
                <a:spcPts val="0"/>
              </a:spcAft>
              <a:buNone/>
            </a:pPr>
            <a:endParaRPr lang="en-US" sz="1500" dirty="0">
              <a:solidFill>
                <a:schemeClr val="dk1"/>
              </a:solidFill>
              <a:highlight>
                <a:schemeClr val="lt1"/>
              </a:highlight>
              <a:latin typeface="Roboto"/>
              <a:ea typeface="Roboto"/>
              <a:cs typeface="Roboto"/>
              <a:sym typeface="Roboto"/>
            </a:endParaRPr>
          </a:p>
          <a:p>
            <a:pPr marL="0" lvl="0" indent="457200" algn="l" rtl="0">
              <a:spcBef>
                <a:spcPts val="0"/>
              </a:spcBef>
              <a:spcAft>
                <a:spcPts val="0"/>
              </a:spcAft>
              <a:buNone/>
            </a:pPr>
            <a:r>
              <a:rPr lang="en-US" sz="1500" dirty="0">
                <a:solidFill>
                  <a:schemeClr val="dk1"/>
                </a:solidFill>
                <a:highlight>
                  <a:schemeClr val="lt1"/>
                </a:highlight>
                <a:latin typeface="Roboto"/>
                <a:ea typeface="Roboto"/>
                <a:cs typeface="Roboto"/>
                <a:sym typeface="Roboto"/>
              </a:rPr>
              <a:t>Additionally, the lack of a reliable and scalable technology infrastructure for the stock management system limits the potential for growth and efficiency, which can be addressed by leveraging the cloud-based services and tools provided by AWS.</a:t>
            </a:r>
            <a:endParaRPr sz="1500" dirty="0">
              <a:solidFill>
                <a:schemeClr val="dk1"/>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207ce8734f6_0_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a:t>
            </a:r>
            <a:endParaRPr dirty="0"/>
          </a:p>
        </p:txBody>
      </p:sp>
      <p:sp>
        <p:nvSpPr>
          <p:cNvPr id="71" name="Google Shape;71;g207ce8734f6_0_0"/>
          <p:cNvSpPr txBox="1">
            <a:spLocks noGrp="1"/>
          </p:cNvSpPr>
          <p:nvPr>
            <p:ph type="body" idx="1"/>
          </p:nvPr>
        </p:nvSpPr>
        <p:spPr>
          <a:xfrm>
            <a:off x="311700" y="1017725"/>
            <a:ext cx="8117700" cy="3322200"/>
          </a:xfrm>
          <a:prstGeom prst="rect">
            <a:avLst/>
          </a:prstGeom>
          <a:solidFill>
            <a:schemeClr val="lt1"/>
          </a:solidFill>
        </p:spPr>
        <p:txBody>
          <a:bodyPr spcFirstLastPara="1" wrap="square" lIns="91425" tIns="91425" rIns="91425" bIns="91425" anchor="t" anchorCtr="0">
            <a:noAutofit/>
          </a:bodyPr>
          <a:lstStyle/>
          <a:p>
            <a:pPr marL="457200" lvl="0" indent="-336550" algn="l" rtl="0">
              <a:spcBef>
                <a:spcPts val="2900"/>
              </a:spcBef>
              <a:spcAft>
                <a:spcPts val="0"/>
              </a:spcAft>
              <a:buSzPts val="1700"/>
              <a:buFont typeface="Roboto"/>
              <a:buChar char="●"/>
            </a:pPr>
            <a:r>
              <a:rPr lang="en-US" sz="1400" dirty="0">
                <a:solidFill>
                  <a:schemeClr val="dk1"/>
                </a:solidFill>
                <a:highlight>
                  <a:schemeClr val="lt1"/>
                </a:highlight>
                <a:latin typeface="Roboto"/>
                <a:ea typeface="Roboto"/>
                <a:cs typeface="Roboto"/>
                <a:sym typeface="Roboto"/>
              </a:rPr>
              <a:t>To design and develop a user-friendly system that handles the information of items or products, supplier, and lab calculated it to manage the information system</a:t>
            </a:r>
          </a:p>
          <a:p>
            <a:pPr marL="457200" lvl="0" indent="-336550" algn="l" rtl="0">
              <a:spcBef>
                <a:spcPts val="2900"/>
              </a:spcBef>
              <a:spcAft>
                <a:spcPts val="0"/>
              </a:spcAft>
              <a:buSzPts val="1700"/>
              <a:buFont typeface="Roboto"/>
              <a:buChar char="●"/>
            </a:pPr>
            <a:r>
              <a:rPr lang="en-US" sz="1400" dirty="0">
                <a:solidFill>
                  <a:schemeClr val="dk1"/>
                </a:solidFill>
                <a:highlight>
                  <a:schemeClr val="lt1"/>
                </a:highlight>
                <a:latin typeface="Roboto"/>
                <a:ea typeface="Roboto"/>
                <a:cs typeface="Roboto"/>
                <a:sym typeface="Roboto"/>
              </a:rPr>
              <a:t>To develop an application that deals with the day-to-day needs of any production college.</a:t>
            </a:r>
          </a:p>
          <a:p>
            <a:pPr marL="457200" lvl="0" indent="-336550" algn="l" rtl="0">
              <a:spcBef>
                <a:spcPts val="2900"/>
              </a:spcBef>
              <a:spcAft>
                <a:spcPts val="0"/>
              </a:spcAft>
              <a:buSzPts val="1700"/>
              <a:buFont typeface="Roboto"/>
              <a:buChar char="●"/>
            </a:pPr>
            <a:r>
              <a:rPr lang="en-US" sz="1400" dirty="0">
                <a:solidFill>
                  <a:schemeClr val="dk1"/>
                </a:solidFill>
                <a:highlight>
                  <a:schemeClr val="lt1"/>
                </a:highlight>
                <a:latin typeface="Roboto"/>
                <a:ea typeface="Roboto"/>
                <a:cs typeface="Roboto"/>
                <a:sym typeface="Roboto"/>
              </a:rPr>
              <a:t>To help the lab administrator to communicate with the stock administrator with efficiency.</a:t>
            </a:r>
          </a:p>
          <a:p>
            <a:pPr marL="457200" lvl="0" indent="-336550" algn="l" rtl="0">
              <a:spcBef>
                <a:spcPts val="2900"/>
              </a:spcBef>
              <a:spcAft>
                <a:spcPts val="0"/>
              </a:spcAft>
              <a:buSzPts val="1700"/>
              <a:buFont typeface="Roboto"/>
              <a:buChar char="●"/>
            </a:pPr>
            <a:r>
              <a:rPr lang="en-US" sz="1400" dirty="0">
                <a:solidFill>
                  <a:schemeClr val="dk1"/>
                </a:solidFill>
                <a:highlight>
                  <a:schemeClr val="lt1"/>
                </a:highlight>
                <a:latin typeface="Roboto"/>
                <a:ea typeface="Roboto"/>
                <a:cs typeface="Roboto"/>
                <a:sym typeface="Roboto"/>
              </a:rPr>
              <a:t>To help the user to know which pc is working or which is not.</a:t>
            </a:r>
          </a:p>
          <a:p>
            <a:pPr marL="120650" lvl="0" indent="0" algn="l" rtl="0">
              <a:spcBef>
                <a:spcPts val="2900"/>
              </a:spcBef>
              <a:spcAft>
                <a:spcPts val="0"/>
              </a:spcAft>
              <a:buClr>
                <a:schemeClr val="dk1"/>
              </a:buClr>
              <a:buSzPts val="1700"/>
              <a:buNone/>
            </a:pPr>
            <a:endParaRPr lang="en-US" sz="1400" dirty="0">
              <a:solidFill>
                <a:schemeClr val="tx1"/>
              </a:solidFill>
              <a:highlight>
                <a:srgbClr val="F7F7F8"/>
              </a:highlight>
              <a:latin typeface="Roboto"/>
              <a:ea typeface="Roboto"/>
              <a:cs typeface="Roboto"/>
              <a:sym typeface="Roboto"/>
            </a:endParaRPr>
          </a:p>
          <a:p>
            <a:pPr marL="120650" lvl="0" indent="0" algn="l" rtl="0">
              <a:spcBef>
                <a:spcPts val="2900"/>
              </a:spcBef>
              <a:spcAft>
                <a:spcPts val="0"/>
              </a:spcAft>
              <a:buClr>
                <a:schemeClr val="dk1"/>
              </a:buClr>
              <a:buSzPts val="1700"/>
              <a:buNone/>
            </a:pPr>
            <a:endParaRPr sz="1200" dirty="0">
              <a:solidFill>
                <a:srgbClr val="374151"/>
              </a:solidFill>
              <a:highlight>
                <a:srgbClr val="F7F7F8"/>
              </a:highlight>
              <a:latin typeface="Roboto"/>
              <a:ea typeface="Roboto"/>
              <a:cs typeface="Roboto"/>
              <a:sym typeface="Roboto"/>
            </a:endParaRPr>
          </a:p>
          <a:p>
            <a:pPr marL="0" lvl="0" indent="0" algn="l" rtl="0">
              <a:spcBef>
                <a:spcPts val="2900"/>
              </a:spcBef>
              <a:spcAft>
                <a:spcPts val="0"/>
              </a:spcAft>
              <a:buNone/>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f28fbb8eb7_1_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a:t>
            </a:r>
            <a:endParaRPr/>
          </a:p>
        </p:txBody>
      </p:sp>
      <p:sp>
        <p:nvSpPr>
          <p:cNvPr id="77" name="Google Shape;77;g1f28fbb8eb7_1_29"/>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342900" lvl="0" algn="l" rtl="0">
              <a:spcBef>
                <a:spcPts val="0"/>
              </a:spcBef>
              <a:spcAft>
                <a:spcPts val="0"/>
              </a:spcAft>
              <a:buFont typeface="Arial" panose="020B0604020202020204" pitchFamily="34" charset="0"/>
              <a:buChar char="•"/>
            </a:pPr>
            <a:r>
              <a:rPr lang="en" sz="1900" dirty="0">
                <a:solidFill>
                  <a:schemeClr val="dk1"/>
                </a:solidFill>
              </a:rPr>
              <a:t>The </a:t>
            </a:r>
            <a:r>
              <a:rPr lang="en-US" sz="1900" dirty="0">
                <a:solidFill>
                  <a:schemeClr val="dk1"/>
                </a:solidFill>
              </a:rPr>
              <a:t>Stock Management System (SMS) is targeted at schools and colleges. This system focused on calculating the amount of stock in and out for a college from the stock lab. The scope user for this system is administrators and staff.</a:t>
            </a:r>
          </a:p>
          <a:p>
            <a:pPr marL="0" lvl="0" indent="0" algn="l" rtl="0">
              <a:spcBef>
                <a:spcPts val="0"/>
              </a:spcBef>
              <a:spcAft>
                <a:spcPts val="0"/>
              </a:spcAft>
              <a:buNone/>
            </a:pPr>
            <a:endParaRPr lang="en-US" sz="1900" dirty="0">
              <a:solidFill>
                <a:schemeClr val="dk1"/>
              </a:solidFill>
            </a:endParaRPr>
          </a:p>
          <a:p>
            <a:pPr marL="342900" lvl="0" algn="l" rtl="0">
              <a:spcBef>
                <a:spcPts val="0"/>
              </a:spcBef>
              <a:spcAft>
                <a:spcPts val="0"/>
              </a:spcAft>
              <a:buFont typeface="Arial" panose="020B0604020202020204" pitchFamily="34" charset="0"/>
              <a:buChar char="•"/>
            </a:pPr>
            <a:r>
              <a:rPr lang="en-US" sz="1900" dirty="0">
                <a:solidFill>
                  <a:schemeClr val="dk1"/>
                </a:solidFill>
              </a:rPr>
              <a:t>Admin can Login, manage update and view stock in the stock lab, manage reordering process and update or delete. Have full privileges for adding, editing, viewing, and deleting items in stock, supplier details, and lab details from the system.</a:t>
            </a:r>
          </a:p>
          <a:p>
            <a:pPr marL="342900" lvl="0" algn="l" rtl="0">
              <a:spcBef>
                <a:spcPts val="0"/>
              </a:spcBef>
              <a:spcAft>
                <a:spcPts val="0"/>
              </a:spcAft>
              <a:buFont typeface="Arial" panose="020B0604020202020204" pitchFamily="34" charset="0"/>
              <a:buChar char="•"/>
            </a:pPr>
            <a:endParaRPr lang="en-US" sz="1900" dirty="0">
              <a:solidFill>
                <a:schemeClr val="dk1"/>
              </a:solidFill>
            </a:endParaRPr>
          </a:p>
          <a:p>
            <a:pPr marL="342900" lvl="0" algn="l" rtl="0">
              <a:spcBef>
                <a:spcPts val="0"/>
              </a:spcBef>
              <a:spcAft>
                <a:spcPts val="0"/>
              </a:spcAft>
              <a:buFont typeface="Arial" panose="020B0604020202020204" pitchFamily="34" charset="0"/>
              <a:buChar char="•"/>
            </a:pPr>
            <a:r>
              <a:rPr lang="en-US" sz="1900" dirty="0">
                <a:solidFill>
                  <a:schemeClr val="dk1"/>
                </a:solidFill>
              </a:rPr>
              <a:t>Lab Administrator can have privileges to edit or delete lab details, edit pc details, and upload timetable.</a:t>
            </a:r>
          </a:p>
          <a:p>
            <a:pPr marL="342900" lvl="0" algn="l" rtl="0">
              <a:spcBef>
                <a:spcPts val="0"/>
              </a:spcBef>
              <a:spcAft>
                <a:spcPts val="0"/>
              </a:spcAft>
              <a:buFont typeface="Arial" panose="020B0604020202020204" pitchFamily="34" charset="0"/>
              <a:buChar char="•"/>
            </a:pPr>
            <a:endParaRPr lang="en-US" sz="1900" dirty="0">
              <a:solidFill>
                <a:schemeClr val="dk1"/>
              </a:solidFill>
            </a:endParaRPr>
          </a:p>
          <a:p>
            <a:pPr marL="342900" lvl="0" algn="l" rtl="0">
              <a:spcBef>
                <a:spcPts val="0"/>
              </a:spcBef>
              <a:spcAft>
                <a:spcPts val="0"/>
              </a:spcAft>
              <a:buFont typeface="Arial" panose="020B0604020202020204" pitchFamily="34" charset="0"/>
              <a:buChar char="•"/>
            </a:pPr>
            <a:r>
              <a:rPr lang="en-US" sz="1900" dirty="0">
                <a:solidFill>
                  <a:schemeClr val="dk1"/>
                </a:solidFill>
              </a:rPr>
              <a:t>System is web application targeted for schools and colleges to fully utilize the functionality.</a:t>
            </a:r>
          </a:p>
          <a:p>
            <a:pPr marL="0" lvl="0" indent="0" algn="l" rtl="0">
              <a:spcBef>
                <a:spcPts val="0"/>
              </a:spcBef>
              <a:spcAft>
                <a:spcPts val="0"/>
              </a:spcAft>
              <a:buClr>
                <a:schemeClr val="dk1"/>
              </a:buClr>
              <a:buSzPts val="1100"/>
              <a:buFont typeface="Arial"/>
              <a:buNone/>
            </a:pPr>
            <a:endParaRPr sz="1900" dirty="0">
              <a:solidFill>
                <a:schemeClr val="dk1"/>
              </a:solidFill>
            </a:endParaRPr>
          </a:p>
          <a:p>
            <a:pPr marL="0" lvl="0" indent="0" algn="l" rtl="0">
              <a:spcBef>
                <a:spcPts val="0"/>
              </a:spcBef>
              <a:spcAft>
                <a:spcPts val="0"/>
              </a:spcAft>
              <a:buNone/>
            </a:pPr>
            <a:endParaRPr sz="19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Description</a:t>
            </a:r>
            <a:br>
              <a:rPr lang="en-US" dirty="0"/>
            </a:br>
            <a:br>
              <a:rPr lang="en-US" dirty="0"/>
            </a:br>
            <a:endParaRPr lang="en-US" dirty="0"/>
          </a:p>
        </p:txBody>
      </p:sp>
      <p:sp>
        <p:nvSpPr>
          <p:cNvPr id="83" name="Google Shape;83;p4"/>
          <p:cNvSpPr txBox="1">
            <a:spLocks noGrp="1"/>
          </p:cNvSpPr>
          <p:nvPr>
            <p:ph type="body" idx="1"/>
          </p:nvPr>
        </p:nvSpPr>
        <p:spPr>
          <a:xfrm>
            <a:off x="449150" y="1017725"/>
            <a:ext cx="8520600" cy="3416400"/>
          </a:xfrm>
          <a:prstGeom prst="rect">
            <a:avLst/>
          </a:prstGeom>
          <a:noFill/>
          <a:ln>
            <a:noFill/>
          </a:ln>
        </p:spPr>
        <p:txBody>
          <a:bodyPr spcFirstLastPara="1" wrap="square" lIns="91425" tIns="91425" rIns="91425" bIns="91425" anchor="t" anchorCtr="0">
            <a:normAutofit fontScale="92500" lnSpcReduction="20000"/>
          </a:bodyPr>
          <a:lstStyle/>
          <a:p>
            <a:pPr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EC2</a:t>
            </a:r>
            <a:r>
              <a:rPr lang="en-US" sz="1800" dirty="0">
                <a:effectLst/>
                <a:latin typeface="Times New Roman" panose="02020603050405020304" pitchFamily="18" charset="0"/>
                <a:ea typeface="Times New Roman" panose="02020603050405020304" pitchFamily="18" charset="0"/>
              </a:rPr>
              <a:t>: Amazon Elastic Compute Cloud (EC2) is a web service that provides resizable compute capacity in the cloud. It allows users to quickly and easily provision virtual machines and deploy applications on the AWS cloud.</a:t>
            </a:r>
          </a:p>
          <a:p>
            <a:pPr algn="just">
              <a:lnSpc>
                <a:spcPct val="115000"/>
              </a:lnSpc>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Elastic IP</a:t>
            </a:r>
            <a:r>
              <a:rPr lang="en-US" sz="1800" dirty="0">
                <a:effectLst/>
                <a:latin typeface="Times New Roman" panose="02020603050405020304" pitchFamily="18" charset="0"/>
                <a:ea typeface="Times New Roman" panose="02020603050405020304" pitchFamily="18" charset="0"/>
              </a:rPr>
              <a:t>: Amazon Elastic IP (EIP) is a static, public IPv4 address that can be associated with an instance or a network interface in a particular AWS account.</a:t>
            </a:r>
          </a:p>
          <a:p>
            <a:pPr algn="just">
              <a:lnSpc>
                <a:spcPct val="115000"/>
              </a:lnSpc>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IAM</a:t>
            </a:r>
            <a:r>
              <a:rPr lang="en-US" sz="1800" dirty="0">
                <a:effectLst/>
                <a:latin typeface="Times New Roman" panose="02020603050405020304" pitchFamily="18" charset="0"/>
                <a:ea typeface="Times New Roman" panose="02020603050405020304" pitchFamily="18" charset="0"/>
              </a:rPr>
              <a:t>: AWS Identity and Access Management (IAM) is a web service that enables you to manage access to AWS services and resources securely. IAM allows you to create and manage users and groups, and assign permissions to control their access to AWS resources.</a:t>
            </a:r>
          </a:p>
          <a:p>
            <a:pPr algn="just">
              <a:buFont typeface="Arial" panose="020B0604020202020204" pitchFamily="34" charset="0"/>
              <a:buChar char="•"/>
            </a:pPr>
            <a:endParaRPr lang="en-US" sz="1800" dirty="0">
              <a:latin typeface="Times New Roman" panose="02020603050405020304" pitchFamily="18" charset="0"/>
              <a:ea typeface="Times New Roman" panose="02020603050405020304" pitchFamily="18" charset="0"/>
            </a:endParaRPr>
          </a:p>
          <a:p>
            <a:pPr>
              <a:lnSpc>
                <a:spcPct val="115000"/>
              </a:lnSpc>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Route 53</a:t>
            </a:r>
            <a:r>
              <a:rPr lang="en-US" sz="1800" dirty="0">
                <a:effectLst/>
                <a:latin typeface="Times New Roman" panose="02020603050405020304" pitchFamily="18" charset="0"/>
                <a:ea typeface="Times New Roman" panose="02020603050405020304" pitchFamily="18" charset="0"/>
              </a:rPr>
              <a:t>: Amazon Route 53 is a scalable domain name system (DNS) web service that enables you to manage domain names and route internet traffic to your application.</a:t>
            </a:r>
          </a:p>
          <a:p>
            <a:pPr algn="just"/>
            <a:endParaRPr lang="en-US" sz="1800" dirty="0">
              <a:effectLst/>
              <a:latin typeface="Times New Roman" panose="02020603050405020304" pitchFamily="18" charset="0"/>
              <a:ea typeface="Times New Roman" panose="02020603050405020304" pitchFamily="18" charset="0"/>
            </a:endParaRPr>
          </a:p>
          <a:p>
            <a:pPr algn="just">
              <a:lnSpc>
                <a:spcPct val="115000"/>
              </a:lnSpc>
            </a:pPr>
            <a:endParaRPr lang="en-US" sz="1800" dirty="0">
              <a:effectLst/>
              <a:latin typeface="Times New Roman" panose="02020603050405020304" pitchFamily="18" charset="0"/>
              <a:ea typeface="Times New Roman" panose="02020603050405020304" pitchFamily="18" charset="0"/>
            </a:endParaRPr>
          </a:p>
          <a:p>
            <a:pPr algn="just">
              <a:lnSpc>
                <a:spcPct val="115000"/>
              </a:lnSpc>
            </a:pPr>
            <a:endParaRPr lang="en-US" sz="1800" dirty="0">
              <a:effectLst/>
              <a:latin typeface="Times New Roman" panose="02020603050405020304" pitchFamily="18" charset="0"/>
              <a:ea typeface="Times New Roman" panose="02020603050405020304" pitchFamily="18" charset="0"/>
            </a:endParaRPr>
          </a:p>
          <a:p>
            <a:pPr algn="just">
              <a:lnSpc>
                <a:spcPct val="115000"/>
              </a:lnSpc>
            </a:pPr>
            <a:endParaRPr lang="en-US" sz="1800" dirty="0">
              <a:effectLst/>
              <a:latin typeface="Times New Roman" panose="02020603050405020304" pitchFamily="18" charset="0"/>
              <a:ea typeface="Times New Roman" panose="02020603050405020304" pitchFamily="18" charset="0"/>
            </a:endParaRPr>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5684-B19B-B89B-9457-44BBE314BF4D}"/>
              </a:ext>
            </a:extLst>
          </p:cNvPr>
          <p:cNvSpPr>
            <a:spLocks noGrp="1"/>
          </p:cNvSpPr>
          <p:nvPr>
            <p:ph type="ctrTitle"/>
          </p:nvPr>
        </p:nvSpPr>
        <p:spPr/>
        <p:txBody>
          <a:bodyPr/>
          <a:lstStyle/>
          <a:p>
            <a:pPr algn="ctr"/>
            <a:r>
              <a:rPr lang="en" dirty="0">
                <a:solidFill>
                  <a:schemeClr val="tx1"/>
                </a:solidFill>
                <a:latin typeface="Times New Roman" panose="02020603050405020304" pitchFamily="18" charset="0"/>
                <a:cs typeface="Times New Roman" panose="02020603050405020304" pitchFamily="18" charset="0"/>
              </a:rPr>
              <a:t>Deploying website on AWS</a:t>
            </a:r>
            <a:endParaRPr lang="en-US" dirty="0"/>
          </a:p>
        </p:txBody>
      </p:sp>
    </p:spTree>
    <p:extLst>
      <p:ext uri="{BB962C8B-B14F-4D97-AF65-F5344CB8AC3E}">
        <p14:creationId xmlns:p14="http://schemas.microsoft.com/office/powerpoint/2010/main" val="305019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B1BB-D306-A81E-65EF-907AC87A6E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E2C:</a:t>
            </a:r>
          </a:p>
        </p:txBody>
      </p:sp>
      <p:pic>
        <p:nvPicPr>
          <p:cNvPr id="5" name="Content Placeholder 4">
            <a:extLst>
              <a:ext uri="{FF2B5EF4-FFF2-40B4-BE49-F238E27FC236}">
                <a16:creationId xmlns:a16="http://schemas.microsoft.com/office/drawing/2014/main" id="{A930B3DE-D234-C939-69C6-F9E0D2AAC862}"/>
              </a:ext>
            </a:extLst>
          </p:cNvPr>
          <p:cNvPicPr>
            <a:picLocks noGrp="1" noChangeAspect="1"/>
          </p:cNvPicPr>
          <p:nvPr>
            <p:ph idx="1"/>
          </p:nvPr>
        </p:nvPicPr>
        <p:blipFill>
          <a:blip r:embed="rId2"/>
          <a:stretch>
            <a:fillRect/>
          </a:stretch>
        </p:blipFill>
        <p:spPr>
          <a:xfrm>
            <a:off x="1006936" y="1174750"/>
            <a:ext cx="6423691" cy="3611563"/>
          </a:xfrm>
        </p:spPr>
      </p:pic>
    </p:spTree>
    <p:extLst>
      <p:ext uri="{BB962C8B-B14F-4D97-AF65-F5344CB8AC3E}">
        <p14:creationId xmlns:p14="http://schemas.microsoft.com/office/powerpoint/2010/main" val="164064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B1BB-D306-A81E-65EF-907AC87A6EEA}"/>
              </a:ext>
            </a:extLst>
          </p:cNvPr>
          <p:cNvSpPr>
            <a:spLocks noGrp="1"/>
          </p:cNvSpPr>
          <p:nvPr>
            <p:ph type="title"/>
          </p:nvPr>
        </p:nvSpPr>
        <p:spPr>
          <a:xfrm>
            <a:off x="508001" y="457200"/>
            <a:ext cx="6447501" cy="670782"/>
          </a:xfrm>
        </p:spPr>
        <p:txBody>
          <a:bodyPr/>
          <a:lstStyle/>
          <a:p>
            <a:r>
              <a:rPr lang="en-US" dirty="0"/>
              <a:t>IAM:</a:t>
            </a:r>
          </a:p>
        </p:txBody>
      </p:sp>
      <p:pic>
        <p:nvPicPr>
          <p:cNvPr id="5" name="Content Placeholder 4">
            <a:extLst>
              <a:ext uri="{FF2B5EF4-FFF2-40B4-BE49-F238E27FC236}">
                <a16:creationId xmlns:a16="http://schemas.microsoft.com/office/drawing/2014/main" id="{21D77776-C3F9-A6D4-4B44-A9EC9D280C95}"/>
              </a:ext>
            </a:extLst>
          </p:cNvPr>
          <p:cNvPicPr>
            <a:picLocks noGrp="1" noChangeAspect="1"/>
          </p:cNvPicPr>
          <p:nvPr>
            <p:ph idx="1"/>
          </p:nvPr>
        </p:nvPicPr>
        <p:blipFill>
          <a:blip r:embed="rId2"/>
          <a:stretch>
            <a:fillRect/>
          </a:stretch>
        </p:blipFill>
        <p:spPr>
          <a:xfrm>
            <a:off x="1282988" y="1128713"/>
            <a:ext cx="6050974" cy="3402012"/>
          </a:xfrm>
        </p:spPr>
      </p:pic>
    </p:spTree>
    <p:extLst>
      <p:ext uri="{BB962C8B-B14F-4D97-AF65-F5344CB8AC3E}">
        <p14:creationId xmlns:p14="http://schemas.microsoft.com/office/powerpoint/2010/main" val="384568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B1BB-D306-A81E-65EF-907AC87A6EEA}"/>
              </a:ext>
            </a:extLst>
          </p:cNvPr>
          <p:cNvSpPr>
            <a:spLocks noGrp="1"/>
          </p:cNvSpPr>
          <p:nvPr>
            <p:ph type="title"/>
          </p:nvPr>
        </p:nvSpPr>
        <p:spPr>
          <a:xfrm>
            <a:off x="508001" y="457200"/>
            <a:ext cx="6447501" cy="590689"/>
          </a:xfrm>
        </p:spPr>
        <p:txBody>
          <a:bodyPr/>
          <a:lstStyle/>
          <a:p>
            <a:r>
              <a:rPr lang="en-US" dirty="0"/>
              <a:t>Route 53</a:t>
            </a:r>
          </a:p>
        </p:txBody>
      </p:sp>
      <p:pic>
        <p:nvPicPr>
          <p:cNvPr id="5" name="Content Placeholder 4">
            <a:extLst>
              <a:ext uri="{FF2B5EF4-FFF2-40B4-BE49-F238E27FC236}">
                <a16:creationId xmlns:a16="http://schemas.microsoft.com/office/drawing/2014/main" id="{231CB373-5850-9AB3-BB38-7174D986E865}"/>
              </a:ext>
            </a:extLst>
          </p:cNvPr>
          <p:cNvPicPr>
            <a:picLocks noGrp="1" noChangeAspect="1"/>
          </p:cNvPicPr>
          <p:nvPr>
            <p:ph idx="1"/>
          </p:nvPr>
        </p:nvPicPr>
        <p:blipFill>
          <a:blip r:embed="rId2"/>
          <a:stretch>
            <a:fillRect/>
          </a:stretch>
        </p:blipFill>
        <p:spPr>
          <a:xfrm>
            <a:off x="1335356" y="1241425"/>
            <a:ext cx="6127212" cy="3444875"/>
          </a:xfrm>
        </p:spPr>
      </p:pic>
    </p:spTree>
    <p:extLst>
      <p:ext uri="{BB962C8B-B14F-4D97-AF65-F5344CB8AC3E}">
        <p14:creationId xmlns:p14="http://schemas.microsoft.com/office/powerpoint/2010/main" val="1111149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TotalTime>
  <Words>532</Words>
  <Application>Microsoft Office PowerPoint</Application>
  <PresentationFormat>On-screen Show (16:9)</PresentationFormat>
  <Paragraphs>48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Roboto</vt:lpstr>
      <vt:lpstr>Trebuchet MS</vt:lpstr>
      <vt:lpstr>Wingdings 3</vt:lpstr>
      <vt:lpstr>Facet</vt:lpstr>
      <vt:lpstr>PowerPoint Presentation</vt:lpstr>
      <vt:lpstr>Problem statement</vt:lpstr>
      <vt:lpstr>Objective</vt:lpstr>
      <vt:lpstr>Scope</vt:lpstr>
      <vt:lpstr>Description  </vt:lpstr>
      <vt:lpstr>Deploying website on AWS</vt:lpstr>
      <vt:lpstr>E2C:</vt:lpstr>
      <vt:lpstr>IAM:</vt:lpstr>
      <vt:lpstr>Route 53</vt:lpstr>
      <vt:lpstr>RDS:</vt:lpstr>
      <vt:lpstr>Elastic 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Jack Whiskers</cp:lastModifiedBy>
  <cp:revision>34</cp:revision>
  <dcterms:modified xsi:type="dcterms:W3CDTF">2023-04-23T13:47:06Z</dcterms:modified>
</cp:coreProperties>
</file>