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50.png" ContentType="image/png"/>
  <Override PartName="/ppt/media/image49.png" ContentType="image/png"/>
  <Override PartName="/ppt/media/image48.png" ContentType="image/png"/>
  <Override PartName="/ppt/media/image47.png" ContentType="image/png"/>
  <Override PartName="/ppt/media/image20.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9.png" ContentType="image/png"/>
  <Override PartName="/ppt/media/image3.png" ContentType="image/png"/>
  <Override PartName="/ppt/media/image38.png" ContentType="image/png"/>
  <Override PartName="/ppt/media/image22.png" ContentType="image/png"/>
  <Override PartName="/ppt/media/image7.png" ContentType="image/png"/>
  <Override PartName="/ppt/media/image52.png" ContentType="image/png"/>
  <Override PartName="/ppt/media/image2.png" ContentType="image/png"/>
  <Override PartName="/ppt/media/image37.png" ContentType="image/png"/>
  <Override PartName="/ppt/media/image21.png" ContentType="image/png"/>
  <Override PartName="/ppt/media/image6.png" ContentType="image/png"/>
  <Override PartName="/ppt/media/image51.png" ContentType="image/png"/>
  <Override PartName="/ppt/media/image1.png" ContentType="image/png"/>
  <Override PartName="/ppt/media/image36.png" ContentType="image/png"/>
  <Override PartName="/ppt/media/image8.png" ContentType="image/png"/>
  <Override PartName="/ppt/media/image23.png" ContentType="image/png"/>
  <Override PartName="/ppt/media/image10.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504000" y="1768680"/>
            <a:ext cx="249840" cy="209016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4057920"/>
            <a:ext cx="24984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632160" y="4057920"/>
            <a:ext cx="121680" cy="209016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04000" y="4057920"/>
            <a:ext cx="1216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504000" y="1768680"/>
            <a:ext cx="80280" cy="209016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588600" y="1768680"/>
            <a:ext cx="80280" cy="209016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73200" y="1768680"/>
            <a:ext cx="80280" cy="209016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673200" y="4057920"/>
            <a:ext cx="80280" cy="209016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588600" y="4057920"/>
            <a:ext cx="80280" cy="209016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504000" y="4057920"/>
            <a:ext cx="802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subTitle"/>
          </p:nvPr>
        </p:nvSpPr>
        <p:spPr>
          <a:xfrm>
            <a:off x="504000" y="997200"/>
            <a:ext cx="249840" cy="5925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504000" y="1768680"/>
            <a:ext cx="24984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504000" y="1768680"/>
            <a:ext cx="121680" cy="438228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632160" y="1768680"/>
            <a:ext cx="12168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0200" cy="5842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52"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504000" y="4057920"/>
            <a:ext cx="121680" cy="209016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632160" y="1768680"/>
            <a:ext cx="12168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504000" y="997200"/>
            <a:ext cx="249840" cy="5925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504000" y="1768680"/>
            <a:ext cx="121680" cy="438228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632160" y="4057920"/>
            <a:ext cx="1216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04000" y="4057920"/>
            <a:ext cx="24984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504000" y="1768680"/>
            <a:ext cx="249840" cy="209016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04000" y="4057920"/>
            <a:ext cx="24984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67"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32160" y="4057920"/>
            <a:ext cx="121680" cy="209016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504000" y="4057920"/>
            <a:ext cx="1216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72" name="PlaceHolder 2"/>
          <p:cNvSpPr>
            <a:spLocks noGrp="1"/>
          </p:cNvSpPr>
          <p:nvPr>
            <p:ph type="body"/>
          </p:nvPr>
        </p:nvSpPr>
        <p:spPr>
          <a:xfrm>
            <a:off x="504000" y="1768680"/>
            <a:ext cx="80280" cy="209016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588600" y="1768680"/>
            <a:ext cx="80280" cy="209016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73200" y="1768680"/>
            <a:ext cx="80280" cy="209016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673200" y="4057920"/>
            <a:ext cx="80280" cy="209016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588600" y="4057920"/>
            <a:ext cx="80280" cy="209016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504000" y="4057920"/>
            <a:ext cx="802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82" name="PlaceHolder 2"/>
          <p:cNvSpPr>
            <a:spLocks noGrp="1"/>
          </p:cNvSpPr>
          <p:nvPr>
            <p:ph type="subTitle"/>
          </p:nvPr>
        </p:nvSpPr>
        <p:spPr>
          <a:xfrm>
            <a:off x="504000" y="997200"/>
            <a:ext cx="249840" cy="5925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84" name="PlaceHolder 2"/>
          <p:cNvSpPr>
            <a:spLocks noGrp="1"/>
          </p:cNvSpPr>
          <p:nvPr>
            <p:ph type="body"/>
          </p:nvPr>
        </p:nvSpPr>
        <p:spPr>
          <a:xfrm>
            <a:off x="504000" y="1768680"/>
            <a:ext cx="24984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86" name="PlaceHolder 2"/>
          <p:cNvSpPr>
            <a:spLocks noGrp="1"/>
          </p:cNvSpPr>
          <p:nvPr>
            <p:ph type="body"/>
          </p:nvPr>
        </p:nvSpPr>
        <p:spPr>
          <a:xfrm>
            <a:off x="504000" y="1768680"/>
            <a:ext cx="121680" cy="438228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632160" y="1768680"/>
            <a:ext cx="12168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504000" y="1768680"/>
            <a:ext cx="24984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0200" cy="5842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91"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504000" y="4057920"/>
            <a:ext cx="121680" cy="209016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632160" y="1768680"/>
            <a:ext cx="12168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95" name="PlaceHolder 2"/>
          <p:cNvSpPr>
            <a:spLocks noGrp="1"/>
          </p:cNvSpPr>
          <p:nvPr>
            <p:ph type="body"/>
          </p:nvPr>
        </p:nvSpPr>
        <p:spPr>
          <a:xfrm>
            <a:off x="504000" y="1768680"/>
            <a:ext cx="121680" cy="438228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632160" y="4057920"/>
            <a:ext cx="1216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99"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504000" y="4057920"/>
            <a:ext cx="24984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03" name="PlaceHolder 2"/>
          <p:cNvSpPr>
            <a:spLocks noGrp="1"/>
          </p:cNvSpPr>
          <p:nvPr>
            <p:ph type="body"/>
          </p:nvPr>
        </p:nvSpPr>
        <p:spPr>
          <a:xfrm>
            <a:off x="504000" y="1768680"/>
            <a:ext cx="249840" cy="209016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04000" y="4057920"/>
            <a:ext cx="24984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06"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632160" y="4057920"/>
            <a:ext cx="121680" cy="2090160"/>
          </a:xfrm>
          <a:prstGeom prst="rect">
            <a:avLst/>
          </a:prstGeom>
        </p:spPr>
        <p:txBody>
          <a:bodyPr lIns="0" rIns="0" tIns="0" bIns="0">
            <a:normAutofit/>
          </a:bodyPr>
          <a:p>
            <a:endParaRPr b="0" lang="en-IN" sz="3200" spc="-1" strike="noStrike">
              <a:latin typeface="Arial"/>
            </a:endParaRPr>
          </a:p>
        </p:txBody>
      </p:sp>
      <p:sp>
        <p:nvSpPr>
          <p:cNvPr id="109" name="PlaceHolder 5"/>
          <p:cNvSpPr>
            <a:spLocks noGrp="1"/>
          </p:cNvSpPr>
          <p:nvPr>
            <p:ph type="body"/>
          </p:nvPr>
        </p:nvSpPr>
        <p:spPr>
          <a:xfrm>
            <a:off x="504000" y="4057920"/>
            <a:ext cx="1216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11" name="PlaceHolder 2"/>
          <p:cNvSpPr>
            <a:spLocks noGrp="1"/>
          </p:cNvSpPr>
          <p:nvPr>
            <p:ph type="body"/>
          </p:nvPr>
        </p:nvSpPr>
        <p:spPr>
          <a:xfrm>
            <a:off x="504000" y="1768680"/>
            <a:ext cx="80280" cy="209016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588600" y="1768680"/>
            <a:ext cx="80280" cy="209016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673200" y="1768680"/>
            <a:ext cx="80280" cy="2090160"/>
          </a:xfrm>
          <a:prstGeom prst="rect">
            <a:avLst/>
          </a:prstGeom>
        </p:spPr>
        <p:txBody>
          <a:bodyPr lIns="0" rIns="0" tIns="0" bIns="0">
            <a:normAutofit/>
          </a:bodyPr>
          <a:p>
            <a:endParaRPr b="0" lang="en-IN" sz="3200" spc="-1" strike="noStrike">
              <a:latin typeface="Arial"/>
            </a:endParaRPr>
          </a:p>
        </p:txBody>
      </p:sp>
      <p:sp>
        <p:nvSpPr>
          <p:cNvPr id="114" name="PlaceHolder 5"/>
          <p:cNvSpPr>
            <a:spLocks noGrp="1"/>
          </p:cNvSpPr>
          <p:nvPr>
            <p:ph type="body"/>
          </p:nvPr>
        </p:nvSpPr>
        <p:spPr>
          <a:xfrm>
            <a:off x="673200" y="4057920"/>
            <a:ext cx="80280" cy="2090160"/>
          </a:xfrm>
          <a:prstGeom prst="rect">
            <a:avLst/>
          </a:prstGeom>
        </p:spPr>
        <p:txBody>
          <a:bodyPr lIns="0" rIns="0" tIns="0" bIns="0">
            <a:normAutofit/>
          </a:bodyPr>
          <a:p>
            <a:endParaRPr b="0" lang="en-IN" sz="3200" spc="-1" strike="noStrike">
              <a:latin typeface="Arial"/>
            </a:endParaRPr>
          </a:p>
        </p:txBody>
      </p:sp>
      <p:sp>
        <p:nvSpPr>
          <p:cNvPr id="115" name="PlaceHolder 6"/>
          <p:cNvSpPr>
            <a:spLocks noGrp="1"/>
          </p:cNvSpPr>
          <p:nvPr>
            <p:ph type="body"/>
          </p:nvPr>
        </p:nvSpPr>
        <p:spPr>
          <a:xfrm>
            <a:off x="588600" y="4057920"/>
            <a:ext cx="80280" cy="2090160"/>
          </a:xfrm>
          <a:prstGeom prst="rect">
            <a:avLst/>
          </a:prstGeom>
        </p:spPr>
        <p:txBody>
          <a:bodyPr lIns="0" rIns="0" tIns="0" bIns="0">
            <a:normAutofit/>
          </a:bodyPr>
          <a:p>
            <a:endParaRPr b="0" lang="en-IN" sz="3200" spc="-1" strike="noStrike">
              <a:latin typeface="Arial"/>
            </a:endParaRPr>
          </a:p>
        </p:txBody>
      </p:sp>
      <p:sp>
        <p:nvSpPr>
          <p:cNvPr id="116" name="PlaceHolder 7"/>
          <p:cNvSpPr>
            <a:spLocks noGrp="1"/>
          </p:cNvSpPr>
          <p:nvPr>
            <p:ph type="body"/>
          </p:nvPr>
        </p:nvSpPr>
        <p:spPr>
          <a:xfrm>
            <a:off x="504000" y="4057920"/>
            <a:ext cx="802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21" name="PlaceHolder 2"/>
          <p:cNvSpPr>
            <a:spLocks noGrp="1"/>
          </p:cNvSpPr>
          <p:nvPr>
            <p:ph type="subTitle"/>
          </p:nvPr>
        </p:nvSpPr>
        <p:spPr>
          <a:xfrm>
            <a:off x="504000" y="997200"/>
            <a:ext cx="249840" cy="5925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23" name="PlaceHolder 2"/>
          <p:cNvSpPr>
            <a:spLocks noGrp="1"/>
          </p:cNvSpPr>
          <p:nvPr>
            <p:ph type="body"/>
          </p:nvPr>
        </p:nvSpPr>
        <p:spPr>
          <a:xfrm>
            <a:off x="504000" y="1768680"/>
            <a:ext cx="24984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768680"/>
            <a:ext cx="121680" cy="4382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632160" y="1768680"/>
            <a:ext cx="12168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25" name="PlaceHolder 2"/>
          <p:cNvSpPr>
            <a:spLocks noGrp="1"/>
          </p:cNvSpPr>
          <p:nvPr>
            <p:ph type="body"/>
          </p:nvPr>
        </p:nvSpPr>
        <p:spPr>
          <a:xfrm>
            <a:off x="504000" y="1768680"/>
            <a:ext cx="121680" cy="4382280"/>
          </a:xfrm>
          <a:prstGeom prst="rect">
            <a:avLst/>
          </a:prstGeom>
        </p:spPr>
        <p:txBody>
          <a:bodyPr lIns="0" rIns="0" tIns="0" bIns="0">
            <a:normAutofit/>
          </a:bodyPr>
          <a:p>
            <a:endParaRPr b="0" lang="en-IN" sz="3200" spc="-1" strike="noStrike">
              <a:latin typeface="Arial"/>
            </a:endParaRPr>
          </a:p>
        </p:txBody>
      </p:sp>
      <p:sp>
        <p:nvSpPr>
          <p:cNvPr id="126" name="PlaceHolder 3"/>
          <p:cNvSpPr>
            <a:spLocks noGrp="1"/>
          </p:cNvSpPr>
          <p:nvPr>
            <p:ph type="body"/>
          </p:nvPr>
        </p:nvSpPr>
        <p:spPr>
          <a:xfrm>
            <a:off x="632160" y="1768680"/>
            <a:ext cx="12168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301320"/>
            <a:ext cx="9070200" cy="5842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30"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504000" y="4057920"/>
            <a:ext cx="121680" cy="209016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632160" y="1768680"/>
            <a:ext cx="12168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34" name="PlaceHolder 2"/>
          <p:cNvSpPr>
            <a:spLocks noGrp="1"/>
          </p:cNvSpPr>
          <p:nvPr>
            <p:ph type="body"/>
          </p:nvPr>
        </p:nvSpPr>
        <p:spPr>
          <a:xfrm>
            <a:off x="504000" y="1768680"/>
            <a:ext cx="121680" cy="438228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136" name="PlaceHolder 4"/>
          <p:cNvSpPr>
            <a:spLocks noGrp="1"/>
          </p:cNvSpPr>
          <p:nvPr>
            <p:ph type="body"/>
          </p:nvPr>
        </p:nvSpPr>
        <p:spPr>
          <a:xfrm>
            <a:off x="632160" y="4057920"/>
            <a:ext cx="1216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38"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140" name="PlaceHolder 4"/>
          <p:cNvSpPr>
            <a:spLocks noGrp="1"/>
          </p:cNvSpPr>
          <p:nvPr>
            <p:ph type="body"/>
          </p:nvPr>
        </p:nvSpPr>
        <p:spPr>
          <a:xfrm>
            <a:off x="504000" y="4057920"/>
            <a:ext cx="24984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42" name="PlaceHolder 2"/>
          <p:cNvSpPr>
            <a:spLocks noGrp="1"/>
          </p:cNvSpPr>
          <p:nvPr>
            <p:ph type="body"/>
          </p:nvPr>
        </p:nvSpPr>
        <p:spPr>
          <a:xfrm>
            <a:off x="504000" y="1768680"/>
            <a:ext cx="249840" cy="209016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504000" y="4057920"/>
            <a:ext cx="24984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45"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146"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147" name="PlaceHolder 4"/>
          <p:cNvSpPr>
            <a:spLocks noGrp="1"/>
          </p:cNvSpPr>
          <p:nvPr>
            <p:ph type="body"/>
          </p:nvPr>
        </p:nvSpPr>
        <p:spPr>
          <a:xfrm>
            <a:off x="632160" y="4057920"/>
            <a:ext cx="121680" cy="2090160"/>
          </a:xfrm>
          <a:prstGeom prst="rect">
            <a:avLst/>
          </a:prstGeom>
        </p:spPr>
        <p:txBody>
          <a:bodyPr lIns="0" rIns="0" tIns="0" bIns="0">
            <a:normAutofit/>
          </a:bodyPr>
          <a:p>
            <a:endParaRPr b="0" lang="en-IN" sz="3200" spc="-1" strike="noStrike">
              <a:latin typeface="Arial"/>
            </a:endParaRPr>
          </a:p>
        </p:txBody>
      </p:sp>
      <p:sp>
        <p:nvSpPr>
          <p:cNvPr id="148" name="PlaceHolder 5"/>
          <p:cNvSpPr>
            <a:spLocks noGrp="1"/>
          </p:cNvSpPr>
          <p:nvPr>
            <p:ph type="body"/>
          </p:nvPr>
        </p:nvSpPr>
        <p:spPr>
          <a:xfrm>
            <a:off x="504000" y="4057920"/>
            <a:ext cx="1216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50" name="PlaceHolder 2"/>
          <p:cNvSpPr>
            <a:spLocks noGrp="1"/>
          </p:cNvSpPr>
          <p:nvPr>
            <p:ph type="body"/>
          </p:nvPr>
        </p:nvSpPr>
        <p:spPr>
          <a:xfrm>
            <a:off x="504000" y="1768680"/>
            <a:ext cx="80280" cy="2090160"/>
          </a:xfrm>
          <a:prstGeom prst="rect">
            <a:avLst/>
          </a:prstGeom>
        </p:spPr>
        <p:txBody>
          <a:bodyPr lIns="0" rIns="0" tIns="0" bIns="0">
            <a:normAutofit/>
          </a:bodyPr>
          <a:p>
            <a:endParaRPr b="0" lang="en-IN" sz="3200" spc="-1" strike="noStrike">
              <a:latin typeface="Arial"/>
            </a:endParaRPr>
          </a:p>
        </p:txBody>
      </p:sp>
      <p:sp>
        <p:nvSpPr>
          <p:cNvPr id="151" name="PlaceHolder 3"/>
          <p:cNvSpPr>
            <a:spLocks noGrp="1"/>
          </p:cNvSpPr>
          <p:nvPr>
            <p:ph type="body"/>
          </p:nvPr>
        </p:nvSpPr>
        <p:spPr>
          <a:xfrm>
            <a:off x="588600" y="1768680"/>
            <a:ext cx="80280" cy="2090160"/>
          </a:xfrm>
          <a:prstGeom prst="rect">
            <a:avLst/>
          </a:prstGeom>
        </p:spPr>
        <p:txBody>
          <a:bodyPr lIns="0" rIns="0" tIns="0" bIns="0">
            <a:normAutofit/>
          </a:bodyPr>
          <a:p>
            <a:endParaRPr b="0" lang="en-IN" sz="3200" spc="-1" strike="noStrike">
              <a:latin typeface="Arial"/>
            </a:endParaRPr>
          </a:p>
        </p:txBody>
      </p:sp>
      <p:sp>
        <p:nvSpPr>
          <p:cNvPr id="152" name="PlaceHolder 4"/>
          <p:cNvSpPr>
            <a:spLocks noGrp="1"/>
          </p:cNvSpPr>
          <p:nvPr>
            <p:ph type="body"/>
          </p:nvPr>
        </p:nvSpPr>
        <p:spPr>
          <a:xfrm>
            <a:off x="673200" y="1768680"/>
            <a:ext cx="80280" cy="2090160"/>
          </a:xfrm>
          <a:prstGeom prst="rect">
            <a:avLst/>
          </a:prstGeom>
        </p:spPr>
        <p:txBody>
          <a:bodyPr lIns="0" rIns="0" tIns="0" bIns="0">
            <a:normAutofit/>
          </a:bodyPr>
          <a:p>
            <a:endParaRPr b="0" lang="en-IN" sz="3200" spc="-1" strike="noStrike">
              <a:latin typeface="Arial"/>
            </a:endParaRPr>
          </a:p>
        </p:txBody>
      </p:sp>
      <p:sp>
        <p:nvSpPr>
          <p:cNvPr id="153" name="PlaceHolder 5"/>
          <p:cNvSpPr>
            <a:spLocks noGrp="1"/>
          </p:cNvSpPr>
          <p:nvPr>
            <p:ph type="body"/>
          </p:nvPr>
        </p:nvSpPr>
        <p:spPr>
          <a:xfrm>
            <a:off x="673200" y="4057920"/>
            <a:ext cx="80280" cy="2090160"/>
          </a:xfrm>
          <a:prstGeom prst="rect">
            <a:avLst/>
          </a:prstGeom>
        </p:spPr>
        <p:txBody>
          <a:bodyPr lIns="0" rIns="0" tIns="0" bIns="0">
            <a:normAutofit/>
          </a:bodyPr>
          <a:p>
            <a:endParaRPr b="0" lang="en-IN" sz="3200" spc="-1" strike="noStrike">
              <a:latin typeface="Arial"/>
            </a:endParaRPr>
          </a:p>
        </p:txBody>
      </p:sp>
      <p:sp>
        <p:nvSpPr>
          <p:cNvPr id="154" name="PlaceHolder 6"/>
          <p:cNvSpPr>
            <a:spLocks noGrp="1"/>
          </p:cNvSpPr>
          <p:nvPr>
            <p:ph type="body"/>
          </p:nvPr>
        </p:nvSpPr>
        <p:spPr>
          <a:xfrm>
            <a:off x="588600" y="4057920"/>
            <a:ext cx="80280" cy="2090160"/>
          </a:xfrm>
          <a:prstGeom prst="rect">
            <a:avLst/>
          </a:prstGeom>
        </p:spPr>
        <p:txBody>
          <a:bodyPr lIns="0" rIns="0" tIns="0" bIns="0">
            <a:normAutofit/>
          </a:bodyPr>
          <a:p>
            <a:endParaRPr b="0" lang="en-IN" sz="3200" spc="-1" strike="noStrike">
              <a:latin typeface="Arial"/>
            </a:endParaRPr>
          </a:p>
        </p:txBody>
      </p:sp>
      <p:sp>
        <p:nvSpPr>
          <p:cNvPr id="155" name="PlaceHolder 7"/>
          <p:cNvSpPr>
            <a:spLocks noGrp="1"/>
          </p:cNvSpPr>
          <p:nvPr>
            <p:ph type="body"/>
          </p:nvPr>
        </p:nvSpPr>
        <p:spPr>
          <a:xfrm>
            <a:off x="504000" y="4057920"/>
            <a:ext cx="802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60" name="PlaceHolder 2"/>
          <p:cNvSpPr>
            <a:spLocks noGrp="1"/>
          </p:cNvSpPr>
          <p:nvPr>
            <p:ph type="subTitle"/>
          </p:nvPr>
        </p:nvSpPr>
        <p:spPr>
          <a:xfrm>
            <a:off x="504000" y="997200"/>
            <a:ext cx="249840" cy="5925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62" name="PlaceHolder 2"/>
          <p:cNvSpPr>
            <a:spLocks noGrp="1"/>
          </p:cNvSpPr>
          <p:nvPr>
            <p:ph type="body"/>
          </p:nvPr>
        </p:nvSpPr>
        <p:spPr>
          <a:xfrm>
            <a:off x="504000" y="1768680"/>
            <a:ext cx="24984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64" name="PlaceHolder 2"/>
          <p:cNvSpPr>
            <a:spLocks noGrp="1"/>
          </p:cNvSpPr>
          <p:nvPr>
            <p:ph type="body"/>
          </p:nvPr>
        </p:nvSpPr>
        <p:spPr>
          <a:xfrm>
            <a:off x="504000" y="1768680"/>
            <a:ext cx="121680" cy="438228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632160" y="1768680"/>
            <a:ext cx="12168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301320"/>
            <a:ext cx="9070200" cy="5842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69"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170" name="PlaceHolder 3"/>
          <p:cNvSpPr>
            <a:spLocks noGrp="1"/>
          </p:cNvSpPr>
          <p:nvPr>
            <p:ph type="body"/>
          </p:nvPr>
        </p:nvSpPr>
        <p:spPr>
          <a:xfrm>
            <a:off x="504000" y="4057920"/>
            <a:ext cx="121680" cy="2090160"/>
          </a:xfrm>
          <a:prstGeom prst="rect">
            <a:avLst/>
          </a:prstGeom>
        </p:spPr>
        <p:txBody>
          <a:bodyPr lIns="0" rIns="0" tIns="0" bIns="0">
            <a:normAutofit/>
          </a:bodyPr>
          <a:p>
            <a:endParaRPr b="0" lang="en-IN" sz="3200" spc="-1" strike="noStrike">
              <a:latin typeface="Arial"/>
            </a:endParaRPr>
          </a:p>
        </p:txBody>
      </p:sp>
      <p:sp>
        <p:nvSpPr>
          <p:cNvPr id="171" name="PlaceHolder 4"/>
          <p:cNvSpPr>
            <a:spLocks noGrp="1"/>
          </p:cNvSpPr>
          <p:nvPr>
            <p:ph type="body"/>
          </p:nvPr>
        </p:nvSpPr>
        <p:spPr>
          <a:xfrm>
            <a:off x="632160" y="1768680"/>
            <a:ext cx="12168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73" name="PlaceHolder 2"/>
          <p:cNvSpPr>
            <a:spLocks noGrp="1"/>
          </p:cNvSpPr>
          <p:nvPr>
            <p:ph type="body"/>
          </p:nvPr>
        </p:nvSpPr>
        <p:spPr>
          <a:xfrm>
            <a:off x="504000" y="1768680"/>
            <a:ext cx="121680" cy="4382280"/>
          </a:xfrm>
          <a:prstGeom prst="rect">
            <a:avLst/>
          </a:prstGeom>
        </p:spPr>
        <p:txBody>
          <a:bodyPr lIns="0" rIns="0" tIns="0" bIns="0">
            <a:normAutofit/>
          </a:bodyPr>
          <a:p>
            <a:endParaRPr b="0" lang="en-IN" sz="3200" spc="-1" strike="noStrike">
              <a:latin typeface="Arial"/>
            </a:endParaRPr>
          </a:p>
        </p:txBody>
      </p:sp>
      <p:sp>
        <p:nvSpPr>
          <p:cNvPr id="174"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175" name="PlaceHolder 4"/>
          <p:cNvSpPr>
            <a:spLocks noGrp="1"/>
          </p:cNvSpPr>
          <p:nvPr>
            <p:ph type="body"/>
          </p:nvPr>
        </p:nvSpPr>
        <p:spPr>
          <a:xfrm>
            <a:off x="632160" y="4057920"/>
            <a:ext cx="1216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77"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179" name="PlaceHolder 4"/>
          <p:cNvSpPr>
            <a:spLocks noGrp="1"/>
          </p:cNvSpPr>
          <p:nvPr>
            <p:ph type="body"/>
          </p:nvPr>
        </p:nvSpPr>
        <p:spPr>
          <a:xfrm>
            <a:off x="504000" y="4057920"/>
            <a:ext cx="24984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81" name="PlaceHolder 2"/>
          <p:cNvSpPr>
            <a:spLocks noGrp="1"/>
          </p:cNvSpPr>
          <p:nvPr>
            <p:ph type="body"/>
          </p:nvPr>
        </p:nvSpPr>
        <p:spPr>
          <a:xfrm>
            <a:off x="504000" y="1768680"/>
            <a:ext cx="249840" cy="2090160"/>
          </a:xfrm>
          <a:prstGeom prst="rect">
            <a:avLst/>
          </a:prstGeom>
        </p:spPr>
        <p:txBody>
          <a:bodyPr lIns="0" rIns="0" tIns="0" bIns="0">
            <a:normAutofit/>
          </a:bodyPr>
          <a:p>
            <a:endParaRPr b="0" lang="en-IN" sz="3200" spc="-1" strike="noStrike">
              <a:latin typeface="Arial"/>
            </a:endParaRPr>
          </a:p>
        </p:txBody>
      </p:sp>
      <p:sp>
        <p:nvSpPr>
          <p:cNvPr id="182" name="PlaceHolder 3"/>
          <p:cNvSpPr>
            <a:spLocks noGrp="1"/>
          </p:cNvSpPr>
          <p:nvPr>
            <p:ph type="body"/>
          </p:nvPr>
        </p:nvSpPr>
        <p:spPr>
          <a:xfrm>
            <a:off x="504000" y="4057920"/>
            <a:ext cx="24984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84"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632160" y="4057920"/>
            <a:ext cx="121680" cy="209016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504000" y="4057920"/>
            <a:ext cx="1216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0200" cy="5842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89" name="PlaceHolder 2"/>
          <p:cNvSpPr>
            <a:spLocks noGrp="1"/>
          </p:cNvSpPr>
          <p:nvPr>
            <p:ph type="body"/>
          </p:nvPr>
        </p:nvSpPr>
        <p:spPr>
          <a:xfrm>
            <a:off x="504000" y="1768680"/>
            <a:ext cx="80280" cy="2090160"/>
          </a:xfrm>
          <a:prstGeom prst="rect">
            <a:avLst/>
          </a:prstGeom>
        </p:spPr>
        <p:txBody>
          <a:bodyPr lIns="0" rIns="0" tIns="0" bIns="0">
            <a:normAutofit/>
          </a:bodyPr>
          <a:p>
            <a:endParaRPr b="0" lang="en-IN" sz="3200" spc="-1" strike="noStrike">
              <a:latin typeface="Arial"/>
            </a:endParaRPr>
          </a:p>
        </p:txBody>
      </p:sp>
      <p:sp>
        <p:nvSpPr>
          <p:cNvPr id="190" name="PlaceHolder 3"/>
          <p:cNvSpPr>
            <a:spLocks noGrp="1"/>
          </p:cNvSpPr>
          <p:nvPr>
            <p:ph type="body"/>
          </p:nvPr>
        </p:nvSpPr>
        <p:spPr>
          <a:xfrm>
            <a:off x="588600" y="1768680"/>
            <a:ext cx="80280" cy="2090160"/>
          </a:xfrm>
          <a:prstGeom prst="rect">
            <a:avLst/>
          </a:prstGeom>
        </p:spPr>
        <p:txBody>
          <a:bodyPr lIns="0" rIns="0" tIns="0" bIns="0">
            <a:normAutofit/>
          </a:bodyPr>
          <a:p>
            <a:endParaRPr b="0" lang="en-IN" sz="3200" spc="-1" strike="noStrike">
              <a:latin typeface="Arial"/>
            </a:endParaRPr>
          </a:p>
        </p:txBody>
      </p:sp>
      <p:sp>
        <p:nvSpPr>
          <p:cNvPr id="191" name="PlaceHolder 4"/>
          <p:cNvSpPr>
            <a:spLocks noGrp="1"/>
          </p:cNvSpPr>
          <p:nvPr>
            <p:ph type="body"/>
          </p:nvPr>
        </p:nvSpPr>
        <p:spPr>
          <a:xfrm>
            <a:off x="673200" y="1768680"/>
            <a:ext cx="80280" cy="2090160"/>
          </a:xfrm>
          <a:prstGeom prst="rect">
            <a:avLst/>
          </a:prstGeom>
        </p:spPr>
        <p:txBody>
          <a:bodyPr lIns="0" rIns="0" tIns="0" bIns="0">
            <a:normAutofit/>
          </a:bodyPr>
          <a:p>
            <a:endParaRPr b="0" lang="en-IN" sz="3200" spc="-1" strike="noStrike">
              <a:latin typeface="Arial"/>
            </a:endParaRPr>
          </a:p>
        </p:txBody>
      </p:sp>
      <p:sp>
        <p:nvSpPr>
          <p:cNvPr id="192" name="PlaceHolder 5"/>
          <p:cNvSpPr>
            <a:spLocks noGrp="1"/>
          </p:cNvSpPr>
          <p:nvPr>
            <p:ph type="body"/>
          </p:nvPr>
        </p:nvSpPr>
        <p:spPr>
          <a:xfrm>
            <a:off x="673200" y="4057920"/>
            <a:ext cx="80280" cy="2090160"/>
          </a:xfrm>
          <a:prstGeom prst="rect">
            <a:avLst/>
          </a:prstGeom>
        </p:spPr>
        <p:txBody>
          <a:bodyPr lIns="0" rIns="0" tIns="0" bIns="0">
            <a:normAutofit/>
          </a:bodyPr>
          <a:p>
            <a:endParaRPr b="0" lang="en-IN" sz="3200" spc="-1" strike="noStrike">
              <a:latin typeface="Arial"/>
            </a:endParaRPr>
          </a:p>
        </p:txBody>
      </p:sp>
      <p:sp>
        <p:nvSpPr>
          <p:cNvPr id="193" name="PlaceHolder 6"/>
          <p:cNvSpPr>
            <a:spLocks noGrp="1"/>
          </p:cNvSpPr>
          <p:nvPr>
            <p:ph type="body"/>
          </p:nvPr>
        </p:nvSpPr>
        <p:spPr>
          <a:xfrm>
            <a:off x="588600" y="4057920"/>
            <a:ext cx="80280" cy="2090160"/>
          </a:xfrm>
          <a:prstGeom prst="rect">
            <a:avLst/>
          </a:prstGeom>
        </p:spPr>
        <p:txBody>
          <a:bodyPr lIns="0" rIns="0" tIns="0" bIns="0">
            <a:normAutofit/>
          </a:bodyPr>
          <a:p>
            <a:endParaRPr b="0" lang="en-IN" sz="3200" spc="-1" strike="noStrike">
              <a:latin typeface="Arial"/>
            </a:endParaRPr>
          </a:p>
        </p:txBody>
      </p:sp>
      <p:sp>
        <p:nvSpPr>
          <p:cNvPr id="194" name="PlaceHolder 7"/>
          <p:cNvSpPr>
            <a:spLocks noGrp="1"/>
          </p:cNvSpPr>
          <p:nvPr>
            <p:ph type="body"/>
          </p:nvPr>
        </p:nvSpPr>
        <p:spPr>
          <a:xfrm>
            <a:off x="504000" y="4057920"/>
            <a:ext cx="802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04000" y="4057920"/>
            <a:ext cx="121680" cy="209016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632160" y="1768680"/>
            <a:ext cx="121680" cy="4382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504000" y="1768680"/>
            <a:ext cx="121680" cy="4382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32160" y="4057920"/>
            <a:ext cx="121680" cy="2090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0200" cy="126000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504000" y="1768680"/>
            <a:ext cx="121680" cy="209016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32160" y="1768680"/>
            <a:ext cx="121680" cy="209016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4057920"/>
            <a:ext cx="249840" cy="20901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200" cy="126000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504000" y="1768680"/>
            <a:ext cx="249840" cy="4382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 name="PlaceHolder 3"/>
          <p:cNvSpPr>
            <a:spLocks noGrp="1"/>
          </p:cNvSpPr>
          <p:nvPr>
            <p:ph type="body"/>
          </p:nvPr>
        </p:nvSpPr>
        <p:spPr>
          <a:xfrm>
            <a:off x="767160" y="1768680"/>
            <a:ext cx="249840" cy="4382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0200" cy="126000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40" name="PlaceHolder 2"/>
          <p:cNvSpPr>
            <a:spLocks noGrp="1"/>
          </p:cNvSpPr>
          <p:nvPr>
            <p:ph type="body"/>
          </p:nvPr>
        </p:nvSpPr>
        <p:spPr>
          <a:xfrm>
            <a:off x="504000" y="1768680"/>
            <a:ext cx="249840" cy="4382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1" name="PlaceHolder 3"/>
          <p:cNvSpPr>
            <a:spLocks noGrp="1"/>
          </p:cNvSpPr>
          <p:nvPr>
            <p:ph type="body"/>
          </p:nvPr>
        </p:nvSpPr>
        <p:spPr>
          <a:xfrm>
            <a:off x="767160" y="1768680"/>
            <a:ext cx="249840" cy="4382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0200" cy="126000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79" name="PlaceHolder 2"/>
          <p:cNvSpPr>
            <a:spLocks noGrp="1"/>
          </p:cNvSpPr>
          <p:nvPr>
            <p:ph type="body"/>
          </p:nvPr>
        </p:nvSpPr>
        <p:spPr>
          <a:xfrm>
            <a:off x="504000" y="1768680"/>
            <a:ext cx="249840" cy="4382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0" name="PlaceHolder 3"/>
          <p:cNvSpPr>
            <a:spLocks noGrp="1"/>
          </p:cNvSpPr>
          <p:nvPr>
            <p:ph type="body"/>
          </p:nvPr>
        </p:nvSpPr>
        <p:spPr>
          <a:xfrm>
            <a:off x="767160" y="1768680"/>
            <a:ext cx="249840" cy="4382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0200" cy="126000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18" name="PlaceHolder 2"/>
          <p:cNvSpPr>
            <a:spLocks noGrp="1"/>
          </p:cNvSpPr>
          <p:nvPr>
            <p:ph type="body"/>
          </p:nvPr>
        </p:nvSpPr>
        <p:spPr>
          <a:xfrm>
            <a:off x="504000" y="1768680"/>
            <a:ext cx="249840" cy="4382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19" name="PlaceHolder 3"/>
          <p:cNvSpPr>
            <a:spLocks noGrp="1"/>
          </p:cNvSpPr>
          <p:nvPr>
            <p:ph type="body"/>
          </p:nvPr>
        </p:nvSpPr>
        <p:spPr>
          <a:xfrm>
            <a:off x="767160" y="1768680"/>
            <a:ext cx="249840" cy="4382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0200" cy="126000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57" name="PlaceHolder 2"/>
          <p:cNvSpPr>
            <a:spLocks noGrp="1"/>
          </p:cNvSpPr>
          <p:nvPr>
            <p:ph type="body"/>
          </p:nvPr>
        </p:nvSpPr>
        <p:spPr>
          <a:xfrm>
            <a:off x="504000" y="1768680"/>
            <a:ext cx="249840" cy="4382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58" name="PlaceHolder 3"/>
          <p:cNvSpPr>
            <a:spLocks noGrp="1"/>
          </p:cNvSpPr>
          <p:nvPr>
            <p:ph type="body"/>
          </p:nvPr>
        </p:nvSpPr>
        <p:spPr>
          <a:xfrm>
            <a:off x="767160" y="1768680"/>
            <a:ext cx="249840" cy="4382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8.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0.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0.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0.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0.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0.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0.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0.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0.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0.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52.xml"/>
</Relationships>
</file>

<file path=ppt/slides/_rels/slide2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52.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52.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52.xml"/>
</Relationships>
</file>

<file path=ppt/slides/_rels/slide2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52.xml"/>
</Relationships>
</file>

<file path=ppt/slides/_rels/slide2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52.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5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52.xml"/>
</Relationships>
</file>

<file path=ppt/slides/_rels/slide3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52.xml"/>
</Relationships>
</file>

<file path=ppt/slides/_rels/slide3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52.xml"/>
</Relationships>
</file>

<file path=ppt/slides/_rels/slide3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52.xml"/>
</Relationships>
</file>

<file path=ppt/slides/_rels/slide3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52.xml"/>
</Relationships>
</file>

<file path=ppt/slides/_rels/slide3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52.xml"/>
</Relationships>
</file>

<file path=ppt/slides/_rels/slide3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52.xml"/>
</Relationships>
</file>

<file path=ppt/slides/_rels/slide3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52.xml"/>
</Relationships>
</file>

<file path=ppt/slides/_rels/slide3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52.xml"/>
</Relationships>
</file>

<file path=ppt/slides/_rels/slide3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52.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6.xml"/>
</Relationships>
</file>

<file path=ppt/slides/_rels/slide4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52.xml"/>
</Relationships>
</file>

<file path=ppt/slides/_rels/slide41.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52.xml"/>
</Relationships>
</file>

<file path=ppt/slides/_rels/slide42.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2.xml"/>
</Relationships>
</file>

<file path=ppt/slides/_rels/slide4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52.xml"/>
</Relationships>
</file>

<file path=ppt/slides/_rels/slide4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52.xml"/>
</Relationships>
</file>

<file path=ppt/slides/_rels/slide45.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52.xml"/>
</Relationships>
</file>

<file path=ppt/slides/_rels/slide4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52.xml"/>
</Relationships>
</file>

<file path=ppt/slides/_rels/slide4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52.xml"/>
</Relationships>
</file>

<file path=ppt/slides/_rels/slide4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52.xml"/>
</Relationships>
</file>

<file path=ppt/slides/_rels/slide4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52.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6.xml"/>
</Relationships>
</file>

<file path=ppt/slides/_rels/slide50.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52.xml"/>
</Relationships>
</file>

<file path=ppt/slides/_rels/slide51.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52.xml"/>
</Relationships>
</file>

<file path=ppt/slides/_rels/slide5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52.xml"/>
</Relationships>
</file>

<file path=ppt/slides/_rels/slide53.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52.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504000" y="2589840"/>
            <a:ext cx="9070200" cy="1589760"/>
          </a:xfrm>
          <a:prstGeom prst="rect">
            <a:avLst/>
          </a:prstGeom>
          <a:noFill/>
          <a:ln>
            <a:noFill/>
          </a:ln>
        </p:spPr>
        <p:style>
          <a:lnRef idx="0"/>
          <a:fillRef idx="0"/>
          <a:effectRef idx="0"/>
          <a:fontRef idx="minor"/>
        </p:style>
        <p:txBody>
          <a:bodyPr lIns="0" rIns="0" tIns="0" bIns="0" anchor="ctr"/>
          <a:p>
            <a:pPr algn="ctr">
              <a:lnSpc>
                <a:spcPct val="100000"/>
              </a:lnSpc>
            </a:pPr>
            <a:r>
              <a:rPr b="0" i="1" lang="en-IN" sz="2400" spc="-1" strike="noStrike">
                <a:latin typeface="Arial"/>
              </a:rPr>
              <a:t>UCI Machine Learning Repository</a:t>
            </a:r>
            <a:br/>
            <a:r>
              <a:rPr b="0" lang="en-IN" sz="4400" spc="-1" strike="noStrike">
                <a:latin typeface="Arial"/>
              </a:rPr>
              <a:t>Restaurant &amp; consumer data Data Set Analysis</a:t>
            </a:r>
            <a:endParaRPr b="0" lang="en-IN" sz="44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504000" y="301320"/>
            <a:ext cx="9068760" cy="1259280"/>
          </a:xfrm>
          <a:prstGeom prst="rect">
            <a:avLst/>
          </a:prstGeom>
          <a:noFill/>
          <a:ln>
            <a:noFill/>
          </a:ln>
        </p:spPr>
        <p:style>
          <a:lnRef idx="0"/>
          <a:fillRef idx="0"/>
          <a:effectRef idx="0"/>
          <a:fontRef idx="minor"/>
        </p:style>
      </p:sp>
      <p:pic>
        <p:nvPicPr>
          <p:cNvPr id="236" name="" descr=""/>
          <p:cNvPicPr/>
          <p:nvPr/>
        </p:nvPicPr>
        <p:blipFill>
          <a:blip r:embed="rId1"/>
          <a:stretch/>
        </p:blipFill>
        <p:spPr>
          <a:xfrm>
            <a:off x="503640" y="1800000"/>
            <a:ext cx="4425840" cy="4750920"/>
          </a:xfrm>
          <a:prstGeom prst="rect">
            <a:avLst/>
          </a:prstGeom>
          <a:ln>
            <a:noFill/>
          </a:ln>
        </p:spPr>
      </p:pic>
      <p:sp>
        <p:nvSpPr>
          <p:cNvPr id="237" name="CustomShape 2"/>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Combined Features of all restaurant having rating</a:t>
            </a:r>
            <a:endParaRPr b="0" lang="en-IN" sz="4400" spc="-1" strike="noStrike">
              <a:latin typeface="Arial"/>
            </a:endParaRPr>
          </a:p>
        </p:txBody>
      </p:sp>
      <p:sp>
        <p:nvSpPr>
          <p:cNvPr id="238" name="CustomShape 3"/>
          <p:cNvSpPr/>
          <p:nvPr/>
        </p:nvSpPr>
        <p:spPr>
          <a:xfrm>
            <a:off x="5112000" y="2664000"/>
            <a:ext cx="4425840" cy="43830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i="1" lang="en-IN" sz="2800" spc="-1" strike="noStrike">
                <a:solidFill>
                  <a:srgbClr val="000000"/>
                </a:solidFill>
                <a:latin typeface="Arial"/>
                <a:ea typeface="DejaVu Sans"/>
              </a:rPr>
              <a:t>Here 94.74% have zero rating and rest is one rating. Here we can say that Rcuisine american is not much popular.</a:t>
            </a:r>
            <a:endParaRPr b="0" lang="en-IN" sz="28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504000" y="301320"/>
            <a:ext cx="9068760" cy="1259280"/>
          </a:xfrm>
          <a:prstGeom prst="rect">
            <a:avLst/>
          </a:prstGeom>
          <a:noFill/>
          <a:ln>
            <a:noFill/>
          </a:ln>
        </p:spPr>
        <p:style>
          <a:lnRef idx="0"/>
          <a:fillRef idx="0"/>
          <a:effectRef idx="0"/>
          <a:fontRef idx="minor"/>
        </p:style>
      </p:sp>
      <p:pic>
        <p:nvPicPr>
          <p:cNvPr id="240" name="" descr=""/>
          <p:cNvPicPr/>
          <p:nvPr/>
        </p:nvPicPr>
        <p:blipFill>
          <a:blip r:embed="rId1"/>
          <a:stretch/>
        </p:blipFill>
        <p:spPr>
          <a:xfrm>
            <a:off x="503640" y="1872000"/>
            <a:ext cx="4425840" cy="4822920"/>
          </a:xfrm>
          <a:prstGeom prst="rect">
            <a:avLst/>
          </a:prstGeom>
          <a:ln>
            <a:noFill/>
          </a:ln>
        </p:spPr>
      </p:pic>
      <p:sp>
        <p:nvSpPr>
          <p:cNvPr id="241" name="CustomShape 2"/>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Combined Features of all Restaurant having rating</a:t>
            </a:r>
            <a:endParaRPr b="0" lang="en-IN" sz="4400" spc="-1" strike="noStrike">
              <a:latin typeface="Arial"/>
            </a:endParaRPr>
          </a:p>
        </p:txBody>
      </p:sp>
      <p:sp>
        <p:nvSpPr>
          <p:cNvPr id="242" name="CustomShape 3"/>
          <p:cNvSpPr/>
          <p:nvPr/>
        </p:nvSpPr>
        <p:spPr>
          <a:xfrm>
            <a:off x="5152680" y="2448000"/>
            <a:ext cx="4425840" cy="43830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i="1" lang="en-IN" sz="2800" spc="-1" strike="noStrike">
                <a:solidFill>
                  <a:srgbClr val="000000"/>
                </a:solidFill>
                <a:latin typeface="Arial"/>
                <a:ea typeface="DejaVu Sans"/>
              </a:rPr>
              <a:t>Here we see that Rcuisin armenian have 98.95% have zero rating and rest have 1.0 rating. </a:t>
            </a:r>
            <a:endParaRPr b="0" lang="en-IN" sz="28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504000" y="301320"/>
            <a:ext cx="9068760" cy="1259280"/>
          </a:xfrm>
          <a:prstGeom prst="rect">
            <a:avLst/>
          </a:prstGeom>
          <a:noFill/>
          <a:ln>
            <a:noFill/>
          </a:ln>
        </p:spPr>
        <p:style>
          <a:lnRef idx="0"/>
          <a:fillRef idx="0"/>
          <a:effectRef idx="0"/>
          <a:fontRef idx="minor"/>
        </p:style>
      </p:sp>
      <p:pic>
        <p:nvPicPr>
          <p:cNvPr id="244" name="" descr=""/>
          <p:cNvPicPr/>
          <p:nvPr/>
        </p:nvPicPr>
        <p:blipFill>
          <a:blip r:embed="rId1"/>
          <a:stretch/>
        </p:blipFill>
        <p:spPr>
          <a:xfrm>
            <a:off x="503640" y="2088000"/>
            <a:ext cx="4426200" cy="4175280"/>
          </a:xfrm>
          <a:prstGeom prst="rect">
            <a:avLst/>
          </a:prstGeom>
          <a:ln>
            <a:noFill/>
          </a:ln>
        </p:spPr>
      </p:pic>
      <p:sp>
        <p:nvSpPr>
          <p:cNvPr id="245" name="CustomShape 2"/>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Combined Features of all Restaurant having rating</a:t>
            </a:r>
            <a:endParaRPr b="0" lang="en-IN" sz="4400" spc="-1" strike="noStrike">
              <a:latin typeface="Arial"/>
            </a:endParaRPr>
          </a:p>
        </p:txBody>
      </p:sp>
      <p:sp>
        <p:nvSpPr>
          <p:cNvPr id="246" name="CustomShape 3"/>
          <p:cNvSpPr/>
          <p:nvPr/>
        </p:nvSpPr>
        <p:spPr>
          <a:xfrm>
            <a:off x="5152680" y="1768680"/>
            <a:ext cx="4426200" cy="43833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800" spc="-1" strike="noStrike">
                <a:solidFill>
                  <a:srgbClr val="000000"/>
                </a:solidFill>
                <a:latin typeface="Arial"/>
                <a:ea typeface="DejaVu Sans"/>
              </a:rPr>
              <a:t>Here we see that Rcuisin bakery have 98.95% have zero rating and rest have 1.0 rating</a:t>
            </a:r>
            <a:endParaRPr b="0" lang="en-IN" sz="28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504000" y="301320"/>
            <a:ext cx="9068760" cy="1259280"/>
          </a:xfrm>
          <a:prstGeom prst="rect">
            <a:avLst/>
          </a:prstGeom>
          <a:noFill/>
          <a:ln>
            <a:noFill/>
          </a:ln>
        </p:spPr>
        <p:style>
          <a:lnRef idx="0"/>
          <a:fillRef idx="0"/>
          <a:effectRef idx="0"/>
          <a:fontRef idx="minor"/>
        </p:style>
      </p:sp>
      <p:pic>
        <p:nvPicPr>
          <p:cNvPr id="248" name="" descr=""/>
          <p:cNvPicPr/>
          <p:nvPr/>
        </p:nvPicPr>
        <p:blipFill>
          <a:blip r:embed="rId1"/>
          <a:stretch/>
        </p:blipFill>
        <p:spPr>
          <a:xfrm>
            <a:off x="503640" y="1944000"/>
            <a:ext cx="4426560" cy="4535640"/>
          </a:xfrm>
          <a:prstGeom prst="rect">
            <a:avLst/>
          </a:prstGeom>
          <a:ln>
            <a:noFill/>
          </a:ln>
        </p:spPr>
      </p:pic>
      <p:sp>
        <p:nvSpPr>
          <p:cNvPr id="249" name="CustomShape 2"/>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250" name="CustomShape 3"/>
          <p:cNvSpPr/>
          <p:nvPr/>
        </p:nvSpPr>
        <p:spPr>
          <a:xfrm>
            <a:off x="5152680" y="1768680"/>
            <a:ext cx="4426560" cy="4383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800" spc="-1" strike="noStrike">
                <a:solidFill>
                  <a:srgbClr val="000000"/>
                </a:solidFill>
                <a:latin typeface="Arial"/>
                <a:ea typeface="DejaVu Sans"/>
              </a:rPr>
              <a:t>Here we see that Rcuisin bar have 83.32% have zero rating and 13.68% have 1.0 rating</a:t>
            </a:r>
            <a:endParaRPr b="0" lang="en-IN" sz="28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504000" y="301320"/>
            <a:ext cx="9068760" cy="1259280"/>
          </a:xfrm>
          <a:prstGeom prst="rect">
            <a:avLst/>
          </a:prstGeom>
          <a:noFill/>
          <a:ln>
            <a:noFill/>
          </a:ln>
        </p:spPr>
        <p:style>
          <a:lnRef idx="0"/>
          <a:fillRef idx="0"/>
          <a:effectRef idx="0"/>
          <a:fontRef idx="minor"/>
        </p:style>
      </p:sp>
      <p:pic>
        <p:nvPicPr>
          <p:cNvPr id="252" name="" descr=""/>
          <p:cNvPicPr/>
          <p:nvPr/>
        </p:nvPicPr>
        <p:blipFill>
          <a:blip r:embed="rId1"/>
          <a:stretch/>
        </p:blipFill>
        <p:spPr>
          <a:xfrm>
            <a:off x="503640" y="2016000"/>
            <a:ext cx="4426560" cy="4175640"/>
          </a:xfrm>
          <a:prstGeom prst="rect">
            <a:avLst/>
          </a:prstGeom>
          <a:ln>
            <a:noFill/>
          </a:ln>
        </p:spPr>
      </p:pic>
      <p:sp>
        <p:nvSpPr>
          <p:cNvPr id="253" name="CustomShape 2"/>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254" name="CustomShape 3"/>
          <p:cNvSpPr/>
          <p:nvPr/>
        </p:nvSpPr>
        <p:spPr>
          <a:xfrm>
            <a:off x="5152680" y="1768680"/>
            <a:ext cx="4426560" cy="4383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800" spc="-1" strike="noStrike">
                <a:solidFill>
                  <a:srgbClr val="000000"/>
                </a:solidFill>
                <a:latin typeface="Arial"/>
                <a:ea typeface="DejaVu Sans"/>
              </a:rPr>
              <a:t>Here we see that Rcuisin bar pub brewery have 93.68% have zero rating and rest have 1.0 rating</a:t>
            </a:r>
            <a:endParaRPr b="0" lang="en-IN" sz="28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504000" y="301320"/>
            <a:ext cx="9068760" cy="1259280"/>
          </a:xfrm>
          <a:prstGeom prst="rect">
            <a:avLst/>
          </a:prstGeom>
          <a:noFill/>
          <a:ln>
            <a:noFill/>
          </a:ln>
        </p:spPr>
        <p:style>
          <a:lnRef idx="0"/>
          <a:fillRef idx="0"/>
          <a:effectRef idx="0"/>
          <a:fontRef idx="minor"/>
        </p:style>
      </p:sp>
      <p:pic>
        <p:nvPicPr>
          <p:cNvPr id="256" name="" descr=""/>
          <p:cNvPicPr/>
          <p:nvPr/>
        </p:nvPicPr>
        <p:blipFill>
          <a:blip r:embed="rId1"/>
          <a:stretch/>
        </p:blipFill>
        <p:spPr>
          <a:xfrm>
            <a:off x="503640" y="2016000"/>
            <a:ext cx="4426560" cy="4463640"/>
          </a:xfrm>
          <a:prstGeom prst="rect">
            <a:avLst/>
          </a:prstGeom>
          <a:ln>
            <a:noFill/>
          </a:ln>
        </p:spPr>
      </p:pic>
      <p:sp>
        <p:nvSpPr>
          <p:cNvPr id="257" name="CustomShape 2"/>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258" name="CustomShape 3"/>
          <p:cNvSpPr/>
          <p:nvPr/>
        </p:nvSpPr>
        <p:spPr>
          <a:xfrm>
            <a:off x="5152680" y="1768680"/>
            <a:ext cx="4426560" cy="4383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800" spc="-1" strike="noStrike">
                <a:solidFill>
                  <a:srgbClr val="000000"/>
                </a:solidFill>
                <a:latin typeface="Arial"/>
                <a:ea typeface="DejaVu Sans"/>
              </a:rPr>
              <a:t>Here we see that Rcuisin breakfast brunch have 98.95% have zero rating and rest have 1.0 rating</a:t>
            </a:r>
            <a:endParaRPr b="0" lang="en-IN" sz="28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04000" y="301320"/>
            <a:ext cx="9068760" cy="1259280"/>
          </a:xfrm>
          <a:prstGeom prst="rect">
            <a:avLst/>
          </a:prstGeom>
          <a:noFill/>
          <a:ln>
            <a:noFill/>
          </a:ln>
        </p:spPr>
        <p:style>
          <a:lnRef idx="0"/>
          <a:fillRef idx="0"/>
          <a:effectRef idx="0"/>
          <a:fontRef idx="minor"/>
        </p:style>
      </p:sp>
      <p:pic>
        <p:nvPicPr>
          <p:cNvPr id="260" name="" descr=""/>
          <p:cNvPicPr/>
          <p:nvPr/>
        </p:nvPicPr>
        <p:blipFill>
          <a:blip r:embed="rId1"/>
          <a:stretch/>
        </p:blipFill>
        <p:spPr>
          <a:xfrm>
            <a:off x="503640" y="1944000"/>
            <a:ext cx="4426560" cy="4535640"/>
          </a:xfrm>
          <a:prstGeom prst="rect">
            <a:avLst/>
          </a:prstGeom>
          <a:ln>
            <a:noFill/>
          </a:ln>
        </p:spPr>
      </p:pic>
      <p:sp>
        <p:nvSpPr>
          <p:cNvPr id="261" name="CustomShape 2"/>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262" name="CustomShape 3"/>
          <p:cNvSpPr/>
          <p:nvPr/>
        </p:nvSpPr>
        <p:spPr>
          <a:xfrm>
            <a:off x="5152680" y="1768680"/>
            <a:ext cx="4426560" cy="4383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800" spc="-1" strike="noStrike">
                <a:solidFill>
                  <a:srgbClr val="000000"/>
                </a:solidFill>
                <a:latin typeface="Arial"/>
                <a:ea typeface="DejaVu Sans"/>
              </a:rPr>
              <a:t>Here we see that Rcuisin burgers have 94.74% have zero rating and rest have 1.0 rating</a:t>
            </a:r>
            <a:endParaRPr b="0" lang="en-IN" sz="28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04000" y="301320"/>
            <a:ext cx="9068760" cy="1259280"/>
          </a:xfrm>
          <a:prstGeom prst="rect">
            <a:avLst/>
          </a:prstGeom>
          <a:noFill/>
          <a:ln>
            <a:noFill/>
          </a:ln>
        </p:spPr>
        <p:style>
          <a:lnRef idx="0"/>
          <a:fillRef idx="0"/>
          <a:effectRef idx="0"/>
          <a:fontRef idx="minor"/>
        </p:style>
      </p:sp>
      <p:pic>
        <p:nvPicPr>
          <p:cNvPr id="264" name="" descr=""/>
          <p:cNvPicPr/>
          <p:nvPr/>
        </p:nvPicPr>
        <p:blipFill>
          <a:blip r:embed="rId1"/>
          <a:stretch/>
        </p:blipFill>
        <p:spPr>
          <a:xfrm>
            <a:off x="503640" y="2160000"/>
            <a:ext cx="4426560" cy="4319640"/>
          </a:xfrm>
          <a:prstGeom prst="rect">
            <a:avLst/>
          </a:prstGeom>
          <a:ln>
            <a:noFill/>
          </a:ln>
        </p:spPr>
      </p:pic>
      <p:sp>
        <p:nvSpPr>
          <p:cNvPr id="265" name="CustomShape 2"/>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266" name="CustomShape 3"/>
          <p:cNvSpPr/>
          <p:nvPr/>
        </p:nvSpPr>
        <p:spPr>
          <a:xfrm>
            <a:off x="5152680" y="1768680"/>
            <a:ext cx="4426560" cy="4383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800" spc="-1" strike="noStrike">
                <a:solidFill>
                  <a:srgbClr val="000000"/>
                </a:solidFill>
                <a:latin typeface="Arial"/>
                <a:ea typeface="DejaVu Sans"/>
              </a:rPr>
              <a:t>Here we see that Rcuisin cafe-coffee shop have 98.95% have zero rating and rest have 1.0 rating</a:t>
            </a:r>
            <a:endParaRPr b="0" lang="en-IN" sz="28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504000" y="301320"/>
            <a:ext cx="9068760" cy="1259280"/>
          </a:xfrm>
          <a:prstGeom prst="rect">
            <a:avLst/>
          </a:prstGeom>
          <a:noFill/>
          <a:ln>
            <a:noFill/>
          </a:ln>
        </p:spPr>
        <p:style>
          <a:lnRef idx="0"/>
          <a:fillRef idx="0"/>
          <a:effectRef idx="0"/>
          <a:fontRef idx="minor"/>
        </p:style>
      </p:sp>
      <p:pic>
        <p:nvPicPr>
          <p:cNvPr id="268" name="" descr=""/>
          <p:cNvPicPr/>
          <p:nvPr/>
        </p:nvPicPr>
        <p:blipFill>
          <a:blip r:embed="rId1"/>
          <a:stretch/>
        </p:blipFill>
        <p:spPr>
          <a:xfrm>
            <a:off x="503640" y="2538000"/>
            <a:ext cx="4426560" cy="2845080"/>
          </a:xfrm>
          <a:prstGeom prst="rect">
            <a:avLst/>
          </a:prstGeom>
          <a:ln>
            <a:noFill/>
          </a:ln>
        </p:spPr>
      </p:pic>
      <p:sp>
        <p:nvSpPr>
          <p:cNvPr id="269" name="CustomShape 2"/>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270" name="CustomShape 3"/>
          <p:cNvSpPr/>
          <p:nvPr/>
        </p:nvSpPr>
        <p:spPr>
          <a:xfrm>
            <a:off x="5152680" y="1768680"/>
            <a:ext cx="4426560" cy="4383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800" spc="-1" strike="noStrike">
                <a:solidFill>
                  <a:srgbClr val="000000"/>
                </a:solidFill>
                <a:latin typeface="Arial"/>
                <a:ea typeface="DejaVu Sans"/>
              </a:rPr>
              <a:t>Here we see that Rcuisin cafeteria have 90.53% have zero rating and rest have 1.0 rating</a:t>
            </a:r>
            <a:endParaRPr b="0" lang="en-IN" sz="2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504000" y="301320"/>
            <a:ext cx="9068760" cy="1259280"/>
          </a:xfrm>
          <a:prstGeom prst="rect">
            <a:avLst/>
          </a:prstGeom>
          <a:noFill/>
          <a:ln>
            <a:noFill/>
          </a:ln>
        </p:spPr>
        <p:style>
          <a:lnRef idx="0"/>
          <a:fillRef idx="0"/>
          <a:effectRef idx="0"/>
          <a:fontRef idx="minor"/>
        </p:style>
      </p:sp>
      <p:pic>
        <p:nvPicPr>
          <p:cNvPr id="272" name="" descr=""/>
          <p:cNvPicPr/>
          <p:nvPr/>
        </p:nvPicPr>
        <p:blipFill>
          <a:blip r:embed="rId1"/>
          <a:stretch/>
        </p:blipFill>
        <p:spPr>
          <a:xfrm>
            <a:off x="503640" y="2088000"/>
            <a:ext cx="4426560" cy="4103640"/>
          </a:xfrm>
          <a:prstGeom prst="rect">
            <a:avLst/>
          </a:prstGeom>
          <a:ln>
            <a:noFill/>
          </a:ln>
        </p:spPr>
      </p:pic>
      <p:sp>
        <p:nvSpPr>
          <p:cNvPr id="273" name="CustomShape 2"/>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274" name="CustomShape 3"/>
          <p:cNvSpPr/>
          <p:nvPr/>
        </p:nvSpPr>
        <p:spPr>
          <a:xfrm>
            <a:off x="5152680" y="1768680"/>
            <a:ext cx="4426560" cy="4383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800" spc="-1" strike="noStrike">
                <a:solidFill>
                  <a:srgbClr val="000000"/>
                </a:solidFill>
                <a:latin typeface="Arial"/>
                <a:ea typeface="DejaVu Sans"/>
              </a:rPr>
              <a:t>Here we see that Rcuisin chinese have 96.84% have zero rating and rest have 1.0 rating</a:t>
            </a:r>
            <a:endParaRPr b="0" lang="en-IN" sz="28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04000" y="301320"/>
            <a:ext cx="9068760" cy="1259280"/>
          </a:xfrm>
          <a:prstGeom prst="rect">
            <a:avLst/>
          </a:prstGeom>
          <a:noFill/>
          <a:ln>
            <a:noFill/>
          </a:ln>
        </p:spPr>
        <p:style>
          <a:lnRef idx="0"/>
          <a:fillRef idx="0"/>
          <a:effectRef idx="0"/>
          <a:fontRef idx="minor"/>
        </p:style>
      </p:sp>
      <p:sp>
        <p:nvSpPr>
          <p:cNvPr id="197" name="CustomShape 2"/>
          <p:cNvSpPr/>
          <p:nvPr/>
        </p:nvSpPr>
        <p:spPr>
          <a:xfrm>
            <a:off x="504000" y="301320"/>
            <a:ext cx="9068760" cy="1259280"/>
          </a:xfrm>
          <a:prstGeom prst="rect">
            <a:avLst/>
          </a:prstGeom>
          <a:noFill/>
          <a:ln>
            <a:noFill/>
          </a:ln>
        </p:spPr>
        <p:style>
          <a:lnRef idx="0"/>
          <a:fillRef idx="0"/>
          <a:effectRef idx="0"/>
          <a:fontRef idx="minor"/>
        </p:style>
      </p:sp>
      <p:sp>
        <p:nvSpPr>
          <p:cNvPr id="198" name="CustomShape 3"/>
          <p:cNvSpPr/>
          <p:nvPr/>
        </p:nvSpPr>
        <p:spPr>
          <a:xfrm>
            <a:off x="5152680" y="1768680"/>
            <a:ext cx="4424760" cy="4381560"/>
          </a:xfrm>
          <a:prstGeom prst="rect">
            <a:avLst/>
          </a:prstGeom>
          <a:noFill/>
          <a:ln>
            <a:noFill/>
          </a:ln>
        </p:spPr>
        <p:style>
          <a:lnRef idx="0"/>
          <a:fillRef idx="0"/>
          <a:effectRef idx="0"/>
          <a:fontRef idx="minor"/>
        </p:style>
      </p:sp>
      <p:sp>
        <p:nvSpPr>
          <p:cNvPr id="199" name="CustomShape 4"/>
          <p:cNvSpPr/>
          <p:nvPr/>
        </p:nvSpPr>
        <p:spPr>
          <a:xfrm>
            <a:off x="1008000" y="1808640"/>
            <a:ext cx="2158200" cy="4381560"/>
          </a:xfrm>
          <a:prstGeom prst="rect">
            <a:avLst/>
          </a:prstGeom>
          <a:noFill/>
          <a:ln>
            <a:noFill/>
          </a:ln>
        </p:spPr>
        <p:style>
          <a:lnRef idx="0"/>
          <a:fillRef idx="0"/>
          <a:effectRef idx="0"/>
          <a:fontRef idx="minor"/>
        </p:style>
      </p:sp>
      <p:pic>
        <p:nvPicPr>
          <p:cNvPr id="200" name="" descr=""/>
          <p:cNvPicPr/>
          <p:nvPr/>
        </p:nvPicPr>
        <p:blipFill>
          <a:blip r:embed="rId1"/>
          <a:stretch/>
        </p:blipFill>
        <p:spPr>
          <a:xfrm>
            <a:off x="503640" y="2088000"/>
            <a:ext cx="5039280" cy="4246920"/>
          </a:xfrm>
          <a:prstGeom prst="rect">
            <a:avLst/>
          </a:prstGeom>
          <a:ln>
            <a:noFill/>
          </a:ln>
        </p:spPr>
      </p:pic>
      <p:sp>
        <p:nvSpPr>
          <p:cNvPr id="201" name="CustomShape 5"/>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User profile Column</a:t>
            </a:r>
            <a:endParaRPr b="0" lang="en-IN" sz="4400" spc="-1" strike="noStrike">
              <a:latin typeface="Arial"/>
            </a:endParaRPr>
          </a:p>
        </p:txBody>
      </p:sp>
      <p:sp>
        <p:nvSpPr>
          <p:cNvPr id="202" name="CustomShape 6"/>
          <p:cNvSpPr/>
          <p:nvPr/>
        </p:nvSpPr>
        <p:spPr>
          <a:xfrm>
            <a:off x="6192000" y="2952000"/>
            <a:ext cx="3166920" cy="33109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i="1" lang="en-IN" sz="2800" spc="-1" strike="noStrike">
                <a:solidFill>
                  <a:srgbClr val="000000"/>
                </a:solidFill>
                <a:latin typeface="Arial"/>
                <a:ea typeface="DejaVu Sans"/>
              </a:rPr>
              <a:t>We see that 80.74% of user are not smoker, but 19.26% of user are smoker.</a:t>
            </a:r>
            <a:endParaRPr b="0" lang="en-IN" sz="2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504000" y="301320"/>
            <a:ext cx="9068760" cy="1259280"/>
          </a:xfrm>
          <a:prstGeom prst="rect">
            <a:avLst/>
          </a:prstGeom>
          <a:noFill/>
          <a:ln>
            <a:noFill/>
          </a:ln>
        </p:spPr>
        <p:style>
          <a:lnRef idx="0"/>
          <a:fillRef idx="0"/>
          <a:effectRef idx="0"/>
          <a:fontRef idx="minor"/>
        </p:style>
      </p:sp>
      <p:pic>
        <p:nvPicPr>
          <p:cNvPr id="276" name="" descr=""/>
          <p:cNvPicPr/>
          <p:nvPr/>
        </p:nvPicPr>
        <p:blipFill>
          <a:blip r:embed="rId1"/>
          <a:stretch/>
        </p:blipFill>
        <p:spPr>
          <a:xfrm>
            <a:off x="503640" y="2016000"/>
            <a:ext cx="4426560" cy="4247640"/>
          </a:xfrm>
          <a:prstGeom prst="rect">
            <a:avLst/>
          </a:prstGeom>
          <a:ln>
            <a:noFill/>
          </a:ln>
        </p:spPr>
      </p:pic>
      <p:sp>
        <p:nvSpPr>
          <p:cNvPr id="277" name="CustomShape 2"/>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278" name="CustomShape 3"/>
          <p:cNvSpPr/>
          <p:nvPr/>
        </p:nvSpPr>
        <p:spPr>
          <a:xfrm>
            <a:off x="5152680" y="1768680"/>
            <a:ext cx="4426560" cy="4383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800" spc="-1" strike="noStrike">
                <a:solidFill>
                  <a:srgbClr val="000000"/>
                </a:solidFill>
                <a:latin typeface="Arial"/>
                <a:ea typeface="DejaVu Sans"/>
              </a:rPr>
              <a:t>Here we see that Rcuisin contemporary have 97.89% have zero rating and rest have 1.0 rating</a:t>
            </a:r>
            <a:endParaRPr b="0" lang="en-IN" sz="28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504000" y="301320"/>
            <a:ext cx="9068760" cy="1259280"/>
          </a:xfrm>
          <a:prstGeom prst="rect">
            <a:avLst/>
          </a:prstGeom>
          <a:noFill/>
          <a:ln>
            <a:noFill/>
          </a:ln>
        </p:spPr>
        <p:style>
          <a:lnRef idx="0"/>
          <a:fillRef idx="0"/>
          <a:effectRef idx="0"/>
          <a:fontRef idx="minor"/>
        </p:style>
      </p:sp>
      <p:pic>
        <p:nvPicPr>
          <p:cNvPr id="280" name="" descr=""/>
          <p:cNvPicPr/>
          <p:nvPr/>
        </p:nvPicPr>
        <p:blipFill>
          <a:blip r:embed="rId1"/>
          <a:stretch/>
        </p:blipFill>
        <p:spPr>
          <a:xfrm>
            <a:off x="503640" y="1944000"/>
            <a:ext cx="4426560" cy="4463640"/>
          </a:xfrm>
          <a:prstGeom prst="rect">
            <a:avLst/>
          </a:prstGeom>
          <a:ln>
            <a:noFill/>
          </a:ln>
        </p:spPr>
      </p:pic>
      <p:sp>
        <p:nvSpPr>
          <p:cNvPr id="281" name="CustomShape 2"/>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282" name="CustomShape 3"/>
          <p:cNvSpPr/>
          <p:nvPr/>
        </p:nvSpPr>
        <p:spPr>
          <a:xfrm>
            <a:off x="5152680" y="1768680"/>
            <a:ext cx="4426560" cy="4383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800" spc="-1" strike="noStrike">
                <a:solidFill>
                  <a:srgbClr val="000000"/>
                </a:solidFill>
                <a:latin typeface="Arial"/>
                <a:ea typeface="DejaVu Sans"/>
              </a:rPr>
              <a:t>Here we see that Rcuisin family have 97.89% have zero rating and rest have 1.0 rating</a:t>
            </a:r>
            <a:endParaRPr b="0" lang="en-IN" sz="28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504000" y="301320"/>
            <a:ext cx="9068760" cy="1259280"/>
          </a:xfrm>
          <a:prstGeom prst="rect">
            <a:avLst/>
          </a:prstGeom>
          <a:noFill/>
          <a:ln>
            <a:noFill/>
          </a:ln>
        </p:spPr>
        <p:style>
          <a:lnRef idx="0"/>
          <a:fillRef idx="0"/>
          <a:effectRef idx="0"/>
          <a:fontRef idx="minor"/>
        </p:style>
      </p:sp>
      <p:pic>
        <p:nvPicPr>
          <p:cNvPr id="284" name="" descr=""/>
          <p:cNvPicPr/>
          <p:nvPr/>
        </p:nvPicPr>
        <p:blipFill>
          <a:blip r:embed="rId1"/>
          <a:stretch/>
        </p:blipFill>
        <p:spPr>
          <a:xfrm>
            <a:off x="503640" y="2088000"/>
            <a:ext cx="4426560" cy="4103640"/>
          </a:xfrm>
          <a:prstGeom prst="rect">
            <a:avLst/>
          </a:prstGeom>
          <a:ln>
            <a:noFill/>
          </a:ln>
        </p:spPr>
      </p:pic>
      <p:sp>
        <p:nvSpPr>
          <p:cNvPr id="285" name="CustomShape 2"/>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286" name="CustomShape 3"/>
          <p:cNvSpPr/>
          <p:nvPr/>
        </p:nvSpPr>
        <p:spPr>
          <a:xfrm>
            <a:off x="5152680" y="1768680"/>
            <a:ext cx="4426560" cy="4383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800" spc="-1" strike="noStrike">
                <a:solidFill>
                  <a:srgbClr val="000000"/>
                </a:solidFill>
                <a:latin typeface="Arial"/>
                <a:ea typeface="DejaVu Sans"/>
              </a:rPr>
              <a:t>Here we see that Rcuisin fast food have 91.58% have zero rating and rest have 1.0 rating</a:t>
            </a:r>
            <a:endParaRPr b="0" lang="en-IN" sz="28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504000" y="301320"/>
            <a:ext cx="9070200" cy="1260000"/>
          </a:xfrm>
          <a:prstGeom prst="rect">
            <a:avLst/>
          </a:prstGeom>
          <a:noFill/>
          <a:ln>
            <a:noFill/>
          </a:ln>
        </p:spPr>
        <p:style>
          <a:lnRef idx="0"/>
          <a:fillRef idx="0"/>
          <a:effectRef idx="0"/>
          <a:fontRef idx="minor"/>
        </p:style>
      </p:sp>
      <p:sp>
        <p:nvSpPr>
          <p:cNvPr id="288" name="CustomShape 2"/>
          <p:cNvSpPr/>
          <p:nvPr/>
        </p:nvSpPr>
        <p:spPr>
          <a:xfrm>
            <a:off x="504000" y="1768680"/>
            <a:ext cx="4425120" cy="4382280"/>
          </a:xfrm>
          <a:prstGeom prst="rect">
            <a:avLst/>
          </a:prstGeom>
          <a:noFill/>
          <a:ln>
            <a:noFill/>
          </a:ln>
        </p:spPr>
        <p:style>
          <a:lnRef idx="0"/>
          <a:fillRef idx="0"/>
          <a:effectRef idx="0"/>
          <a:fontRef idx="minor"/>
        </p:style>
      </p:sp>
      <p:pic>
        <p:nvPicPr>
          <p:cNvPr id="289" name="" descr=""/>
          <p:cNvPicPr/>
          <p:nvPr/>
        </p:nvPicPr>
        <p:blipFill>
          <a:blip r:embed="rId1"/>
          <a:stretch/>
        </p:blipFill>
        <p:spPr>
          <a:xfrm>
            <a:off x="503640" y="2088000"/>
            <a:ext cx="4824000" cy="3959640"/>
          </a:xfrm>
          <a:prstGeom prst="rect">
            <a:avLst/>
          </a:prstGeom>
          <a:ln>
            <a:noFill/>
          </a:ln>
        </p:spPr>
      </p:pic>
      <p:sp>
        <p:nvSpPr>
          <p:cNvPr id="290"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291" name="CustomShape 4"/>
          <p:cNvSpPr/>
          <p:nvPr/>
        </p:nvSpPr>
        <p:spPr>
          <a:xfrm>
            <a:off x="5760000" y="1944000"/>
            <a:ext cx="3671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800" spc="-1" strike="noStrike">
                <a:solidFill>
                  <a:srgbClr val="000000"/>
                </a:solidFill>
                <a:latin typeface="Arial"/>
                <a:ea typeface="DejaVu Sans"/>
              </a:rPr>
              <a:t>Here we see that Rcuisin game have 98.95% have zero rating and rest have 1.0 rating</a:t>
            </a:r>
            <a:endParaRPr b="0" lang="en-IN" sz="28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504000" y="301320"/>
            <a:ext cx="9070200" cy="1260000"/>
          </a:xfrm>
          <a:prstGeom prst="rect">
            <a:avLst/>
          </a:prstGeom>
          <a:noFill/>
          <a:ln>
            <a:noFill/>
          </a:ln>
        </p:spPr>
        <p:style>
          <a:lnRef idx="0"/>
          <a:fillRef idx="0"/>
          <a:effectRef idx="0"/>
          <a:fontRef idx="minor"/>
        </p:style>
      </p:sp>
      <p:sp>
        <p:nvSpPr>
          <p:cNvPr id="293" name="CustomShape 2"/>
          <p:cNvSpPr/>
          <p:nvPr/>
        </p:nvSpPr>
        <p:spPr>
          <a:xfrm>
            <a:off x="504000" y="1768680"/>
            <a:ext cx="4425120" cy="4382280"/>
          </a:xfrm>
          <a:prstGeom prst="rect">
            <a:avLst/>
          </a:prstGeom>
          <a:noFill/>
          <a:ln>
            <a:noFill/>
          </a:ln>
        </p:spPr>
        <p:style>
          <a:lnRef idx="0"/>
          <a:fillRef idx="0"/>
          <a:effectRef idx="0"/>
          <a:fontRef idx="minor"/>
        </p:style>
      </p:sp>
      <p:pic>
        <p:nvPicPr>
          <p:cNvPr id="294" name="" descr=""/>
          <p:cNvPicPr/>
          <p:nvPr/>
        </p:nvPicPr>
        <p:blipFill>
          <a:blip r:embed="rId1"/>
          <a:stretch/>
        </p:blipFill>
        <p:spPr>
          <a:xfrm>
            <a:off x="648000" y="2304000"/>
            <a:ext cx="4895640" cy="4103640"/>
          </a:xfrm>
          <a:prstGeom prst="rect">
            <a:avLst/>
          </a:prstGeom>
          <a:ln>
            <a:noFill/>
          </a:ln>
        </p:spPr>
      </p:pic>
      <p:sp>
        <p:nvSpPr>
          <p:cNvPr id="295"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296" name="CustomShape 4"/>
          <p:cNvSpPr/>
          <p:nvPr/>
        </p:nvSpPr>
        <p:spPr>
          <a:xfrm>
            <a:off x="6192000" y="1872000"/>
            <a:ext cx="2735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r>
              <a:rPr b="0" i="1" lang="en-IN" sz="2600" spc="-1" strike="noStrike">
                <a:solidFill>
                  <a:srgbClr val="000000"/>
                </a:solidFill>
                <a:latin typeface="Arial"/>
                <a:ea typeface="DejaVu Sans"/>
              </a:rPr>
              <a:t>Here we see that Rcuisin international have 95.79% have zero rating and rest have 1.0 rating</a:t>
            </a:r>
            <a:endParaRPr b="0" lang="en-IN" sz="260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504000" y="301320"/>
            <a:ext cx="9070200" cy="1260000"/>
          </a:xfrm>
          <a:prstGeom prst="rect">
            <a:avLst/>
          </a:prstGeom>
          <a:noFill/>
          <a:ln>
            <a:noFill/>
          </a:ln>
        </p:spPr>
        <p:style>
          <a:lnRef idx="0"/>
          <a:fillRef idx="0"/>
          <a:effectRef idx="0"/>
          <a:fontRef idx="minor"/>
        </p:style>
      </p:sp>
      <p:sp>
        <p:nvSpPr>
          <p:cNvPr id="298" name="CustomShape 2"/>
          <p:cNvSpPr/>
          <p:nvPr/>
        </p:nvSpPr>
        <p:spPr>
          <a:xfrm>
            <a:off x="504000" y="1768680"/>
            <a:ext cx="4425120" cy="4382280"/>
          </a:xfrm>
          <a:prstGeom prst="rect">
            <a:avLst/>
          </a:prstGeom>
          <a:noFill/>
          <a:ln>
            <a:noFill/>
          </a:ln>
        </p:spPr>
        <p:style>
          <a:lnRef idx="0"/>
          <a:fillRef idx="0"/>
          <a:effectRef idx="0"/>
          <a:fontRef idx="minor"/>
        </p:style>
      </p:sp>
      <p:pic>
        <p:nvPicPr>
          <p:cNvPr id="299" name="" descr=""/>
          <p:cNvPicPr/>
          <p:nvPr/>
        </p:nvPicPr>
        <p:blipFill>
          <a:blip r:embed="rId1"/>
          <a:stretch/>
        </p:blipFill>
        <p:spPr>
          <a:xfrm>
            <a:off x="503640" y="2016000"/>
            <a:ext cx="4536000" cy="4134960"/>
          </a:xfrm>
          <a:prstGeom prst="rect">
            <a:avLst/>
          </a:prstGeom>
          <a:ln>
            <a:noFill/>
          </a:ln>
        </p:spPr>
      </p:pic>
      <p:sp>
        <p:nvSpPr>
          <p:cNvPr id="300"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01" name="CustomShape 4"/>
          <p:cNvSpPr/>
          <p:nvPr/>
        </p:nvSpPr>
        <p:spPr>
          <a:xfrm>
            <a:off x="6336000" y="1881360"/>
            <a:ext cx="2951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600" spc="-1" strike="noStrike">
                <a:solidFill>
                  <a:srgbClr val="000000"/>
                </a:solidFill>
                <a:latin typeface="Arial"/>
                <a:ea typeface="DejaVu Sans"/>
              </a:rPr>
              <a:t>Here we see that Rcuisin italian have 95.79% have zero rating and rest have 1.0 rating</a:t>
            </a:r>
            <a:endParaRPr b="0" lang="en-IN" sz="26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504000" y="301320"/>
            <a:ext cx="9070200" cy="1260000"/>
          </a:xfrm>
          <a:prstGeom prst="rect">
            <a:avLst/>
          </a:prstGeom>
          <a:noFill/>
          <a:ln>
            <a:noFill/>
          </a:ln>
        </p:spPr>
        <p:style>
          <a:lnRef idx="0"/>
          <a:fillRef idx="0"/>
          <a:effectRef idx="0"/>
          <a:fontRef idx="minor"/>
        </p:style>
      </p:sp>
      <p:sp>
        <p:nvSpPr>
          <p:cNvPr id="303" name="CustomShape 2"/>
          <p:cNvSpPr/>
          <p:nvPr/>
        </p:nvSpPr>
        <p:spPr>
          <a:xfrm>
            <a:off x="504000" y="1768680"/>
            <a:ext cx="4425120" cy="4382280"/>
          </a:xfrm>
          <a:prstGeom prst="rect">
            <a:avLst/>
          </a:prstGeom>
          <a:noFill/>
          <a:ln>
            <a:noFill/>
          </a:ln>
        </p:spPr>
        <p:style>
          <a:lnRef idx="0"/>
          <a:fillRef idx="0"/>
          <a:effectRef idx="0"/>
          <a:fontRef idx="minor"/>
        </p:style>
      </p:sp>
      <p:pic>
        <p:nvPicPr>
          <p:cNvPr id="304" name="" descr=""/>
          <p:cNvPicPr/>
          <p:nvPr/>
        </p:nvPicPr>
        <p:blipFill>
          <a:blip r:embed="rId1"/>
          <a:stretch/>
        </p:blipFill>
        <p:spPr>
          <a:xfrm>
            <a:off x="503640" y="2088000"/>
            <a:ext cx="5256000" cy="4062960"/>
          </a:xfrm>
          <a:prstGeom prst="rect">
            <a:avLst/>
          </a:prstGeom>
          <a:ln>
            <a:noFill/>
          </a:ln>
        </p:spPr>
      </p:pic>
      <p:sp>
        <p:nvSpPr>
          <p:cNvPr id="305"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06" name="CustomShape 4"/>
          <p:cNvSpPr/>
          <p:nvPr/>
        </p:nvSpPr>
        <p:spPr>
          <a:xfrm>
            <a:off x="6768000" y="2025360"/>
            <a:ext cx="2447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600" spc="-1" strike="noStrike">
                <a:solidFill>
                  <a:srgbClr val="000000"/>
                </a:solidFill>
                <a:latin typeface="Arial"/>
                <a:ea typeface="DejaVu Sans"/>
              </a:rPr>
              <a:t>Here we see that Rcuisin japanese have 94.74% have zero rating and rest have 1.0 rating</a:t>
            </a:r>
            <a:endParaRPr b="0" lang="en-IN" sz="260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504000" y="301320"/>
            <a:ext cx="9070200" cy="1260000"/>
          </a:xfrm>
          <a:prstGeom prst="rect">
            <a:avLst/>
          </a:prstGeom>
          <a:noFill/>
          <a:ln>
            <a:noFill/>
          </a:ln>
        </p:spPr>
        <p:style>
          <a:lnRef idx="0"/>
          <a:fillRef idx="0"/>
          <a:effectRef idx="0"/>
          <a:fontRef idx="minor"/>
        </p:style>
      </p:sp>
      <p:sp>
        <p:nvSpPr>
          <p:cNvPr id="308" name="CustomShape 2"/>
          <p:cNvSpPr/>
          <p:nvPr/>
        </p:nvSpPr>
        <p:spPr>
          <a:xfrm>
            <a:off x="504000" y="1768680"/>
            <a:ext cx="4425120" cy="4382280"/>
          </a:xfrm>
          <a:prstGeom prst="rect">
            <a:avLst/>
          </a:prstGeom>
          <a:noFill/>
          <a:ln>
            <a:noFill/>
          </a:ln>
        </p:spPr>
        <p:style>
          <a:lnRef idx="0"/>
          <a:fillRef idx="0"/>
          <a:effectRef idx="0"/>
          <a:fontRef idx="minor"/>
        </p:style>
      </p:sp>
      <p:pic>
        <p:nvPicPr>
          <p:cNvPr id="309" name="" descr=""/>
          <p:cNvPicPr/>
          <p:nvPr/>
        </p:nvPicPr>
        <p:blipFill>
          <a:blip r:embed="rId1"/>
          <a:stretch/>
        </p:blipFill>
        <p:spPr>
          <a:xfrm>
            <a:off x="503640" y="1944000"/>
            <a:ext cx="4824000" cy="4206960"/>
          </a:xfrm>
          <a:prstGeom prst="rect">
            <a:avLst/>
          </a:prstGeom>
          <a:ln>
            <a:noFill/>
          </a:ln>
        </p:spPr>
      </p:pic>
      <p:sp>
        <p:nvSpPr>
          <p:cNvPr id="310"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11" name="CustomShape 4"/>
          <p:cNvSpPr/>
          <p:nvPr/>
        </p:nvSpPr>
        <p:spPr>
          <a:xfrm>
            <a:off x="6624000" y="1872000"/>
            <a:ext cx="2879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600" spc="-1" strike="noStrike">
                <a:solidFill>
                  <a:srgbClr val="000000"/>
                </a:solidFill>
                <a:latin typeface="Arial"/>
                <a:ea typeface="DejaVu Sans"/>
              </a:rPr>
              <a:t>Here we see that Rcuisin mediterranean have 98.95% have zero rating and rest have 1.0 rating</a:t>
            </a:r>
            <a:endParaRPr b="0" lang="en-IN" sz="2600" spc="-1" strike="noStrike">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504000" y="301320"/>
            <a:ext cx="9070200" cy="1260000"/>
          </a:xfrm>
          <a:prstGeom prst="rect">
            <a:avLst/>
          </a:prstGeom>
          <a:noFill/>
          <a:ln>
            <a:noFill/>
          </a:ln>
        </p:spPr>
        <p:style>
          <a:lnRef idx="0"/>
          <a:fillRef idx="0"/>
          <a:effectRef idx="0"/>
          <a:fontRef idx="minor"/>
        </p:style>
      </p:sp>
      <p:sp>
        <p:nvSpPr>
          <p:cNvPr id="313" name="CustomShape 2"/>
          <p:cNvSpPr/>
          <p:nvPr/>
        </p:nvSpPr>
        <p:spPr>
          <a:xfrm>
            <a:off x="504000" y="1768680"/>
            <a:ext cx="4425120" cy="4382280"/>
          </a:xfrm>
          <a:prstGeom prst="rect">
            <a:avLst/>
          </a:prstGeom>
          <a:noFill/>
          <a:ln>
            <a:noFill/>
          </a:ln>
        </p:spPr>
        <p:style>
          <a:lnRef idx="0"/>
          <a:fillRef idx="0"/>
          <a:effectRef idx="0"/>
          <a:fontRef idx="minor"/>
        </p:style>
      </p:sp>
      <p:pic>
        <p:nvPicPr>
          <p:cNvPr id="314" name="" descr=""/>
          <p:cNvPicPr/>
          <p:nvPr/>
        </p:nvPicPr>
        <p:blipFill>
          <a:blip r:embed="rId1"/>
          <a:stretch/>
        </p:blipFill>
        <p:spPr>
          <a:xfrm>
            <a:off x="503640" y="2016000"/>
            <a:ext cx="5328000" cy="4134960"/>
          </a:xfrm>
          <a:prstGeom prst="rect">
            <a:avLst/>
          </a:prstGeom>
          <a:ln>
            <a:noFill/>
          </a:ln>
        </p:spPr>
      </p:pic>
      <p:sp>
        <p:nvSpPr>
          <p:cNvPr id="315"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16" name="CustomShape 4"/>
          <p:cNvSpPr/>
          <p:nvPr/>
        </p:nvSpPr>
        <p:spPr>
          <a:xfrm>
            <a:off x="6408000" y="1737360"/>
            <a:ext cx="3023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600" spc="-1" strike="noStrike">
                <a:solidFill>
                  <a:srgbClr val="000000"/>
                </a:solidFill>
                <a:latin typeface="Arial"/>
                <a:ea typeface="DejaVu Sans"/>
              </a:rPr>
              <a:t>Here we see that Rcuisin mexican have 70.53% have zero rating and 29.47% have 1.0 rating</a:t>
            </a:r>
            <a:endParaRPr b="0" lang="en-IN" sz="26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504000" y="301320"/>
            <a:ext cx="9070200" cy="1260000"/>
          </a:xfrm>
          <a:prstGeom prst="rect">
            <a:avLst/>
          </a:prstGeom>
          <a:noFill/>
          <a:ln>
            <a:noFill/>
          </a:ln>
        </p:spPr>
        <p:style>
          <a:lnRef idx="0"/>
          <a:fillRef idx="0"/>
          <a:effectRef idx="0"/>
          <a:fontRef idx="minor"/>
        </p:style>
      </p:sp>
      <p:sp>
        <p:nvSpPr>
          <p:cNvPr id="318" name="CustomShape 2"/>
          <p:cNvSpPr/>
          <p:nvPr/>
        </p:nvSpPr>
        <p:spPr>
          <a:xfrm>
            <a:off x="504000" y="1768680"/>
            <a:ext cx="4425120" cy="4382280"/>
          </a:xfrm>
          <a:prstGeom prst="rect">
            <a:avLst/>
          </a:prstGeom>
          <a:noFill/>
          <a:ln>
            <a:noFill/>
          </a:ln>
        </p:spPr>
        <p:style>
          <a:lnRef idx="0"/>
          <a:fillRef idx="0"/>
          <a:effectRef idx="0"/>
          <a:fontRef idx="minor"/>
        </p:style>
      </p:sp>
      <p:pic>
        <p:nvPicPr>
          <p:cNvPr id="319" name="" descr=""/>
          <p:cNvPicPr/>
          <p:nvPr/>
        </p:nvPicPr>
        <p:blipFill>
          <a:blip r:embed="rId1"/>
          <a:stretch/>
        </p:blipFill>
        <p:spPr>
          <a:xfrm>
            <a:off x="503640" y="2088000"/>
            <a:ext cx="5544000" cy="4062960"/>
          </a:xfrm>
          <a:prstGeom prst="rect">
            <a:avLst/>
          </a:prstGeom>
          <a:ln>
            <a:noFill/>
          </a:ln>
        </p:spPr>
      </p:pic>
      <p:sp>
        <p:nvSpPr>
          <p:cNvPr id="320"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21" name="CustomShape 4"/>
          <p:cNvSpPr/>
          <p:nvPr/>
        </p:nvSpPr>
        <p:spPr>
          <a:xfrm>
            <a:off x="6768000" y="1944000"/>
            <a:ext cx="2663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r>
              <a:rPr b="0" i="1" lang="en-IN" sz="2600" spc="-1" strike="noStrike">
                <a:solidFill>
                  <a:srgbClr val="000000"/>
                </a:solidFill>
                <a:latin typeface="Arial"/>
                <a:ea typeface="DejaVu Sans"/>
              </a:rPr>
              <a:t>Here we see that Rcuisin pizzeria have 94.74% have zero rating and rest have 1.0 rating</a:t>
            </a:r>
            <a:endParaRPr b="0" lang="en-IN" sz="2600" spc="-1" strike="noStrike">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6048000" y="2240640"/>
            <a:ext cx="3238920" cy="43822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i="1" lang="en-IN" sz="2800" spc="-1" strike="noStrike">
                <a:solidFill>
                  <a:srgbClr val="000000"/>
                </a:solidFill>
                <a:latin typeface="Arial"/>
                <a:ea typeface="DejaVu Sans"/>
              </a:rPr>
              <a:t>We see that Drink level are of three type abstemious (36.96%), casual drinker(34.06%) ,social drinker (28.99%)</a:t>
            </a:r>
            <a:endParaRPr b="0" lang="en-IN" sz="2800" spc="-1" strike="noStrike">
              <a:latin typeface="Arial"/>
            </a:endParaRPr>
          </a:p>
        </p:txBody>
      </p:sp>
      <p:sp>
        <p:nvSpPr>
          <p:cNvPr id="204" name="CustomShape 2"/>
          <p:cNvSpPr/>
          <p:nvPr/>
        </p:nvSpPr>
        <p:spPr>
          <a:xfrm>
            <a:off x="504000" y="301320"/>
            <a:ext cx="9068760" cy="1259280"/>
          </a:xfrm>
          <a:prstGeom prst="rect">
            <a:avLst/>
          </a:prstGeom>
          <a:noFill/>
          <a:ln>
            <a:noFill/>
          </a:ln>
        </p:spPr>
        <p:style>
          <a:lnRef idx="0"/>
          <a:fillRef idx="0"/>
          <a:effectRef idx="0"/>
          <a:fontRef idx="minor"/>
        </p:style>
      </p:sp>
      <p:pic>
        <p:nvPicPr>
          <p:cNvPr id="205" name="" descr=""/>
          <p:cNvPicPr/>
          <p:nvPr/>
        </p:nvPicPr>
        <p:blipFill>
          <a:blip r:embed="rId1"/>
          <a:stretch/>
        </p:blipFill>
        <p:spPr>
          <a:xfrm>
            <a:off x="503640" y="1944000"/>
            <a:ext cx="5183280" cy="4318200"/>
          </a:xfrm>
          <a:prstGeom prst="rect">
            <a:avLst/>
          </a:prstGeom>
          <a:ln>
            <a:noFill/>
          </a:ln>
        </p:spPr>
      </p:pic>
      <p:sp>
        <p:nvSpPr>
          <p:cNvPr id="206" name="CustomShape 3"/>
          <p:cNvSpPr/>
          <p:nvPr/>
        </p:nvSpPr>
        <p:spPr>
          <a:xfrm>
            <a:off x="504000" y="301320"/>
            <a:ext cx="9068760" cy="1259280"/>
          </a:xfrm>
          <a:prstGeom prst="rect">
            <a:avLst/>
          </a:prstGeom>
          <a:noFill/>
          <a:ln>
            <a:noFill/>
          </a:ln>
        </p:spPr>
        <p:style>
          <a:lnRef idx="0"/>
          <a:fillRef idx="0"/>
          <a:effectRef idx="0"/>
          <a:fontRef idx="minor"/>
        </p:style>
      </p:sp>
      <p:sp>
        <p:nvSpPr>
          <p:cNvPr id="207" name="CustomShape 4"/>
          <p:cNvSpPr/>
          <p:nvPr/>
        </p:nvSpPr>
        <p:spPr>
          <a:xfrm>
            <a:off x="5152680" y="1768680"/>
            <a:ext cx="4424760" cy="4381560"/>
          </a:xfrm>
          <a:prstGeom prst="rect">
            <a:avLst/>
          </a:prstGeom>
          <a:noFill/>
          <a:ln>
            <a:noFill/>
          </a:ln>
        </p:spPr>
        <p:style>
          <a:lnRef idx="0"/>
          <a:fillRef idx="0"/>
          <a:effectRef idx="0"/>
          <a:fontRef idx="minor"/>
        </p:style>
      </p:sp>
      <p:sp>
        <p:nvSpPr>
          <p:cNvPr id="208" name="CustomShape 5"/>
          <p:cNvSpPr/>
          <p:nvPr/>
        </p:nvSpPr>
        <p:spPr>
          <a:xfrm>
            <a:off x="504000" y="301320"/>
            <a:ext cx="9068760" cy="1259280"/>
          </a:xfrm>
          <a:prstGeom prst="rect">
            <a:avLst/>
          </a:prstGeom>
          <a:noFill/>
          <a:ln>
            <a:noFill/>
          </a:ln>
        </p:spPr>
        <p:style>
          <a:lnRef idx="0"/>
          <a:fillRef idx="0"/>
          <a:effectRef idx="0"/>
          <a:fontRef idx="minor"/>
        </p:style>
      </p:sp>
      <p:sp>
        <p:nvSpPr>
          <p:cNvPr id="209" name="CustomShape 6"/>
          <p:cNvSpPr/>
          <p:nvPr/>
        </p:nvSpPr>
        <p:spPr>
          <a:xfrm>
            <a:off x="864000" y="1880640"/>
            <a:ext cx="4286880" cy="4381560"/>
          </a:xfrm>
          <a:prstGeom prst="rect">
            <a:avLst/>
          </a:prstGeom>
          <a:noFill/>
          <a:ln>
            <a:noFill/>
          </a:ln>
        </p:spPr>
        <p:style>
          <a:lnRef idx="0"/>
          <a:fillRef idx="0"/>
          <a:effectRef idx="0"/>
          <a:fontRef idx="minor"/>
        </p:style>
      </p:sp>
      <p:sp>
        <p:nvSpPr>
          <p:cNvPr id="210" name="CustomShape 7"/>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User Profile Column </a:t>
            </a:r>
            <a:endParaRPr b="0" lang="en-IN" sz="44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504000" y="301320"/>
            <a:ext cx="9070200" cy="1260000"/>
          </a:xfrm>
          <a:prstGeom prst="rect">
            <a:avLst/>
          </a:prstGeom>
          <a:noFill/>
          <a:ln>
            <a:noFill/>
          </a:ln>
        </p:spPr>
        <p:style>
          <a:lnRef idx="0"/>
          <a:fillRef idx="0"/>
          <a:effectRef idx="0"/>
          <a:fontRef idx="minor"/>
        </p:style>
      </p:sp>
      <p:sp>
        <p:nvSpPr>
          <p:cNvPr id="323" name="CustomShape 2"/>
          <p:cNvSpPr/>
          <p:nvPr/>
        </p:nvSpPr>
        <p:spPr>
          <a:xfrm>
            <a:off x="504000" y="1768680"/>
            <a:ext cx="4425120" cy="4382280"/>
          </a:xfrm>
          <a:prstGeom prst="rect">
            <a:avLst/>
          </a:prstGeom>
          <a:noFill/>
          <a:ln>
            <a:noFill/>
          </a:ln>
        </p:spPr>
        <p:style>
          <a:lnRef idx="0"/>
          <a:fillRef idx="0"/>
          <a:effectRef idx="0"/>
          <a:fontRef idx="minor"/>
        </p:style>
      </p:sp>
      <p:pic>
        <p:nvPicPr>
          <p:cNvPr id="324" name="" descr=""/>
          <p:cNvPicPr/>
          <p:nvPr/>
        </p:nvPicPr>
        <p:blipFill>
          <a:blip r:embed="rId1"/>
          <a:stretch/>
        </p:blipFill>
        <p:spPr>
          <a:xfrm>
            <a:off x="503640" y="2160000"/>
            <a:ext cx="4824000" cy="3990960"/>
          </a:xfrm>
          <a:prstGeom prst="rect">
            <a:avLst/>
          </a:prstGeom>
          <a:ln>
            <a:noFill/>
          </a:ln>
        </p:spPr>
      </p:pic>
      <p:sp>
        <p:nvSpPr>
          <p:cNvPr id="325"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26" name="CustomShape 4"/>
          <p:cNvSpPr/>
          <p:nvPr/>
        </p:nvSpPr>
        <p:spPr>
          <a:xfrm>
            <a:off x="6408000" y="1953360"/>
            <a:ext cx="2447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600" spc="-1" strike="noStrike">
                <a:solidFill>
                  <a:srgbClr val="000000"/>
                </a:solidFill>
                <a:latin typeface="Arial"/>
                <a:ea typeface="DejaVu Sans"/>
              </a:rPr>
              <a:t>Here we see that Rcuisin regional have 98.95% have zero rating and rest have 1.0 rating</a:t>
            </a:r>
            <a:endParaRPr b="0" lang="en-IN" sz="2600" spc="-1" strike="noStrike">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504000" y="301320"/>
            <a:ext cx="9070200" cy="1260000"/>
          </a:xfrm>
          <a:prstGeom prst="rect">
            <a:avLst/>
          </a:prstGeom>
          <a:noFill/>
          <a:ln>
            <a:noFill/>
          </a:ln>
        </p:spPr>
        <p:style>
          <a:lnRef idx="0"/>
          <a:fillRef idx="0"/>
          <a:effectRef idx="0"/>
          <a:fontRef idx="minor"/>
        </p:style>
      </p:sp>
      <p:sp>
        <p:nvSpPr>
          <p:cNvPr id="328" name="CustomShape 2"/>
          <p:cNvSpPr/>
          <p:nvPr/>
        </p:nvSpPr>
        <p:spPr>
          <a:xfrm>
            <a:off x="504000" y="1768680"/>
            <a:ext cx="4425120" cy="4382280"/>
          </a:xfrm>
          <a:prstGeom prst="rect">
            <a:avLst/>
          </a:prstGeom>
          <a:noFill/>
          <a:ln>
            <a:noFill/>
          </a:ln>
        </p:spPr>
        <p:style>
          <a:lnRef idx="0"/>
          <a:fillRef idx="0"/>
          <a:effectRef idx="0"/>
          <a:fontRef idx="minor"/>
        </p:style>
      </p:sp>
      <p:pic>
        <p:nvPicPr>
          <p:cNvPr id="329" name="" descr=""/>
          <p:cNvPicPr/>
          <p:nvPr/>
        </p:nvPicPr>
        <p:blipFill>
          <a:blip r:embed="rId1"/>
          <a:stretch/>
        </p:blipFill>
        <p:spPr>
          <a:xfrm>
            <a:off x="503640" y="2016000"/>
            <a:ext cx="4608000" cy="3671640"/>
          </a:xfrm>
          <a:prstGeom prst="rect">
            <a:avLst/>
          </a:prstGeom>
          <a:ln>
            <a:noFill/>
          </a:ln>
        </p:spPr>
      </p:pic>
      <p:sp>
        <p:nvSpPr>
          <p:cNvPr id="330"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31" name="CustomShape 4"/>
          <p:cNvSpPr/>
          <p:nvPr/>
        </p:nvSpPr>
        <p:spPr>
          <a:xfrm>
            <a:off x="6192000" y="1800000"/>
            <a:ext cx="2591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600" spc="-1" strike="noStrike">
                <a:solidFill>
                  <a:srgbClr val="000000"/>
                </a:solidFill>
                <a:latin typeface="Arial"/>
                <a:ea typeface="DejaVu Sans"/>
              </a:rPr>
              <a:t>Here we see that Rcuisine seafood have 94.74% have zero rating and rest have 1.0 rating</a:t>
            </a:r>
            <a:endParaRPr b="0" lang="en-IN" sz="2600" spc="-1" strike="noStrike">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504000" y="301320"/>
            <a:ext cx="9070200" cy="1260000"/>
          </a:xfrm>
          <a:prstGeom prst="rect">
            <a:avLst/>
          </a:prstGeom>
          <a:noFill/>
          <a:ln>
            <a:noFill/>
          </a:ln>
        </p:spPr>
        <p:style>
          <a:lnRef idx="0"/>
          <a:fillRef idx="0"/>
          <a:effectRef idx="0"/>
          <a:fontRef idx="minor"/>
        </p:style>
      </p:sp>
      <p:sp>
        <p:nvSpPr>
          <p:cNvPr id="333" name="CustomShape 2"/>
          <p:cNvSpPr/>
          <p:nvPr/>
        </p:nvSpPr>
        <p:spPr>
          <a:xfrm>
            <a:off x="504000" y="1768680"/>
            <a:ext cx="4425120" cy="4382280"/>
          </a:xfrm>
          <a:prstGeom prst="rect">
            <a:avLst/>
          </a:prstGeom>
          <a:noFill/>
          <a:ln>
            <a:noFill/>
          </a:ln>
        </p:spPr>
        <p:style>
          <a:lnRef idx="0"/>
          <a:fillRef idx="0"/>
          <a:effectRef idx="0"/>
          <a:fontRef idx="minor"/>
        </p:style>
      </p:sp>
      <p:pic>
        <p:nvPicPr>
          <p:cNvPr id="334" name="" descr=""/>
          <p:cNvPicPr/>
          <p:nvPr/>
        </p:nvPicPr>
        <p:blipFill>
          <a:blip r:embed="rId1"/>
          <a:stretch/>
        </p:blipFill>
        <p:spPr>
          <a:xfrm>
            <a:off x="503640" y="2088000"/>
            <a:ext cx="4320000" cy="4175640"/>
          </a:xfrm>
          <a:prstGeom prst="rect">
            <a:avLst/>
          </a:prstGeom>
          <a:ln>
            <a:noFill/>
          </a:ln>
        </p:spPr>
      </p:pic>
      <p:sp>
        <p:nvSpPr>
          <p:cNvPr id="335"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36" name="CustomShape 4"/>
          <p:cNvSpPr/>
          <p:nvPr/>
        </p:nvSpPr>
        <p:spPr>
          <a:xfrm>
            <a:off x="6408000" y="1944000"/>
            <a:ext cx="2879640" cy="40629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600" spc="-1" strike="noStrike">
                <a:solidFill>
                  <a:srgbClr val="000000"/>
                </a:solidFill>
                <a:latin typeface="Arial"/>
                <a:ea typeface="DejaVu Sans"/>
              </a:rPr>
              <a:t>Here we see that Rcuisine vietnamese have 98.95% have zero rating and rest have 1.0 rating</a:t>
            </a:r>
            <a:endParaRPr b="0" lang="en-IN" sz="26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504000" y="301320"/>
            <a:ext cx="9070200" cy="1260000"/>
          </a:xfrm>
          <a:prstGeom prst="rect">
            <a:avLst/>
          </a:prstGeom>
          <a:noFill/>
          <a:ln>
            <a:noFill/>
          </a:ln>
        </p:spPr>
        <p:style>
          <a:lnRef idx="0"/>
          <a:fillRef idx="0"/>
          <a:effectRef idx="0"/>
          <a:fontRef idx="minor"/>
        </p:style>
      </p:sp>
      <p:sp>
        <p:nvSpPr>
          <p:cNvPr id="338" name="CustomShape 2"/>
          <p:cNvSpPr/>
          <p:nvPr/>
        </p:nvSpPr>
        <p:spPr>
          <a:xfrm>
            <a:off x="504000" y="1768680"/>
            <a:ext cx="4425120" cy="4382280"/>
          </a:xfrm>
          <a:prstGeom prst="rect">
            <a:avLst/>
          </a:prstGeom>
          <a:noFill/>
          <a:ln>
            <a:noFill/>
          </a:ln>
        </p:spPr>
        <p:style>
          <a:lnRef idx="0"/>
          <a:fillRef idx="0"/>
          <a:effectRef idx="0"/>
          <a:fontRef idx="minor"/>
        </p:style>
      </p:sp>
      <p:pic>
        <p:nvPicPr>
          <p:cNvPr id="339" name="" descr=""/>
          <p:cNvPicPr/>
          <p:nvPr/>
        </p:nvPicPr>
        <p:blipFill>
          <a:blip r:embed="rId1"/>
          <a:stretch/>
        </p:blipFill>
        <p:spPr>
          <a:xfrm>
            <a:off x="503640" y="2088000"/>
            <a:ext cx="5472000" cy="4062960"/>
          </a:xfrm>
          <a:prstGeom prst="rect">
            <a:avLst/>
          </a:prstGeom>
          <a:ln>
            <a:noFill/>
          </a:ln>
        </p:spPr>
      </p:pic>
      <p:sp>
        <p:nvSpPr>
          <p:cNvPr id="340"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41" name="CustomShape 4"/>
          <p:cNvSpPr/>
          <p:nvPr/>
        </p:nvSpPr>
        <p:spPr>
          <a:xfrm>
            <a:off x="5976000" y="1665360"/>
            <a:ext cx="3167640" cy="474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600" spc="-1" strike="noStrike">
                <a:solidFill>
                  <a:srgbClr val="000000"/>
                </a:solidFill>
                <a:latin typeface="Arial"/>
                <a:ea typeface="DejaVu Sans"/>
              </a:rPr>
              <a:t>Here we see that Parking lot none have 50.0% have zero rating and 50.0% have 1.0 rating</a:t>
            </a:r>
            <a:endParaRPr b="0" lang="en-IN" sz="26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504000" y="301320"/>
            <a:ext cx="9070200" cy="1260000"/>
          </a:xfrm>
          <a:prstGeom prst="rect">
            <a:avLst/>
          </a:prstGeom>
          <a:noFill/>
          <a:ln>
            <a:noFill/>
          </a:ln>
        </p:spPr>
        <p:style>
          <a:lnRef idx="0"/>
          <a:fillRef idx="0"/>
          <a:effectRef idx="0"/>
          <a:fontRef idx="minor"/>
        </p:style>
      </p:sp>
      <p:sp>
        <p:nvSpPr>
          <p:cNvPr id="343" name="CustomShape 2"/>
          <p:cNvSpPr/>
          <p:nvPr/>
        </p:nvSpPr>
        <p:spPr>
          <a:xfrm>
            <a:off x="504000" y="1768680"/>
            <a:ext cx="4425120" cy="4382280"/>
          </a:xfrm>
          <a:prstGeom prst="rect">
            <a:avLst/>
          </a:prstGeom>
          <a:noFill/>
          <a:ln>
            <a:noFill/>
          </a:ln>
        </p:spPr>
        <p:style>
          <a:lnRef idx="0"/>
          <a:fillRef idx="0"/>
          <a:effectRef idx="0"/>
          <a:fontRef idx="minor"/>
        </p:style>
      </p:sp>
      <p:pic>
        <p:nvPicPr>
          <p:cNvPr id="344" name="" descr=""/>
          <p:cNvPicPr/>
          <p:nvPr/>
        </p:nvPicPr>
        <p:blipFill>
          <a:blip r:embed="rId1"/>
          <a:stretch/>
        </p:blipFill>
        <p:spPr>
          <a:xfrm>
            <a:off x="503640" y="2016000"/>
            <a:ext cx="5400000" cy="4463640"/>
          </a:xfrm>
          <a:prstGeom prst="rect">
            <a:avLst/>
          </a:prstGeom>
          <a:ln>
            <a:noFill/>
          </a:ln>
        </p:spPr>
      </p:pic>
      <p:sp>
        <p:nvSpPr>
          <p:cNvPr id="345"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46" name="CustomShape 4"/>
          <p:cNvSpPr/>
          <p:nvPr/>
        </p:nvSpPr>
        <p:spPr>
          <a:xfrm>
            <a:off x="6696000" y="1800000"/>
            <a:ext cx="3167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600" spc="-1" strike="noStrike">
                <a:solidFill>
                  <a:srgbClr val="000000"/>
                </a:solidFill>
                <a:latin typeface="Arial"/>
                <a:ea typeface="DejaVu Sans"/>
              </a:rPr>
              <a:t>Here we see that Parking lot public have 87.69% have zero rating and 12.31% have 1.0 rating</a:t>
            </a:r>
            <a:endParaRPr b="0" lang="en-IN" sz="2600" spc="-1" strike="noStrike">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504000" y="301320"/>
            <a:ext cx="9070200" cy="1260000"/>
          </a:xfrm>
          <a:prstGeom prst="rect">
            <a:avLst/>
          </a:prstGeom>
          <a:noFill/>
          <a:ln>
            <a:noFill/>
          </a:ln>
        </p:spPr>
        <p:style>
          <a:lnRef idx="0"/>
          <a:fillRef idx="0"/>
          <a:effectRef idx="0"/>
          <a:fontRef idx="minor"/>
        </p:style>
      </p:sp>
      <p:sp>
        <p:nvSpPr>
          <p:cNvPr id="348" name="CustomShape 2"/>
          <p:cNvSpPr/>
          <p:nvPr/>
        </p:nvSpPr>
        <p:spPr>
          <a:xfrm>
            <a:off x="504000" y="1768680"/>
            <a:ext cx="4425120" cy="4382280"/>
          </a:xfrm>
          <a:prstGeom prst="rect">
            <a:avLst/>
          </a:prstGeom>
          <a:noFill/>
          <a:ln>
            <a:noFill/>
          </a:ln>
        </p:spPr>
        <p:style>
          <a:lnRef idx="0"/>
          <a:fillRef idx="0"/>
          <a:effectRef idx="0"/>
          <a:fontRef idx="minor"/>
        </p:style>
      </p:sp>
      <p:pic>
        <p:nvPicPr>
          <p:cNvPr id="349" name="" descr=""/>
          <p:cNvPicPr/>
          <p:nvPr/>
        </p:nvPicPr>
        <p:blipFill>
          <a:blip r:embed="rId1"/>
          <a:stretch/>
        </p:blipFill>
        <p:spPr>
          <a:xfrm>
            <a:off x="503640" y="2160000"/>
            <a:ext cx="5184000" cy="3990960"/>
          </a:xfrm>
          <a:prstGeom prst="rect">
            <a:avLst/>
          </a:prstGeom>
          <a:ln>
            <a:noFill/>
          </a:ln>
        </p:spPr>
      </p:pic>
      <p:sp>
        <p:nvSpPr>
          <p:cNvPr id="350"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51" name="CustomShape 4"/>
          <p:cNvSpPr/>
          <p:nvPr/>
        </p:nvSpPr>
        <p:spPr>
          <a:xfrm>
            <a:off x="6120000" y="1800000"/>
            <a:ext cx="2807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600" spc="-1" strike="noStrike">
                <a:solidFill>
                  <a:srgbClr val="000000"/>
                </a:solidFill>
                <a:latin typeface="Arial"/>
                <a:ea typeface="DejaVu Sans"/>
              </a:rPr>
              <a:t>Here we see that Parking lot valet parking have 97.69% have zero rating and rest have 1.0 rating</a:t>
            </a:r>
            <a:endParaRPr b="0" lang="en-IN" sz="26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504000" y="301320"/>
            <a:ext cx="9070200" cy="1260000"/>
          </a:xfrm>
          <a:prstGeom prst="rect">
            <a:avLst/>
          </a:prstGeom>
          <a:noFill/>
          <a:ln>
            <a:noFill/>
          </a:ln>
        </p:spPr>
        <p:style>
          <a:lnRef idx="0"/>
          <a:fillRef idx="0"/>
          <a:effectRef idx="0"/>
          <a:fontRef idx="minor"/>
        </p:style>
      </p:sp>
      <p:sp>
        <p:nvSpPr>
          <p:cNvPr id="353" name="CustomShape 2"/>
          <p:cNvSpPr/>
          <p:nvPr/>
        </p:nvSpPr>
        <p:spPr>
          <a:xfrm>
            <a:off x="504000" y="1768680"/>
            <a:ext cx="4425120" cy="4382280"/>
          </a:xfrm>
          <a:prstGeom prst="rect">
            <a:avLst/>
          </a:prstGeom>
          <a:noFill/>
          <a:ln>
            <a:noFill/>
          </a:ln>
        </p:spPr>
        <p:style>
          <a:lnRef idx="0"/>
          <a:fillRef idx="0"/>
          <a:effectRef idx="0"/>
          <a:fontRef idx="minor"/>
        </p:style>
      </p:sp>
      <p:pic>
        <p:nvPicPr>
          <p:cNvPr id="354" name="" descr=""/>
          <p:cNvPicPr/>
          <p:nvPr/>
        </p:nvPicPr>
        <p:blipFill>
          <a:blip r:embed="rId1"/>
          <a:stretch/>
        </p:blipFill>
        <p:spPr>
          <a:xfrm>
            <a:off x="503640" y="2088000"/>
            <a:ext cx="5472000" cy="3887640"/>
          </a:xfrm>
          <a:prstGeom prst="rect">
            <a:avLst/>
          </a:prstGeom>
          <a:ln>
            <a:noFill/>
          </a:ln>
        </p:spPr>
      </p:pic>
      <p:sp>
        <p:nvSpPr>
          <p:cNvPr id="355"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56" name="CustomShape 4"/>
          <p:cNvSpPr/>
          <p:nvPr/>
        </p:nvSpPr>
        <p:spPr>
          <a:xfrm>
            <a:off x="6264000" y="1656000"/>
            <a:ext cx="2879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r>
              <a:rPr b="0" i="1" lang="en-IN" sz="2600" spc="-1" strike="noStrike">
                <a:solidFill>
                  <a:srgbClr val="000000"/>
                </a:solidFill>
                <a:latin typeface="Arial"/>
                <a:ea typeface="DejaVu Sans"/>
              </a:rPr>
              <a:t>Here we see that Parking lot yes parking have 64.62% have zero rating and 35.38% have 1.0 rating</a:t>
            </a:r>
            <a:endParaRPr b="0" lang="en-IN" sz="2600" spc="-1" strike="noStrike">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504000" y="301320"/>
            <a:ext cx="9070200" cy="1260000"/>
          </a:xfrm>
          <a:prstGeom prst="rect">
            <a:avLst/>
          </a:prstGeom>
          <a:noFill/>
          <a:ln>
            <a:noFill/>
          </a:ln>
        </p:spPr>
        <p:style>
          <a:lnRef idx="0"/>
          <a:fillRef idx="0"/>
          <a:effectRef idx="0"/>
          <a:fontRef idx="minor"/>
        </p:style>
      </p:sp>
      <p:sp>
        <p:nvSpPr>
          <p:cNvPr id="358" name="CustomShape 2"/>
          <p:cNvSpPr/>
          <p:nvPr/>
        </p:nvSpPr>
        <p:spPr>
          <a:xfrm>
            <a:off x="504000" y="1768680"/>
            <a:ext cx="4425120" cy="4382280"/>
          </a:xfrm>
          <a:prstGeom prst="rect">
            <a:avLst/>
          </a:prstGeom>
          <a:noFill/>
          <a:ln>
            <a:noFill/>
          </a:ln>
        </p:spPr>
        <p:style>
          <a:lnRef idx="0"/>
          <a:fillRef idx="0"/>
          <a:effectRef idx="0"/>
          <a:fontRef idx="minor"/>
        </p:style>
      </p:sp>
      <p:pic>
        <p:nvPicPr>
          <p:cNvPr id="359" name="" descr=""/>
          <p:cNvPicPr/>
          <p:nvPr/>
        </p:nvPicPr>
        <p:blipFill>
          <a:blip r:embed="rId1"/>
          <a:stretch/>
        </p:blipFill>
        <p:spPr>
          <a:xfrm>
            <a:off x="503640" y="2592000"/>
            <a:ext cx="5256000" cy="3455640"/>
          </a:xfrm>
          <a:prstGeom prst="rect">
            <a:avLst/>
          </a:prstGeom>
          <a:ln>
            <a:noFill/>
          </a:ln>
        </p:spPr>
      </p:pic>
      <p:sp>
        <p:nvSpPr>
          <p:cNvPr id="360"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61" name="CustomShape 4"/>
          <p:cNvSpPr/>
          <p:nvPr/>
        </p:nvSpPr>
        <p:spPr>
          <a:xfrm>
            <a:off x="5976000" y="1944000"/>
            <a:ext cx="3599640" cy="4382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2600" spc="-1" strike="noStrike">
                <a:latin typeface="Arial"/>
              </a:rPr>
              <a:t>Here we see that Alcohol have three category as No alcohol served, wine beer, full bar which having 66.92%,26.15% and 6.93% respectively. So, we can say that no alcohol served has more percentage.</a:t>
            </a:r>
            <a:endParaRPr b="0" lang="en-IN" sz="2600" spc="-1" strike="noStrike">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504000" y="301320"/>
            <a:ext cx="9070200" cy="1260000"/>
          </a:xfrm>
          <a:prstGeom prst="rect">
            <a:avLst/>
          </a:prstGeom>
          <a:noFill/>
          <a:ln>
            <a:noFill/>
          </a:ln>
        </p:spPr>
        <p:style>
          <a:lnRef idx="0"/>
          <a:fillRef idx="0"/>
          <a:effectRef idx="0"/>
          <a:fontRef idx="minor"/>
        </p:style>
      </p:sp>
      <p:sp>
        <p:nvSpPr>
          <p:cNvPr id="363" name="CustomShape 2"/>
          <p:cNvSpPr/>
          <p:nvPr/>
        </p:nvSpPr>
        <p:spPr>
          <a:xfrm>
            <a:off x="504000" y="1768680"/>
            <a:ext cx="4425120" cy="4382280"/>
          </a:xfrm>
          <a:prstGeom prst="rect">
            <a:avLst/>
          </a:prstGeom>
          <a:noFill/>
          <a:ln>
            <a:noFill/>
          </a:ln>
        </p:spPr>
        <p:style>
          <a:lnRef idx="0"/>
          <a:fillRef idx="0"/>
          <a:effectRef idx="0"/>
          <a:fontRef idx="minor"/>
        </p:style>
      </p:sp>
      <p:pic>
        <p:nvPicPr>
          <p:cNvPr id="364" name="" descr=""/>
          <p:cNvPicPr/>
          <p:nvPr/>
        </p:nvPicPr>
        <p:blipFill>
          <a:blip r:embed="rId1"/>
          <a:stretch/>
        </p:blipFill>
        <p:spPr>
          <a:xfrm>
            <a:off x="503640" y="1944000"/>
            <a:ext cx="5544000" cy="4031640"/>
          </a:xfrm>
          <a:prstGeom prst="rect">
            <a:avLst/>
          </a:prstGeom>
          <a:ln>
            <a:noFill/>
          </a:ln>
        </p:spPr>
      </p:pic>
      <p:sp>
        <p:nvSpPr>
          <p:cNvPr id="365"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66" name="CustomShape 4"/>
          <p:cNvSpPr/>
          <p:nvPr/>
        </p:nvSpPr>
        <p:spPr>
          <a:xfrm>
            <a:off x="6264000" y="2025360"/>
            <a:ext cx="3311640" cy="4382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i="1" lang="en-IN" sz="2600" spc="-1" strike="noStrike">
                <a:latin typeface="Arial"/>
              </a:rPr>
              <a:t>In Smoking area there is four category as none, not permitted, section, permitted, only at bar which have 53.85%,29.23%,19.48% and rest is from other section respectively</a:t>
            </a:r>
            <a:r>
              <a:rPr b="0" i="1" lang="en-IN" sz="2800" spc="-1" strike="noStrike">
                <a:latin typeface="Arial"/>
              </a:rPr>
              <a:t>.</a:t>
            </a:r>
            <a:endParaRPr b="0" lang="en-IN" sz="2800" spc="-1" strike="noStrike">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504000" y="301320"/>
            <a:ext cx="9070200" cy="1260000"/>
          </a:xfrm>
          <a:prstGeom prst="rect">
            <a:avLst/>
          </a:prstGeom>
          <a:noFill/>
          <a:ln>
            <a:noFill/>
          </a:ln>
        </p:spPr>
        <p:style>
          <a:lnRef idx="0"/>
          <a:fillRef idx="0"/>
          <a:effectRef idx="0"/>
          <a:fontRef idx="minor"/>
        </p:style>
      </p:sp>
      <p:sp>
        <p:nvSpPr>
          <p:cNvPr id="368" name="CustomShape 2"/>
          <p:cNvSpPr/>
          <p:nvPr/>
        </p:nvSpPr>
        <p:spPr>
          <a:xfrm>
            <a:off x="504000" y="1768680"/>
            <a:ext cx="4425120" cy="4382280"/>
          </a:xfrm>
          <a:prstGeom prst="rect">
            <a:avLst/>
          </a:prstGeom>
          <a:noFill/>
          <a:ln>
            <a:noFill/>
          </a:ln>
        </p:spPr>
        <p:style>
          <a:lnRef idx="0"/>
          <a:fillRef idx="0"/>
          <a:effectRef idx="0"/>
          <a:fontRef idx="minor"/>
        </p:style>
      </p:sp>
      <p:pic>
        <p:nvPicPr>
          <p:cNvPr id="369" name="" descr=""/>
          <p:cNvPicPr/>
          <p:nvPr/>
        </p:nvPicPr>
        <p:blipFill>
          <a:blip r:embed="rId1"/>
          <a:stretch/>
        </p:blipFill>
        <p:spPr>
          <a:xfrm>
            <a:off x="503640" y="2088000"/>
            <a:ext cx="5112000" cy="4062960"/>
          </a:xfrm>
          <a:prstGeom prst="rect">
            <a:avLst/>
          </a:prstGeom>
          <a:ln>
            <a:noFill/>
          </a:ln>
        </p:spPr>
      </p:pic>
      <p:sp>
        <p:nvSpPr>
          <p:cNvPr id="370"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71" name="CustomShape 4"/>
          <p:cNvSpPr/>
          <p:nvPr/>
        </p:nvSpPr>
        <p:spPr>
          <a:xfrm>
            <a:off x="6192000" y="1944000"/>
            <a:ext cx="2735640" cy="4382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i="1" lang="en-IN" sz="2800" spc="-1" strike="noStrike">
                <a:latin typeface="Arial"/>
              </a:rPr>
              <a:t>In Rambience there are basically two category first is familiar which is 93.08% and second one is quiet which is rest percentage. So, we can say that familiar has more rating.</a:t>
            </a:r>
            <a:endParaRPr b="0" lang="en-IN" sz="2800" spc="-1" strike="noStrike">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04000" y="301320"/>
            <a:ext cx="9068760" cy="1259280"/>
          </a:xfrm>
          <a:prstGeom prst="rect">
            <a:avLst/>
          </a:prstGeom>
          <a:noFill/>
          <a:ln>
            <a:noFill/>
          </a:ln>
        </p:spPr>
        <p:style>
          <a:lnRef idx="0"/>
          <a:fillRef idx="0"/>
          <a:effectRef idx="0"/>
          <a:fontRef idx="minor"/>
        </p:style>
      </p:sp>
      <p:pic>
        <p:nvPicPr>
          <p:cNvPr id="212" name="" descr=""/>
          <p:cNvPicPr/>
          <p:nvPr/>
        </p:nvPicPr>
        <p:blipFill>
          <a:blip r:embed="rId1"/>
          <a:stretch/>
        </p:blipFill>
        <p:spPr>
          <a:xfrm>
            <a:off x="503640" y="1872000"/>
            <a:ext cx="4647960" cy="4318920"/>
          </a:xfrm>
          <a:prstGeom prst="rect">
            <a:avLst/>
          </a:prstGeom>
          <a:ln>
            <a:noFill/>
          </a:ln>
        </p:spPr>
      </p:pic>
      <p:sp>
        <p:nvSpPr>
          <p:cNvPr id="213" name="CustomShape 2"/>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User Profile Column</a:t>
            </a:r>
            <a:endParaRPr b="0" lang="en-IN" sz="4400" spc="-1" strike="noStrike">
              <a:latin typeface="Arial"/>
            </a:endParaRPr>
          </a:p>
        </p:txBody>
      </p:sp>
      <p:sp>
        <p:nvSpPr>
          <p:cNvPr id="214" name="CustomShape 3"/>
          <p:cNvSpPr/>
          <p:nvPr/>
        </p:nvSpPr>
        <p:spPr>
          <a:xfrm>
            <a:off x="5152680" y="2520000"/>
            <a:ext cx="4425840" cy="43830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i="1" lang="en-IN" sz="2800" spc="-1" strike="noStrike">
                <a:solidFill>
                  <a:srgbClr val="000000"/>
                </a:solidFill>
                <a:latin typeface="Arial"/>
                <a:ea typeface="DejaVu Sans"/>
              </a:rPr>
              <a:t>Here we see that 69.57% user having no car, 25.36% user are car owner and rest is unknown. </a:t>
            </a:r>
            <a:endParaRPr b="0" lang="en-IN" sz="2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504000" y="301320"/>
            <a:ext cx="9070200" cy="1260000"/>
          </a:xfrm>
          <a:prstGeom prst="rect">
            <a:avLst/>
          </a:prstGeom>
          <a:noFill/>
          <a:ln>
            <a:noFill/>
          </a:ln>
        </p:spPr>
        <p:style>
          <a:lnRef idx="0"/>
          <a:fillRef idx="0"/>
          <a:effectRef idx="0"/>
          <a:fontRef idx="minor"/>
        </p:style>
      </p:sp>
      <p:sp>
        <p:nvSpPr>
          <p:cNvPr id="373" name="CustomShape 2"/>
          <p:cNvSpPr/>
          <p:nvPr/>
        </p:nvSpPr>
        <p:spPr>
          <a:xfrm>
            <a:off x="504000" y="1768680"/>
            <a:ext cx="4425120" cy="4382280"/>
          </a:xfrm>
          <a:prstGeom prst="rect">
            <a:avLst/>
          </a:prstGeom>
          <a:noFill/>
          <a:ln>
            <a:noFill/>
          </a:ln>
        </p:spPr>
        <p:style>
          <a:lnRef idx="0"/>
          <a:fillRef idx="0"/>
          <a:effectRef idx="0"/>
          <a:fontRef idx="minor"/>
        </p:style>
      </p:sp>
      <p:pic>
        <p:nvPicPr>
          <p:cNvPr id="374" name="" descr=""/>
          <p:cNvPicPr/>
          <p:nvPr/>
        </p:nvPicPr>
        <p:blipFill>
          <a:blip r:embed="rId1"/>
          <a:stretch/>
        </p:blipFill>
        <p:spPr>
          <a:xfrm>
            <a:off x="503640" y="2160000"/>
            <a:ext cx="5472000" cy="3990960"/>
          </a:xfrm>
          <a:prstGeom prst="rect">
            <a:avLst/>
          </a:prstGeom>
          <a:ln>
            <a:noFill/>
          </a:ln>
        </p:spPr>
      </p:pic>
      <p:sp>
        <p:nvSpPr>
          <p:cNvPr id="375"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76" name="CustomShape 4"/>
          <p:cNvSpPr/>
          <p:nvPr/>
        </p:nvSpPr>
        <p:spPr>
          <a:xfrm>
            <a:off x="6192000" y="1665360"/>
            <a:ext cx="3023640" cy="4382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i="1" lang="en-IN" sz="2800" spc="-1" strike="noStrike">
                <a:latin typeface="Arial"/>
              </a:rPr>
              <a:t>In Other services type facility, there are basically three kind of service is present none which is 91.54% and rest are variety and Internet facility which is negligible</a:t>
            </a:r>
            <a:r>
              <a:rPr b="0" lang="en-IN" sz="3200" spc="-1" strike="noStrike">
                <a:latin typeface="Arial"/>
              </a:rPr>
              <a:t>.</a:t>
            </a:r>
            <a:endParaRPr b="0" lang="en-IN" sz="3200" spc="-1" strike="noStrike">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504000" y="301320"/>
            <a:ext cx="9070200" cy="1260000"/>
          </a:xfrm>
          <a:prstGeom prst="rect">
            <a:avLst/>
          </a:prstGeom>
          <a:noFill/>
          <a:ln>
            <a:noFill/>
          </a:ln>
        </p:spPr>
        <p:style>
          <a:lnRef idx="0"/>
          <a:fillRef idx="0"/>
          <a:effectRef idx="0"/>
          <a:fontRef idx="minor"/>
        </p:style>
      </p:sp>
      <p:sp>
        <p:nvSpPr>
          <p:cNvPr id="378" name="CustomShape 2"/>
          <p:cNvSpPr/>
          <p:nvPr/>
        </p:nvSpPr>
        <p:spPr>
          <a:xfrm>
            <a:off x="504000" y="1768680"/>
            <a:ext cx="4425120" cy="4382280"/>
          </a:xfrm>
          <a:prstGeom prst="rect">
            <a:avLst/>
          </a:prstGeom>
          <a:noFill/>
          <a:ln>
            <a:noFill/>
          </a:ln>
        </p:spPr>
        <p:style>
          <a:lnRef idx="0"/>
          <a:fillRef idx="0"/>
          <a:effectRef idx="0"/>
          <a:fontRef idx="minor"/>
        </p:style>
      </p:sp>
      <p:pic>
        <p:nvPicPr>
          <p:cNvPr id="379" name="" descr=""/>
          <p:cNvPicPr/>
          <p:nvPr/>
        </p:nvPicPr>
        <p:blipFill>
          <a:blip r:embed="rId1"/>
          <a:stretch/>
        </p:blipFill>
        <p:spPr>
          <a:xfrm>
            <a:off x="503640" y="2232000"/>
            <a:ext cx="5112000" cy="3918960"/>
          </a:xfrm>
          <a:prstGeom prst="rect">
            <a:avLst/>
          </a:prstGeom>
          <a:ln>
            <a:noFill/>
          </a:ln>
        </p:spPr>
      </p:pic>
      <p:sp>
        <p:nvSpPr>
          <p:cNvPr id="380"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81" name="CustomShape 4"/>
          <p:cNvSpPr/>
          <p:nvPr/>
        </p:nvSpPr>
        <p:spPr>
          <a:xfrm>
            <a:off x="5976000" y="1800000"/>
            <a:ext cx="3023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i="1" lang="en-IN" sz="2800" spc="-1" strike="noStrike">
                <a:latin typeface="Arial"/>
              </a:rPr>
              <a:t>There are basically three kind of price medium (46.15%), low (34.62%) and High (19.23%).</a:t>
            </a:r>
            <a:endParaRPr b="0" lang="en-IN" sz="2800" spc="-1" strike="noStrike">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504000" y="301320"/>
            <a:ext cx="9070200" cy="1260000"/>
          </a:xfrm>
          <a:prstGeom prst="rect">
            <a:avLst/>
          </a:prstGeom>
          <a:noFill/>
          <a:ln>
            <a:noFill/>
          </a:ln>
        </p:spPr>
        <p:style>
          <a:lnRef idx="0"/>
          <a:fillRef idx="0"/>
          <a:effectRef idx="0"/>
          <a:fontRef idx="minor"/>
        </p:style>
      </p:sp>
      <p:sp>
        <p:nvSpPr>
          <p:cNvPr id="383" name="CustomShape 2"/>
          <p:cNvSpPr/>
          <p:nvPr/>
        </p:nvSpPr>
        <p:spPr>
          <a:xfrm>
            <a:off x="504000" y="1768680"/>
            <a:ext cx="4425120" cy="4382280"/>
          </a:xfrm>
          <a:prstGeom prst="rect">
            <a:avLst/>
          </a:prstGeom>
          <a:noFill/>
          <a:ln>
            <a:noFill/>
          </a:ln>
        </p:spPr>
        <p:style>
          <a:lnRef idx="0"/>
          <a:fillRef idx="0"/>
          <a:effectRef idx="0"/>
          <a:fontRef idx="minor"/>
        </p:style>
      </p:sp>
      <p:pic>
        <p:nvPicPr>
          <p:cNvPr id="384" name="" descr=""/>
          <p:cNvPicPr/>
          <p:nvPr/>
        </p:nvPicPr>
        <p:blipFill>
          <a:blip r:embed="rId1"/>
          <a:stretch/>
        </p:blipFill>
        <p:spPr>
          <a:xfrm>
            <a:off x="503640" y="2016000"/>
            <a:ext cx="5112000" cy="3959640"/>
          </a:xfrm>
          <a:prstGeom prst="rect">
            <a:avLst/>
          </a:prstGeom>
          <a:ln>
            <a:noFill/>
          </a:ln>
        </p:spPr>
      </p:pic>
      <p:sp>
        <p:nvSpPr>
          <p:cNvPr id="385"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86" name="CustomShape 4"/>
          <p:cNvSpPr/>
          <p:nvPr/>
        </p:nvSpPr>
        <p:spPr>
          <a:xfrm>
            <a:off x="6192000" y="2592000"/>
            <a:ext cx="2519640" cy="35996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i="1" lang="en-IN" sz="2800" spc="-1" strike="noStrike">
                <a:latin typeface="Arial"/>
              </a:rPr>
              <a:t>The Dress code have three category as informal (90.77%) and rest is casual and formal.</a:t>
            </a:r>
            <a:endParaRPr b="0" lang="en-IN" sz="2800" spc="-1" strike="noStrike">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504000" y="301320"/>
            <a:ext cx="9070200" cy="1260000"/>
          </a:xfrm>
          <a:prstGeom prst="rect">
            <a:avLst/>
          </a:prstGeom>
          <a:noFill/>
          <a:ln>
            <a:noFill/>
          </a:ln>
        </p:spPr>
        <p:style>
          <a:lnRef idx="0"/>
          <a:fillRef idx="0"/>
          <a:effectRef idx="0"/>
          <a:fontRef idx="minor"/>
        </p:style>
      </p:sp>
      <p:sp>
        <p:nvSpPr>
          <p:cNvPr id="388" name="CustomShape 2"/>
          <p:cNvSpPr/>
          <p:nvPr/>
        </p:nvSpPr>
        <p:spPr>
          <a:xfrm>
            <a:off x="504000" y="1768680"/>
            <a:ext cx="4425120" cy="4382280"/>
          </a:xfrm>
          <a:prstGeom prst="rect">
            <a:avLst/>
          </a:prstGeom>
          <a:noFill/>
          <a:ln>
            <a:noFill/>
          </a:ln>
        </p:spPr>
        <p:style>
          <a:lnRef idx="0"/>
          <a:fillRef idx="0"/>
          <a:effectRef idx="0"/>
          <a:fontRef idx="minor"/>
        </p:style>
      </p:sp>
      <p:pic>
        <p:nvPicPr>
          <p:cNvPr id="389" name="" descr=""/>
          <p:cNvPicPr/>
          <p:nvPr/>
        </p:nvPicPr>
        <p:blipFill>
          <a:blip r:embed="rId1"/>
          <a:stretch/>
        </p:blipFill>
        <p:spPr>
          <a:xfrm>
            <a:off x="503640" y="2088000"/>
            <a:ext cx="5256000" cy="4062960"/>
          </a:xfrm>
          <a:prstGeom prst="rect">
            <a:avLst/>
          </a:prstGeom>
          <a:ln>
            <a:noFill/>
          </a:ln>
        </p:spPr>
      </p:pic>
      <p:sp>
        <p:nvSpPr>
          <p:cNvPr id="390"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91" name="CustomShape 4"/>
          <p:cNvSpPr/>
          <p:nvPr/>
        </p:nvSpPr>
        <p:spPr>
          <a:xfrm>
            <a:off x="5904000" y="2232000"/>
            <a:ext cx="3311640" cy="388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i="1" lang="en-IN" sz="2800" spc="-1" strike="noStrike">
                <a:latin typeface="Arial"/>
              </a:rPr>
              <a:t>The Accessibility have three type no_accessibility which have 58.46%, completely which have 34.62% and rest have partially type.</a:t>
            </a:r>
            <a:endParaRPr b="0" lang="en-IN" sz="2800" spc="-1" strike="noStrike">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504000" y="301320"/>
            <a:ext cx="9070200" cy="1260000"/>
          </a:xfrm>
          <a:prstGeom prst="rect">
            <a:avLst/>
          </a:prstGeom>
          <a:noFill/>
          <a:ln>
            <a:noFill/>
          </a:ln>
        </p:spPr>
        <p:style>
          <a:lnRef idx="0"/>
          <a:fillRef idx="0"/>
          <a:effectRef idx="0"/>
          <a:fontRef idx="minor"/>
        </p:style>
      </p:sp>
      <p:sp>
        <p:nvSpPr>
          <p:cNvPr id="393" name="CustomShape 2"/>
          <p:cNvSpPr/>
          <p:nvPr/>
        </p:nvSpPr>
        <p:spPr>
          <a:xfrm>
            <a:off x="504000" y="1768680"/>
            <a:ext cx="4425120" cy="4382280"/>
          </a:xfrm>
          <a:prstGeom prst="rect">
            <a:avLst/>
          </a:prstGeom>
          <a:noFill/>
          <a:ln>
            <a:noFill/>
          </a:ln>
        </p:spPr>
        <p:style>
          <a:lnRef idx="0"/>
          <a:fillRef idx="0"/>
          <a:effectRef idx="0"/>
          <a:fontRef idx="minor"/>
        </p:style>
      </p:sp>
      <p:pic>
        <p:nvPicPr>
          <p:cNvPr id="394" name="" descr=""/>
          <p:cNvPicPr/>
          <p:nvPr/>
        </p:nvPicPr>
        <p:blipFill>
          <a:blip r:embed="rId1"/>
          <a:stretch/>
        </p:blipFill>
        <p:spPr>
          <a:xfrm>
            <a:off x="503640" y="2088000"/>
            <a:ext cx="5040000" cy="4062960"/>
          </a:xfrm>
          <a:prstGeom prst="rect">
            <a:avLst/>
          </a:prstGeom>
          <a:ln>
            <a:noFill/>
          </a:ln>
        </p:spPr>
      </p:pic>
      <p:sp>
        <p:nvSpPr>
          <p:cNvPr id="395"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Combined Features of all Restaurant having rating</a:t>
            </a:r>
            <a:endParaRPr b="0" lang="en-IN" sz="4400" spc="-1" strike="noStrike">
              <a:latin typeface="Arial"/>
            </a:endParaRPr>
          </a:p>
        </p:txBody>
      </p:sp>
      <p:sp>
        <p:nvSpPr>
          <p:cNvPr id="396" name="CustomShape 4"/>
          <p:cNvSpPr/>
          <p:nvPr/>
        </p:nvSpPr>
        <p:spPr>
          <a:xfrm>
            <a:off x="5472000" y="1809360"/>
            <a:ext cx="3239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i="1" lang="en-IN" sz="2800" spc="-1" strike="noStrike">
                <a:latin typeface="Arial"/>
              </a:rPr>
              <a:t>The Area have basically two type closed which is 88.46% and open 11.54% type. Hence we can say that closed area have high priority.</a:t>
            </a:r>
            <a:endParaRPr b="0" lang="en-IN" sz="2800" spc="-1" strike="noStrike">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504000" y="301320"/>
            <a:ext cx="9070200" cy="1260000"/>
          </a:xfrm>
          <a:prstGeom prst="rect">
            <a:avLst/>
          </a:prstGeom>
          <a:noFill/>
          <a:ln>
            <a:noFill/>
          </a:ln>
        </p:spPr>
        <p:style>
          <a:lnRef idx="0"/>
          <a:fillRef idx="0"/>
          <a:effectRef idx="0"/>
          <a:fontRef idx="minor"/>
        </p:style>
      </p:sp>
      <p:sp>
        <p:nvSpPr>
          <p:cNvPr id="398" name="CustomShape 2"/>
          <p:cNvSpPr/>
          <p:nvPr/>
        </p:nvSpPr>
        <p:spPr>
          <a:xfrm>
            <a:off x="504000" y="1768680"/>
            <a:ext cx="4425120" cy="4382280"/>
          </a:xfrm>
          <a:prstGeom prst="rect">
            <a:avLst/>
          </a:prstGeom>
          <a:noFill/>
          <a:ln>
            <a:noFill/>
          </a:ln>
        </p:spPr>
        <p:style>
          <a:lnRef idx="0"/>
          <a:fillRef idx="0"/>
          <a:effectRef idx="0"/>
          <a:fontRef idx="minor"/>
        </p:style>
      </p:sp>
      <p:pic>
        <p:nvPicPr>
          <p:cNvPr id="399" name="" descr=""/>
          <p:cNvPicPr/>
          <p:nvPr/>
        </p:nvPicPr>
        <p:blipFill>
          <a:blip r:embed="rId1"/>
          <a:stretch/>
        </p:blipFill>
        <p:spPr>
          <a:xfrm>
            <a:off x="503640" y="2304000"/>
            <a:ext cx="5040000" cy="3846960"/>
          </a:xfrm>
          <a:prstGeom prst="rect">
            <a:avLst/>
          </a:prstGeom>
          <a:ln>
            <a:noFill/>
          </a:ln>
        </p:spPr>
      </p:pic>
      <p:sp>
        <p:nvSpPr>
          <p:cNvPr id="400" name="CustomShape 3"/>
          <p:cNvSpPr/>
          <p:nvPr/>
        </p:nvSpPr>
        <p:spPr>
          <a:xfrm>
            <a:off x="504000" y="-6120"/>
            <a:ext cx="9070200" cy="18748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Mean Rating value of all kind of analysis like combined, food and service</a:t>
            </a:r>
            <a:endParaRPr b="0" lang="en-IN" sz="4400" spc="-1" strike="noStrike">
              <a:latin typeface="Arial"/>
            </a:endParaRPr>
          </a:p>
        </p:txBody>
      </p:sp>
      <p:sp>
        <p:nvSpPr>
          <p:cNvPr id="401" name="CustomShape 4"/>
          <p:cNvSpPr/>
          <p:nvPr/>
        </p:nvSpPr>
        <p:spPr>
          <a:xfrm>
            <a:off x="6408000" y="1881360"/>
            <a:ext cx="2735640" cy="4382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i="1" lang="en-IN" sz="2800" spc="-1" strike="noStrike">
                <a:latin typeface="Arial"/>
              </a:rPr>
              <a:t>Here we see that mean rating for the high price of combined analysis is more as compare to food and at low level price the mean rating of food is more.</a:t>
            </a:r>
            <a:endParaRPr b="0" lang="en-IN" sz="2800" spc="-1" strike="noStrike">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504000" y="301320"/>
            <a:ext cx="9070200" cy="1260000"/>
          </a:xfrm>
          <a:prstGeom prst="rect">
            <a:avLst/>
          </a:prstGeom>
          <a:noFill/>
          <a:ln>
            <a:noFill/>
          </a:ln>
        </p:spPr>
        <p:style>
          <a:lnRef idx="0"/>
          <a:fillRef idx="0"/>
          <a:effectRef idx="0"/>
          <a:fontRef idx="minor"/>
        </p:style>
      </p:sp>
      <p:sp>
        <p:nvSpPr>
          <p:cNvPr id="403" name="CustomShape 2"/>
          <p:cNvSpPr/>
          <p:nvPr/>
        </p:nvSpPr>
        <p:spPr>
          <a:xfrm>
            <a:off x="504000" y="1768680"/>
            <a:ext cx="4425120" cy="4382280"/>
          </a:xfrm>
          <a:prstGeom prst="rect">
            <a:avLst/>
          </a:prstGeom>
          <a:noFill/>
          <a:ln>
            <a:noFill/>
          </a:ln>
        </p:spPr>
        <p:style>
          <a:lnRef idx="0"/>
          <a:fillRef idx="0"/>
          <a:effectRef idx="0"/>
          <a:fontRef idx="minor"/>
        </p:style>
      </p:sp>
      <p:pic>
        <p:nvPicPr>
          <p:cNvPr id="404" name="" descr=""/>
          <p:cNvPicPr/>
          <p:nvPr/>
        </p:nvPicPr>
        <p:blipFill>
          <a:blip r:embed="rId1"/>
          <a:stretch/>
        </p:blipFill>
        <p:spPr>
          <a:xfrm>
            <a:off x="503640" y="2088000"/>
            <a:ext cx="5040000" cy="4103640"/>
          </a:xfrm>
          <a:prstGeom prst="rect">
            <a:avLst/>
          </a:prstGeom>
          <a:ln>
            <a:noFill/>
          </a:ln>
        </p:spPr>
      </p:pic>
      <p:sp>
        <p:nvSpPr>
          <p:cNvPr id="405" name="CustomShape 3"/>
          <p:cNvSpPr/>
          <p:nvPr/>
        </p:nvSpPr>
        <p:spPr>
          <a:xfrm>
            <a:off x="504000" y="-6120"/>
            <a:ext cx="9070200" cy="18748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Mean Rating value of all kind of analysis like combined, food and service</a:t>
            </a:r>
            <a:endParaRPr b="0" lang="en-IN" sz="4400" spc="-1" strike="noStrike">
              <a:latin typeface="Arial"/>
            </a:endParaRPr>
          </a:p>
        </p:txBody>
      </p:sp>
      <p:sp>
        <p:nvSpPr>
          <p:cNvPr id="406" name="CustomShape 4"/>
          <p:cNvSpPr/>
          <p:nvPr/>
        </p:nvSpPr>
        <p:spPr>
          <a:xfrm>
            <a:off x="6264000" y="1953360"/>
            <a:ext cx="2879640" cy="4382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i="1" lang="en-IN" sz="2600" spc="-1" strike="noStrike">
                <a:latin typeface="Arial"/>
              </a:rPr>
              <a:t>Here we see that mean rating of combined analysis of parking lot valet parking is more but food rating is high for parking lot public and parking lot yes also.</a:t>
            </a:r>
            <a:endParaRPr b="0" lang="en-IN" sz="2600" spc="-1" strike="noStrike">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504000" y="301320"/>
            <a:ext cx="9070200" cy="1260000"/>
          </a:xfrm>
          <a:prstGeom prst="rect">
            <a:avLst/>
          </a:prstGeom>
          <a:noFill/>
          <a:ln>
            <a:noFill/>
          </a:ln>
        </p:spPr>
        <p:style>
          <a:lnRef idx="0"/>
          <a:fillRef idx="0"/>
          <a:effectRef idx="0"/>
          <a:fontRef idx="minor"/>
        </p:style>
      </p:sp>
      <p:sp>
        <p:nvSpPr>
          <p:cNvPr id="408" name="CustomShape 2"/>
          <p:cNvSpPr/>
          <p:nvPr/>
        </p:nvSpPr>
        <p:spPr>
          <a:xfrm>
            <a:off x="504000" y="1768680"/>
            <a:ext cx="4425120" cy="4382280"/>
          </a:xfrm>
          <a:prstGeom prst="rect">
            <a:avLst/>
          </a:prstGeom>
          <a:noFill/>
          <a:ln>
            <a:noFill/>
          </a:ln>
        </p:spPr>
        <p:style>
          <a:lnRef idx="0"/>
          <a:fillRef idx="0"/>
          <a:effectRef idx="0"/>
          <a:fontRef idx="minor"/>
        </p:style>
      </p:sp>
      <p:pic>
        <p:nvPicPr>
          <p:cNvPr id="409" name="" descr=""/>
          <p:cNvPicPr/>
          <p:nvPr/>
        </p:nvPicPr>
        <p:blipFill>
          <a:blip r:embed="rId1"/>
          <a:stretch/>
        </p:blipFill>
        <p:spPr>
          <a:xfrm>
            <a:off x="503640" y="2304000"/>
            <a:ext cx="4752000" cy="3527640"/>
          </a:xfrm>
          <a:prstGeom prst="rect">
            <a:avLst/>
          </a:prstGeom>
          <a:ln>
            <a:noFill/>
          </a:ln>
        </p:spPr>
      </p:pic>
      <p:sp>
        <p:nvSpPr>
          <p:cNvPr id="410" name="CustomShape 3"/>
          <p:cNvSpPr/>
          <p:nvPr/>
        </p:nvSpPr>
        <p:spPr>
          <a:xfrm>
            <a:off x="504000" y="-6120"/>
            <a:ext cx="9070200" cy="18748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Mean Rating value of all kind of analysis like combined, food and service</a:t>
            </a:r>
            <a:endParaRPr b="0" lang="en-IN" sz="4400" spc="-1" strike="noStrike">
              <a:latin typeface="Arial"/>
            </a:endParaRPr>
          </a:p>
        </p:txBody>
      </p:sp>
      <p:sp>
        <p:nvSpPr>
          <p:cNvPr id="411" name="CustomShape 4"/>
          <p:cNvSpPr/>
          <p:nvPr/>
        </p:nvSpPr>
        <p:spPr>
          <a:xfrm>
            <a:off x="5832000" y="1912680"/>
            <a:ext cx="3383640" cy="42789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i="1" lang="en-IN" sz="2600" spc="-1" strike="noStrike">
                <a:latin typeface="Arial"/>
              </a:rPr>
              <a:t>Here by analysing these graph we can say that mean rating of smoking area only at bar is same for combined and service analysis both. In not permitted category the food rating is good.</a:t>
            </a:r>
            <a:endParaRPr b="0" lang="en-IN" sz="2600" spc="-1" strike="noStrike">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504000" y="301320"/>
            <a:ext cx="9070200" cy="1260000"/>
          </a:xfrm>
          <a:prstGeom prst="rect">
            <a:avLst/>
          </a:prstGeom>
          <a:noFill/>
          <a:ln>
            <a:noFill/>
          </a:ln>
        </p:spPr>
        <p:style>
          <a:lnRef idx="0"/>
          <a:fillRef idx="0"/>
          <a:effectRef idx="0"/>
          <a:fontRef idx="minor"/>
        </p:style>
      </p:sp>
      <p:sp>
        <p:nvSpPr>
          <p:cNvPr id="413" name="CustomShape 2"/>
          <p:cNvSpPr/>
          <p:nvPr/>
        </p:nvSpPr>
        <p:spPr>
          <a:xfrm>
            <a:off x="504000" y="1768680"/>
            <a:ext cx="4425120" cy="4382280"/>
          </a:xfrm>
          <a:prstGeom prst="rect">
            <a:avLst/>
          </a:prstGeom>
          <a:noFill/>
          <a:ln>
            <a:noFill/>
          </a:ln>
        </p:spPr>
        <p:style>
          <a:lnRef idx="0"/>
          <a:fillRef idx="0"/>
          <a:effectRef idx="0"/>
          <a:fontRef idx="minor"/>
        </p:style>
      </p:sp>
      <p:pic>
        <p:nvPicPr>
          <p:cNvPr id="414" name="" descr=""/>
          <p:cNvPicPr/>
          <p:nvPr/>
        </p:nvPicPr>
        <p:blipFill>
          <a:blip r:embed="rId1"/>
          <a:stretch/>
        </p:blipFill>
        <p:spPr>
          <a:xfrm>
            <a:off x="503640" y="2088000"/>
            <a:ext cx="5760000" cy="3815640"/>
          </a:xfrm>
          <a:prstGeom prst="rect">
            <a:avLst/>
          </a:prstGeom>
          <a:ln>
            <a:noFill/>
          </a:ln>
        </p:spPr>
      </p:pic>
      <p:sp>
        <p:nvSpPr>
          <p:cNvPr id="415" name="CustomShape 3"/>
          <p:cNvSpPr/>
          <p:nvPr/>
        </p:nvSpPr>
        <p:spPr>
          <a:xfrm>
            <a:off x="504000" y="140760"/>
            <a:ext cx="9070200" cy="18748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Mean Rating value of all kind of analysis like combined, food and service</a:t>
            </a:r>
            <a:endParaRPr b="0" lang="en-IN" sz="4400" spc="-1" strike="noStrike">
              <a:latin typeface="Arial"/>
            </a:endParaRPr>
          </a:p>
        </p:txBody>
      </p:sp>
      <p:sp>
        <p:nvSpPr>
          <p:cNvPr id="416" name="CustomShape 4"/>
          <p:cNvSpPr/>
          <p:nvPr/>
        </p:nvSpPr>
        <p:spPr>
          <a:xfrm>
            <a:off x="7200000" y="1809360"/>
            <a:ext cx="2375640" cy="4382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i="1" lang="en-IN" sz="2800" spc="-1" strike="noStrike">
                <a:latin typeface="Arial"/>
              </a:rPr>
              <a:t>Here we see that mean rating of full_Bar alcohol of combined analysis is more while the food rating of no alcohol served and wine beer is more.</a:t>
            </a:r>
            <a:endParaRPr b="0" lang="en-IN" sz="2800" spc="-1" strike="noStrike">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504000" y="-6120"/>
            <a:ext cx="9070200" cy="18748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Mean Rating value of all kind of analysis like combined, food and service</a:t>
            </a:r>
            <a:endParaRPr b="0" lang="en-IN" sz="4400" spc="-1" strike="noStrike">
              <a:latin typeface="Arial"/>
            </a:endParaRPr>
          </a:p>
        </p:txBody>
      </p:sp>
      <p:sp>
        <p:nvSpPr>
          <p:cNvPr id="418" name="CustomShape 2"/>
          <p:cNvSpPr/>
          <p:nvPr/>
        </p:nvSpPr>
        <p:spPr>
          <a:xfrm>
            <a:off x="6408000" y="1944000"/>
            <a:ext cx="3023640" cy="46076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i="1" lang="en-IN" sz="2600" spc="-1" strike="noStrike">
                <a:latin typeface="Arial"/>
              </a:rPr>
              <a:t>Here we see that food rating of variety type other services is high as compare to service and combined rating both.</a:t>
            </a:r>
            <a:r>
              <a:rPr b="0" lang="en-IN" sz="3200" spc="-1" strike="noStrike">
                <a:latin typeface="Arial"/>
              </a:rPr>
              <a:t> </a:t>
            </a:r>
            <a:endParaRPr b="0" lang="en-IN" sz="3200" spc="-1" strike="noStrike">
              <a:latin typeface="Arial"/>
            </a:endParaRPr>
          </a:p>
        </p:txBody>
      </p:sp>
      <p:pic>
        <p:nvPicPr>
          <p:cNvPr id="419" name="" descr=""/>
          <p:cNvPicPr/>
          <p:nvPr/>
        </p:nvPicPr>
        <p:blipFill>
          <a:blip r:embed="rId1"/>
          <a:stretch/>
        </p:blipFill>
        <p:spPr>
          <a:xfrm>
            <a:off x="766800" y="2016000"/>
            <a:ext cx="4920840" cy="395964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04000" y="301320"/>
            <a:ext cx="9068760" cy="1259280"/>
          </a:xfrm>
          <a:prstGeom prst="rect">
            <a:avLst/>
          </a:prstGeom>
          <a:noFill/>
          <a:ln>
            <a:noFill/>
          </a:ln>
        </p:spPr>
        <p:style>
          <a:lnRef idx="0"/>
          <a:fillRef idx="0"/>
          <a:effectRef idx="0"/>
          <a:fontRef idx="minor"/>
        </p:style>
      </p:sp>
      <p:pic>
        <p:nvPicPr>
          <p:cNvPr id="216" name="" descr=""/>
          <p:cNvPicPr/>
          <p:nvPr/>
        </p:nvPicPr>
        <p:blipFill>
          <a:blip r:embed="rId1"/>
          <a:stretch/>
        </p:blipFill>
        <p:spPr>
          <a:xfrm>
            <a:off x="503640" y="1512000"/>
            <a:ext cx="4425840" cy="5110920"/>
          </a:xfrm>
          <a:prstGeom prst="rect">
            <a:avLst/>
          </a:prstGeom>
          <a:ln>
            <a:noFill/>
          </a:ln>
        </p:spPr>
      </p:pic>
      <p:sp>
        <p:nvSpPr>
          <p:cNvPr id="217" name="CustomShape 2"/>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User Profile Column</a:t>
            </a:r>
            <a:endParaRPr b="0" lang="en-IN" sz="4400" spc="-1" strike="noStrike">
              <a:latin typeface="Arial"/>
            </a:endParaRPr>
          </a:p>
        </p:txBody>
      </p:sp>
      <p:sp>
        <p:nvSpPr>
          <p:cNvPr id="218" name="CustomShape 3"/>
          <p:cNvSpPr/>
          <p:nvPr/>
        </p:nvSpPr>
        <p:spPr>
          <a:xfrm>
            <a:off x="5152680" y="2592000"/>
            <a:ext cx="4425840" cy="43830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i="1" lang="en-IN" sz="2800" spc="-1" strike="noStrike">
                <a:solidFill>
                  <a:srgbClr val="000000"/>
                </a:solidFill>
                <a:latin typeface="Arial"/>
                <a:ea typeface="DejaVu Sans"/>
              </a:rPr>
              <a:t>Basically budget are of three category, medium (65.94%), low (25.36%) and high </a:t>
            </a:r>
            <a:endParaRPr b="0" lang="en-IN" sz="2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504000" y="301320"/>
            <a:ext cx="9070200" cy="1260000"/>
          </a:xfrm>
          <a:prstGeom prst="rect">
            <a:avLst/>
          </a:prstGeom>
          <a:noFill/>
          <a:ln>
            <a:noFill/>
          </a:ln>
        </p:spPr>
        <p:style>
          <a:lnRef idx="0"/>
          <a:fillRef idx="0"/>
          <a:effectRef idx="0"/>
          <a:fontRef idx="minor"/>
        </p:style>
      </p:sp>
      <p:sp>
        <p:nvSpPr>
          <p:cNvPr id="421" name="CustomShape 2"/>
          <p:cNvSpPr/>
          <p:nvPr/>
        </p:nvSpPr>
        <p:spPr>
          <a:xfrm>
            <a:off x="504000" y="1768680"/>
            <a:ext cx="4425120" cy="4382280"/>
          </a:xfrm>
          <a:prstGeom prst="rect">
            <a:avLst/>
          </a:prstGeom>
          <a:noFill/>
          <a:ln>
            <a:noFill/>
          </a:ln>
        </p:spPr>
        <p:style>
          <a:lnRef idx="0"/>
          <a:fillRef idx="0"/>
          <a:effectRef idx="0"/>
          <a:fontRef idx="minor"/>
        </p:style>
      </p:sp>
      <p:pic>
        <p:nvPicPr>
          <p:cNvPr id="422" name="" descr=""/>
          <p:cNvPicPr/>
          <p:nvPr/>
        </p:nvPicPr>
        <p:blipFill>
          <a:blip r:embed="rId1"/>
          <a:stretch/>
        </p:blipFill>
        <p:spPr>
          <a:xfrm>
            <a:off x="503640" y="2160000"/>
            <a:ext cx="5544000" cy="3815640"/>
          </a:xfrm>
          <a:prstGeom prst="rect">
            <a:avLst/>
          </a:prstGeom>
          <a:ln>
            <a:noFill/>
          </a:ln>
        </p:spPr>
      </p:pic>
      <p:sp>
        <p:nvSpPr>
          <p:cNvPr id="423" name="CustomShape 3"/>
          <p:cNvSpPr/>
          <p:nvPr/>
        </p:nvSpPr>
        <p:spPr>
          <a:xfrm>
            <a:off x="504000" y="-6120"/>
            <a:ext cx="9070200" cy="18748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Mean Rating value of all kind of analysis like combined, food and service</a:t>
            </a:r>
            <a:endParaRPr b="0" lang="en-IN" sz="4400" spc="-1" strike="noStrike">
              <a:latin typeface="Arial"/>
            </a:endParaRPr>
          </a:p>
        </p:txBody>
      </p:sp>
      <p:sp>
        <p:nvSpPr>
          <p:cNvPr id="424" name="CustomShape 4"/>
          <p:cNvSpPr/>
          <p:nvPr/>
        </p:nvSpPr>
        <p:spPr>
          <a:xfrm>
            <a:off x="6192000" y="1872000"/>
            <a:ext cx="3455640" cy="4382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i="1" lang="en-IN" sz="2600" spc="-1" strike="noStrike">
                <a:latin typeface="Arial"/>
              </a:rPr>
              <a:t>Here we see that the combined and service rating for formal dress code is high as compare to food rating and at informal stage service rating is low but in casula the food rating is high.</a:t>
            </a:r>
            <a:endParaRPr b="0" lang="en-IN" sz="2600" spc="-1" strike="noStrike">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CustomShape 1"/>
          <p:cNvSpPr/>
          <p:nvPr/>
        </p:nvSpPr>
        <p:spPr>
          <a:xfrm>
            <a:off x="504000" y="301320"/>
            <a:ext cx="9070200" cy="1260000"/>
          </a:xfrm>
          <a:prstGeom prst="rect">
            <a:avLst/>
          </a:prstGeom>
          <a:noFill/>
          <a:ln>
            <a:noFill/>
          </a:ln>
        </p:spPr>
        <p:style>
          <a:lnRef idx="0"/>
          <a:fillRef idx="0"/>
          <a:effectRef idx="0"/>
          <a:fontRef idx="minor"/>
        </p:style>
      </p:sp>
      <p:sp>
        <p:nvSpPr>
          <p:cNvPr id="426" name="CustomShape 2"/>
          <p:cNvSpPr/>
          <p:nvPr/>
        </p:nvSpPr>
        <p:spPr>
          <a:xfrm>
            <a:off x="504000" y="1768680"/>
            <a:ext cx="4425120" cy="4382280"/>
          </a:xfrm>
          <a:prstGeom prst="rect">
            <a:avLst/>
          </a:prstGeom>
          <a:noFill/>
          <a:ln>
            <a:noFill/>
          </a:ln>
        </p:spPr>
        <p:style>
          <a:lnRef idx="0"/>
          <a:fillRef idx="0"/>
          <a:effectRef idx="0"/>
          <a:fontRef idx="minor"/>
        </p:style>
      </p:sp>
      <p:pic>
        <p:nvPicPr>
          <p:cNvPr id="427" name="" descr=""/>
          <p:cNvPicPr/>
          <p:nvPr/>
        </p:nvPicPr>
        <p:blipFill>
          <a:blip r:embed="rId1"/>
          <a:stretch/>
        </p:blipFill>
        <p:spPr>
          <a:xfrm>
            <a:off x="503640" y="2304000"/>
            <a:ext cx="5256000" cy="3527640"/>
          </a:xfrm>
          <a:prstGeom prst="rect">
            <a:avLst/>
          </a:prstGeom>
          <a:ln>
            <a:noFill/>
          </a:ln>
        </p:spPr>
      </p:pic>
      <p:sp>
        <p:nvSpPr>
          <p:cNvPr id="428" name="CustomShape 3"/>
          <p:cNvSpPr/>
          <p:nvPr/>
        </p:nvSpPr>
        <p:spPr>
          <a:xfrm>
            <a:off x="504000" y="-6120"/>
            <a:ext cx="9070200" cy="18748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Mean Rating value of all kind of analysis like combined, food and service</a:t>
            </a:r>
            <a:endParaRPr b="0" lang="en-IN" sz="4400" spc="-1" strike="noStrike">
              <a:latin typeface="Arial"/>
            </a:endParaRPr>
          </a:p>
        </p:txBody>
      </p:sp>
      <p:sp>
        <p:nvSpPr>
          <p:cNvPr id="429" name="CustomShape 4"/>
          <p:cNvSpPr/>
          <p:nvPr/>
        </p:nvSpPr>
        <p:spPr>
          <a:xfrm>
            <a:off x="6480000" y="1881360"/>
            <a:ext cx="2879640" cy="4382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i="1" lang="en-IN" sz="2600" spc="-1" strike="noStrike">
                <a:latin typeface="Arial"/>
              </a:rPr>
              <a:t>Here we see that food rating for partially accessibility is very high as compare to combined and service rating</a:t>
            </a:r>
            <a:r>
              <a:rPr b="0" i="1" lang="en-IN" sz="2800" spc="-1" strike="noStrike">
                <a:latin typeface="Arial"/>
              </a:rPr>
              <a:t>.The completely accessibility is also high for combined ratin</a:t>
            </a:r>
            <a:r>
              <a:rPr b="0" lang="en-IN" sz="3200" spc="-1" strike="noStrike">
                <a:latin typeface="Arial"/>
              </a:rPr>
              <a:t>g.</a:t>
            </a:r>
            <a:endParaRPr b="0" lang="en-IN" sz="3200" spc="-1" strike="noStrike">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504000" y="301320"/>
            <a:ext cx="9070200" cy="1260000"/>
          </a:xfrm>
          <a:prstGeom prst="rect">
            <a:avLst/>
          </a:prstGeom>
          <a:noFill/>
          <a:ln>
            <a:noFill/>
          </a:ln>
        </p:spPr>
        <p:style>
          <a:lnRef idx="0"/>
          <a:fillRef idx="0"/>
          <a:effectRef idx="0"/>
          <a:fontRef idx="minor"/>
        </p:style>
      </p:sp>
      <p:sp>
        <p:nvSpPr>
          <p:cNvPr id="431" name="CustomShape 2"/>
          <p:cNvSpPr/>
          <p:nvPr/>
        </p:nvSpPr>
        <p:spPr>
          <a:xfrm>
            <a:off x="504000" y="1768680"/>
            <a:ext cx="4425120" cy="4382280"/>
          </a:xfrm>
          <a:prstGeom prst="rect">
            <a:avLst/>
          </a:prstGeom>
          <a:noFill/>
          <a:ln>
            <a:noFill/>
          </a:ln>
        </p:spPr>
        <p:style>
          <a:lnRef idx="0"/>
          <a:fillRef idx="0"/>
          <a:effectRef idx="0"/>
          <a:fontRef idx="minor"/>
        </p:style>
      </p:sp>
      <p:pic>
        <p:nvPicPr>
          <p:cNvPr id="432" name="" descr=""/>
          <p:cNvPicPr/>
          <p:nvPr/>
        </p:nvPicPr>
        <p:blipFill>
          <a:blip r:embed="rId1"/>
          <a:stretch/>
        </p:blipFill>
        <p:spPr>
          <a:xfrm>
            <a:off x="504000" y="2232000"/>
            <a:ext cx="5687640" cy="3527640"/>
          </a:xfrm>
          <a:prstGeom prst="rect">
            <a:avLst/>
          </a:prstGeom>
          <a:ln>
            <a:noFill/>
          </a:ln>
        </p:spPr>
      </p:pic>
      <p:sp>
        <p:nvSpPr>
          <p:cNvPr id="433" name="CustomShape 3"/>
          <p:cNvSpPr/>
          <p:nvPr/>
        </p:nvSpPr>
        <p:spPr>
          <a:xfrm>
            <a:off x="504000" y="-6120"/>
            <a:ext cx="9070200" cy="18748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Mean Rating value of all kind of analysis like combined, food and service</a:t>
            </a:r>
            <a:endParaRPr b="0" lang="en-IN" sz="4400" spc="-1" strike="noStrike">
              <a:latin typeface="Arial"/>
            </a:endParaRPr>
          </a:p>
        </p:txBody>
      </p:sp>
      <p:sp>
        <p:nvSpPr>
          <p:cNvPr id="434" name="CustomShape 4"/>
          <p:cNvSpPr/>
          <p:nvPr/>
        </p:nvSpPr>
        <p:spPr>
          <a:xfrm>
            <a:off x="6480000" y="2232000"/>
            <a:ext cx="3023640" cy="401940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i="1" lang="en-IN" sz="2600" spc="-1" strike="noStrike">
                <a:latin typeface="Arial"/>
              </a:rPr>
              <a:t>After analysing this graph we can say that food rating doesn’t affect the open or closed area but the service and combined rating will increase in closed area.</a:t>
            </a:r>
            <a:endParaRPr b="0" lang="en-IN" sz="2600" spc="-1" strike="noStrike">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a:off x="504000" y="301320"/>
            <a:ext cx="9070200" cy="1260000"/>
          </a:xfrm>
          <a:prstGeom prst="rect">
            <a:avLst/>
          </a:prstGeom>
          <a:noFill/>
          <a:ln>
            <a:noFill/>
          </a:ln>
        </p:spPr>
        <p:style>
          <a:lnRef idx="0"/>
          <a:fillRef idx="0"/>
          <a:effectRef idx="0"/>
          <a:fontRef idx="minor"/>
        </p:style>
      </p:sp>
      <p:sp>
        <p:nvSpPr>
          <p:cNvPr id="436" name="CustomShape 2"/>
          <p:cNvSpPr/>
          <p:nvPr/>
        </p:nvSpPr>
        <p:spPr>
          <a:xfrm>
            <a:off x="504000" y="1768680"/>
            <a:ext cx="4425120" cy="4382280"/>
          </a:xfrm>
          <a:prstGeom prst="rect">
            <a:avLst/>
          </a:prstGeom>
          <a:noFill/>
          <a:ln>
            <a:noFill/>
          </a:ln>
        </p:spPr>
        <p:style>
          <a:lnRef idx="0"/>
          <a:fillRef idx="0"/>
          <a:effectRef idx="0"/>
          <a:fontRef idx="minor"/>
        </p:style>
      </p:sp>
      <p:pic>
        <p:nvPicPr>
          <p:cNvPr id="437" name="" descr=""/>
          <p:cNvPicPr/>
          <p:nvPr/>
        </p:nvPicPr>
        <p:blipFill>
          <a:blip r:embed="rId1"/>
          <a:stretch/>
        </p:blipFill>
        <p:spPr>
          <a:xfrm>
            <a:off x="503640" y="1944000"/>
            <a:ext cx="6336000" cy="4679640"/>
          </a:xfrm>
          <a:prstGeom prst="rect">
            <a:avLst/>
          </a:prstGeom>
          <a:ln>
            <a:noFill/>
          </a:ln>
        </p:spPr>
      </p:pic>
      <p:sp>
        <p:nvSpPr>
          <p:cNvPr id="438" name="CustomShape 3"/>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Correlation Matrix plot</a:t>
            </a:r>
            <a:endParaRPr b="0" lang="en-IN" sz="4400" spc="-1" strike="noStrike">
              <a:latin typeface="Arial"/>
            </a:endParaRPr>
          </a:p>
        </p:txBody>
      </p:sp>
      <p:sp>
        <p:nvSpPr>
          <p:cNvPr id="439" name="CustomShape 4"/>
          <p:cNvSpPr/>
          <p:nvPr/>
        </p:nvSpPr>
        <p:spPr>
          <a:xfrm>
            <a:off x="6984000" y="1953360"/>
            <a:ext cx="2663640" cy="4382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i="1" lang="en-IN" sz="2800" spc="-1" strike="noStrike">
                <a:latin typeface="Arial"/>
              </a:rPr>
              <a:t>Here we can see that the matrix is symmetrical, i.e. the bottom left of the matrix is the same as the top right. This is useful as we can see two different views on the same data in one plot. We can also see that each variable is perfectly positively correlated with each other in the diagonal line from top left to bottom right.</a:t>
            </a:r>
            <a:endParaRPr b="0" lang="en-IN" sz="2800" spc="-1" strike="noStrike">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04000" y="301320"/>
            <a:ext cx="9068760" cy="1259280"/>
          </a:xfrm>
          <a:prstGeom prst="rect">
            <a:avLst/>
          </a:prstGeom>
          <a:noFill/>
          <a:ln>
            <a:noFill/>
          </a:ln>
        </p:spPr>
        <p:style>
          <a:lnRef idx="0"/>
          <a:fillRef idx="0"/>
          <a:effectRef idx="0"/>
          <a:fontRef idx="minor"/>
        </p:style>
      </p:sp>
      <p:pic>
        <p:nvPicPr>
          <p:cNvPr id="220" name="" descr=""/>
          <p:cNvPicPr/>
          <p:nvPr/>
        </p:nvPicPr>
        <p:blipFill>
          <a:blip r:embed="rId1"/>
          <a:stretch/>
        </p:blipFill>
        <p:spPr>
          <a:xfrm>
            <a:off x="503640" y="1728000"/>
            <a:ext cx="4425840" cy="5038920"/>
          </a:xfrm>
          <a:prstGeom prst="rect">
            <a:avLst/>
          </a:prstGeom>
          <a:ln>
            <a:noFill/>
          </a:ln>
        </p:spPr>
      </p:pic>
      <p:sp>
        <p:nvSpPr>
          <p:cNvPr id="221" name="CustomShape 2"/>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User Profile Column</a:t>
            </a:r>
            <a:endParaRPr b="0" lang="en-IN" sz="4400" spc="-1" strike="noStrike">
              <a:latin typeface="Arial"/>
            </a:endParaRPr>
          </a:p>
        </p:txBody>
      </p:sp>
      <p:sp>
        <p:nvSpPr>
          <p:cNvPr id="222" name="CustomShape 3"/>
          <p:cNvSpPr/>
          <p:nvPr/>
        </p:nvSpPr>
        <p:spPr>
          <a:xfrm>
            <a:off x="5184000" y="2448000"/>
            <a:ext cx="4425840" cy="43830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i="1" lang="en-IN" sz="2800" spc="-1" strike="noStrike">
                <a:solidFill>
                  <a:srgbClr val="000000"/>
                </a:solidFill>
                <a:latin typeface="Arial"/>
                <a:ea typeface="DejaVu Sans"/>
              </a:rPr>
              <a:t>The Dress preferences have three column no preferences, formal, informal which is 39.85%, 33.83%, 26.32% respectively.</a:t>
            </a:r>
            <a:endParaRPr b="0" lang="en-IN" sz="2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504000" y="301320"/>
            <a:ext cx="9068760" cy="1259280"/>
          </a:xfrm>
          <a:prstGeom prst="rect">
            <a:avLst/>
          </a:prstGeom>
          <a:noFill/>
          <a:ln>
            <a:noFill/>
          </a:ln>
        </p:spPr>
        <p:style>
          <a:lnRef idx="0"/>
          <a:fillRef idx="0"/>
          <a:effectRef idx="0"/>
          <a:fontRef idx="minor"/>
        </p:style>
      </p:sp>
      <p:pic>
        <p:nvPicPr>
          <p:cNvPr id="224" name="" descr=""/>
          <p:cNvPicPr/>
          <p:nvPr/>
        </p:nvPicPr>
        <p:blipFill>
          <a:blip r:embed="rId1"/>
          <a:stretch/>
        </p:blipFill>
        <p:spPr>
          <a:xfrm>
            <a:off x="503640" y="1872000"/>
            <a:ext cx="4425480" cy="4606920"/>
          </a:xfrm>
          <a:prstGeom prst="rect">
            <a:avLst/>
          </a:prstGeom>
          <a:ln>
            <a:noFill/>
          </a:ln>
        </p:spPr>
      </p:pic>
      <p:sp>
        <p:nvSpPr>
          <p:cNvPr id="225" name="CustomShape 2"/>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User Profile Column</a:t>
            </a:r>
            <a:endParaRPr b="0" lang="en-IN" sz="4400" spc="-1" strike="noStrike">
              <a:latin typeface="Arial"/>
            </a:endParaRPr>
          </a:p>
        </p:txBody>
      </p:sp>
      <p:sp>
        <p:nvSpPr>
          <p:cNvPr id="226" name="CustomShape 3"/>
          <p:cNvSpPr/>
          <p:nvPr/>
        </p:nvSpPr>
        <p:spPr>
          <a:xfrm>
            <a:off x="5152680" y="2664000"/>
            <a:ext cx="4425840" cy="34876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i="1" lang="en-IN" sz="2800" spc="-1" strike="noStrike">
                <a:solidFill>
                  <a:srgbClr val="000000"/>
                </a:solidFill>
                <a:latin typeface="Arial"/>
                <a:ea typeface="DejaVu Sans"/>
              </a:rPr>
              <a:t>Here Ambience column is three types as family, friend and solitary which is of 53.03%, 34.85% and 12.12%.</a:t>
            </a:r>
            <a:endParaRPr b="0" lang="en-IN" sz="2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04000" y="301320"/>
            <a:ext cx="9068760" cy="1259280"/>
          </a:xfrm>
          <a:prstGeom prst="rect">
            <a:avLst/>
          </a:prstGeom>
          <a:noFill/>
          <a:ln>
            <a:noFill/>
          </a:ln>
        </p:spPr>
        <p:style>
          <a:lnRef idx="0"/>
          <a:fillRef idx="0"/>
          <a:effectRef idx="0"/>
          <a:fontRef idx="minor"/>
        </p:style>
      </p:sp>
      <p:sp>
        <p:nvSpPr>
          <p:cNvPr id="228" name="CustomShape 2"/>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User Profile Column</a:t>
            </a:r>
            <a:endParaRPr b="0" lang="en-IN" sz="4400" spc="-1" strike="noStrike">
              <a:latin typeface="Arial"/>
            </a:endParaRPr>
          </a:p>
        </p:txBody>
      </p:sp>
      <p:sp>
        <p:nvSpPr>
          <p:cNvPr id="229" name="CustomShape 3"/>
          <p:cNvSpPr/>
          <p:nvPr/>
        </p:nvSpPr>
        <p:spPr>
          <a:xfrm>
            <a:off x="5650920" y="2055240"/>
            <a:ext cx="3852000" cy="42796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i="1" lang="en-IN" sz="2800" spc="-1" strike="noStrike">
                <a:solidFill>
                  <a:srgbClr val="000000"/>
                </a:solidFill>
                <a:latin typeface="Arial"/>
                <a:ea typeface="DejaVu Sans"/>
              </a:rPr>
              <a:t>Here activity column is of four types as student, professional, unemployed, working class which is of 86.26%, 11.45%, 1.54%,0.8% i.e working class is comparatively very low.</a:t>
            </a:r>
            <a:endParaRPr b="0" lang="en-IN" sz="2800" spc="-1" strike="noStrike">
              <a:latin typeface="Arial"/>
            </a:endParaRPr>
          </a:p>
        </p:txBody>
      </p:sp>
      <p:pic>
        <p:nvPicPr>
          <p:cNvPr id="230" name="" descr=""/>
          <p:cNvPicPr/>
          <p:nvPr/>
        </p:nvPicPr>
        <p:blipFill>
          <a:blip r:embed="rId1"/>
          <a:stretch/>
        </p:blipFill>
        <p:spPr>
          <a:xfrm>
            <a:off x="792000" y="1800000"/>
            <a:ext cx="4318920" cy="4750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504000" y="301320"/>
            <a:ext cx="9068760" cy="1259280"/>
          </a:xfrm>
          <a:prstGeom prst="rect">
            <a:avLst/>
          </a:prstGeom>
          <a:noFill/>
          <a:ln>
            <a:noFill/>
          </a:ln>
        </p:spPr>
        <p:style>
          <a:lnRef idx="0"/>
          <a:fillRef idx="0"/>
          <a:effectRef idx="0"/>
          <a:fontRef idx="minor"/>
        </p:style>
      </p:sp>
      <p:pic>
        <p:nvPicPr>
          <p:cNvPr id="232" name="" descr=""/>
          <p:cNvPicPr/>
          <p:nvPr/>
        </p:nvPicPr>
        <p:blipFill>
          <a:blip r:embed="rId1"/>
          <a:stretch/>
        </p:blipFill>
        <p:spPr>
          <a:xfrm>
            <a:off x="503640" y="1656000"/>
            <a:ext cx="4425840" cy="4750920"/>
          </a:xfrm>
          <a:prstGeom prst="rect">
            <a:avLst/>
          </a:prstGeom>
          <a:ln>
            <a:noFill/>
          </a:ln>
        </p:spPr>
      </p:pic>
      <p:sp>
        <p:nvSpPr>
          <p:cNvPr id="233" name="CustomShape 2"/>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User Profile Column</a:t>
            </a:r>
            <a:endParaRPr b="0" lang="en-IN" sz="4400" spc="-1" strike="noStrike">
              <a:latin typeface="Arial"/>
            </a:endParaRPr>
          </a:p>
        </p:txBody>
      </p:sp>
      <p:sp>
        <p:nvSpPr>
          <p:cNvPr id="234" name="CustomShape 3"/>
          <p:cNvSpPr/>
          <p:nvPr/>
        </p:nvSpPr>
        <p:spPr>
          <a:xfrm>
            <a:off x="5152680" y="2232000"/>
            <a:ext cx="4425840" cy="43830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i="1" lang="en-IN" sz="2800" spc="-1" strike="noStrike">
                <a:solidFill>
                  <a:srgbClr val="000000"/>
                </a:solidFill>
                <a:latin typeface="Arial"/>
                <a:ea typeface="DejaVu Sans"/>
              </a:rPr>
              <a:t>Here interest are of five category as variety, technology, none, ecofriendly, retro which is of 36.23%, 26.09%, 21.74%, 11.59% respectively. Here we see that retro having very less percentage.</a:t>
            </a:r>
            <a:endParaRPr b="0" lang="en-IN" sz="28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315</TotalTime>
  <Application>LibreOffice/5.4.4.2$Linux_X86_64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2018-02-02T09:05:14Z</dcterms:created>
  <dc:creator/>
  <dc:description/>
  <dc:language>en-IN</dc:language>
  <cp:lastModifiedBy/>
  <dcterms:modified xsi:type="dcterms:W3CDTF">2018-02-03T11:20:02Z</dcterms:modified>
  <cp:revision>93</cp:revision>
  <dc:subject/>
  <dc:title/>
</cp:coreProperties>
</file>