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60" r:id="rId4"/>
    <p:sldId id="259" r:id="rId5"/>
    <p:sldId id="258" r:id="rId6"/>
    <p:sldId id="261" r:id="rId7"/>
    <p:sldId id="262" r:id="rId8"/>
    <p:sldId id="264" r:id="rId9"/>
    <p:sldId id="263"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7" d="100"/>
          <a:sy n="67"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BCAF8-97F1-4DA2-A1BE-D1F65A3278B6}" type="datetimeFigureOut">
              <a:rPr lang="en-IN" smtClean="0"/>
              <a:t>01-14-2020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123571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BCAF8-97F1-4DA2-A1BE-D1F65A3278B6}" type="datetimeFigureOut">
              <a:rPr lang="en-IN" smtClean="0"/>
              <a:t>01-14-2020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263407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BCAF8-97F1-4DA2-A1BE-D1F65A3278B6}" type="datetimeFigureOut">
              <a:rPr lang="en-IN" smtClean="0"/>
              <a:t>01-14-2020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131884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BCAF8-97F1-4DA2-A1BE-D1F65A3278B6}" type="datetimeFigureOut">
              <a:rPr lang="en-IN" smtClean="0"/>
              <a:t>01-14-2020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4F2F2-1400-4555-B709-36F24FAB9E9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2622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BCAF8-97F1-4DA2-A1BE-D1F65A3278B6}" type="datetimeFigureOut">
              <a:rPr lang="en-IN" smtClean="0"/>
              <a:t>01-14-2020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3710079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5BCAF8-97F1-4DA2-A1BE-D1F65A3278B6}" type="datetimeFigureOut">
              <a:rPr lang="en-IN" smtClean="0"/>
              <a:t>01-14-2020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2930319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5BCAF8-97F1-4DA2-A1BE-D1F65A3278B6}" type="datetimeFigureOut">
              <a:rPr lang="en-IN" smtClean="0"/>
              <a:t>01-14-2020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1771847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BCAF8-97F1-4DA2-A1BE-D1F65A3278B6}" type="datetimeFigureOut">
              <a:rPr lang="en-IN" smtClean="0"/>
              <a:t>01-14-2020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664895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BCAF8-97F1-4DA2-A1BE-D1F65A3278B6}" type="datetimeFigureOut">
              <a:rPr lang="en-IN" smtClean="0"/>
              <a:t>01-14-2020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4188802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BCAF8-97F1-4DA2-A1BE-D1F65A3278B6}" type="datetimeFigureOut">
              <a:rPr lang="en-IN" smtClean="0"/>
              <a:t>01-14-2020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216449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BCAF8-97F1-4DA2-A1BE-D1F65A3278B6}" type="datetimeFigureOut">
              <a:rPr lang="en-IN" smtClean="0"/>
              <a:t>01-14-2020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144510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BCAF8-97F1-4DA2-A1BE-D1F65A3278B6}" type="datetimeFigureOut">
              <a:rPr lang="en-IN" smtClean="0"/>
              <a:t>01-14-2020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175142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BCAF8-97F1-4DA2-A1BE-D1F65A3278B6}" type="datetimeFigureOut">
              <a:rPr lang="en-IN" smtClean="0"/>
              <a:t>01-14-2020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4282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BCAF8-97F1-4DA2-A1BE-D1F65A3278B6}" type="datetimeFigureOut">
              <a:rPr lang="en-IN" smtClean="0"/>
              <a:t>01-14-2020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39991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BCAF8-97F1-4DA2-A1BE-D1F65A3278B6}" type="datetimeFigureOut">
              <a:rPr lang="en-IN" smtClean="0"/>
              <a:t>01-14-2020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117324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C5BCAF8-97F1-4DA2-A1BE-D1F65A3278B6}" type="datetimeFigureOut">
              <a:rPr lang="en-IN" smtClean="0"/>
              <a:t>01-14-2020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72766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BCAF8-97F1-4DA2-A1BE-D1F65A3278B6}" type="datetimeFigureOut">
              <a:rPr lang="en-IN" smtClean="0"/>
              <a:t>01-14-2020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239015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BCAF8-97F1-4DA2-A1BE-D1F65A3278B6}" type="datetimeFigureOut">
              <a:rPr lang="en-IN" smtClean="0"/>
              <a:t>01-14-2020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4F2F2-1400-4555-B709-36F24FAB9E9C}" type="slidenum">
              <a:rPr lang="en-IN" smtClean="0"/>
              <a:t>‹#›</a:t>
            </a:fld>
            <a:endParaRPr lang="en-IN"/>
          </a:p>
        </p:txBody>
      </p:sp>
    </p:spTree>
    <p:extLst>
      <p:ext uri="{BB962C8B-B14F-4D97-AF65-F5344CB8AC3E}">
        <p14:creationId xmlns:p14="http://schemas.microsoft.com/office/powerpoint/2010/main" val="240164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C5BCAF8-97F1-4DA2-A1BE-D1F65A3278B6}" type="datetimeFigureOut">
              <a:rPr lang="en-IN" smtClean="0"/>
              <a:t>01-14-2020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D74F2F2-1400-4555-B709-36F24FAB9E9C}" type="slidenum">
              <a:rPr lang="en-IN" smtClean="0"/>
              <a:t>‹#›</a:t>
            </a:fld>
            <a:endParaRPr lang="en-IN"/>
          </a:p>
        </p:txBody>
      </p:sp>
    </p:spTree>
    <p:extLst>
      <p:ext uri="{BB962C8B-B14F-4D97-AF65-F5344CB8AC3E}">
        <p14:creationId xmlns:p14="http://schemas.microsoft.com/office/powerpoint/2010/main" val="3874120238"/>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pbpython.com/prophet-overview.html" TargetMode="External"/><Relationship Id="rId2" Type="http://schemas.openxmlformats.org/officeDocument/2006/relationships/hyperlink" Target="https://facebook.github.io/prophet/" TargetMode="External"/><Relationship Id="rId1" Type="http://schemas.openxmlformats.org/officeDocument/2006/relationships/slideLayout" Target="../slideLayouts/slideLayout18.xml"/><Relationship Id="rId6" Type="http://schemas.openxmlformats.org/officeDocument/2006/relationships/hyperlink" Target="https://www.analyticsvidhya.com/blog/2018/05/generate-accurate-forecasts-facebook-prophet-python-r/" TargetMode="External"/><Relationship Id="rId5" Type="http://schemas.openxmlformats.org/officeDocument/2006/relationships/hyperlink" Target="https://towardsdatascience.com/a-quick-start-of-time-series-forecasting-with-a-practical-example-using-fb-prophet-31c4447a2274" TargetMode="External"/><Relationship Id="rId4" Type="http://schemas.openxmlformats.org/officeDocument/2006/relationships/hyperlink" Target="https://towardsdatascience.com/time-series-forecasting-with-prophet-54f2ac5e722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stackoverflow.com/questions/53178281/installing-fbprophet-python-on-windows-10"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C3F5-B688-4D6C-AEF9-312787583390}"/>
              </a:ext>
            </a:extLst>
          </p:cNvPr>
          <p:cNvSpPr>
            <a:spLocks noGrp="1"/>
          </p:cNvSpPr>
          <p:nvPr>
            <p:ph type="ctrTitle"/>
          </p:nvPr>
        </p:nvSpPr>
        <p:spPr>
          <a:xfrm>
            <a:off x="1524000" y="1508125"/>
            <a:ext cx="9144000" cy="1117254"/>
          </a:xfrm>
        </p:spPr>
        <p:txBody>
          <a:bodyPr>
            <a:normAutofit/>
          </a:bodyPr>
          <a:lstStyle/>
          <a:p>
            <a:r>
              <a:rPr lang="en-US" b="1" dirty="0"/>
              <a:t>Time Series</a:t>
            </a:r>
            <a:endParaRPr lang="en-IN" b="1" dirty="0"/>
          </a:p>
        </p:txBody>
      </p:sp>
      <p:pic>
        <p:nvPicPr>
          <p:cNvPr id="1026" name="Picture 2">
            <a:extLst>
              <a:ext uri="{FF2B5EF4-FFF2-40B4-BE49-F238E27FC236}">
                <a16:creationId xmlns:a16="http://schemas.microsoft.com/office/drawing/2014/main" id="{96BBA657-A968-4FEC-ABC6-046018A07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475" y="2771775"/>
            <a:ext cx="4591050" cy="13144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E7CEE9-7998-455E-BC11-1FF89290615A}"/>
              </a:ext>
            </a:extLst>
          </p:cNvPr>
          <p:cNvSpPr txBox="1"/>
          <p:nvPr/>
        </p:nvSpPr>
        <p:spPr>
          <a:xfrm>
            <a:off x="0" y="5473005"/>
            <a:ext cx="2793585" cy="1384995"/>
          </a:xfrm>
          <a:prstGeom prst="rect">
            <a:avLst/>
          </a:prstGeom>
          <a:noFill/>
        </p:spPr>
        <p:txBody>
          <a:bodyPr wrap="none" rtlCol="0">
            <a:spAutoFit/>
          </a:bodyPr>
          <a:lstStyle/>
          <a:p>
            <a:r>
              <a:rPr lang="en-US" sz="2800" b="1" dirty="0"/>
              <a:t>Presented By-</a:t>
            </a:r>
          </a:p>
          <a:p>
            <a:r>
              <a:rPr lang="en-US" sz="2800" b="1" dirty="0"/>
              <a:t>Kunal Bharadwaj</a:t>
            </a:r>
          </a:p>
          <a:p>
            <a:r>
              <a:rPr lang="en-US" sz="2800" b="1" dirty="0"/>
              <a:t>D19016</a:t>
            </a:r>
            <a:endParaRPr lang="en-IN" sz="2800" b="1" dirty="0"/>
          </a:p>
        </p:txBody>
      </p:sp>
    </p:spTree>
    <p:extLst>
      <p:ext uri="{BB962C8B-B14F-4D97-AF65-F5344CB8AC3E}">
        <p14:creationId xmlns:p14="http://schemas.microsoft.com/office/powerpoint/2010/main" val="78620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348D-B52F-4389-A731-186867840E0B}"/>
              </a:ext>
            </a:extLst>
          </p:cNvPr>
          <p:cNvSpPr>
            <a:spLocks noGrp="1"/>
          </p:cNvSpPr>
          <p:nvPr>
            <p:ph type="title"/>
          </p:nvPr>
        </p:nvSpPr>
        <p:spPr/>
        <p:txBody>
          <a:bodyPr/>
          <a:lstStyle/>
          <a:p>
            <a:r>
              <a:rPr lang="en-US" b="1" dirty="0"/>
              <a:t>Advantages:</a:t>
            </a:r>
            <a:endParaRPr lang="en-IN" dirty="0"/>
          </a:p>
        </p:txBody>
      </p:sp>
      <p:sp>
        <p:nvSpPr>
          <p:cNvPr id="3" name="Content Placeholder 2">
            <a:extLst>
              <a:ext uri="{FF2B5EF4-FFF2-40B4-BE49-F238E27FC236}">
                <a16:creationId xmlns:a16="http://schemas.microsoft.com/office/drawing/2014/main" id="{E2313103-64CF-4090-848D-6C4B662E9ECF}"/>
              </a:ext>
            </a:extLst>
          </p:cNvPr>
          <p:cNvSpPr>
            <a:spLocks noGrp="1"/>
          </p:cNvSpPr>
          <p:nvPr>
            <p:ph idx="1"/>
          </p:nvPr>
        </p:nvSpPr>
        <p:spPr/>
        <p:txBody>
          <a:bodyPr/>
          <a:lstStyle/>
          <a:p>
            <a:r>
              <a:rPr lang="en-US" dirty="0"/>
              <a:t>Open Source</a:t>
            </a:r>
          </a:p>
          <a:p>
            <a:r>
              <a:rPr lang="en-US" dirty="0"/>
              <a:t>Accurate and fast</a:t>
            </a:r>
          </a:p>
          <a:p>
            <a:r>
              <a:rPr lang="en-US" dirty="0"/>
              <a:t>Allows for a large number of people to make forecasts, possibly without training in time series methods;</a:t>
            </a:r>
          </a:p>
          <a:p>
            <a:r>
              <a:rPr lang="en-US" dirty="0"/>
              <a:t>Tunable parameters</a:t>
            </a:r>
          </a:p>
          <a:p>
            <a:r>
              <a:rPr lang="en-US" dirty="0"/>
              <a:t>Available for both Python and R</a:t>
            </a:r>
          </a:p>
          <a:p>
            <a:endParaRPr lang="en-IN" dirty="0"/>
          </a:p>
        </p:txBody>
      </p:sp>
    </p:spTree>
    <p:extLst>
      <p:ext uri="{BB962C8B-B14F-4D97-AF65-F5344CB8AC3E}">
        <p14:creationId xmlns:p14="http://schemas.microsoft.com/office/powerpoint/2010/main" val="371939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72CF-E890-4D81-A365-F7130AF69183}"/>
              </a:ext>
            </a:extLst>
          </p:cNvPr>
          <p:cNvSpPr>
            <a:spLocks noGrp="1"/>
          </p:cNvSpPr>
          <p:nvPr>
            <p:ph type="title"/>
          </p:nvPr>
        </p:nvSpPr>
        <p:spPr/>
        <p:txBody>
          <a:bodyPr/>
          <a:lstStyle/>
          <a:p>
            <a:r>
              <a:rPr lang="en-US" b="1" dirty="0"/>
              <a:t>Does it have any limitations?</a:t>
            </a:r>
            <a:endParaRPr lang="en-IN" dirty="0"/>
          </a:p>
        </p:txBody>
      </p:sp>
      <p:sp>
        <p:nvSpPr>
          <p:cNvPr id="3" name="Content Placeholder 2">
            <a:extLst>
              <a:ext uri="{FF2B5EF4-FFF2-40B4-BE49-F238E27FC236}">
                <a16:creationId xmlns:a16="http://schemas.microsoft.com/office/drawing/2014/main" id="{04EB835D-AD07-4ABD-BCFE-BB09F56155FB}"/>
              </a:ext>
            </a:extLst>
          </p:cNvPr>
          <p:cNvSpPr>
            <a:spLocks noGrp="1"/>
          </p:cNvSpPr>
          <p:nvPr>
            <p:ph idx="1"/>
          </p:nvPr>
        </p:nvSpPr>
        <p:spPr/>
        <p:txBody>
          <a:bodyPr>
            <a:normAutofit/>
          </a:bodyPr>
          <a:lstStyle/>
          <a:p>
            <a:r>
              <a:rPr lang="en-US" dirty="0"/>
              <a:t>Even though Prophet offers an automated solution for ARIMA, this methodology is under development and not completely stable.</a:t>
            </a:r>
          </a:p>
          <a:p>
            <a:r>
              <a:rPr lang="en-US" dirty="0"/>
              <a:t>In case your time-series is highly irregular, let’s say you have quarterly as well as bi-weekly seasonality, it will be hard for prophet to account for that. In such cases, even your traditional time-series model will have hard time forecasting until you manually tune each parameter.</a:t>
            </a:r>
          </a:p>
          <a:p>
            <a:r>
              <a:rPr lang="en-US" dirty="0"/>
              <a:t>Multiplicative models cannot be accounted for using prophet.</a:t>
            </a:r>
          </a:p>
          <a:p>
            <a:r>
              <a:rPr lang="en-US" dirty="0"/>
              <a:t>Data need to be feed in pre-defined format.</a:t>
            </a:r>
          </a:p>
          <a:p>
            <a:endParaRPr lang="en-US" dirty="0"/>
          </a:p>
        </p:txBody>
      </p:sp>
    </p:spTree>
    <p:extLst>
      <p:ext uri="{BB962C8B-B14F-4D97-AF65-F5344CB8AC3E}">
        <p14:creationId xmlns:p14="http://schemas.microsoft.com/office/powerpoint/2010/main" val="52965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F670-F05D-4E24-95F0-6C15F3A327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6C6956-6253-48B3-8CD3-6E4DEF4B396A}"/>
              </a:ext>
            </a:extLst>
          </p:cNvPr>
          <p:cNvSpPr>
            <a:spLocks noGrp="1"/>
          </p:cNvSpPr>
          <p:nvPr>
            <p:ph idx="1"/>
          </p:nvPr>
        </p:nvSpPr>
        <p:spPr/>
        <p:txBody>
          <a:bodyPr>
            <a:normAutofit/>
          </a:bodyPr>
          <a:lstStyle/>
          <a:p>
            <a:r>
              <a:rPr lang="en-IN" dirty="0">
                <a:hlinkClick r:id="rId2"/>
              </a:rPr>
              <a:t>https://facebook.github.io/prophet/</a:t>
            </a:r>
            <a:endParaRPr lang="en-IN" dirty="0"/>
          </a:p>
          <a:p>
            <a:r>
              <a:rPr lang="en-IN" dirty="0">
                <a:hlinkClick r:id="rId3"/>
              </a:rPr>
              <a:t>https://pbpython.com/prophet-overview.html</a:t>
            </a:r>
            <a:endParaRPr lang="en-IN" dirty="0"/>
          </a:p>
          <a:p>
            <a:r>
              <a:rPr lang="en-IN" dirty="0">
                <a:hlinkClick r:id="rId4"/>
              </a:rPr>
              <a:t>https://towardsdatascience.com/time-series-forecasting-with-prophet-54f2ac5e722e</a:t>
            </a:r>
            <a:endParaRPr lang="en-IN" dirty="0"/>
          </a:p>
          <a:p>
            <a:r>
              <a:rPr lang="en-IN" dirty="0">
                <a:hlinkClick r:id="rId5"/>
              </a:rPr>
              <a:t>https://towardsdatascience.com/a-quick-start-of-time-series-forecasting-with-a-practical-example-using-fb-prophet-31c4447a2274</a:t>
            </a:r>
            <a:endParaRPr lang="en-IN" dirty="0"/>
          </a:p>
          <a:p>
            <a:r>
              <a:rPr lang="en-IN" dirty="0">
                <a:hlinkClick r:id="rId6"/>
              </a:rPr>
              <a:t>https://www.analyticsvidhya.com/blog/2018/05/generate-accurate-forecasts-facebook-prophet-python-r/</a:t>
            </a:r>
            <a:endParaRPr lang="en-IN" dirty="0"/>
          </a:p>
          <a:p>
            <a:endParaRPr lang="en-IN" dirty="0"/>
          </a:p>
        </p:txBody>
      </p:sp>
    </p:spTree>
    <p:extLst>
      <p:ext uri="{BB962C8B-B14F-4D97-AF65-F5344CB8AC3E}">
        <p14:creationId xmlns:p14="http://schemas.microsoft.com/office/powerpoint/2010/main" val="313626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9BF7-FD27-4E19-A61E-6BF70B1AF843}"/>
              </a:ext>
            </a:extLst>
          </p:cNvPr>
          <p:cNvSpPr>
            <a:spLocks noGrp="1"/>
          </p:cNvSpPr>
          <p:nvPr>
            <p:ph type="title"/>
          </p:nvPr>
        </p:nvSpPr>
        <p:spPr/>
        <p:txBody>
          <a:bodyPr/>
          <a:lstStyle/>
          <a:p>
            <a:r>
              <a:rPr lang="en-US" b="1" dirty="0"/>
              <a:t>What is Prophet?</a:t>
            </a:r>
            <a:endParaRPr lang="en-IN" b="1" dirty="0"/>
          </a:p>
        </p:txBody>
      </p:sp>
      <p:sp>
        <p:nvSpPr>
          <p:cNvPr id="3" name="Content Placeholder 2">
            <a:extLst>
              <a:ext uri="{FF2B5EF4-FFF2-40B4-BE49-F238E27FC236}">
                <a16:creationId xmlns:a16="http://schemas.microsoft.com/office/drawing/2014/main" id="{03DEF705-CA01-490F-AA04-79790EFB4F29}"/>
              </a:ext>
            </a:extLst>
          </p:cNvPr>
          <p:cNvSpPr>
            <a:spLocks noGrp="1"/>
          </p:cNvSpPr>
          <p:nvPr>
            <p:ph idx="1"/>
          </p:nvPr>
        </p:nvSpPr>
        <p:spPr/>
        <p:txBody>
          <a:bodyPr>
            <a:normAutofit/>
          </a:bodyPr>
          <a:lstStyle/>
          <a:p>
            <a:r>
              <a:rPr lang="en-US" dirty="0"/>
              <a:t>Prophet is an open source library published by Facebook that is based on </a:t>
            </a:r>
            <a:r>
              <a:rPr lang="en-US" b="1" dirty="0"/>
              <a:t>decomposable (trend+seasonality+holidays) models</a:t>
            </a:r>
            <a:r>
              <a:rPr lang="en-US" dirty="0"/>
              <a:t>.</a:t>
            </a:r>
          </a:p>
          <a:p>
            <a:r>
              <a:rPr lang="en-US" dirty="0"/>
              <a:t>In 2017, Facebook open sourced the prophet model which was capable of modelling the time series with strong multiple seasonality at day level, week level, year level etc. and trend</a:t>
            </a:r>
          </a:p>
          <a:p>
            <a:r>
              <a:rPr lang="en-US" dirty="0"/>
              <a:t>It provides us with the ability to make time series predictions with good accuracy using simple intuitive parameters and has support for including impact of custom seasonality and holidays!(Ex: Diwali, Super Bowl)</a:t>
            </a:r>
            <a:endParaRPr lang="en-IN" dirty="0"/>
          </a:p>
        </p:txBody>
      </p:sp>
    </p:spTree>
    <p:extLst>
      <p:ext uri="{BB962C8B-B14F-4D97-AF65-F5344CB8AC3E}">
        <p14:creationId xmlns:p14="http://schemas.microsoft.com/office/powerpoint/2010/main" val="414801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463F-CDE7-40CC-AD86-7C993CD3CB91}"/>
              </a:ext>
            </a:extLst>
          </p:cNvPr>
          <p:cNvSpPr>
            <a:spLocks noGrp="1"/>
          </p:cNvSpPr>
          <p:nvPr>
            <p:ph type="title"/>
          </p:nvPr>
        </p:nvSpPr>
        <p:spPr>
          <a:xfrm>
            <a:off x="241852" y="27249"/>
            <a:ext cx="10515600" cy="946840"/>
          </a:xfrm>
        </p:spPr>
        <p:txBody>
          <a:bodyPr/>
          <a:lstStyle/>
          <a:p>
            <a:r>
              <a:rPr lang="en-US" b="1" dirty="0"/>
              <a:t>Why Prophet?</a:t>
            </a:r>
            <a:endParaRPr lang="en-IN" b="1" dirty="0"/>
          </a:p>
        </p:txBody>
      </p:sp>
      <p:sp>
        <p:nvSpPr>
          <p:cNvPr id="3" name="Content Placeholder 2">
            <a:extLst>
              <a:ext uri="{FF2B5EF4-FFF2-40B4-BE49-F238E27FC236}">
                <a16:creationId xmlns:a16="http://schemas.microsoft.com/office/drawing/2014/main" id="{CBB2834B-1B31-4DF3-A808-6EFC1EA66A25}"/>
              </a:ext>
            </a:extLst>
          </p:cNvPr>
          <p:cNvSpPr>
            <a:spLocks noGrp="1"/>
          </p:cNvSpPr>
          <p:nvPr>
            <p:ph idx="1"/>
          </p:nvPr>
        </p:nvSpPr>
        <p:spPr>
          <a:xfrm>
            <a:off x="838200" y="4750521"/>
            <a:ext cx="10515600" cy="1594473"/>
          </a:xfrm>
        </p:spPr>
        <p:txBody>
          <a:bodyPr>
            <a:normAutofit fontScale="92500" lnSpcReduction="20000"/>
          </a:bodyPr>
          <a:lstStyle/>
          <a:p>
            <a:r>
              <a:rPr lang="en-US" b="1" dirty="0"/>
              <a:t>Prophet makes it much more straightforward to create a reasonable, accurate forecast.</a:t>
            </a:r>
          </a:p>
          <a:p>
            <a:r>
              <a:rPr lang="en-US" b="1" dirty="0"/>
              <a:t>Prophet forecasts are customizable in ways that are intuitive to non-experts.</a:t>
            </a:r>
          </a:p>
          <a:p>
            <a:r>
              <a:rPr lang="en-US" b="1" dirty="0"/>
              <a:t>Prophet has shown substantially lower forecasting error than the other models</a:t>
            </a:r>
            <a:endParaRPr lang="en-IN" b="1" dirty="0"/>
          </a:p>
        </p:txBody>
      </p:sp>
      <p:pic>
        <p:nvPicPr>
          <p:cNvPr id="3074" name="Picture 2">
            <a:extLst>
              <a:ext uri="{FF2B5EF4-FFF2-40B4-BE49-F238E27FC236}">
                <a16:creationId xmlns:a16="http://schemas.microsoft.com/office/drawing/2014/main" id="{EE39D78B-1988-43AE-8B4C-A43775377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09" y="1100903"/>
            <a:ext cx="3962400" cy="33257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D6B8079-82E8-4CA0-A2AD-A9A6D0E34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652" y="662609"/>
            <a:ext cx="5854148" cy="3882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76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E298-2AD8-4989-9968-C08658617113}"/>
              </a:ext>
            </a:extLst>
          </p:cNvPr>
          <p:cNvSpPr>
            <a:spLocks noGrp="1"/>
          </p:cNvSpPr>
          <p:nvPr>
            <p:ph type="title"/>
          </p:nvPr>
        </p:nvSpPr>
        <p:spPr/>
        <p:txBody>
          <a:bodyPr/>
          <a:lstStyle/>
          <a:p>
            <a:r>
              <a:rPr lang="en-IN" b="1" dirty="0"/>
              <a:t>Where Prophet shines</a:t>
            </a:r>
            <a:endParaRPr lang="en-IN" dirty="0"/>
          </a:p>
        </p:txBody>
      </p:sp>
      <p:sp>
        <p:nvSpPr>
          <p:cNvPr id="3" name="Content Placeholder 2">
            <a:extLst>
              <a:ext uri="{FF2B5EF4-FFF2-40B4-BE49-F238E27FC236}">
                <a16:creationId xmlns:a16="http://schemas.microsoft.com/office/drawing/2014/main" id="{F24E01AF-2C3D-47D5-8CEF-ADA639D1B619}"/>
              </a:ext>
            </a:extLst>
          </p:cNvPr>
          <p:cNvSpPr>
            <a:spLocks noGrp="1"/>
          </p:cNvSpPr>
          <p:nvPr>
            <p:ph idx="1"/>
          </p:nvPr>
        </p:nvSpPr>
        <p:spPr/>
        <p:txBody>
          <a:bodyPr>
            <a:normAutofit fontScale="92500" lnSpcReduction="10000"/>
          </a:bodyPr>
          <a:lstStyle/>
          <a:p>
            <a:r>
              <a:rPr lang="en-US" dirty="0"/>
              <a:t>hourly, daily, or weekly observations with at least a few months (preferably a year) of history</a:t>
            </a:r>
          </a:p>
          <a:p>
            <a:r>
              <a:rPr lang="en-US" dirty="0"/>
              <a:t>strong multiple “human-scale” seasonality: day of week and time of year</a:t>
            </a:r>
          </a:p>
          <a:p>
            <a:r>
              <a:rPr lang="en-US" dirty="0"/>
              <a:t>important holidays that occur at irregular intervals that are known in advance (e.g. the Super Bowl, Black Friday, Diwali)</a:t>
            </a:r>
          </a:p>
          <a:p>
            <a:r>
              <a:rPr lang="en-US" dirty="0"/>
              <a:t>a reasonable number of missing observations or large outliers</a:t>
            </a:r>
          </a:p>
          <a:p>
            <a:r>
              <a:rPr lang="en-US" dirty="0"/>
              <a:t>historical trend changes, for instance due to product launches or logging changes</a:t>
            </a:r>
          </a:p>
          <a:p>
            <a:r>
              <a:rPr lang="en-US" dirty="0"/>
              <a:t>trends that are non-linear growth curves, where a trend hits a natural limit or saturates</a:t>
            </a:r>
          </a:p>
        </p:txBody>
      </p:sp>
    </p:spTree>
    <p:extLst>
      <p:ext uri="{BB962C8B-B14F-4D97-AF65-F5344CB8AC3E}">
        <p14:creationId xmlns:p14="http://schemas.microsoft.com/office/powerpoint/2010/main" val="142782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7783-EF6B-490A-8D31-52577DFD6319}"/>
              </a:ext>
            </a:extLst>
          </p:cNvPr>
          <p:cNvSpPr>
            <a:spLocks noGrp="1"/>
          </p:cNvSpPr>
          <p:nvPr>
            <p:ph type="title"/>
          </p:nvPr>
        </p:nvSpPr>
        <p:spPr>
          <a:xfrm>
            <a:off x="810000" y="447188"/>
            <a:ext cx="10571998" cy="970450"/>
          </a:xfrm>
        </p:spPr>
        <p:txBody>
          <a:bodyPr/>
          <a:lstStyle/>
          <a:p>
            <a:r>
              <a:rPr lang="en-IN" b="1" dirty="0"/>
              <a:t>The Prophet Forecasting Model</a:t>
            </a:r>
            <a:endParaRPr lang="en-IN" dirty="0"/>
          </a:p>
        </p:txBody>
      </p:sp>
      <p:sp>
        <p:nvSpPr>
          <p:cNvPr id="3" name="Content Placeholder 2">
            <a:extLst>
              <a:ext uri="{FF2B5EF4-FFF2-40B4-BE49-F238E27FC236}">
                <a16:creationId xmlns:a16="http://schemas.microsoft.com/office/drawing/2014/main" id="{BE19D06D-FA8A-43C2-8069-13DF70BA7170}"/>
              </a:ext>
            </a:extLst>
          </p:cNvPr>
          <p:cNvSpPr>
            <a:spLocks noGrp="1"/>
          </p:cNvSpPr>
          <p:nvPr>
            <p:ph idx="1"/>
          </p:nvPr>
        </p:nvSpPr>
        <p:spPr>
          <a:xfrm>
            <a:off x="838200" y="3074503"/>
            <a:ext cx="10515600" cy="3102459"/>
          </a:xfrm>
        </p:spPr>
        <p:txBody>
          <a:bodyPr/>
          <a:lstStyle/>
          <a:p>
            <a:r>
              <a:rPr lang="en-US" b="1" dirty="0"/>
              <a:t>g(t)</a:t>
            </a:r>
            <a:r>
              <a:rPr lang="en-US" dirty="0"/>
              <a:t>: piecewise linear or logistic growth curve for modelling non-periodic changes in time series</a:t>
            </a:r>
          </a:p>
          <a:p>
            <a:r>
              <a:rPr lang="en-US" b="1" dirty="0"/>
              <a:t>s(t)</a:t>
            </a:r>
            <a:r>
              <a:rPr lang="en-US" dirty="0"/>
              <a:t>: periodic changes (e.g. weekly/yearly seasonality)</a:t>
            </a:r>
          </a:p>
          <a:p>
            <a:r>
              <a:rPr lang="en-US" b="1" dirty="0"/>
              <a:t>h(t)</a:t>
            </a:r>
            <a:r>
              <a:rPr lang="en-US" dirty="0"/>
              <a:t>: effects of holidays (user provided) with irregular schedules</a:t>
            </a:r>
          </a:p>
          <a:p>
            <a:r>
              <a:rPr lang="en-US" b="1" dirty="0" err="1"/>
              <a:t>ε</a:t>
            </a:r>
            <a:r>
              <a:rPr lang="en-US" b="1" baseline="-25000" dirty="0" err="1"/>
              <a:t>t</a:t>
            </a:r>
            <a:r>
              <a:rPr lang="en-US" dirty="0"/>
              <a:t>: error term accounts for any unusual changes not accommodated by the model</a:t>
            </a:r>
          </a:p>
        </p:txBody>
      </p:sp>
      <p:pic>
        <p:nvPicPr>
          <p:cNvPr id="2050" name="Picture 2">
            <a:extLst>
              <a:ext uri="{FF2B5EF4-FFF2-40B4-BE49-F238E27FC236}">
                <a16:creationId xmlns:a16="http://schemas.microsoft.com/office/drawing/2014/main" id="{CE766A3D-B084-4137-A8DB-5392FEF5B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411" y="1613761"/>
            <a:ext cx="5993178" cy="97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DD5D-B467-4D27-AE3F-ED1B0C6575B2}"/>
              </a:ext>
            </a:extLst>
          </p:cNvPr>
          <p:cNvSpPr>
            <a:spLocks noGrp="1"/>
          </p:cNvSpPr>
          <p:nvPr>
            <p:ph type="title"/>
          </p:nvPr>
        </p:nvSpPr>
        <p:spPr>
          <a:xfrm>
            <a:off x="838200" y="365126"/>
            <a:ext cx="10515600" cy="893832"/>
          </a:xfrm>
        </p:spPr>
        <p:txBody>
          <a:bodyPr/>
          <a:lstStyle/>
          <a:p>
            <a:r>
              <a:rPr lang="en-US" b="1" dirty="0"/>
              <a:t>Trend</a:t>
            </a:r>
            <a:endParaRPr lang="en-IN" b="1" dirty="0"/>
          </a:p>
        </p:txBody>
      </p:sp>
      <p:sp>
        <p:nvSpPr>
          <p:cNvPr id="3" name="Content Placeholder 2">
            <a:extLst>
              <a:ext uri="{FF2B5EF4-FFF2-40B4-BE49-F238E27FC236}">
                <a16:creationId xmlns:a16="http://schemas.microsoft.com/office/drawing/2014/main" id="{14CD403A-C376-4013-9049-B61986CA5D2F}"/>
              </a:ext>
            </a:extLst>
          </p:cNvPr>
          <p:cNvSpPr>
            <a:spLocks noGrp="1"/>
          </p:cNvSpPr>
          <p:nvPr>
            <p:ph idx="1"/>
          </p:nvPr>
        </p:nvSpPr>
        <p:spPr>
          <a:xfrm>
            <a:off x="838200" y="1484242"/>
            <a:ext cx="10515600" cy="5373757"/>
          </a:xfrm>
        </p:spPr>
        <p:txBody>
          <a:bodyPr>
            <a:normAutofit fontScale="77500" lnSpcReduction="20000"/>
          </a:bodyPr>
          <a:lstStyle/>
          <a:p>
            <a:r>
              <a:rPr lang="en-US" dirty="0"/>
              <a:t>The Prophet library implements two possible trend models for  g(t) .The first one is called Nonlinear, Saturating Growth. It is represented in the form of the logistic growth model:</a:t>
            </a:r>
          </a:p>
          <a:p>
            <a:r>
              <a:rPr lang="en-US" b="1" dirty="0"/>
              <a:t>g(t)=C/1+exp(−k(t−m)), </a:t>
            </a:r>
          </a:p>
          <a:p>
            <a:r>
              <a:rPr lang="en-US" dirty="0"/>
              <a:t>where:</a:t>
            </a:r>
          </a:p>
          <a:p>
            <a:pPr lvl="1"/>
            <a:r>
              <a:rPr lang="en-US" dirty="0"/>
              <a:t>C  is the carrying capacity (that is the curve's maximum value).</a:t>
            </a:r>
          </a:p>
          <a:p>
            <a:pPr lvl="1"/>
            <a:r>
              <a:rPr lang="en-US" dirty="0"/>
              <a:t>k  is the growth rate (which represents "the steepness" of the curve).</a:t>
            </a:r>
          </a:p>
          <a:p>
            <a:pPr lvl="1"/>
            <a:r>
              <a:rPr lang="en-US" dirty="0"/>
              <a:t>m  is an offset parameter.</a:t>
            </a:r>
          </a:p>
          <a:p>
            <a:r>
              <a:rPr lang="en-US" dirty="0"/>
              <a:t>This logistic equation allows modelling non-linear growth with saturation, that is when the growth rate of a value decreases with its growth. One of the typical examples would be representing the growth of the audience of an application or a website. Actually,  C  and  k  are not necessarily constants and may vary over time. Prophet supports both automatic and manual tuning of their variability. The library can itself choose optimal points of trend changes by fitting the supplied historical data.</a:t>
            </a:r>
          </a:p>
          <a:p>
            <a:r>
              <a:rPr lang="en-US" dirty="0"/>
              <a:t>Also, Prophet allows analysts to manually set changepoints of the growth rate and capacity values at different points in time. For instance, analysts may have insights about dates of past releases that prominently influenced some key product indicators.</a:t>
            </a:r>
          </a:p>
          <a:p>
            <a:r>
              <a:rPr lang="en-US" dirty="0"/>
              <a:t>The second trend model is a simple Piecewise Linear Model with a constant rate of growth. It is best suited for problems without saturating growth.</a:t>
            </a:r>
            <a:endParaRPr lang="en-IN" dirty="0"/>
          </a:p>
        </p:txBody>
      </p:sp>
    </p:spTree>
    <p:extLst>
      <p:ext uri="{BB962C8B-B14F-4D97-AF65-F5344CB8AC3E}">
        <p14:creationId xmlns:p14="http://schemas.microsoft.com/office/powerpoint/2010/main" val="247712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3FA98-03A0-497F-B572-9DA9194C9AD6}"/>
              </a:ext>
            </a:extLst>
          </p:cNvPr>
          <p:cNvSpPr>
            <a:spLocks noGrp="1"/>
          </p:cNvSpPr>
          <p:nvPr>
            <p:ph idx="1"/>
          </p:nvPr>
        </p:nvSpPr>
        <p:spPr>
          <a:xfrm>
            <a:off x="838200" y="291549"/>
            <a:ext cx="10515600" cy="6201326"/>
          </a:xfrm>
        </p:spPr>
        <p:txBody>
          <a:bodyPr>
            <a:normAutofit lnSpcReduction="10000"/>
          </a:bodyPr>
          <a:lstStyle/>
          <a:p>
            <a:r>
              <a:rPr lang="en-US" b="1" dirty="0"/>
              <a:t>Seasonality</a:t>
            </a:r>
          </a:p>
          <a:p>
            <a:endParaRPr lang="en-US" b="1" dirty="0"/>
          </a:p>
          <a:p>
            <a:pPr lvl="1"/>
            <a:r>
              <a:rPr lang="en-US" dirty="0"/>
              <a:t>The seasonal component  s(t)  provides a flexible model of periodic changes due to weekly and yearly seasonality.</a:t>
            </a:r>
          </a:p>
          <a:p>
            <a:pPr lvl="1"/>
            <a:r>
              <a:rPr lang="en-US" dirty="0"/>
              <a:t>Weekly seasonal data is modeled with dummy variables. Six new variables are added: </a:t>
            </a:r>
            <a:r>
              <a:rPr lang="en-US" dirty="0" err="1"/>
              <a:t>monday</a:t>
            </a:r>
            <a:r>
              <a:rPr lang="en-US" dirty="0"/>
              <a:t>, </a:t>
            </a:r>
            <a:r>
              <a:rPr lang="en-US" dirty="0" err="1"/>
              <a:t>tuesday</a:t>
            </a:r>
            <a:r>
              <a:rPr lang="en-US" dirty="0"/>
              <a:t>, </a:t>
            </a:r>
            <a:r>
              <a:rPr lang="en-US" dirty="0" err="1"/>
              <a:t>wednesday</a:t>
            </a:r>
            <a:r>
              <a:rPr lang="en-US" dirty="0"/>
              <a:t>, </a:t>
            </a:r>
            <a:r>
              <a:rPr lang="en-US" dirty="0" err="1"/>
              <a:t>thursday</a:t>
            </a:r>
            <a:r>
              <a:rPr lang="en-US" dirty="0"/>
              <a:t>, </a:t>
            </a:r>
            <a:r>
              <a:rPr lang="en-US" dirty="0" err="1"/>
              <a:t>friday</a:t>
            </a:r>
            <a:r>
              <a:rPr lang="en-US" dirty="0"/>
              <a:t>, </a:t>
            </a:r>
            <a:r>
              <a:rPr lang="en-US" dirty="0" err="1"/>
              <a:t>saturday</a:t>
            </a:r>
            <a:r>
              <a:rPr lang="en-US" dirty="0"/>
              <a:t>, which take values 0 or 1 depending on the day of the week. The feature </a:t>
            </a:r>
            <a:r>
              <a:rPr lang="en-US" dirty="0" err="1"/>
              <a:t>sunday</a:t>
            </a:r>
            <a:r>
              <a:rPr lang="en-US" dirty="0"/>
              <a:t> is not added because it would be a linear combination of the other days of the week, and this fact would have an adverse effect on the model.</a:t>
            </a:r>
          </a:p>
          <a:p>
            <a:pPr lvl="1"/>
            <a:r>
              <a:rPr lang="en-US" dirty="0"/>
              <a:t>Yearly seasonality model in Prophet relies on Fourier series.</a:t>
            </a:r>
          </a:p>
          <a:p>
            <a:pPr marL="457200" lvl="1" indent="0">
              <a:buNone/>
            </a:pPr>
            <a:endParaRPr lang="en-US" dirty="0"/>
          </a:p>
          <a:p>
            <a:r>
              <a:rPr lang="en-US" b="1" dirty="0"/>
              <a:t>Holidays and Events</a:t>
            </a:r>
          </a:p>
          <a:p>
            <a:endParaRPr lang="en-US" b="1" dirty="0"/>
          </a:p>
          <a:p>
            <a:pPr lvl="1"/>
            <a:r>
              <a:rPr lang="en-US" dirty="0"/>
              <a:t>The component  h(t)  represents predictable abnormal days of the year including those on irregular schedules, e.g., Black Fridays.</a:t>
            </a:r>
          </a:p>
          <a:p>
            <a:pPr lvl="1"/>
            <a:r>
              <a:rPr lang="en-US" dirty="0"/>
              <a:t>To utilize this feature, the analyst needs to provide a custom list of events.</a:t>
            </a:r>
            <a:endParaRPr lang="en-IN" dirty="0"/>
          </a:p>
        </p:txBody>
      </p:sp>
    </p:spTree>
    <p:extLst>
      <p:ext uri="{BB962C8B-B14F-4D97-AF65-F5344CB8AC3E}">
        <p14:creationId xmlns:p14="http://schemas.microsoft.com/office/powerpoint/2010/main" val="184100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1D2A-F350-4405-B950-DEBB607A8083}"/>
              </a:ext>
            </a:extLst>
          </p:cNvPr>
          <p:cNvSpPr>
            <a:spLocks noGrp="1"/>
          </p:cNvSpPr>
          <p:nvPr>
            <p:ph type="title"/>
          </p:nvPr>
        </p:nvSpPr>
        <p:spPr>
          <a:xfrm>
            <a:off x="838200" y="365125"/>
            <a:ext cx="10515600" cy="792163"/>
          </a:xfrm>
        </p:spPr>
        <p:txBody>
          <a:bodyPr>
            <a:normAutofit/>
          </a:bodyPr>
          <a:lstStyle/>
          <a:p>
            <a:r>
              <a:rPr lang="en-US" dirty="0"/>
              <a:t>Installation in Windows</a:t>
            </a:r>
            <a:endParaRPr lang="en-IN" dirty="0"/>
          </a:p>
        </p:txBody>
      </p:sp>
      <p:sp>
        <p:nvSpPr>
          <p:cNvPr id="3" name="Content Placeholder 2">
            <a:extLst>
              <a:ext uri="{FF2B5EF4-FFF2-40B4-BE49-F238E27FC236}">
                <a16:creationId xmlns:a16="http://schemas.microsoft.com/office/drawing/2014/main" id="{B4584AD9-AD9C-4127-813C-C60438B41C6F}"/>
              </a:ext>
            </a:extLst>
          </p:cNvPr>
          <p:cNvSpPr>
            <a:spLocks noGrp="1"/>
          </p:cNvSpPr>
          <p:nvPr>
            <p:ph idx="1"/>
          </p:nvPr>
        </p:nvSpPr>
        <p:spPr>
          <a:xfrm>
            <a:off x="838200" y="1328738"/>
            <a:ext cx="10515600" cy="4848225"/>
          </a:xfrm>
        </p:spPr>
        <p:txBody>
          <a:bodyPr>
            <a:normAutofit lnSpcReduction="10000"/>
          </a:bodyPr>
          <a:lstStyle/>
          <a:p>
            <a:r>
              <a:rPr lang="en-US" dirty="0"/>
              <a:t>1)First install Anaconda or </a:t>
            </a:r>
            <a:r>
              <a:rPr lang="en-US" dirty="0" err="1"/>
              <a:t>miniconda</a:t>
            </a:r>
            <a:r>
              <a:rPr lang="en-US" dirty="0"/>
              <a:t> in your Windows machine and add </a:t>
            </a:r>
            <a:r>
              <a:rPr lang="en-US" dirty="0" err="1"/>
              <a:t>conda</a:t>
            </a:r>
            <a:r>
              <a:rPr lang="en-US" dirty="0"/>
              <a:t> python path to env variable as default python.</a:t>
            </a:r>
          </a:p>
          <a:p>
            <a:endParaRPr lang="en-IN" dirty="0"/>
          </a:p>
          <a:p>
            <a:r>
              <a:rPr lang="en-US" dirty="0"/>
              <a:t>2)Open your command prompt and run following commands.</a:t>
            </a:r>
          </a:p>
          <a:p>
            <a:endParaRPr lang="en-IN" dirty="0"/>
          </a:p>
          <a:p>
            <a:r>
              <a:rPr lang="en-IN" dirty="0"/>
              <a:t>On Prompt install </a:t>
            </a:r>
            <a:r>
              <a:rPr lang="en-IN" dirty="0" err="1"/>
              <a:t>Ephem</a:t>
            </a:r>
            <a:r>
              <a:rPr lang="en-IN" dirty="0"/>
              <a:t>:</a:t>
            </a:r>
          </a:p>
          <a:p>
            <a:pPr lvl="1"/>
            <a:r>
              <a:rPr lang="en-IN" b="1" dirty="0" err="1"/>
              <a:t>conda</a:t>
            </a:r>
            <a:r>
              <a:rPr lang="en-IN" b="1" dirty="0"/>
              <a:t> install -c anaconda </a:t>
            </a:r>
            <a:r>
              <a:rPr lang="en-IN" b="1" dirty="0" err="1"/>
              <a:t>ephem</a:t>
            </a:r>
            <a:endParaRPr lang="en-IN" dirty="0"/>
          </a:p>
          <a:p>
            <a:r>
              <a:rPr lang="en-IN" dirty="0"/>
              <a:t>Install </a:t>
            </a:r>
            <a:r>
              <a:rPr lang="en-IN" dirty="0" err="1"/>
              <a:t>Pystan</a:t>
            </a:r>
            <a:r>
              <a:rPr lang="en-IN" dirty="0"/>
              <a:t>:</a:t>
            </a:r>
          </a:p>
          <a:p>
            <a:pPr lvl="1"/>
            <a:r>
              <a:rPr lang="en-IN" b="1" dirty="0" err="1"/>
              <a:t>conda</a:t>
            </a:r>
            <a:r>
              <a:rPr lang="en-IN" b="1" dirty="0"/>
              <a:t> install -c </a:t>
            </a:r>
            <a:r>
              <a:rPr lang="en-IN" b="1" dirty="0" err="1"/>
              <a:t>conda</a:t>
            </a:r>
            <a:r>
              <a:rPr lang="en-IN" b="1" dirty="0"/>
              <a:t>-forge </a:t>
            </a:r>
            <a:r>
              <a:rPr lang="en-IN" b="1" dirty="0" err="1"/>
              <a:t>pystan</a:t>
            </a:r>
            <a:endParaRPr lang="en-IN" dirty="0"/>
          </a:p>
          <a:p>
            <a:r>
              <a:rPr lang="en-IN" dirty="0"/>
              <a:t>Finally install </a:t>
            </a:r>
            <a:r>
              <a:rPr lang="en-IN" dirty="0" err="1"/>
              <a:t>Fbprophet</a:t>
            </a:r>
            <a:endParaRPr lang="en-IN" dirty="0"/>
          </a:p>
          <a:p>
            <a:pPr lvl="1"/>
            <a:r>
              <a:rPr lang="en-IN" b="1" dirty="0" err="1"/>
              <a:t>conda</a:t>
            </a:r>
            <a:r>
              <a:rPr lang="en-IN" b="1" dirty="0"/>
              <a:t> install -c </a:t>
            </a:r>
            <a:r>
              <a:rPr lang="en-IN" b="1" dirty="0" err="1"/>
              <a:t>conda</a:t>
            </a:r>
            <a:r>
              <a:rPr lang="en-IN" b="1" dirty="0"/>
              <a:t>-forge </a:t>
            </a:r>
            <a:r>
              <a:rPr lang="en-IN" b="1" dirty="0" err="1"/>
              <a:t>fbprophet</a:t>
            </a:r>
            <a:endParaRPr lang="en-IN" b="1" dirty="0"/>
          </a:p>
        </p:txBody>
      </p:sp>
      <p:sp>
        <p:nvSpPr>
          <p:cNvPr id="5" name="TextBox 4">
            <a:extLst>
              <a:ext uri="{FF2B5EF4-FFF2-40B4-BE49-F238E27FC236}">
                <a16:creationId xmlns:a16="http://schemas.microsoft.com/office/drawing/2014/main" id="{7634CC13-8CC9-47E5-9FCF-5E83F9446FFB}"/>
              </a:ext>
            </a:extLst>
          </p:cNvPr>
          <p:cNvSpPr txBox="1"/>
          <p:nvPr/>
        </p:nvSpPr>
        <p:spPr>
          <a:xfrm>
            <a:off x="728663" y="6308209"/>
            <a:ext cx="8874674" cy="369332"/>
          </a:xfrm>
          <a:prstGeom prst="rect">
            <a:avLst/>
          </a:prstGeom>
          <a:noFill/>
        </p:spPr>
        <p:txBody>
          <a:bodyPr wrap="none" rtlCol="0">
            <a:spAutoFit/>
          </a:bodyPr>
          <a:lstStyle/>
          <a:p>
            <a:r>
              <a:rPr lang="en-IN" dirty="0">
                <a:hlinkClick r:id="rId2"/>
              </a:rPr>
              <a:t>https://stackoverflow.com/questions/53178281/installing-fbprophet-python-on-windows-10</a:t>
            </a:r>
            <a:endParaRPr lang="en-IN" dirty="0"/>
          </a:p>
        </p:txBody>
      </p:sp>
    </p:spTree>
    <p:extLst>
      <p:ext uri="{BB962C8B-B14F-4D97-AF65-F5344CB8AC3E}">
        <p14:creationId xmlns:p14="http://schemas.microsoft.com/office/powerpoint/2010/main" val="129029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928E-A37F-49EB-B361-0C3A2A6C262E}"/>
              </a:ext>
            </a:extLst>
          </p:cNvPr>
          <p:cNvSpPr>
            <a:spLocks noGrp="1"/>
          </p:cNvSpPr>
          <p:nvPr>
            <p:ph type="title"/>
          </p:nvPr>
        </p:nvSpPr>
        <p:spPr>
          <a:xfrm>
            <a:off x="838200" y="365125"/>
            <a:ext cx="10515600" cy="720725"/>
          </a:xfrm>
        </p:spPr>
        <p:txBody>
          <a:bodyPr>
            <a:normAutofit/>
          </a:bodyPr>
          <a:lstStyle/>
          <a:p>
            <a:r>
              <a:rPr lang="en-US" dirty="0"/>
              <a:t>Parameters in Prophet</a:t>
            </a:r>
            <a:endParaRPr lang="en-IN" dirty="0"/>
          </a:p>
        </p:txBody>
      </p:sp>
      <p:sp>
        <p:nvSpPr>
          <p:cNvPr id="8" name="TextBox 7">
            <a:extLst>
              <a:ext uri="{FF2B5EF4-FFF2-40B4-BE49-F238E27FC236}">
                <a16:creationId xmlns:a16="http://schemas.microsoft.com/office/drawing/2014/main" id="{513AEAD4-ADEF-475F-B40F-6A81F66AC159}"/>
              </a:ext>
            </a:extLst>
          </p:cNvPr>
          <p:cNvSpPr txBox="1"/>
          <p:nvPr/>
        </p:nvSpPr>
        <p:spPr>
          <a:xfrm>
            <a:off x="280988" y="1390651"/>
            <a:ext cx="11630024" cy="5078313"/>
          </a:xfrm>
          <a:prstGeom prst="rect">
            <a:avLst/>
          </a:prstGeom>
          <a:noFill/>
        </p:spPr>
        <p:txBody>
          <a:bodyPr wrap="square" rtlCol="0">
            <a:spAutoFit/>
          </a:bodyPr>
          <a:lstStyle/>
          <a:p>
            <a:r>
              <a:rPr lang="en-US" b="1" dirty="0"/>
              <a:t>Trend parameters</a:t>
            </a:r>
          </a:p>
          <a:p>
            <a:endParaRPr lang="en-US" dirty="0"/>
          </a:p>
          <a:p>
            <a:r>
              <a:rPr lang="en-US" dirty="0"/>
              <a:t>Parameter						Description</a:t>
            </a:r>
          </a:p>
          <a:p>
            <a:r>
              <a:rPr lang="en-US" dirty="0"/>
              <a:t>growth					linear’ or ‘logistic’ to specify a linear or logistic trend</a:t>
            </a:r>
          </a:p>
          <a:p>
            <a:r>
              <a:rPr lang="en-US" dirty="0"/>
              <a:t>changepoints				List of dates at which to include potential changepoints (automatic if not specified)</a:t>
            </a:r>
          </a:p>
          <a:p>
            <a:r>
              <a:rPr lang="en-US" dirty="0" err="1"/>
              <a:t>n_changepoints</a:t>
            </a:r>
            <a:r>
              <a:rPr lang="en-US" dirty="0"/>
              <a:t>			If changepoints in not supplied, you may provide the number of changepoints to be 									automatically included</a:t>
            </a:r>
          </a:p>
          <a:p>
            <a:r>
              <a:rPr lang="en-US" dirty="0" err="1"/>
              <a:t>changepoint_prior_scale</a:t>
            </a:r>
            <a:r>
              <a:rPr lang="en-US" dirty="0"/>
              <a:t>		Parameter for changing flexibility of automatic changepoint selection</a:t>
            </a:r>
          </a:p>
          <a:p>
            <a:endParaRPr lang="en-US" dirty="0"/>
          </a:p>
          <a:p>
            <a:r>
              <a:rPr lang="en-US" b="1" dirty="0"/>
              <a:t>Seasonality &amp; Holiday Parameters</a:t>
            </a:r>
          </a:p>
          <a:p>
            <a:endParaRPr lang="en-US" dirty="0"/>
          </a:p>
          <a:p>
            <a:r>
              <a:rPr lang="en-US" dirty="0"/>
              <a:t>Parameter				Description</a:t>
            </a:r>
          </a:p>
          <a:p>
            <a:r>
              <a:rPr lang="en-US" dirty="0" err="1"/>
              <a:t>yearly_seasonality</a:t>
            </a:r>
            <a:r>
              <a:rPr lang="en-US" dirty="0"/>
              <a:t>		Fit yearly seasonality</a:t>
            </a:r>
          </a:p>
          <a:p>
            <a:r>
              <a:rPr lang="en-US" dirty="0" err="1"/>
              <a:t>weekly_seasonality</a:t>
            </a:r>
            <a:r>
              <a:rPr lang="en-US" dirty="0"/>
              <a:t>		Fit weekly seasonality</a:t>
            </a:r>
          </a:p>
          <a:p>
            <a:r>
              <a:rPr lang="en-US" dirty="0" err="1"/>
              <a:t>daily_seasonality</a:t>
            </a:r>
            <a:r>
              <a:rPr lang="en-US" dirty="0"/>
              <a:t>		Fit daily seasonality</a:t>
            </a:r>
          </a:p>
          <a:p>
            <a:r>
              <a:rPr lang="en-US" dirty="0"/>
              <a:t>holidays				Feed </a:t>
            </a:r>
            <a:r>
              <a:rPr lang="en-US" dirty="0" err="1"/>
              <a:t>dataframe</a:t>
            </a:r>
            <a:r>
              <a:rPr lang="en-US" dirty="0"/>
              <a:t> containing holiday name and date</a:t>
            </a:r>
          </a:p>
          <a:p>
            <a:r>
              <a:rPr lang="en-US" dirty="0" err="1"/>
              <a:t>seasonality_prior_scale</a:t>
            </a:r>
            <a:r>
              <a:rPr lang="en-US" dirty="0"/>
              <a:t>	Parameter for changing strength of seasonality model</a:t>
            </a:r>
          </a:p>
          <a:p>
            <a:r>
              <a:rPr lang="en-US" dirty="0" err="1"/>
              <a:t>holiday_prior_scale</a:t>
            </a:r>
            <a:r>
              <a:rPr lang="en-US" dirty="0"/>
              <a:t>		Parameter for changing strength of holiday model</a:t>
            </a:r>
            <a:endParaRPr lang="en-IN" dirty="0"/>
          </a:p>
        </p:txBody>
      </p:sp>
    </p:spTree>
    <p:extLst>
      <p:ext uri="{BB962C8B-B14F-4D97-AF65-F5344CB8AC3E}">
        <p14:creationId xmlns:p14="http://schemas.microsoft.com/office/powerpoint/2010/main" val="919933347"/>
      </p:ext>
    </p:extLst>
  </p:cSld>
  <p:clrMapOvr>
    <a:masterClrMapping/>
  </p:clrMapOvr>
</p:sld>
</file>

<file path=ppt/theme/theme1.xml><?xml version="1.0" encoding="utf-8"?>
<a:theme xmlns:a="http://schemas.openxmlformats.org/drawingml/2006/main" name="Dropl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810</TotalTime>
  <Words>1134</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Droplet</vt:lpstr>
      <vt:lpstr>Time Series</vt:lpstr>
      <vt:lpstr>What is Prophet?</vt:lpstr>
      <vt:lpstr>Why Prophet?</vt:lpstr>
      <vt:lpstr>Where Prophet shines</vt:lpstr>
      <vt:lpstr>The Prophet Forecasting Model</vt:lpstr>
      <vt:lpstr>Trend</vt:lpstr>
      <vt:lpstr>PowerPoint Presentation</vt:lpstr>
      <vt:lpstr>Installation in Windows</vt:lpstr>
      <vt:lpstr>Parameters in Prophet</vt:lpstr>
      <vt:lpstr>Advantages:</vt:lpstr>
      <vt:lpstr>Does it have any 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kunal bharadwaj</dc:creator>
  <cp:lastModifiedBy>kunal bharadwaj</cp:lastModifiedBy>
  <cp:revision>16</cp:revision>
  <dcterms:created xsi:type="dcterms:W3CDTF">2020-01-12T05:16:32Z</dcterms:created>
  <dcterms:modified xsi:type="dcterms:W3CDTF">2020-01-14T15:01:22Z</dcterms:modified>
</cp:coreProperties>
</file>