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77" r:id="rId6"/>
    <p:sldId id="303" r:id="rId7"/>
    <p:sldId id="288" r:id="rId8"/>
    <p:sldId id="279" r:id="rId9"/>
    <p:sldId id="290" r:id="rId10"/>
    <p:sldId id="301" r:id="rId11"/>
    <p:sldId id="291" r:id="rId12"/>
    <p:sldId id="292" r:id="rId13"/>
    <p:sldId id="296" r:id="rId14"/>
    <p:sldId id="293" r:id="rId15"/>
    <p:sldId id="294" r:id="rId16"/>
    <p:sldId id="297" r:id="rId17"/>
    <p:sldId id="298" r:id="rId18"/>
    <p:sldId id="299" r:id="rId19"/>
    <p:sldId id="300" r:id="rId20"/>
    <p:sldId id="280" r:id="rId21"/>
    <p:sldId id="282"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7" d="100"/>
          <a:sy n="87" d="100"/>
        </p:scale>
        <p:origin x="528"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6/3/2023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8702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31724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760218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032012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378345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048732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775017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8600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58114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8102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623424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617432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793245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6/3/2023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6/3/2023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researchgate.net/publication/319074415_How_Accurate_Is_Your_Activity_Tracker_A_Comparative_Study_of_Step_Counts_in_Low-Intensity_Physical_Activities" TargetMode="External"/><Relationship Id="rId3" Type="http://schemas.openxmlformats.org/officeDocument/2006/relationships/hyperlink" Target="https://www.grandviewresearch.com/industry-analysis/fitness-tracker-market" TargetMode="External"/><Relationship Id="rId7" Type="http://schemas.openxmlformats.org/officeDocument/2006/relationships/hyperlink" Target="https://www.cdc.gov/physicalactivity/basics/measuring/heartrate.ht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pubmed.ncbi.nlm.nih.gov/2204507/" TargetMode="External"/><Relationship Id="rId5" Type="http://schemas.openxmlformats.org/officeDocument/2006/relationships/hyperlink" Target="https://pubmed.ncbi.nlm.nih.gov/34477847/" TargetMode="External"/><Relationship Id="rId4" Type="http://schemas.openxmlformats.org/officeDocument/2006/relationships/hyperlink" Target="https://health.gov/our-work/nutrition-physical-activity/dietary-guidelines/current-dietary-guidelines" TargetMode="External"/><Relationship Id="rId9" Type="http://schemas.openxmlformats.org/officeDocument/2006/relationships/hyperlink" Target="https://www.ncbi.nlm.nih.gov/pmc/articles/PMC4751425/"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1" y="2591071"/>
            <a:ext cx="9144000" cy="1717393"/>
          </a:xfrm>
        </p:spPr>
        <p:txBody>
          <a:bodyPr lIns="0" tIns="0" rIns="0" bIns="0" anchor="t">
            <a:spAutoFit/>
          </a:bodyPr>
          <a:lstStyle/>
          <a:p>
            <a:r>
              <a:rPr lang="en-US" b="1" dirty="0" smtClean="0">
                <a:solidFill>
                  <a:schemeClr val="bg1"/>
                </a:solidFill>
              </a:rPr>
              <a:t>Bellabeat Case Study</a:t>
            </a:r>
            <a:r>
              <a:rPr lang="en-US" dirty="0">
                <a:solidFill>
                  <a:schemeClr val="bg1"/>
                </a:solidFill>
              </a:rPr>
              <a:t/>
            </a:r>
            <a:br>
              <a:rPr lang="en-US" dirty="0">
                <a:solidFill>
                  <a:schemeClr val="bg1"/>
                </a:solidFill>
              </a:rPr>
            </a:br>
            <a:r>
              <a:rPr lang="en-US" sz="3200" dirty="0" smtClean="0">
                <a:solidFill>
                  <a:schemeClr val="accent4"/>
                </a:solidFill>
              </a:rPr>
              <a:t>How can a wellness technology company play it smart?</a:t>
            </a:r>
            <a:endParaRPr lang="en-US" sz="32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5222632" y="5489498"/>
            <a:ext cx="1746738" cy="3573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b="1" i="1" dirty="0" smtClean="0">
                <a:solidFill>
                  <a:schemeClr val="bg1"/>
                </a:solidFill>
              </a:rPr>
              <a:t>Kunal Barthwal</a:t>
            </a:r>
            <a:endParaRPr lang="en-IN" b="1" i="1" dirty="0">
              <a:solidFill>
                <a:schemeClr val="bg1"/>
              </a:solidFill>
            </a:endParaRPr>
          </a:p>
        </p:txBody>
      </p:sp>
      <p:sp>
        <p:nvSpPr>
          <p:cNvPr id="11" name="Rectangle 10"/>
          <p:cNvSpPr/>
          <p:nvPr/>
        </p:nvSpPr>
        <p:spPr>
          <a:xfrm>
            <a:off x="5222632" y="5846885"/>
            <a:ext cx="1746738" cy="3573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i="1" dirty="0" smtClean="0">
                <a:solidFill>
                  <a:schemeClr val="bg1"/>
                </a:solidFill>
              </a:rPr>
              <a:t>June</a:t>
            </a:r>
            <a:r>
              <a:rPr lang="en-US" sz="1600" b="1" i="1" dirty="0" smtClean="0">
                <a:solidFill>
                  <a:schemeClr val="bg1"/>
                </a:solidFill>
              </a:rPr>
              <a:t> 04, </a:t>
            </a:r>
            <a:r>
              <a:rPr lang="en-US" sz="1600" b="1" i="1" dirty="0" smtClean="0">
                <a:solidFill>
                  <a:schemeClr val="bg1"/>
                </a:solidFill>
              </a:rPr>
              <a:t>2023</a:t>
            </a:r>
            <a:endParaRPr lang="en-IN" sz="1600" b="1" i="1" dirty="0">
              <a:solidFill>
                <a:schemeClr val="bg1"/>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55448"/>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line graph depicts the average Metabolic Equivalent of Task per minute.</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On an average, individuals have the highest METs between 9 to 11 AM and 6 to 7 PM.</a:t>
            </a:r>
            <a:endParaRPr lang="en-US" sz="1400" dirty="0">
              <a:solidFill>
                <a:schemeClr val="tx1">
                  <a:lumMod val="75000"/>
                  <a:lumOff val="25000"/>
                </a:schemeClr>
              </a:solidFill>
              <a:cs typeface="Segoe UI" panose="020B0502040204020203" pitchFamily="34" charset="0"/>
            </a:endParaRPr>
          </a:p>
        </p:txBody>
      </p:sp>
      <p:sp>
        <p:nvSpPr>
          <p:cNvPr id="18" name="Rectangle 17">
            <a:extLst>
              <a:ext uri="{FF2B5EF4-FFF2-40B4-BE49-F238E27FC236}">
                <a16:creationId xmlns:a16="http://schemas.microsoft.com/office/drawing/2014/main" id="{7FA68D61-8BDC-4C14-9F0D-CF0C946CD30A}"/>
              </a:ext>
            </a:extLst>
          </p:cNvPr>
          <p:cNvSpPr/>
          <p:nvPr/>
        </p:nvSpPr>
        <p:spPr>
          <a:xfrm>
            <a:off x="8601806" y="5565539"/>
            <a:ext cx="2901346"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METs are a great way to assess general fitness of an individual. We can add this feature to our product.</a:t>
            </a:r>
            <a:endParaRPr lang="en-US" sz="1400" dirty="0">
              <a:solidFill>
                <a:schemeClr val="tx1">
                  <a:lumMod val="75000"/>
                  <a:lumOff val="25000"/>
                </a:schemeClr>
              </a:solidFill>
              <a:cs typeface="Segoe UI"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740" y="122161"/>
            <a:ext cx="7238930" cy="4486415"/>
          </a:xfrm>
          <a:prstGeom prst="rect">
            <a:avLst/>
          </a:prstGeom>
        </p:spPr>
      </p:pic>
      <p:sp>
        <p:nvSpPr>
          <p:cNvPr id="6" name="Rectangle 5"/>
          <p:cNvSpPr/>
          <p:nvPr/>
        </p:nvSpPr>
        <p:spPr>
          <a:xfrm>
            <a:off x="283464" y="365760"/>
            <a:ext cx="4069080" cy="42428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The </a:t>
            </a:r>
            <a:r>
              <a:rPr lang="en-US" sz="1600" b="1" dirty="0" smtClean="0"/>
              <a:t>Metabolic </a:t>
            </a:r>
            <a:r>
              <a:rPr lang="en-US" sz="1600" b="1" dirty="0"/>
              <a:t>E</a:t>
            </a:r>
            <a:r>
              <a:rPr lang="en-US" sz="1600" b="1" dirty="0" smtClean="0"/>
              <a:t>quivalent </a:t>
            </a:r>
            <a:r>
              <a:rPr lang="en-US" sz="1600" b="1" dirty="0"/>
              <a:t>of </a:t>
            </a:r>
            <a:r>
              <a:rPr lang="en-US" sz="1600" b="1" dirty="0" smtClean="0"/>
              <a:t>Task </a:t>
            </a:r>
            <a:r>
              <a:rPr lang="en-US" sz="1600" b="1" dirty="0"/>
              <a:t>(MET)</a:t>
            </a:r>
            <a:r>
              <a:rPr lang="en-US" sz="1600" dirty="0"/>
              <a:t> is the objective measure of the ratio of the rate at which a person expends </a:t>
            </a:r>
            <a:r>
              <a:rPr lang="en-US" sz="1600" dirty="0" smtClean="0"/>
              <a:t>energy, </a:t>
            </a:r>
            <a:r>
              <a:rPr lang="en-US" sz="1600" dirty="0"/>
              <a:t>relative to the </a:t>
            </a:r>
            <a:r>
              <a:rPr lang="en-US" sz="1600" dirty="0" smtClean="0"/>
              <a:t>mass</a:t>
            </a:r>
            <a:r>
              <a:rPr lang="en-US" sz="1600" dirty="0"/>
              <a:t> </a:t>
            </a:r>
            <a:r>
              <a:rPr lang="en-US" sz="1600" dirty="0" smtClean="0"/>
              <a:t>of </a:t>
            </a:r>
            <a:r>
              <a:rPr lang="en-US" sz="1600" dirty="0"/>
              <a:t>that person, while performing some specific physical activity compared to a reference, currently set by convention at an absolute 3.5 mL of oxygen per kg per minute, which is the energy expended when sitting quietly by a reference individual, chosen to be roughly representative of the general population, and thereby suited to epidemiological surveys.</a:t>
            </a:r>
            <a:endParaRPr lang="en-IN" sz="1600" dirty="0"/>
          </a:p>
        </p:txBody>
      </p:sp>
    </p:spTree>
    <p:extLst>
      <p:ext uri="{BB962C8B-B14F-4D97-AF65-F5344CB8AC3E}">
        <p14:creationId xmlns:p14="http://schemas.microsoft.com/office/powerpoint/2010/main" val="213120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8"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7584"/>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pie chart depicts the minutes distribution when the device was worn and when it was not worn.</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We can clearly see that Active Minutes takes up 84.2% of the day whereas Inactive Minutes takes 15.8%.</a:t>
            </a: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601806" y="5565539"/>
            <a:ext cx="2901346"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On an average, 15.8% of the time, the device was not worn. Most probably when charging or not in use.</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191571"/>
            <a:ext cx="10058400" cy="4505381"/>
          </a:xfrm>
          <a:prstGeom prst="rect">
            <a:avLst/>
          </a:prstGeom>
        </p:spPr>
      </p:pic>
    </p:spTree>
    <p:extLst>
      <p:ext uri="{BB962C8B-B14F-4D97-AF65-F5344CB8AC3E}">
        <p14:creationId xmlns:p14="http://schemas.microsoft.com/office/powerpoint/2010/main" val="403313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0"/>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bar graphs depict the maximum and minimum heart-rates sorted by ID.</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58262"/>
            <a:ext cx="5357206" cy="457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97" y="158262"/>
            <a:ext cx="5413867" cy="4572000"/>
          </a:xfrm>
          <a:prstGeom prst="rect">
            <a:avLst/>
          </a:prstGeom>
        </p:spPr>
      </p:pic>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Average maximum heart-rate comes up at 171.28 bpm and average minimum heart-rate comes up at 46.57 bpm. </a:t>
            </a:r>
          </a:p>
        </p:txBody>
      </p:sp>
      <p:sp>
        <p:nvSpPr>
          <p:cNvPr id="18" name="Rectangle 17">
            <a:extLst>
              <a:ext uri="{FF2B5EF4-FFF2-40B4-BE49-F238E27FC236}">
                <a16:creationId xmlns:a16="http://schemas.microsoft.com/office/drawing/2014/main" id="{7FA68D61-8BDC-4C14-9F0D-CF0C946CD30A}"/>
              </a:ext>
            </a:extLst>
          </p:cNvPr>
          <p:cNvSpPr/>
          <p:nvPr/>
        </p:nvSpPr>
        <p:spPr>
          <a:xfrm>
            <a:off x="8601806" y="5565539"/>
            <a:ext cx="2901346" cy="954364"/>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We can set alerts on the device for heart rates exceeding the upper and lower limits as per critical medical standards.</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221153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0"/>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467051"/>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bar graph depicts the average sleep records in a day.</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Most of the individuals tend to sleep only once a day.</a:t>
            </a:r>
            <a:endParaRPr lang="en-US" sz="1400" dirty="0">
              <a:solidFill>
                <a:schemeClr val="tx1">
                  <a:lumMod val="75000"/>
                  <a:lumOff val="25000"/>
                </a:schemeClr>
              </a:solidFill>
              <a:cs typeface="Segoe UI"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314" y="196771"/>
            <a:ext cx="7957781" cy="4530149"/>
          </a:xfrm>
          <a:prstGeom prst="rect">
            <a:avLst/>
          </a:prstGeom>
        </p:spPr>
      </p:pic>
      <p:sp>
        <p:nvSpPr>
          <p:cNvPr id="16" name="Rectangle 15">
            <a:extLst>
              <a:ext uri="{FF2B5EF4-FFF2-40B4-BE49-F238E27FC236}">
                <a16:creationId xmlns:a16="http://schemas.microsoft.com/office/drawing/2014/main" id="{7FA68D61-8BDC-4C14-9F0D-CF0C946CD30A}"/>
              </a:ext>
            </a:extLst>
          </p:cNvPr>
          <p:cNvSpPr/>
          <p:nvPr/>
        </p:nvSpPr>
        <p:spPr>
          <a:xfrm>
            <a:off x="8601806" y="5565539"/>
            <a:ext cx="2901346"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On an average, an individual sleeps approximately 1.1 times a day.</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26814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55448"/>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area chart depicts the average minutes an individual spends asleep in a day.</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We can see most individuals are not getting 8 hours of sleep a day.</a:t>
            </a:r>
            <a:endParaRPr lang="en-US" sz="1400" dirty="0">
              <a:solidFill>
                <a:schemeClr val="tx1">
                  <a:lumMod val="75000"/>
                  <a:lumOff val="25000"/>
                </a:schemeClr>
              </a:solidFill>
              <a:cs typeface="Segoe UI" panose="020B0502040204020203" pitchFamily="34" charset="0"/>
            </a:endParaRPr>
          </a:p>
        </p:txBody>
      </p:sp>
      <p:sp>
        <p:nvSpPr>
          <p:cNvPr id="16" name="Rectangle 15">
            <a:extLst>
              <a:ext uri="{FF2B5EF4-FFF2-40B4-BE49-F238E27FC236}">
                <a16:creationId xmlns:a16="http://schemas.microsoft.com/office/drawing/2014/main" id="{7FA68D61-8BDC-4C14-9F0D-CF0C946CD30A}"/>
              </a:ext>
            </a:extLst>
          </p:cNvPr>
          <p:cNvSpPr/>
          <p:nvPr/>
        </p:nvSpPr>
        <p:spPr>
          <a:xfrm>
            <a:off x="8601806" y="5565539"/>
            <a:ext cx="2901346"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We can add features to let the individuals know the time spent asleep so that they can set targets appropriately.</a:t>
            </a:r>
            <a:endParaRPr lang="en-US" sz="1400" dirty="0">
              <a:solidFill>
                <a:schemeClr val="tx1">
                  <a:lumMod val="75000"/>
                  <a:lumOff val="25000"/>
                </a:schemeClr>
              </a:solidFill>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96" y="27049"/>
            <a:ext cx="8225818" cy="4558698"/>
          </a:xfrm>
          <a:prstGeom prst="rect">
            <a:avLst/>
          </a:prstGeom>
        </p:spPr>
      </p:pic>
    </p:spTree>
    <p:extLst>
      <p:ext uri="{BB962C8B-B14F-4D97-AF65-F5344CB8AC3E}">
        <p14:creationId xmlns:p14="http://schemas.microsoft.com/office/powerpoint/2010/main" val="90523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55448"/>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bar graph depicts the average sleep value of an individual during their time asleep.</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Most individuals are in the asleep zone, when they are in bed, with minor exceptions.</a:t>
            </a:r>
            <a:endParaRPr lang="en-US" sz="1400" dirty="0">
              <a:solidFill>
                <a:schemeClr val="tx1">
                  <a:lumMod val="75000"/>
                  <a:lumOff val="25000"/>
                </a:schemeClr>
              </a:solidFill>
              <a:cs typeface="Segoe UI" panose="020B0502040204020203" pitchFamily="34" charset="0"/>
            </a:endParaRPr>
          </a:p>
        </p:txBody>
      </p:sp>
      <p:sp>
        <p:nvSpPr>
          <p:cNvPr id="16" name="Rectangle 15">
            <a:extLst>
              <a:ext uri="{FF2B5EF4-FFF2-40B4-BE49-F238E27FC236}">
                <a16:creationId xmlns:a16="http://schemas.microsoft.com/office/drawing/2014/main" id="{7FA68D61-8BDC-4C14-9F0D-CF0C946CD30A}"/>
              </a:ext>
            </a:extLst>
          </p:cNvPr>
          <p:cNvSpPr/>
          <p:nvPr/>
        </p:nvSpPr>
        <p:spPr>
          <a:xfrm>
            <a:off x="8212530" y="5565539"/>
            <a:ext cx="3814283"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Sleep value is important in determining the quality of sleep of an individual. We can add these features to our product for a comprehensive sleep calculation for our customers.</a:t>
            </a:r>
            <a:endParaRPr lang="en-US" sz="1400" dirty="0">
              <a:solidFill>
                <a:schemeClr val="tx1">
                  <a:lumMod val="75000"/>
                  <a:lumOff val="25000"/>
                </a:schemeClr>
              </a:solidFill>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327" y="0"/>
            <a:ext cx="8047345" cy="4581136"/>
          </a:xfrm>
          <a:prstGeom prst="rect">
            <a:avLst/>
          </a:prstGeom>
        </p:spPr>
      </p:pic>
    </p:spTree>
    <p:extLst>
      <p:ext uri="{BB962C8B-B14F-4D97-AF65-F5344CB8AC3E}">
        <p14:creationId xmlns:p14="http://schemas.microsoft.com/office/powerpoint/2010/main" val="119964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55448"/>
            <a:ext cx="12192000" cy="4297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33088" y="4581144"/>
            <a:ext cx="11022" cy="198454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28424" y="4581144"/>
            <a:ext cx="8991" cy="198454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557" y="502162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pie chart depicts whether the report generated was </a:t>
            </a:r>
            <a:r>
              <a:rPr lang="en-US" sz="1400" dirty="0" smtClean="0">
                <a:solidFill>
                  <a:schemeClr val="tx1">
                    <a:lumMod val="75000"/>
                    <a:lumOff val="25000"/>
                  </a:schemeClr>
                </a:solidFill>
                <a:cs typeface="Segoe UI" panose="020B0502040204020203" pitchFamily="34" charset="0"/>
              </a:rPr>
              <a:t>automatic (61.2%) </a:t>
            </a:r>
            <a:r>
              <a:rPr lang="en-US" sz="1400" dirty="0" smtClean="0">
                <a:solidFill>
                  <a:schemeClr val="tx1">
                    <a:lumMod val="75000"/>
                    <a:lumOff val="25000"/>
                  </a:schemeClr>
                </a:solidFill>
                <a:cs typeface="Segoe UI" panose="020B0502040204020203" pitchFamily="34" charset="0"/>
              </a:rPr>
              <a:t>or </a:t>
            </a:r>
            <a:r>
              <a:rPr lang="en-US" sz="1400" dirty="0" smtClean="0">
                <a:solidFill>
                  <a:schemeClr val="tx1">
                    <a:lumMod val="75000"/>
                    <a:lumOff val="25000"/>
                  </a:schemeClr>
                </a:solidFill>
                <a:cs typeface="Segoe UI" panose="020B0502040204020203" pitchFamily="34" charset="0"/>
              </a:rPr>
              <a:t>manual (38.8%)</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38556" y="465510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9800" y="465217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951" y="465217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sp>
        <p:nvSpPr>
          <p:cNvPr id="17" name="Rectangle 16">
            <a:extLst>
              <a:ext uri="{FF2B5EF4-FFF2-40B4-BE49-F238E27FC236}">
                <a16:creationId xmlns:a16="http://schemas.microsoft.com/office/drawing/2014/main" id="{84176128-6116-4C3C-9CC3-394E6E116762}"/>
              </a:ext>
            </a:extLst>
          </p:cNvPr>
          <p:cNvSpPr/>
          <p:nvPr/>
        </p:nvSpPr>
        <p:spPr>
          <a:xfrm>
            <a:off x="4494686" y="5016899"/>
            <a:ext cx="3203327"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generated report contains metrics such as BMI, fat percentage and weight (in kg and pounds)</a:t>
            </a:r>
            <a:endParaRPr lang="en-US" sz="1400" dirty="0">
              <a:solidFill>
                <a:schemeClr val="tx1">
                  <a:lumMod val="75000"/>
                  <a:lumOff val="25000"/>
                </a:schemeClr>
              </a:solidFill>
              <a:cs typeface="Segoe UI" panose="020B0502040204020203" pitchFamily="34" charset="0"/>
            </a:endParaRPr>
          </a:p>
        </p:txBody>
      </p:sp>
      <p:sp>
        <p:nvSpPr>
          <p:cNvPr id="16" name="Rectangle 15">
            <a:extLst>
              <a:ext uri="{FF2B5EF4-FFF2-40B4-BE49-F238E27FC236}">
                <a16:creationId xmlns:a16="http://schemas.microsoft.com/office/drawing/2014/main" id="{7FA68D61-8BDC-4C14-9F0D-CF0C946CD30A}"/>
              </a:ext>
            </a:extLst>
          </p:cNvPr>
          <p:cNvSpPr/>
          <p:nvPr/>
        </p:nvSpPr>
        <p:spPr>
          <a:xfrm>
            <a:off x="8221674" y="5016899"/>
            <a:ext cx="3814283" cy="1218282"/>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Users tend to generate manual reports in order to check their progress, but automatic reports are also a useful way to tracking progress. We shall include both options in our product for ease of use.</a:t>
            </a:r>
            <a:endParaRPr lang="en-US" sz="1400" dirty="0">
              <a:solidFill>
                <a:schemeClr val="tx1">
                  <a:lumMod val="75000"/>
                  <a:lumOff val="25000"/>
                </a:schemeClr>
              </a:solidFill>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817" y="0"/>
            <a:ext cx="8494776" cy="3804999"/>
          </a:xfrm>
          <a:prstGeom prst="rect">
            <a:avLst/>
          </a:prstGeom>
        </p:spPr>
      </p:pic>
    </p:spTree>
    <p:extLst>
      <p:ext uri="{BB962C8B-B14F-4D97-AF65-F5344CB8AC3E}">
        <p14:creationId xmlns:p14="http://schemas.microsoft.com/office/powerpoint/2010/main" val="7508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Conclusion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993180" y="1601006"/>
            <a:ext cx="2428875" cy="1218282"/>
          </a:xfrm>
          <a:prstGeom prst="rect">
            <a:avLst/>
          </a:prstGeom>
        </p:spPr>
        <p:txBody>
          <a:bodyPr wrap="square" lIns="0" tIns="0" rIns="0" bIns="0" anchor="t">
            <a:spAutoFit/>
          </a:bodyPr>
          <a:lstStyle/>
          <a:p>
            <a:pPr algn="r">
              <a:lnSpc>
                <a:spcPts val="1900"/>
              </a:lnSpc>
            </a:pPr>
            <a:r>
              <a:rPr lang="en-US" sz="1400" dirty="0" smtClean="0">
                <a:solidFill>
                  <a:schemeClr val="tx1">
                    <a:lumMod val="75000"/>
                    <a:lumOff val="25000"/>
                  </a:schemeClr>
                </a:solidFill>
                <a:cs typeface="Segoe UI" panose="020B0502040204020203" pitchFamily="34" charset="0"/>
              </a:rPr>
              <a:t>We can include daily targets for parameters such as calories burned and steps. This will increase device/app interaction and help users track their data.</a:t>
            </a:r>
            <a:endParaRPr lang="en-US" sz="1400" dirty="0">
              <a:solidFill>
                <a:schemeClr val="tx1">
                  <a:lumMod val="75000"/>
                  <a:lumOff val="25000"/>
                </a:schemeClr>
              </a:solidFill>
              <a:cs typeface="Segoe UI" panose="020B0502040204020203" pitchFamily="34" charset="0"/>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303118" y="1118899"/>
            <a:ext cx="3478003" cy="974626"/>
          </a:xfrm>
          <a:prstGeom prst="rect">
            <a:avLst/>
          </a:prstGeom>
        </p:spPr>
        <p:txBody>
          <a:bodyPr wrap="square" lIns="0" tIns="0" rIns="0" bIns="0" anchor="t">
            <a:spAutoFit/>
          </a:bodyPr>
          <a:lstStyle/>
          <a:p>
            <a:pPr algn="ctr">
              <a:lnSpc>
                <a:spcPts val="1900"/>
              </a:lnSpc>
            </a:pPr>
            <a:r>
              <a:rPr lang="en-US" sz="1400" dirty="0" smtClean="0">
                <a:solidFill>
                  <a:schemeClr val="tx1">
                    <a:lumMod val="75000"/>
                    <a:lumOff val="25000"/>
                  </a:schemeClr>
                </a:solidFill>
                <a:cs typeface="Segoe UI" panose="020B0502040204020203" pitchFamily="34" charset="0"/>
              </a:rPr>
              <a:t>Data such as Active Distance and Active Minutes along with METs can be used to formulate an Active Score (out of 100) which will enable users </a:t>
            </a:r>
            <a:r>
              <a:rPr lang="en-US" sz="1400" dirty="0" smtClean="0">
                <a:solidFill>
                  <a:schemeClr val="tx1">
                    <a:lumMod val="75000"/>
                    <a:lumOff val="25000"/>
                  </a:schemeClr>
                </a:solidFill>
                <a:cs typeface="Segoe UI" panose="020B0502040204020203" pitchFamily="34" charset="0"/>
              </a:rPr>
              <a:t>develop</a:t>
            </a:r>
            <a:r>
              <a:rPr lang="en-US" sz="1400" dirty="0" smtClean="0">
                <a:solidFill>
                  <a:schemeClr val="tx1">
                    <a:lumMod val="75000"/>
                    <a:lumOff val="25000"/>
                  </a:schemeClr>
                </a:solidFill>
                <a:cs typeface="Segoe UI" panose="020B0502040204020203" pitchFamily="34" charset="0"/>
              </a:rPr>
              <a:t> a healthy routine.</a:t>
            </a:r>
            <a:endParaRPr lang="en-US" sz="1400" dirty="0">
              <a:solidFill>
                <a:schemeClr val="tx1">
                  <a:lumMod val="75000"/>
                  <a:lumOff val="25000"/>
                </a:schemeClr>
              </a:solidFill>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8259815" y="1866879"/>
            <a:ext cx="2541073" cy="1441677"/>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Inactive </a:t>
            </a:r>
            <a:r>
              <a:rPr lang="en-US" sz="1400" dirty="0">
                <a:solidFill>
                  <a:schemeClr val="tx1">
                    <a:lumMod val="75000"/>
                    <a:lumOff val="25000"/>
                  </a:schemeClr>
                </a:solidFill>
                <a:cs typeface="Segoe UI" panose="020B0502040204020203" pitchFamily="34" charset="0"/>
              </a:rPr>
              <a:t>Minutes takes 15.8</a:t>
            </a:r>
            <a:r>
              <a:rPr lang="en-US" sz="1400" dirty="0" smtClean="0">
                <a:solidFill>
                  <a:schemeClr val="tx1">
                    <a:lumMod val="75000"/>
                    <a:lumOff val="25000"/>
                  </a:schemeClr>
                </a:solidFill>
                <a:cs typeface="Segoe UI" panose="020B0502040204020203" pitchFamily="34" charset="0"/>
              </a:rPr>
              <a:t>% of the time, mostly due to charging and when not in use. This won’t be an issue for Bellabeat Leaf as it needs battery replacement once every six months.</a:t>
            </a:r>
            <a:endParaRPr lang="en-US" sz="1400" dirty="0">
              <a:solidFill>
                <a:schemeClr val="tx1">
                  <a:lumMod val="75000"/>
                  <a:lumOff val="25000"/>
                </a:schemeClr>
              </a:solidFill>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1655061" y="4732872"/>
            <a:ext cx="2526602" cy="974626"/>
          </a:xfrm>
          <a:prstGeom prst="rect">
            <a:avLst/>
          </a:prstGeom>
        </p:spPr>
        <p:txBody>
          <a:bodyPr wrap="square" lIns="0" tIns="0" rIns="0" bIns="0" anchor="t">
            <a:spAutoFit/>
          </a:bodyPr>
          <a:lstStyle/>
          <a:p>
            <a:pPr algn="r">
              <a:lnSpc>
                <a:spcPts val="1900"/>
              </a:lnSpc>
            </a:pPr>
            <a:r>
              <a:rPr lang="en-US" sz="1400" dirty="0" smtClean="0">
                <a:solidFill>
                  <a:schemeClr val="tx1">
                    <a:lumMod val="75000"/>
                    <a:lumOff val="25000"/>
                  </a:schemeClr>
                </a:solidFill>
                <a:cs typeface="Segoe UI" panose="020B0502040204020203" pitchFamily="34" charset="0"/>
              </a:rPr>
              <a:t>Health alerts can be issued via vibration or notification, when they exceed the critical health parameters of Heartrate (in BPM).</a:t>
            </a:r>
            <a:endParaRPr lang="en-US" sz="1400" dirty="0">
              <a:solidFill>
                <a:schemeClr val="tx1">
                  <a:lumMod val="75000"/>
                  <a:lumOff val="25000"/>
                </a:schemeClr>
              </a:solidFill>
              <a:cs typeface="Segoe UI" panose="020B0502040204020203" pitchFamily="34" charset="0"/>
            </a:endParaRPr>
          </a:p>
        </p:txBody>
      </p:sp>
      <p:sp>
        <p:nvSpPr>
          <p:cNvPr id="36" name="Rectangle 35">
            <a:extLst>
              <a:ext uri="{FF2B5EF4-FFF2-40B4-BE49-F238E27FC236}">
                <a16:creationId xmlns:a16="http://schemas.microsoft.com/office/drawing/2014/main" id="{98F5A313-1C6C-4AEE-8556-576074B1BF06}"/>
              </a:ext>
            </a:extLst>
          </p:cNvPr>
          <p:cNvSpPr/>
          <p:nvPr/>
        </p:nvSpPr>
        <p:spPr>
          <a:xfrm>
            <a:off x="5108811" y="5287962"/>
            <a:ext cx="2758359" cy="1218282"/>
          </a:xfrm>
          <a:prstGeom prst="rect">
            <a:avLst/>
          </a:prstGeom>
        </p:spPr>
        <p:txBody>
          <a:bodyPr wrap="square" lIns="0" tIns="0" rIns="0" bIns="0" anchor="t">
            <a:spAutoFit/>
          </a:bodyPr>
          <a:lstStyle/>
          <a:p>
            <a:pPr algn="ctr">
              <a:lnSpc>
                <a:spcPts val="1900"/>
              </a:lnSpc>
            </a:pPr>
            <a:r>
              <a:rPr lang="en-US" sz="1400" dirty="0" smtClean="0">
                <a:solidFill>
                  <a:schemeClr val="tx1">
                    <a:lumMod val="75000"/>
                    <a:lumOff val="25000"/>
                  </a:schemeClr>
                </a:solidFill>
                <a:cs typeface="Segoe UI" panose="020B0502040204020203" pitchFamily="34" charset="0"/>
              </a:rPr>
              <a:t>Data such as Sleep record </a:t>
            </a:r>
            <a:r>
              <a:rPr lang="en-US" sz="1400" dirty="0" smtClean="0">
                <a:solidFill>
                  <a:schemeClr val="tx1">
                    <a:lumMod val="75000"/>
                    <a:lumOff val="25000"/>
                  </a:schemeClr>
                </a:solidFill>
                <a:cs typeface="Segoe UI" panose="020B0502040204020203" pitchFamily="34" charset="0"/>
              </a:rPr>
              <a:t>per day, Sleep value and Minutes asleep can be used to formulate a Sleep Score (Rating) which will help users to have healthy sleeping habits.</a:t>
            </a:r>
            <a:endParaRPr lang="en-US" sz="1400" dirty="0">
              <a:solidFill>
                <a:schemeClr val="tx1">
                  <a:lumMod val="75000"/>
                  <a:lumOff val="25000"/>
                </a:schemeClr>
              </a:solidFill>
              <a:cs typeface="Segoe UI" panose="020B0502040204020203" pitchFamily="34" charset="0"/>
            </a:endParaRPr>
          </a:p>
        </p:txBody>
      </p:sp>
      <p:sp>
        <p:nvSpPr>
          <p:cNvPr id="37" name="Rectangle 36">
            <a:extLst>
              <a:ext uri="{FF2B5EF4-FFF2-40B4-BE49-F238E27FC236}">
                <a16:creationId xmlns:a16="http://schemas.microsoft.com/office/drawing/2014/main" id="{0C310CC8-6624-4352-A642-89EF6FA7DCE6}"/>
              </a:ext>
            </a:extLst>
          </p:cNvPr>
          <p:cNvSpPr/>
          <p:nvPr/>
        </p:nvSpPr>
        <p:spPr>
          <a:xfrm>
            <a:off x="8934449" y="4489215"/>
            <a:ext cx="2428875" cy="146193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We should include an option for automatic report generation as 61.2% of the reports generated were automatic, which includes parameters such as BMI, fat percentage, weight, etc.</a:t>
            </a:r>
            <a:endParaRPr lang="en-US" sz="1400" dirty="0">
              <a:solidFill>
                <a:schemeClr val="tx1">
                  <a:lumMod val="75000"/>
                  <a:lumOff val="25000"/>
                </a:schemeClr>
              </a:solidFill>
              <a:cs typeface="Segoe UI" panose="020B0502040204020203" pitchFamily="34" charset="0"/>
            </a:endParaRP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par>
                                <p:cTn id="32" presetID="53" presetClass="entr" presetSubtype="16"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p:cTn id="34" dur="500" fill="hold"/>
                                        <p:tgtEl>
                                          <p:spTgt spid="53"/>
                                        </p:tgtEl>
                                        <p:attrNameLst>
                                          <p:attrName>ppt_w</p:attrName>
                                        </p:attrNameLst>
                                      </p:cBhvr>
                                      <p:tavLst>
                                        <p:tav tm="0">
                                          <p:val>
                                            <p:fltVal val="0"/>
                                          </p:val>
                                        </p:tav>
                                        <p:tav tm="100000">
                                          <p:val>
                                            <p:strVal val="#ppt_w"/>
                                          </p:val>
                                        </p:tav>
                                      </p:tavLst>
                                    </p:anim>
                                    <p:anim calcmode="lin" valueType="num">
                                      <p:cBhvr>
                                        <p:cTn id="35" dur="500" fill="hold"/>
                                        <p:tgtEl>
                                          <p:spTgt spid="53"/>
                                        </p:tgtEl>
                                        <p:attrNameLst>
                                          <p:attrName>ppt_h</p:attrName>
                                        </p:attrNameLst>
                                      </p:cBhvr>
                                      <p:tavLst>
                                        <p:tav tm="0">
                                          <p:val>
                                            <p:fltVal val="0"/>
                                          </p:val>
                                        </p:tav>
                                        <p:tav tm="100000">
                                          <p:val>
                                            <p:strVal val="#ppt_h"/>
                                          </p:val>
                                        </p:tav>
                                      </p:tavLst>
                                    </p:anim>
                                    <p:animEffect transition="in" filter="fade">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ppt_w</p:attrName>
                                        </p:attrNameLst>
                                      </p:cBhvr>
                                      <p:tavLst>
                                        <p:tav tm="0">
                                          <p:val>
                                            <p:fltVal val="0"/>
                                          </p:val>
                                        </p:tav>
                                        <p:tav tm="100000">
                                          <p:val>
                                            <p:strVal val="#ppt_w"/>
                                          </p:val>
                                        </p:tav>
                                      </p:tavLst>
                                    </p:anim>
                                    <p:anim calcmode="lin" valueType="num">
                                      <p:cBhvr>
                                        <p:cTn id="52" dur="500" fill="hold"/>
                                        <p:tgtEl>
                                          <p:spTgt spid="70"/>
                                        </p:tgtEl>
                                        <p:attrNameLst>
                                          <p:attrName>ppt_h</p:attrName>
                                        </p:attrNameLst>
                                      </p:cBhvr>
                                      <p:tavLst>
                                        <p:tav tm="0">
                                          <p:val>
                                            <p:fltVal val="0"/>
                                          </p:val>
                                        </p:tav>
                                        <p:tav tm="100000">
                                          <p:val>
                                            <p:strVal val="#ppt_h"/>
                                          </p:val>
                                        </p:tav>
                                      </p:tavLst>
                                    </p:anim>
                                    <p:animEffect transition="in" filter="fade">
                                      <p:cBhvr>
                                        <p:cTn id="53" dur="500"/>
                                        <p:tgtEl>
                                          <p:spTgt spid="70"/>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p:cTn id="63" dur="500" fill="hold"/>
                                        <p:tgtEl>
                                          <p:spTgt spid="71"/>
                                        </p:tgtEl>
                                        <p:attrNameLst>
                                          <p:attrName>ppt_w</p:attrName>
                                        </p:attrNameLst>
                                      </p:cBhvr>
                                      <p:tavLst>
                                        <p:tav tm="0">
                                          <p:val>
                                            <p:fltVal val="0"/>
                                          </p:val>
                                        </p:tav>
                                        <p:tav tm="100000">
                                          <p:val>
                                            <p:strVal val="#ppt_w"/>
                                          </p:val>
                                        </p:tav>
                                      </p:tavLst>
                                    </p:anim>
                                    <p:anim calcmode="lin" valueType="num">
                                      <p:cBhvr>
                                        <p:cTn id="64" dur="500" fill="hold"/>
                                        <p:tgtEl>
                                          <p:spTgt spid="71"/>
                                        </p:tgtEl>
                                        <p:attrNameLst>
                                          <p:attrName>ppt_h</p:attrName>
                                        </p:attrNameLst>
                                      </p:cBhvr>
                                      <p:tavLst>
                                        <p:tav tm="0">
                                          <p:val>
                                            <p:fltVal val="0"/>
                                          </p:val>
                                        </p:tav>
                                        <p:tav tm="100000">
                                          <p:val>
                                            <p:strVal val="#ppt_h"/>
                                          </p:val>
                                        </p:tav>
                                      </p:tavLst>
                                    </p:anim>
                                    <p:animEffect transition="in" filter="fade">
                                      <p:cBhvr>
                                        <p:cTn id="65" dur="500"/>
                                        <p:tgtEl>
                                          <p:spTgt spid="7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p:cTn id="68" dur="500" fill="hold"/>
                                        <p:tgtEl>
                                          <p:spTgt spid="35"/>
                                        </p:tgtEl>
                                        <p:attrNameLst>
                                          <p:attrName>ppt_w</p:attrName>
                                        </p:attrNameLst>
                                      </p:cBhvr>
                                      <p:tavLst>
                                        <p:tav tm="0">
                                          <p:val>
                                            <p:fltVal val="0"/>
                                          </p:val>
                                        </p:tav>
                                        <p:tav tm="100000">
                                          <p:val>
                                            <p:strVal val="#ppt_w"/>
                                          </p:val>
                                        </p:tav>
                                      </p:tavLst>
                                    </p:anim>
                                    <p:anim calcmode="lin" valueType="num">
                                      <p:cBhvr>
                                        <p:cTn id="69" dur="500" fill="hold"/>
                                        <p:tgtEl>
                                          <p:spTgt spid="35"/>
                                        </p:tgtEl>
                                        <p:attrNameLst>
                                          <p:attrName>ppt_h</p:attrName>
                                        </p:attrNameLst>
                                      </p:cBhvr>
                                      <p:tavLst>
                                        <p:tav tm="0">
                                          <p:val>
                                            <p:fltVal val="0"/>
                                          </p:val>
                                        </p:tav>
                                        <p:tav tm="100000">
                                          <p:val>
                                            <p:strVal val="#ppt_h"/>
                                          </p:val>
                                        </p:tav>
                                      </p:tavLst>
                                    </p:anim>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ppt_w</p:attrName>
                                        </p:attrNameLst>
                                      </p:cBhvr>
                                      <p:tavLst>
                                        <p:tav tm="0">
                                          <p:val>
                                            <p:fltVal val="0"/>
                                          </p:val>
                                        </p:tav>
                                        <p:tav tm="100000">
                                          <p:val>
                                            <p:strVal val="#ppt_w"/>
                                          </p:val>
                                        </p:tav>
                                      </p:tavLst>
                                    </p:anim>
                                    <p:anim calcmode="lin" valueType="num">
                                      <p:cBhvr>
                                        <p:cTn id="76" dur="500" fill="hold"/>
                                        <p:tgtEl>
                                          <p:spTgt spid="25"/>
                                        </p:tgtEl>
                                        <p:attrNameLst>
                                          <p:attrName>ppt_h</p:attrName>
                                        </p:attrNameLst>
                                      </p:cBhvr>
                                      <p:tavLst>
                                        <p:tav tm="0">
                                          <p:val>
                                            <p:fltVal val="0"/>
                                          </p:val>
                                        </p:tav>
                                        <p:tav tm="100000">
                                          <p:val>
                                            <p:strVal val="#ppt_h"/>
                                          </p:val>
                                        </p:tav>
                                      </p:tavLst>
                                    </p:anim>
                                    <p:animEffect transition="in" filter="fade">
                                      <p:cBhvr>
                                        <p:cTn id="77" dur="500"/>
                                        <p:tgtEl>
                                          <p:spTgt spid="25"/>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 calcmode="lin" valueType="num">
                                      <p:cBhvr>
                                        <p:cTn id="80" dur="500" fill="hold"/>
                                        <p:tgtEl>
                                          <p:spTgt spid="72"/>
                                        </p:tgtEl>
                                        <p:attrNameLst>
                                          <p:attrName>ppt_w</p:attrName>
                                        </p:attrNameLst>
                                      </p:cBhvr>
                                      <p:tavLst>
                                        <p:tav tm="0">
                                          <p:val>
                                            <p:fltVal val="0"/>
                                          </p:val>
                                        </p:tav>
                                        <p:tav tm="100000">
                                          <p:val>
                                            <p:strVal val="#ppt_w"/>
                                          </p:val>
                                        </p:tav>
                                      </p:tavLst>
                                    </p:anim>
                                    <p:anim calcmode="lin" valueType="num">
                                      <p:cBhvr>
                                        <p:cTn id="81" dur="500" fill="hold"/>
                                        <p:tgtEl>
                                          <p:spTgt spid="72"/>
                                        </p:tgtEl>
                                        <p:attrNameLst>
                                          <p:attrName>ppt_h</p:attrName>
                                        </p:attrNameLst>
                                      </p:cBhvr>
                                      <p:tavLst>
                                        <p:tav tm="0">
                                          <p:val>
                                            <p:fltVal val="0"/>
                                          </p:val>
                                        </p:tav>
                                        <p:tav tm="100000">
                                          <p:val>
                                            <p:strVal val="#ppt_h"/>
                                          </p:val>
                                        </p:tav>
                                      </p:tavLst>
                                    </p:anim>
                                    <p:animEffect transition="in" filter="fade">
                                      <p:cBhvr>
                                        <p:cTn id="82" dur="500"/>
                                        <p:tgtEl>
                                          <p:spTgt spid="72"/>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p:cTn id="85" dur="500" fill="hold"/>
                                        <p:tgtEl>
                                          <p:spTgt spid="36"/>
                                        </p:tgtEl>
                                        <p:attrNameLst>
                                          <p:attrName>ppt_w</p:attrName>
                                        </p:attrNameLst>
                                      </p:cBhvr>
                                      <p:tavLst>
                                        <p:tav tm="0">
                                          <p:val>
                                            <p:fltVal val="0"/>
                                          </p:val>
                                        </p:tav>
                                        <p:tav tm="100000">
                                          <p:val>
                                            <p:strVal val="#ppt_w"/>
                                          </p:val>
                                        </p:tav>
                                      </p:tavLst>
                                    </p:anim>
                                    <p:anim calcmode="lin" valueType="num">
                                      <p:cBhvr>
                                        <p:cTn id="86" dur="500" fill="hold"/>
                                        <p:tgtEl>
                                          <p:spTgt spid="36"/>
                                        </p:tgtEl>
                                        <p:attrNameLst>
                                          <p:attrName>ppt_h</p:attrName>
                                        </p:attrNameLst>
                                      </p:cBhvr>
                                      <p:tavLst>
                                        <p:tav tm="0">
                                          <p:val>
                                            <p:fltVal val="0"/>
                                          </p:val>
                                        </p:tav>
                                        <p:tav tm="100000">
                                          <p:val>
                                            <p:strVal val="#ppt_h"/>
                                          </p:val>
                                        </p:tav>
                                      </p:tavLst>
                                    </p:anim>
                                    <p:animEffect transition="in" filter="fade">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ppt_w</p:attrName>
                                        </p:attrNameLst>
                                      </p:cBhvr>
                                      <p:tavLst>
                                        <p:tav tm="0">
                                          <p:val>
                                            <p:fltVal val="0"/>
                                          </p:val>
                                        </p:tav>
                                        <p:tav tm="100000">
                                          <p:val>
                                            <p:strVal val="#ppt_w"/>
                                          </p:val>
                                        </p:tav>
                                      </p:tavLst>
                                    </p:anim>
                                    <p:anim calcmode="lin" valueType="num">
                                      <p:cBhvr>
                                        <p:cTn id="93" dur="500" fill="hold"/>
                                        <p:tgtEl>
                                          <p:spTgt spid="29"/>
                                        </p:tgtEl>
                                        <p:attrNameLst>
                                          <p:attrName>ppt_h</p:attrName>
                                        </p:attrNameLst>
                                      </p:cBhvr>
                                      <p:tavLst>
                                        <p:tav tm="0">
                                          <p:val>
                                            <p:fltVal val="0"/>
                                          </p:val>
                                        </p:tav>
                                        <p:tav tm="100000">
                                          <p:val>
                                            <p:strVal val="#ppt_h"/>
                                          </p:val>
                                        </p:tav>
                                      </p:tavLst>
                                    </p:anim>
                                    <p:animEffect transition="in" filter="fade">
                                      <p:cBhvr>
                                        <p:cTn id="94" dur="500"/>
                                        <p:tgtEl>
                                          <p:spTgt spid="29"/>
                                        </p:tgtEl>
                                      </p:cBhvr>
                                    </p:animEffect>
                                  </p:childTnLst>
                                </p:cTn>
                              </p:par>
                              <p:par>
                                <p:cTn id="95" presetID="53" presetClass="entr" presetSubtype="16"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anim calcmode="lin" valueType="num">
                                      <p:cBhvr>
                                        <p:cTn id="97" dur="500" fill="hold"/>
                                        <p:tgtEl>
                                          <p:spTgt spid="73"/>
                                        </p:tgtEl>
                                        <p:attrNameLst>
                                          <p:attrName>ppt_w</p:attrName>
                                        </p:attrNameLst>
                                      </p:cBhvr>
                                      <p:tavLst>
                                        <p:tav tm="0">
                                          <p:val>
                                            <p:fltVal val="0"/>
                                          </p:val>
                                        </p:tav>
                                        <p:tav tm="100000">
                                          <p:val>
                                            <p:strVal val="#ppt_w"/>
                                          </p:val>
                                        </p:tav>
                                      </p:tavLst>
                                    </p:anim>
                                    <p:anim calcmode="lin" valueType="num">
                                      <p:cBhvr>
                                        <p:cTn id="98" dur="500" fill="hold"/>
                                        <p:tgtEl>
                                          <p:spTgt spid="73"/>
                                        </p:tgtEl>
                                        <p:attrNameLst>
                                          <p:attrName>ppt_h</p:attrName>
                                        </p:attrNameLst>
                                      </p:cBhvr>
                                      <p:tavLst>
                                        <p:tav tm="0">
                                          <p:val>
                                            <p:fltVal val="0"/>
                                          </p:val>
                                        </p:tav>
                                        <p:tav tm="100000">
                                          <p:val>
                                            <p:strVal val="#ppt_h"/>
                                          </p:val>
                                        </p:tav>
                                      </p:tavLst>
                                    </p:anim>
                                    <p:animEffect transition="in" filter="fade">
                                      <p:cBhvr>
                                        <p:cTn id="99" dur="500"/>
                                        <p:tgtEl>
                                          <p:spTgt spid="7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P spid="24" grpId="0" animBg="1"/>
      <p:bldP spid="25" grpId="0" animBg="1"/>
      <p:bldP spid="29" grpId="0" animBg="1"/>
      <p:bldP spid="32" grpId="0"/>
      <p:bldP spid="33" grpId="0"/>
      <p:bldP spid="34" grpId="0"/>
      <p:bldP spid="35" grpId="0"/>
      <p:bldP spid="36" grpId="0"/>
      <p:bldP spid="37" grpId="0"/>
      <p:bldP spid="70" grpId="0" animBg="1"/>
      <p:bldP spid="7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APPENDIX</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28600" y="967154"/>
            <a:ext cx="11734800" cy="409721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US" sz="1600" dirty="0">
                <a:hlinkClick r:id="rId3"/>
              </a:rPr>
              <a:t>Fitness Tracker Market Share &amp; Growth Analysis Report, 2028 (grandviewresearch.com</a:t>
            </a:r>
            <a:r>
              <a:rPr lang="en-US" sz="1600" dirty="0" smtClean="0">
                <a:hlinkClick r:id="rId3"/>
              </a:rPr>
              <a:t>)</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IN" sz="1600" dirty="0">
                <a:hlinkClick r:id="rId4"/>
              </a:rPr>
              <a:t>Current Dietary Guidelines | </a:t>
            </a:r>
            <a:r>
              <a:rPr lang="en-IN" sz="1600" dirty="0" smtClean="0">
                <a:hlinkClick r:id="rId4"/>
              </a:rPr>
              <a:t>health.gov</a:t>
            </a:r>
            <a:endParaRPr lang="en-IN" sz="1600" dirty="0" smtClean="0"/>
          </a:p>
          <a:p>
            <a:pPr marL="285750" indent="-285750">
              <a:buFont typeface="Arial" panose="020B0604020202020204" pitchFamily="34" charset="0"/>
              <a:buChar char="•"/>
            </a:pPr>
            <a:endParaRPr lang="en-IN" sz="1600" dirty="0" smtClean="0"/>
          </a:p>
          <a:p>
            <a:pPr marL="285750" indent="-285750">
              <a:buFont typeface="Arial" panose="020B0604020202020204" pitchFamily="34" charset="0"/>
              <a:buChar char="•"/>
            </a:pPr>
            <a:r>
              <a:rPr lang="en-US" sz="1600" dirty="0">
                <a:hlinkClick r:id="rId5"/>
              </a:rPr>
              <a:t>Steps per Day and All-Cause Mortality in Middle-aged Adults in the Coronary Artery Risk Development in Young Adults Study - PubMed (nih.gov</a:t>
            </a:r>
            <a:r>
              <a:rPr lang="en-US" sz="1600" dirty="0" smtClean="0">
                <a:hlinkClick r:id="rId5"/>
              </a:rPr>
              <a:t>)</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hlinkClick r:id="rId6"/>
              </a:rPr>
              <a:t>Metabolic equivalents (METS) in exercise testing, exercise prescription, and evaluation of functional capacity - PubMed (</a:t>
            </a:r>
            <a:r>
              <a:rPr lang="en-US" sz="1600" dirty="0" smtClean="0">
                <a:hlinkClick r:id="rId6"/>
              </a:rPr>
              <a:t>nih.gov)</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hlinkClick r:id="rId7"/>
              </a:rPr>
              <a:t>Target Heart Rate and Estimated Maximum Heart Rate | Physical Activity | </a:t>
            </a:r>
            <a:r>
              <a:rPr lang="en-US" sz="1600" dirty="0" smtClean="0">
                <a:hlinkClick r:id="rId7"/>
              </a:rPr>
              <a:t>CDC</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hlinkClick r:id="rId8"/>
              </a:rPr>
              <a:t>(PDF) How Accurate Is Your Activity Tracker? A Comparative Study of Step Counts in Low-Intensity Physical Activities (researchgate.net</a:t>
            </a:r>
            <a:r>
              <a:rPr lang="en-US" sz="1600" dirty="0" smtClean="0">
                <a:hlinkClick r:id="rId8"/>
              </a:rPr>
              <a:t>)</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hlinkClick r:id="rId9"/>
              </a:rPr>
              <a:t>Measuring Sleep Efficiency: What Should the Denominator Be? - PMC (nih.gov)</a:t>
            </a:r>
            <a:endParaRPr lang="en-US" sz="1600" dirty="0" smtClean="0"/>
          </a:p>
        </p:txBody>
      </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Table of Contents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3927930" y="267335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15547" y="2886560"/>
            <a:ext cx="1493713" cy="246221"/>
          </a:xfrm>
          <a:prstGeom prst="rect">
            <a:avLst/>
          </a:prstGeom>
        </p:spPr>
        <p:txBody>
          <a:bodyPr wrap="square" lIns="0" tIns="0" rIns="0" bIns="0">
            <a:spAutoFit/>
          </a:bodyPr>
          <a:lstStyle/>
          <a:p>
            <a:pPr algn="ctr"/>
            <a:r>
              <a:rPr lang="en-US" sz="1600" b="1" dirty="0" smtClean="0">
                <a:solidFill>
                  <a:schemeClr val="bg1"/>
                </a:solidFill>
              </a:rPr>
              <a:t>INTRODUCTION</a:t>
            </a:r>
            <a:endParaRPr lang="en-US" sz="1600" b="1" dirty="0">
              <a:solidFill>
                <a:schemeClr val="bg1"/>
              </a:solidFill>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PURPOSE STATEMENT</a:t>
            </a:r>
            <a:endParaRPr lang="en-US" sz="1600" b="1" dirty="0">
              <a:solidFill>
                <a:schemeClr val="bg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algn="ctr"/>
            <a:r>
              <a:rPr lang="en-US" sz="1600" b="1" dirty="0" smtClean="0">
                <a:solidFill>
                  <a:schemeClr val="bg1"/>
                </a:solidFill>
              </a:rPr>
              <a:t>ANALYSIS</a:t>
            </a: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267153" y="2886560"/>
            <a:ext cx="1980729" cy="246221"/>
          </a:xfrm>
          <a:prstGeom prst="rect">
            <a:avLst/>
          </a:prstGeom>
        </p:spPr>
        <p:txBody>
          <a:bodyPr wrap="square" lIns="0" tIns="0" rIns="0" bIns="0">
            <a:spAutoFit/>
          </a:bodyPr>
          <a:lstStyle/>
          <a:p>
            <a:pPr algn="ctr"/>
            <a:r>
              <a:rPr lang="en-US" sz="1600" b="1" dirty="0" smtClean="0">
                <a:solidFill>
                  <a:schemeClr val="bg1"/>
                </a:solidFill>
              </a:rPr>
              <a:t>CONCLUSION</a:t>
            </a:r>
            <a:endParaRPr lang="en-US" sz="1600" b="1" dirty="0">
              <a:solidFill>
                <a:schemeClr val="bg1"/>
              </a:solidFill>
            </a:endParaRPr>
          </a:p>
        </p:txBody>
      </p:sp>
      <p:sp>
        <p:nvSpPr>
          <p:cNvPr id="50" name="Rectangle 49">
            <a:extLst>
              <a:ext uri="{FF2B5EF4-FFF2-40B4-BE49-F238E27FC236}">
                <a16:creationId xmlns:a16="http://schemas.microsoft.com/office/drawing/2014/main" id="{D668C4B5-BCEC-465A-ADA5-6A054B15F7A3}"/>
              </a:ext>
            </a:extLst>
          </p:cNvPr>
          <p:cNvSpPr/>
          <p:nvPr/>
        </p:nvSpPr>
        <p:spPr>
          <a:xfrm>
            <a:off x="9577684" y="2886560"/>
            <a:ext cx="1708143" cy="246221"/>
          </a:xfrm>
          <a:prstGeom prst="rect">
            <a:avLst/>
          </a:prstGeom>
        </p:spPr>
        <p:txBody>
          <a:bodyPr wrap="square" lIns="0" tIns="0" rIns="0" bIns="0">
            <a:spAutoFit/>
          </a:bodyPr>
          <a:lstStyle/>
          <a:p>
            <a:pPr algn="ctr"/>
            <a:r>
              <a:rPr lang="en-US" sz="1600" b="1" dirty="0" smtClean="0">
                <a:solidFill>
                  <a:schemeClr val="bg1"/>
                </a:solidFill>
              </a:rPr>
              <a:t>APPENDIX</a:t>
            </a: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730969"/>
          </a:xfrm>
          <a:prstGeom prst="rect">
            <a:avLst/>
          </a:prstGeom>
        </p:spPr>
        <p:txBody>
          <a:bodyPr wrap="square" lIns="0" tIns="0" rIns="0" bIns="0" anchor="t">
            <a:spAutoFit/>
          </a:bodyPr>
          <a:lstStyle/>
          <a:p>
            <a:pPr algn="ctr">
              <a:lnSpc>
                <a:spcPts val="1900"/>
              </a:lnSpc>
            </a:pPr>
            <a:r>
              <a:rPr lang="en-US" sz="1400" dirty="0" smtClean="0">
                <a:solidFill>
                  <a:schemeClr val="bg1"/>
                </a:solidFill>
                <a:cs typeface="Segoe UI" panose="020B0502040204020203" pitchFamily="34" charset="0"/>
              </a:rPr>
              <a:t>Brief summary about the Fitness Trackers in the Healthcare Sector</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are we talking about?</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is our data trying to convey? </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did we discover from our data?</a:t>
            </a:r>
            <a:endParaRPr lang="en-US" sz="14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223394"/>
          </a:xfrm>
          <a:prstGeom prst="rect">
            <a:avLst/>
          </a:prstGeom>
        </p:spPr>
        <p:txBody>
          <a:bodyPr wrap="square" lIns="0" tIns="0" rIns="0" bIns="0" anchor="t">
            <a:spAutoFit/>
          </a:bodyPr>
          <a:lstStyle/>
          <a:p>
            <a:pPr algn="ctr">
              <a:lnSpc>
                <a:spcPts val="1900"/>
              </a:lnSpc>
            </a:pPr>
            <a:r>
              <a:rPr lang="en-US" sz="1400" dirty="0" smtClean="0">
                <a:solidFill>
                  <a:schemeClr val="bg1"/>
                </a:solidFill>
                <a:cs typeface="Segoe UI" panose="020B0502040204020203" pitchFamily="34" charset="0"/>
              </a:rPr>
              <a:t>Additional Information</a:t>
            </a: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anim calcmode="lin" valueType="num">
                                      <p:cBhvr>
                                        <p:cTn id="40" dur="1000" fill="hold"/>
                                        <p:tgtEl>
                                          <p:spTgt spid="52"/>
                                        </p:tgtEl>
                                        <p:attrNameLst>
                                          <p:attrName>ppt_x</p:attrName>
                                        </p:attrNameLst>
                                      </p:cBhvr>
                                      <p:tavLst>
                                        <p:tav tm="0">
                                          <p:val>
                                            <p:strVal val="#ppt_x"/>
                                          </p:val>
                                        </p:tav>
                                        <p:tav tm="100000">
                                          <p:val>
                                            <p:strVal val="#ppt_x"/>
                                          </p:val>
                                        </p:tav>
                                      </p:tavLst>
                                    </p:anim>
                                    <p:anim calcmode="lin" valueType="num">
                                      <p:cBhvr>
                                        <p:cTn id="41" dur="1000" fill="hold"/>
                                        <p:tgtEl>
                                          <p:spTgt spid="5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1000"/>
                                        <p:tgtEl>
                                          <p:spTgt spid="57"/>
                                        </p:tgtEl>
                                      </p:cBhvr>
                                    </p:animEffect>
                                    <p:anim calcmode="lin" valueType="num">
                                      <p:cBhvr>
                                        <p:cTn id="45" dur="1000" fill="hold"/>
                                        <p:tgtEl>
                                          <p:spTgt spid="57"/>
                                        </p:tgtEl>
                                        <p:attrNameLst>
                                          <p:attrName>ppt_x</p:attrName>
                                        </p:attrNameLst>
                                      </p:cBhvr>
                                      <p:tavLst>
                                        <p:tav tm="0">
                                          <p:val>
                                            <p:strVal val="#ppt_x"/>
                                          </p:val>
                                        </p:tav>
                                        <p:tav tm="100000">
                                          <p:val>
                                            <p:strVal val="#ppt_x"/>
                                          </p:val>
                                        </p:tav>
                                      </p:tavLst>
                                    </p:anim>
                                    <p:anim calcmode="lin" valueType="num">
                                      <p:cBhvr>
                                        <p:cTn id="4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1000"/>
                                        <p:tgtEl>
                                          <p:spTgt spid="48"/>
                                        </p:tgtEl>
                                      </p:cBhvr>
                                    </p:animEffect>
                                    <p:anim calcmode="lin" valueType="num">
                                      <p:cBhvr>
                                        <p:cTn id="57" dur="1000" fill="hold"/>
                                        <p:tgtEl>
                                          <p:spTgt spid="48"/>
                                        </p:tgtEl>
                                        <p:attrNameLst>
                                          <p:attrName>ppt_x</p:attrName>
                                        </p:attrNameLst>
                                      </p:cBhvr>
                                      <p:tavLst>
                                        <p:tav tm="0">
                                          <p:val>
                                            <p:strVal val="#ppt_x"/>
                                          </p:val>
                                        </p:tav>
                                        <p:tav tm="100000">
                                          <p:val>
                                            <p:strVal val="#ppt_x"/>
                                          </p:val>
                                        </p:tav>
                                      </p:tavLst>
                                    </p:anim>
                                    <p:anim calcmode="lin" valueType="num">
                                      <p:cBhvr>
                                        <p:cTn id="58" dur="1000" fill="hold"/>
                                        <p:tgtEl>
                                          <p:spTgt spid="4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1000"/>
                                        <p:tgtEl>
                                          <p:spTgt spid="58"/>
                                        </p:tgtEl>
                                      </p:cBhvr>
                                    </p:animEffect>
                                    <p:anim calcmode="lin" valueType="num">
                                      <p:cBhvr>
                                        <p:cTn id="67" dur="1000" fill="hold"/>
                                        <p:tgtEl>
                                          <p:spTgt spid="58"/>
                                        </p:tgtEl>
                                        <p:attrNameLst>
                                          <p:attrName>ppt_x</p:attrName>
                                        </p:attrNameLst>
                                      </p:cBhvr>
                                      <p:tavLst>
                                        <p:tav tm="0">
                                          <p:val>
                                            <p:strVal val="#ppt_x"/>
                                          </p:val>
                                        </p:tav>
                                        <p:tav tm="100000">
                                          <p:val>
                                            <p:strVal val="#ppt_x"/>
                                          </p:val>
                                        </p:tav>
                                      </p:tavLst>
                                    </p:anim>
                                    <p:anim calcmode="lin" valueType="num">
                                      <p:cBhvr>
                                        <p:cTn id="6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1000"/>
                                        <p:tgtEl>
                                          <p:spTgt spid="45"/>
                                        </p:tgtEl>
                                      </p:cBhvr>
                                    </p:animEffect>
                                    <p:anim calcmode="lin" valueType="num">
                                      <p:cBhvr>
                                        <p:cTn id="74" dur="1000" fill="hold"/>
                                        <p:tgtEl>
                                          <p:spTgt spid="45"/>
                                        </p:tgtEl>
                                        <p:attrNameLst>
                                          <p:attrName>ppt_x</p:attrName>
                                        </p:attrNameLst>
                                      </p:cBhvr>
                                      <p:tavLst>
                                        <p:tav tm="0">
                                          <p:val>
                                            <p:strVal val="#ppt_x"/>
                                          </p:val>
                                        </p:tav>
                                        <p:tav tm="100000">
                                          <p:val>
                                            <p:strVal val="#ppt_x"/>
                                          </p:val>
                                        </p:tav>
                                      </p:tavLst>
                                    </p:anim>
                                    <p:anim calcmode="lin" valueType="num">
                                      <p:cBhvr>
                                        <p:cTn id="75" dur="1000" fill="hold"/>
                                        <p:tgtEl>
                                          <p:spTgt spid="4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1000"/>
                                        <p:tgtEl>
                                          <p:spTgt spid="49"/>
                                        </p:tgtEl>
                                      </p:cBhvr>
                                    </p:animEffect>
                                    <p:anim calcmode="lin" valueType="num">
                                      <p:cBhvr>
                                        <p:cTn id="79" dur="1000" fill="hold"/>
                                        <p:tgtEl>
                                          <p:spTgt spid="49"/>
                                        </p:tgtEl>
                                        <p:attrNameLst>
                                          <p:attrName>ppt_x</p:attrName>
                                        </p:attrNameLst>
                                      </p:cBhvr>
                                      <p:tavLst>
                                        <p:tav tm="0">
                                          <p:val>
                                            <p:strVal val="#ppt_x"/>
                                          </p:val>
                                        </p:tav>
                                        <p:tav tm="100000">
                                          <p:val>
                                            <p:strVal val="#ppt_x"/>
                                          </p:val>
                                        </p:tav>
                                      </p:tavLst>
                                    </p:anim>
                                    <p:anim calcmode="lin" valueType="num">
                                      <p:cBhvr>
                                        <p:cTn id="80" dur="1000" fill="hold"/>
                                        <p:tgtEl>
                                          <p:spTgt spid="4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1000"/>
                                        <p:tgtEl>
                                          <p:spTgt spid="54"/>
                                        </p:tgtEl>
                                      </p:cBhvr>
                                    </p:animEffect>
                                    <p:anim calcmode="lin" valueType="num">
                                      <p:cBhvr>
                                        <p:cTn id="84" dur="1000" fill="hold"/>
                                        <p:tgtEl>
                                          <p:spTgt spid="54"/>
                                        </p:tgtEl>
                                        <p:attrNameLst>
                                          <p:attrName>ppt_x</p:attrName>
                                        </p:attrNameLst>
                                      </p:cBhvr>
                                      <p:tavLst>
                                        <p:tav tm="0">
                                          <p:val>
                                            <p:strVal val="#ppt_x"/>
                                          </p:val>
                                        </p:tav>
                                        <p:tav tm="100000">
                                          <p:val>
                                            <p:strVal val="#ppt_x"/>
                                          </p:val>
                                        </p:tav>
                                      </p:tavLst>
                                    </p:anim>
                                    <p:anim calcmode="lin" valueType="num">
                                      <p:cBhvr>
                                        <p:cTn id="85" dur="1000" fill="hold"/>
                                        <p:tgtEl>
                                          <p:spTgt spid="5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fade">
                                      <p:cBhvr>
                                        <p:cTn id="88" dur="1000"/>
                                        <p:tgtEl>
                                          <p:spTgt spid="67"/>
                                        </p:tgtEl>
                                      </p:cBhvr>
                                    </p:animEffect>
                                    <p:anim calcmode="lin" valueType="num">
                                      <p:cBhvr>
                                        <p:cTn id="89" dur="1000" fill="hold"/>
                                        <p:tgtEl>
                                          <p:spTgt spid="67"/>
                                        </p:tgtEl>
                                        <p:attrNameLst>
                                          <p:attrName>ppt_x</p:attrName>
                                        </p:attrNameLst>
                                      </p:cBhvr>
                                      <p:tavLst>
                                        <p:tav tm="0">
                                          <p:val>
                                            <p:strVal val="#ppt_x"/>
                                          </p:val>
                                        </p:tav>
                                        <p:tav tm="100000">
                                          <p:val>
                                            <p:strVal val="#ppt_x"/>
                                          </p:val>
                                        </p:tav>
                                      </p:tavLst>
                                    </p:anim>
                                    <p:anim calcmode="lin" valueType="num">
                                      <p:cBhvr>
                                        <p:cTn id="9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1000"/>
                                        <p:tgtEl>
                                          <p:spTgt spid="46"/>
                                        </p:tgtEl>
                                      </p:cBhvr>
                                    </p:animEffect>
                                    <p:anim calcmode="lin" valueType="num">
                                      <p:cBhvr>
                                        <p:cTn id="96" dur="1000" fill="hold"/>
                                        <p:tgtEl>
                                          <p:spTgt spid="46"/>
                                        </p:tgtEl>
                                        <p:attrNameLst>
                                          <p:attrName>ppt_x</p:attrName>
                                        </p:attrNameLst>
                                      </p:cBhvr>
                                      <p:tavLst>
                                        <p:tav tm="0">
                                          <p:val>
                                            <p:strVal val="#ppt_x"/>
                                          </p:val>
                                        </p:tav>
                                        <p:tav tm="100000">
                                          <p:val>
                                            <p:strVal val="#ppt_x"/>
                                          </p:val>
                                        </p:tav>
                                      </p:tavLst>
                                    </p:anim>
                                    <p:anim calcmode="lin" valueType="num">
                                      <p:cBhvr>
                                        <p:cTn id="97" dur="1000" fill="hold"/>
                                        <p:tgtEl>
                                          <p:spTgt spid="4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1000"/>
                                        <p:tgtEl>
                                          <p:spTgt spid="50"/>
                                        </p:tgtEl>
                                      </p:cBhvr>
                                    </p:animEffect>
                                    <p:anim calcmode="lin" valueType="num">
                                      <p:cBhvr>
                                        <p:cTn id="101" dur="1000" fill="hold"/>
                                        <p:tgtEl>
                                          <p:spTgt spid="50"/>
                                        </p:tgtEl>
                                        <p:attrNameLst>
                                          <p:attrName>ppt_x</p:attrName>
                                        </p:attrNameLst>
                                      </p:cBhvr>
                                      <p:tavLst>
                                        <p:tav tm="0">
                                          <p:val>
                                            <p:strVal val="#ppt_x"/>
                                          </p:val>
                                        </p:tav>
                                        <p:tav tm="100000">
                                          <p:val>
                                            <p:strVal val="#ppt_x"/>
                                          </p:val>
                                        </p:tav>
                                      </p:tavLst>
                                    </p:anim>
                                    <p:anim calcmode="lin" valueType="num">
                                      <p:cBhvr>
                                        <p:cTn id="102" dur="1000" fill="hold"/>
                                        <p:tgtEl>
                                          <p:spTgt spid="50"/>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1000"/>
                                        <p:tgtEl>
                                          <p:spTgt spid="55"/>
                                        </p:tgtEl>
                                      </p:cBhvr>
                                    </p:animEffect>
                                    <p:anim calcmode="lin" valueType="num">
                                      <p:cBhvr>
                                        <p:cTn id="106" dur="1000" fill="hold"/>
                                        <p:tgtEl>
                                          <p:spTgt spid="55"/>
                                        </p:tgtEl>
                                        <p:attrNameLst>
                                          <p:attrName>ppt_x</p:attrName>
                                        </p:attrNameLst>
                                      </p:cBhvr>
                                      <p:tavLst>
                                        <p:tav tm="0">
                                          <p:val>
                                            <p:strVal val="#ppt_x"/>
                                          </p:val>
                                        </p:tav>
                                        <p:tav tm="100000">
                                          <p:val>
                                            <p:strVal val="#ppt_x"/>
                                          </p:val>
                                        </p:tav>
                                      </p:tavLst>
                                    </p:anim>
                                    <p:anim calcmode="lin" valueType="num">
                                      <p:cBhvr>
                                        <p:cTn id="107" dur="1000" fill="hold"/>
                                        <p:tgtEl>
                                          <p:spTgt spid="55"/>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1000"/>
                                        <p:tgtEl>
                                          <p:spTgt spid="72"/>
                                        </p:tgtEl>
                                      </p:cBhvr>
                                    </p:animEffect>
                                    <p:anim calcmode="lin" valueType="num">
                                      <p:cBhvr>
                                        <p:cTn id="111" dur="1000" fill="hold"/>
                                        <p:tgtEl>
                                          <p:spTgt spid="72"/>
                                        </p:tgtEl>
                                        <p:attrNameLst>
                                          <p:attrName>ppt_x</p:attrName>
                                        </p:attrNameLst>
                                      </p:cBhvr>
                                      <p:tavLst>
                                        <p:tav tm="0">
                                          <p:val>
                                            <p:strVal val="#ppt_x"/>
                                          </p:val>
                                        </p:tav>
                                        <p:tav tm="100000">
                                          <p:val>
                                            <p:strVal val="#ppt_x"/>
                                          </p:val>
                                        </p:tav>
                                      </p:tavLst>
                                    </p:anim>
                                    <p:anim calcmode="lin" valueType="num">
                                      <p:cBhvr>
                                        <p:cTn id="112"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3" grpId="0" animBg="1"/>
      <p:bldP spid="44" grpId="0" animBg="1"/>
      <p:bldP spid="45" grpId="0" animBg="1"/>
      <p:bldP spid="46" grpId="0" animBg="1"/>
      <p:bldP spid="4" grpId="0"/>
      <p:bldP spid="47" grpId="0"/>
      <p:bldP spid="48" grpId="0"/>
      <p:bldP spid="49" grpId="0"/>
      <p:bldP spid="50" grpId="0"/>
      <p:bldP spid="51" grpId="0"/>
      <p:bldP spid="52" grpId="0"/>
      <p:bldP spid="53" grpId="0"/>
      <p:bldP spid="54" grpId="0"/>
      <p:bldP spid="55" grpId="0"/>
      <p:bldP spid="56" grpId="0" animBg="1"/>
      <p:bldP spid="57"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Introduction</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1021746" y="4923594"/>
            <a:ext cx="4125668" cy="974626"/>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global fitness tracker market size to be valued at USD 138.7 billion by 2028 and is expected to grow at a compound annual growth rate (CAGR) of 18.9% during the forecast period. </a:t>
            </a:r>
          </a:p>
        </p:txBody>
      </p:sp>
      <p:sp>
        <p:nvSpPr>
          <p:cNvPr id="12" name="Rectangle 11">
            <a:extLst>
              <a:ext uri="{FF2B5EF4-FFF2-40B4-BE49-F238E27FC236}">
                <a16:creationId xmlns:a16="http://schemas.microsoft.com/office/drawing/2014/main" id="{690C1A7A-78BB-48B4-B5CE-2B9C34E5E67B}"/>
              </a:ext>
            </a:extLst>
          </p:cNvPr>
          <p:cNvSpPr/>
          <p:nvPr/>
        </p:nvSpPr>
        <p:spPr>
          <a:xfrm>
            <a:off x="7161590" y="1842981"/>
            <a:ext cx="4062138" cy="1218282"/>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On the other hand, Asia Pacific is expected to be the fastest-growing regional market from 2021 to 2028 on account of the high adoption of fitness trackers and growing awareness regarding overall health </a:t>
            </a:r>
            <a:r>
              <a:rPr lang="en-US" sz="1400" dirty="0" smtClean="0">
                <a:solidFill>
                  <a:schemeClr val="tx1">
                    <a:lumMod val="75000"/>
                    <a:lumOff val="25000"/>
                  </a:schemeClr>
                </a:solidFill>
                <a:cs typeface="Segoe UI" panose="020B0502040204020203" pitchFamily="34" charset="0"/>
              </a:rPr>
              <a:t>&amp; fitness </a:t>
            </a:r>
            <a:r>
              <a:rPr lang="en-US" sz="1400" dirty="0">
                <a:solidFill>
                  <a:schemeClr val="tx1">
                    <a:lumMod val="75000"/>
                    <a:lumOff val="25000"/>
                  </a:schemeClr>
                </a:solidFill>
                <a:cs typeface="Segoe UI" panose="020B0502040204020203" pitchFamily="34" charset="0"/>
              </a:rPr>
              <a:t>among the working-class population.</a:t>
            </a:r>
          </a:p>
        </p:txBody>
      </p:sp>
      <p:sp>
        <p:nvSpPr>
          <p:cNvPr id="13" name="Rectangle 12">
            <a:extLst>
              <a:ext uri="{FF2B5EF4-FFF2-40B4-BE49-F238E27FC236}">
                <a16:creationId xmlns:a16="http://schemas.microsoft.com/office/drawing/2014/main" id="{53CF038C-66AF-4E81-9068-703EC0088620}"/>
              </a:ext>
            </a:extLst>
          </p:cNvPr>
          <p:cNvSpPr/>
          <p:nvPr/>
        </p:nvSpPr>
        <p:spPr>
          <a:xfrm>
            <a:off x="7161590" y="4923594"/>
            <a:ext cx="4062139" cy="1218282"/>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Arise in the number of manufacturers offering various fitness trackers at prices suitable for all income groups is driving the market. In addition, the development of different types of wearables, such as smart jewelry, insoles, and clothing, is attracting more consumers.</a:t>
            </a:r>
            <a:endParaRPr lang="en-US" sz="1400" dirty="0">
              <a:solidFill>
                <a:schemeClr val="tx1">
                  <a:lumMod val="75000"/>
                  <a:lumOff val="25000"/>
                </a:schemeClr>
              </a:solidFill>
              <a:cs typeface="Segoe UI" panose="020B0502040204020203" pitchFamily="34" charset="0"/>
            </a:endParaRPr>
          </a:p>
        </p:txBody>
      </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022799" y="1416908"/>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071766" y="4509823"/>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53CF038C-66AF-4E81-9068-703EC0088620}"/>
              </a:ext>
            </a:extLst>
          </p:cNvPr>
          <p:cNvSpPr/>
          <p:nvPr/>
        </p:nvSpPr>
        <p:spPr>
          <a:xfrm>
            <a:off x="1021746" y="1842981"/>
            <a:ext cx="4125668" cy="1705595"/>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In 2020, North America held the highest revenue share of more than 42% owing to the rise in awareness and adoption of fitness trackers. Moreover, rising cases of health issues related to sedentary lifestyles, the advent of innovative products by key market players, and the growing penetration of smartphones and the internet in North America will drive the regional industry</a:t>
            </a:r>
            <a:r>
              <a:rPr lang="en-US" sz="1400" dirty="0"/>
              <a:t>.</a:t>
            </a:r>
            <a:endParaRPr lang="en-US" sz="1400" dirty="0">
              <a:solidFill>
                <a:schemeClr val="tx1">
                  <a:lumMod val="75000"/>
                  <a:lumOff val="25000"/>
                </a:schemeClr>
              </a:solidFill>
              <a:cs typeface="Segoe UI" panose="020B0502040204020203" pitchFamily="34" charset="0"/>
            </a:endParaRPr>
          </a:p>
        </p:txBody>
      </p:sp>
      <p:sp>
        <p:nvSpPr>
          <p:cNvPr id="29"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2975043" y="1416908"/>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30" descr="This image is an icon of two sheets of paper. ">
            <a:extLst>
              <a:ext uri="{FF2B5EF4-FFF2-40B4-BE49-F238E27FC236}">
                <a16:creationId xmlns:a16="http://schemas.microsoft.com/office/drawing/2014/main" id="{411839F8-FB7F-4D1C-9734-BE03FFF894B2}"/>
              </a:ext>
            </a:extLst>
          </p:cNvPr>
          <p:cNvGrpSpPr/>
          <p:nvPr/>
        </p:nvGrpSpPr>
        <p:grpSpPr>
          <a:xfrm>
            <a:off x="2940911" y="4509823"/>
            <a:ext cx="287338" cy="285750"/>
            <a:chOff x="4319588" y="1370013"/>
            <a:chExt cx="287338" cy="285750"/>
          </a:xfrm>
          <a:solidFill>
            <a:schemeClr val="accent3">
              <a:lumMod val="75000"/>
            </a:schemeClr>
          </a:solidFill>
        </p:grpSpPr>
        <p:sp>
          <p:nvSpPr>
            <p:cNvPr id="3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5417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27" grpId="0" animBg="1"/>
      <p:bldP spid="28" grpId="0"/>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Purpose Statement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71146" y="1809219"/>
            <a:ext cx="6767146" cy="13276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700" dirty="0" smtClean="0"/>
              <a:t>Analyze smart device user data in order to gain insights into how customers use non-Bellabeat smart devices. Then, we will apply these insights to Bellabeat Leaf.</a:t>
            </a:r>
            <a:endParaRPr lang="en-IN" sz="1700" dirty="0"/>
          </a:p>
        </p:txBody>
      </p:sp>
      <p:sp>
        <p:nvSpPr>
          <p:cNvPr id="39" name="Rectangle 38"/>
          <p:cNvSpPr/>
          <p:nvPr/>
        </p:nvSpPr>
        <p:spPr>
          <a:xfrm>
            <a:off x="459397" y="1328574"/>
            <a:ext cx="4323618" cy="45427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latin typeface="Arial Rounded MT Bold" panose="020F0704030504030204" pitchFamily="34" charset="0"/>
              </a:rPr>
              <a:t>BUSINESS TASK</a:t>
            </a:r>
            <a:endParaRPr lang="en-IN" dirty="0">
              <a:latin typeface="Arial Rounded MT Bold" panose="020F0704030504030204" pitchFamily="34" charset="0"/>
            </a:endParaRPr>
          </a:p>
        </p:txBody>
      </p:sp>
      <p:sp>
        <p:nvSpPr>
          <p:cNvPr id="41" name="Rectangle 40"/>
          <p:cNvSpPr/>
          <p:nvPr/>
        </p:nvSpPr>
        <p:spPr>
          <a:xfrm>
            <a:off x="4984505" y="4460625"/>
            <a:ext cx="6978895" cy="13276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fontAlgn="base">
              <a:buFont typeface="Arial" panose="020B0604020202020204" pitchFamily="34" charset="0"/>
              <a:buChar char="•"/>
            </a:pPr>
            <a:r>
              <a:rPr lang="en-IN" sz="1700" b="1" dirty="0"/>
              <a:t>Urška </a:t>
            </a:r>
            <a:r>
              <a:rPr lang="en-IN" sz="1700" b="1" dirty="0" smtClean="0"/>
              <a:t>Sršen </a:t>
            </a:r>
            <a:r>
              <a:rPr lang="en-IN" sz="1700" dirty="0"/>
              <a:t>-</a:t>
            </a:r>
            <a:r>
              <a:rPr lang="en-IN" sz="1700" dirty="0" smtClean="0"/>
              <a:t> Bellabeat’s co-founder and Chief Creative Officer</a:t>
            </a:r>
          </a:p>
          <a:p>
            <a:pPr marL="285750" indent="-285750" fontAlgn="base">
              <a:buFont typeface="Arial" panose="020B0604020202020204" pitchFamily="34" charset="0"/>
              <a:buChar char="•"/>
            </a:pPr>
            <a:r>
              <a:rPr lang="en-US" sz="1700" b="1" dirty="0" smtClean="0"/>
              <a:t>Sando Mur </a:t>
            </a:r>
            <a:r>
              <a:rPr lang="en-US" sz="1700" dirty="0" smtClean="0"/>
              <a:t>- </a:t>
            </a:r>
            <a:r>
              <a:rPr lang="en-IN" sz="1700" dirty="0"/>
              <a:t>Bellabeat’s co-founder and </a:t>
            </a:r>
            <a:r>
              <a:rPr lang="en-IN" sz="1700" dirty="0" smtClean="0"/>
              <a:t>key member of the executive team</a:t>
            </a:r>
          </a:p>
          <a:p>
            <a:pPr marL="285750" indent="-285750" fontAlgn="base">
              <a:buFont typeface="Arial" panose="020B0604020202020204" pitchFamily="34" charset="0"/>
              <a:buChar char="•"/>
            </a:pPr>
            <a:r>
              <a:rPr lang="en-US" sz="1700" b="1" dirty="0" smtClean="0"/>
              <a:t>Bellabeat Marketing Analytics Team</a:t>
            </a:r>
            <a:endParaRPr lang="en-IN" sz="1700" b="1" dirty="0"/>
          </a:p>
        </p:txBody>
      </p:sp>
      <p:sp>
        <p:nvSpPr>
          <p:cNvPr id="42" name="Rectangle 41"/>
          <p:cNvSpPr/>
          <p:nvPr/>
        </p:nvSpPr>
        <p:spPr>
          <a:xfrm>
            <a:off x="4984505" y="3979980"/>
            <a:ext cx="4323618" cy="45427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latin typeface="Arial Rounded MT Bold" panose="020F0704030504030204" pitchFamily="34" charset="0"/>
              </a:rPr>
              <a:t>KEY STAKEHOLDERS</a:t>
            </a:r>
            <a:endParaRPr lang="en-IN" dirty="0">
              <a:latin typeface="Arial Rounded MT Bold" panose="020F0704030504030204" pitchFamily="34" charset="0"/>
            </a:endParaRPr>
          </a:p>
        </p:txBody>
      </p:sp>
    </p:spTree>
    <p:extLst>
      <p:ext uri="{BB962C8B-B14F-4D97-AF65-F5344CB8AC3E}">
        <p14:creationId xmlns:p14="http://schemas.microsoft.com/office/powerpoint/2010/main" val="28796326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855297"/>
            <a:ext cx="12192000" cy="4156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09" y="5300460"/>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7" y="5300460"/>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2" y="5666976"/>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line graph depicts the average calories burned by individuals in a day</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1" y="5300460"/>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715609" y="5666976"/>
            <a:ext cx="2743195"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According to dietary guidelines for Americans (2020-25), the average adult woman expends roughly 1600-2400 calories per day</a:t>
            </a: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15608" y="5297531"/>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Study</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601805" y="5662255"/>
            <a:ext cx="2743195"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A feature can be added to the Bellabeat app for daily calorie target so that individuals can keep track of their progress</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6" y="5297531"/>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169" y="966097"/>
            <a:ext cx="9073662" cy="3966387"/>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7584"/>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line graph depicts the average steps walked by individuals in a day</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According to a study by Amanda Paluch in 2021 – middle-aged adults who completed 7000 steps per day had a 50-70% lower risk of coronary artery risk development.</a:t>
            </a: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43656"/>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Study</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601806" y="5565539"/>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A feature can be added to the Bellabeat app for daily steps target, similar to the calorie target.</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290145"/>
            <a:ext cx="10058400" cy="4431323"/>
          </a:xfrm>
          <a:prstGeom prst="rect">
            <a:avLst/>
          </a:prstGeom>
        </p:spPr>
      </p:pic>
    </p:spTree>
    <p:extLst>
      <p:ext uri="{BB962C8B-B14F-4D97-AF65-F5344CB8AC3E}">
        <p14:creationId xmlns:p14="http://schemas.microsoft.com/office/powerpoint/2010/main" val="21546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0"/>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line graphs depict the total intensity and calories burned by individuals per hour</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sp>
        <p:nvSpPr>
          <p:cNvPr id="17" name="Rectangle 16">
            <a:extLst>
              <a:ext uri="{FF2B5EF4-FFF2-40B4-BE49-F238E27FC236}">
                <a16:creationId xmlns:a16="http://schemas.microsoft.com/office/drawing/2014/main" id="{84176128-6116-4C3C-9CC3-394E6E116762}"/>
              </a:ext>
            </a:extLst>
          </p:cNvPr>
          <p:cNvSpPr/>
          <p:nvPr/>
        </p:nvSpPr>
        <p:spPr>
          <a:xfrm>
            <a:off x="4485542" y="5565539"/>
            <a:ext cx="3203327"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On an average, the individuals are active from 8 AM to 8 PM</a:t>
            </a:r>
            <a:endParaRPr lang="en-US" sz="1400" dirty="0">
              <a:solidFill>
                <a:schemeClr val="tx1">
                  <a:lumMod val="75000"/>
                  <a:lumOff val="25000"/>
                </a:schemeClr>
              </a:solidFill>
              <a:cs typeface="Segoe UI" panose="020B0502040204020203" pitchFamily="34" charset="0"/>
            </a:endParaRPr>
          </a:p>
        </p:txBody>
      </p:sp>
      <p:sp>
        <p:nvSpPr>
          <p:cNvPr id="18" name="Rectangle 17">
            <a:extLst>
              <a:ext uri="{FF2B5EF4-FFF2-40B4-BE49-F238E27FC236}">
                <a16:creationId xmlns:a16="http://schemas.microsoft.com/office/drawing/2014/main" id="{7FA68D61-8BDC-4C14-9F0D-CF0C946CD30A}"/>
              </a:ext>
            </a:extLst>
          </p:cNvPr>
          <p:cNvSpPr/>
          <p:nvPr/>
        </p:nvSpPr>
        <p:spPr>
          <a:xfrm>
            <a:off x="8601806" y="5565539"/>
            <a:ext cx="2901346"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Individuals are most active from 5 to 7 PM on an average.</a:t>
            </a:r>
            <a:endParaRPr lang="en-US" sz="1400" dirty="0">
              <a:solidFill>
                <a:schemeClr val="tx1">
                  <a:lumMod val="75000"/>
                  <a:lumOff val="25000"/>
                </a:schemeClr>
              </a:solidFill>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55" y="717490"/>
            <a:ext cx="5869817" cy="32126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785" y="717490"/>
            <a:ext cx="5869818" cy="3212672"/>
          </a:xfrm>
          <a:prstGeom prst="rect">
            <a:avLst/>
          </a:prstGeom>
        </p:spPr>
      </p:pic>
    </p:spTree>
    <p:extLst>
      <p:ext uri="{BB962C8B-B14F-4D97-AF65-F5344CB8AC3E}">
        <p14:creationId xmlns:p14="http://schemas.microsoft.com/office/powerpoint/2010/main" val="12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8" grpId="0"/>
      <p:bldP spid="51"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7584"/>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area chart depicts the average active distance covered by individuals in a day, sorted by intensity.</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We can clearly see that ‘Lightly Active Distance’ takes up a large amount of distance covered by individuals, followed by ‘Very Active Distance’.</a:t>
            </a: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601806" y="5565539"/>
            <a:ext cx="2743195" cy="730969"/>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Individuals usually cover more light distance, usually when walking during work or household chores.</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253062"/>
            <a:ext cx="10058400" cy="4382400"/>
          </a:xfrm>
          <a:prstGeom prst="rect">
            <a:avLst/>
          </a:prstGeom>
        </p:spPr>
      </p:pic>
    </p:spTree>
    <p:extLst>
      <p:ext uri="{BB962C8B-B14F-4D97-AF65-F5344CB8AC3E}">
        <p14:creationId xmlns:p14="http://schemas.microsoft.com/office/powerpoint/2010/main" val="290604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173032"/>
            <a:ext cx="12192000" cy="4923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44110"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0308" y="52037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29413" y="5570260"/>
            <a:ext cx="2743195"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The above area chart depicts the average active minutes by individuals in a day, sorted by intensity.</a:t>
            </a: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29412" y="5203744"/>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accent3">
                    <a:lumMod val="75000"/>
                  </a:schemeClr>
                </a:solidFill>
                <a:latin typeface="+mj-lt"/>
                <a:cs typeface="Segoe UI" panose="020B0502040204020203" pitchFamily="34" charset="0"/>
              </a:rPr>
              <a:t>Data</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485542" y="5565539"/>
            <a:ext cx="3203327"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We can clearly see that ‘Sedentary Minutes’ takes up a huge amount of active minutes by individuals, followed by ‘Lightly Active Minutes’.</a:t>
            </a:r>
            <a:endParaRPr lang="en-US" sz="14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660656" y="5200815"/>
            <a:ext cx="2853098" cy="221920"/>
          </a:xfrm>
          <a:prstGeom prst="rect">
            <a:avLst/>
          </a:prstGeom>
        </p:spPr>
        <p:txBody>
          <a:bodyPr wrap="square" lIns="0" tIns="0" rIns="0" bIns="0" anchor="t">
            <a:spAutoFit/>
          </a:bodyPr>
          <a:lstStyle/>
          <a:p>
            <a:pPr algn="ctr">
              <a:lnSpc>
                <a:spcPts val="1900"/>
              </a:lnSpc>
            </a:pPr>
            <a:r>
              <a:rPr lang="en-US" sz="1400" b="1" dirty="0" smtClean="0">
                <a:solidFill>
                  <a:schemeClr val="accent4">
                    <a:lumMod val="75000"/>
                  </a:schemeClr>
                </a:solidFill>
                <a:latin typeface="+mj-lt"/>
                <a:cs typeface="Segoe UI" panose="020B0502040204020203" pitchFamily="34" charset="0"/>
              </a:rPr>
              <a:t>Story</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414769" y="5565539"/>
            <a:ext cx="3314700"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Individuals usually spend majority of their time sedentary (working, sitting or sleeping), hence ‘Sedentary Minutes’ takes up for more than 50% of the total active minutes.</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01807" y="5200815"/>
            <a:ext cx="2743195" cy="223394"/>
          </a:xfrm>
          <a:prstGeom prst="rect">
            <a:avLst/>
          </a:prstGeom>
        </p:spPr>
        <p:txBody>
          <a:bodyPr wrap="square" lIns="0" tIns="0" rIns="0" bIns="0" anchor="t">
            <a:spAutoFit/>
          </a:bodyPr>
          <a:lstStyle/>
          <a:p>
            <a:pPr algn="ctr">
              <a:lnSpc>
                <a:spcPts val="1900"/>
              </a:lnSpc>
            </a:pPr>
            <a:r>
              <a:rPr lang="en-US" sz="1400" b="1" dirty="0" smtClean="0">
                <a:solidFill>
                  <a:schemeClr val="tx1">
                    <a:lumMod val="75000"/>
                    <a:lumOff val="25000"/>
                  </a:schemeClr>
                </a:solidFill>
                <a:latin typeface="+mj-lt"/>
                <a:cs typeface="Segoe UI" panose="020B0502040204020203" pitchFamily="34" charset="0"/>
              </a:rPr>
              <a:t>Trend</a:t>
            </a:r>
            <a:endParaRPr lang="en-US" sz="1400" b="1" dirty="0">
              <a:solidFill>
                <a:schemeClr val="tx1">
                  <a:lumMod val="75000"/>
                  <a:lumOff val="25000"/>
                </a:schemeClr>
              </a:solidFill>
              <a:latin typeface="+mj-lt"/>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05" y="248451"/>
            <a:ext cx="10058400" cy="4391621"/>
          </a:xfrm>
          <a:prstGeom prst="rect">
            <a:avLst/>
          </a:prstGeom>
        </p:spPr>
      </p:pic>
    </p:spTree>
    <p:extLst>
      <p:ext uri="{BB962C8B-B14F-4D97-AF65-F5344CB8AC3E}">
        <p14:creationId xmlns:p14="http://schemas.microsoft.com/office/powerpoint/2010/main" val="24778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6" grpId="0"/>
      <p:bldP spid="48" grpId="0"/>
      <p:bldP spid="49" grpId="0"/>
      <p:bldP spid="51"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16c05727-aa75-4e4a-9b5f-8a80a1165891"/>
    <ds:schemaRef ds:uri="http://schemas.microsoft.com/office/infopath/2007/PartnerControls"/>
    <ds:schemaRef ds:uri="http://purl.org/dc/terms/"/>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1447</Words>
  <Application>Microsoft Office PowerPoint</Application>
  <PresentationFormat>Widescreen</PresentationFormat>
  <Paragraphs>158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Century Gothic</vt:lpstr>
      <vt:lpstr>Segoe UI</vt:lpstr>
      <vt:lpstr>Segoe UI Light</vt:lpstr>
      <vt:lpstr>Office Theme</vt:lpstr>
      <vt:lpstr>Bellabeat Case Study How can a wellness technology company play it smart?</vt:lpstr>
      <vt:lpstr>Project analysis slide 3</vt:lpstr>
      <vt:lpstr>Project analysis slide 10</vt:lpstr>
      <vt:lpstr>Project analysis slide 3</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6</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2023-03-28T08:20:02Z</dcterms:created>
  <dcterms:modified xsi:type="dcterms:W3CDTF">2023-06-03T14:00:53Z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