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77" r:id="rId6"/>
    <p:sldId id="303" r:id="rId7"/>
    <p:sldId id="288" r:id="rId8"/>
    <p:sldId id="279" r:id="rId9"/>
    <p:sldId id="290" r:id="rId10"/>
    <p:sldId id="301" r:id="rId11"/>
    <p:sldId id="291" r:id="rId12"/>
    <p:sldId id="292" r:id="rId13"/>
    <p:sldId id="296" r:id="rId14"/>
    <p:sldId id="293" r:id="rId15"/>
    <p:sldId id="294" r:id="rId16"/>
    <p:sldId id="297" r:id="rId17"/>
    <p:sldId id="298" r:id="rId18"/>
    <p:sldId id="299" r:id="rId19"/>
    <p:sldId id="300" r:id="rId20"/>
    <p:sldId id="280" r:id="rId21"/>
    <p:sldId id="282"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158" y="9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10/31/2023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8702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31724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760218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032012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378345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048732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775017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86002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581145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281020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623424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617432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793245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10/31/2023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10/31/2023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10/31/2023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10/31/2023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10/31/2023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10/31/2023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10/31/2023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10/31/2023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10/31/2023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10/31/2023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10/31/2023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10/31/2023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www.researchgate.net/publication/319074415_How_Accurate_Is_Your_Activity_Tracker_A_Comparative_Study_of_Step_Counts_in_Low-Intensity_Physical_Activities" TargetMode="External"/><Relationship Id="rId3" Type="http://schemas.openxmlformats.org/officeDocument/2006/relationships/hyperlink" Target="https://www.grandviewresearch.com/industry-analysis/fitness-tracker-market" TargetMode="External"/><Relationship Id="rId7" Type="http://schemas.openxmlformats.org/officeDocument/2006/relationships/hyperlink" Target="https://www.cdc.gov/physicalactivity/basics/measuring/heartrate.ht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pubmed.ncbi.nlm.nih.gov/2204507/" TargetMode="External"/><Relationship Id="rId5" Type="http://schemas.openxmlformats.org/officeDocument/2006/relationships/hyperlink" Target="https://pubmed.ncbi.nlm.nih.gov/34477847/" TargetMode="External"/><Relationship Id="rId4" Type="http://schemas.openxmlformats.org/officeDocument/2006/relationships/hyperlink" Target="https://health.gov/our-work/nutrition-physical-activity/dietary-guidelines/current-dietary-guidelines" TargetMode="External"/><Relationship Id="rId9" Type="http://schemas.openxmlformats.org/officeDocument/2006/relationships/hyperlink" Target="https://www.ncbi.nlm.nih.gov/pmc/articles/PMC4751425/"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2202994"/>
            <a:ext cx="9144000" cy="2548390"/>
          </a:xfrm>
        </p:spPr>
        <p:txBody>
          <a:bodyPr lIns="0" tIns="0" rIns="0" bIns="0" anchor="t">
            <a:spAutoFit/>
          </a:bodyPr>
          <a:lstStyle/>
          <a:p>
            <a:r>
              <a:rPr lang="en-US" b="1" dirty="0">
                <a:solidFill>
                  <a:schemeClr val="bg1"/>
                </a:solidFill>
              </a:rPr>
              <a:t>Bellabeat Data Analysis Case Study</a:t>
            </a:r>
            <a:br>
              <a:rPr lang="en-US" dirty="0">
                <a:solidFill>
                  <a:schemeClr val="bg1"/>
                </a:solidFill>
              </a:rPr>
            </a:br>
            <a:r>
              <a:rPr lang="en-US" sz="3200" dirty="0">
                <a:solidFill>
                  <a:schemeClr val="accent4"/>
                </a:solidFill>
              </a:rPr>
              <a:t>How can a wellness technology company play it smart?</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5222632" y="5489498"/>
            <a:ext cx="1746738" cy="35738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b="1" i="1" dirty="0">
                <a:solidFill>
                  <a:schemeClr val="bg1"/>
                </a:solidFill>
              </a:rPr>
              <a:t>Kunal Barthwal</a:t>
            </a:r>
            <a:endParaRPr lang="en-IN" b="1" i="1" dirty="0">
              <a:solidFill>
                <a:schemeClr val="bg1"/>
              </a:solidFill>
            </a:endParaRPr>
          </a:p>
        </p:txBody>
      </p:sp>
      <p:sp>
        <p:nvSpPr>
          <p:cNvPr id="11" name="Rectangle 10"/>
          <p:cNvSpPr/>
          <p:nvPr/>
        </p:nvSpPr>
        <p:spPr>
          <a:xfrm>
            <a:off x="5222632" y="5846885"/>
            <a:ext cx="1746738" cy="35738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b="1" i="1" dirty="0">
                <a:solidFill>
                  <a:schemeClr val="bg1"/>
                </a:solidFill>
              </a:rPr>
              <a:t>June 04, 2023</a:t>
            </a:r>
            <a:endParaRPr lang="en-IN" sz="1600" b="1" i="1" dirty="0">
              <a:solidFill>
                <a:schemeClr val="bg1"/>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155448"/>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above line graph depicts the average Metabolic Equivalent of Task per minute.</a:t>
            </a: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Data</a:t>
            </a: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Story</a:t>
            </a: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mj-lt"/>
                <a:cs typeface="Segoe UI" panose="020B0502040204020203" pitchFamily="34" charset="0"/>
              </a:rPr>
              <a:t>Trend</a:t>
            </a:r>
          </a:p>
        </p:txBody>
      </p:sp>
      <p:sp>
        <p:nvSpPr>
          <p:cNvPr id="17" name="Rectangle 16">
            <a:extLst>
              <a:ext uri="{FF2B5EF4-FFF2-40B4-BE49-F238E27FC236}">
                <a16:creationId xmlns:a16="http://schemas.microsoft.com/office/drawing/2014/main" id="{84176128-6116-4C3C-9CC3-394E6E116762}"/>
              </a:ext>
            </a:extLst>
          </p:cNvPr>
          <p:cNvSpPr/>
          <p:nvPr/>
        </p:nvSpPr>
        <p:spPr>
          <a:xfrm>
            <a:off x="4485542" y="5565539"/>
            <a:ext cx="3203327"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On an average, individuals have the highest METs between 9 to 11 AM and 6 to 7 PM.</a:t>
            </a:r>
          </a:p>
        </p:txBody>
      </p:sp>
      <p:sp>
        <p:nvSpPr>
          <p:cNvPr id="18" name="Rectangle 17">
            <a:extLst>
              <a:ext uri="{FF2B5EF4-FFF2-40B4-BE49-F238E27FC236}">
                <a16:creationId xmlns:a16="http://schemas.microsoft.com/office/drawing/2014/main" id="{7FA68D61-8BDC-4C14-9F0D-CF0C946CD30A}"/>
              </a:ext>
            </a:extLst>
          </p:cNvPr>
          <p:cNvSpPr/>
          <p:nvPr/>
        </p:nvSpPr>
        <p:spPr>
          <a:xfrm>
            <a:off x="8601806" y="5565539"/>
            <a:ext cx="2901346"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METs are a great way to assess general fitness of an individual. We can add this feature to our product.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3740" y="122161"/>
            <a:ext cx="7238930" cy="4486415"/>
          </a:xfrm>
          <a:prstGeom prst="rect">
            <a:avLst/>
          </a:prstGeom>
        </p:spPr>
      </p:pic>
      <p:sp>
        <p:nvSpPr>
          <p:cNvPr id="6" name="Rectangle 5"/>
          <p:cNvSpPr/>
          <p:nvPr/>
        </p:nvSpPr>
        <p:spPr>
          <a:xfrm>
            <a:off x="283464" y="365760"/>
            <a:ext cx="4069080" cy="42428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The </a:t>
            </a:r>
            <a:r>
              <a:rPr lang="en-US" sz="1600" b="1" dirty="0"/>
              <a:t>Metabolic Equivalent of Task (MET)</a:t>
            </a:r>
            <a:r>
              <a:rPr lang="en-US" sz="1600" dirty="0"/>
              <a:t> is the objective measure of the ratio of the rate at which a person expends energy, relative to the mass of that person, while performing some specific physical activity compared to a reference, currently set by convention at an absolute 3.5 mL of oxygen per kg per minute, which is the energy expended when sitting quietly by a reference individual, chosen to be roughly representative of the general population, and thereby suited to epidemiological surveys.</a:t>
            </a:r>
            <a:endParaRPr lang="en-IN" sz="1600" dirty="0"/>
          </a:p>
        </p:txBody>
      </p:sp>
    </p:spTree>
    <p:extLst>
      <p:ext uri="{BB962C8B-B14F-4D97-AF65-F5344CB8AC3E}">
        <p14:creationId xmlns:p14="http://schemas.microsoft.com/office/powerpoint/2010/main" val="213120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17584"/>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above pie chart depicts the minutes distribution when the device was worn and when it was not worn.</a:t>
            </a: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Data</a:t>
            </a:r>
          </a:p>
        </p:txBody>
      </p:sp>
      <p:sp>
        <p:nvSpPr>
          <p:cNvPr id="46" name="Rectangle 45">
            <a:extLst>
              <a:ext uri="{FF2B5EF4-FFF2-40B4-BE49-F238E27FC236}">
                <a16:creationId xmlns:a16="http://schemas.microsoft.com/office/drawing/2014/main" id="{84176128-6116-4C3C-9CC3-394E6E116762}"/>
              </a:ext>
            </a:extLst>
          </p:cNvPr>
          <p:cNvSpPr/>
          <p:nvPr/>
        </p:nvSpPr>
        <p:spPr>
          <a:xfrm>
            <a:off x="4485542" y="5565539"/>
            <a:ext cx="3203327"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We can clearly see that Active Minutes takes up 84.2% of the day whereas Inactive Minutes takes 15.8%.</a:t>
            </a: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Story</a:t>
            </a:r>
          </a:p>
        </p:txBody>
      </p:sp>
      <p:sp>
        <p:nvSpPr>
          <p:cNvPr id="49" name="Rectangle 48">
            <a:extLst>
              <a:ext uri="{FF2B5EF4-FFF2-40B4-BE49-F238E27FC236}">
                <a16:creationId xmlns:a16="http://schemas.microsoft.com/office/drawing/2014/main" id="{7FA68D61-8BDC-4C14-9F0D-CF0C946CD30A}"/>
              </a:ext>
            </a:extLst>
          </p:cNvPr>
          <p:cNvSpPr/>
          <p:nvPr/>
        </p:nvSpPr>
        <p:spPr>
          <a:xfrm>
            <a:off x="8601806" y="5565539"/>
            <a:ext cx="2901346"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On an average, 15.8% of the time, the device was not worn. Most probably when charging or not in use.</a:t>
            </a: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mj-lt"/>
                <a:cs typeface="Segoe UI" panose="020B0502040204020203" pitchFamily="34" charset="0"/>
              </a:rPr>
              <a:t>Trend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005" y="191571"/>
            <a:ext cx="10058400" cy="4505381"/>
          </a:xfrm>
          <a:prstGeom prst="rect">
            <a:avLst/>
          </a:prstGeom>
        </p:spPr>
      </p:pic>
    </p:spTree>
    <p:extLst>
      <p:ext uri="{BB962C8B-B14F-4D97-AF65-F5344CB8AC3E}">
        <p14:creationId xmlns:p14="http://schemas.microsoft.com/office/powerpoint/2010/main" val="403313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6" grpId="0"/>
      <p:bldP spid="48" grpId="0"/>
      <p:bldP spid="49" grpId="0"/>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0"/>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above bar graphs depict the maximum and minimum heart-rates sorted by ID.</a:t>
            </a: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Data</a:t>
            </a: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Story</a:t>
            </a: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mj-lt"/>
                <a:cs typeface="Segoe UI" panose="020B0502040204020203" pitchFamily="34" charset="0"/>
              </a:rPr>
              <a:t>Trend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58262"/>
            <a:ext cx="5357206" cy="4572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997" y="158262"/>
            <a:ext cx="5413867" cy="4572000"/>
          </a:xfrm>
          <a:prstGeom prst="rect">
            <a:avLst/>
          </a:prstGeom>
        </p:spPr>
      </p:pic>
      <p:sp>
        <p:nvSpPr>
          <p:cNvPr id="17" name="Rectangle 16">
            <a:extLst>
              <a:ext uri="{FF2B5EF4-FFF2-40B4-BE49-F238E27FC236}">
                <a16:creationId xmlns:a16="http://schemas.microsoft.com/office/drawing/2014/main" id="{84176128-6116-4C3C-9CC3-394E6E116762}"/>
              </a:ext>
            </a:extLst>
          </p:cNvPr>
          <p:cNvSpPr/>
          <p:nvPr/>
        </p:nvSpPr>
        <p:spPr>
          <a:xfrm>
            <a:off x="4485542" y="5565539"/>
            <a:ext cx="3203327"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Average maximum heart-rate comes up at 171.28 bpm and average minimum heart-rate comes up at 46.57 bpm. </a:t>
            </a:r>
          </a:p>
        </p:txBody>
      </p:sp>
      <p:sp>
        <p:nvSpPr>
          <p:cNvPr id="18" name="Rectangle 17">
            <a:extLst>
              <a:ext uri="{FF2B5EF4-FFF2-40B4-BE49-F238E27FC236}">
                <a16:creationId xmlns:a16="http://schemas.microsoft.com/office/drawing/2014/main" id="{7FA68D61-8BDC-4C14-9F0D-CF0C946CD30A}"/>
              </a:ext>
            </a:extLst>
          </p:cNvPr>
          <p:cNvSpPr/>
          <p:nvPr/>
        </p:nvSpPr>
        <p:spPr>
          <a:xfrm>
            <a:off x="8601806" y="5565539"/>
            <a:ext cx="2901346" cy="95436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We can set alerts on the device for heart rates exceeding the upper and lower limits as per critical medical standards.</a:t>
            </a:r>
          </a:p>
        </p:txBody>
      </p:sp>
    </p:spTree>
    <p:extLst>
      <p:ext uri="{BB962C8B-B14F-4D97-AF65-F5344CB8AC3E}">
        <p14:creationId xmlns:p14="http://schemas.microsoft.com/office/powerpoint/2010/main" val="221153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0"/>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above bar graph depicts the average sleep records in a day.</a:t>
            </a: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Data</a:t>
            </a: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Story</a:t>
            </a: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mj-lt"/>
                <a:cs typeface="Segoe UI" panose="020B0502040204020203" pitchFamily="34" charset="0"/>
              </a:rPr>
              <a:t>Trend</a:t>
            </a:r>
          </a:p>
        </p:txBody>
      </p:sp>
      <p:sp>
        <p:nvSpPr>
          <p:cNvPr id="17" name="Rectangle 16">
            <a:extLst>
              <a:ext uri="{FF2B5EF4-FFF2-40B4-BE49-F238E27FC236}">
                <a16:creationId xmlns:a16="http://schemas.microsoft.com/office/drawing/2014/main" id="{84176128-6116-4C3C-9CC3-394E6E116762}"/>
              </a:ext>
            </a:extLst>
          </p:cNvPr>
          <p:cNvSpPr/>
          <p:nvPr/>
        </p:nvSpPr>
        <p:spPr>
          <a:xfrm>
            <a:off x="4485542" y="5565539"/>
            <a:ext cx="3203327" cy="48731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Most of the individuals tend to sleep only once a day.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314" y="196771"/>
            <a:ext cx="7957781" cy="4530149"/>
          </a:xfrm>
          <a:prstGeom prst="rect">
            <a:avLst/>
          </a:prstGeom>
        </p:spPr>
      </p:pic>
      <p:sp>
        <p:nvSpPr>
          <p:cNvPr id="16" name="Rectangle 15">
            <a:extLst>
              <a:ext uri="{FF2B5EF4-FFF2-40B4-BE49-F238E27FC236}">
                <a16:creationId xmlns:a16="http://schemas.microsoft.com/office/drawing/2014/main" id="{7FA68D61-8BDC-4C14-9F0D-CF0C946CD30A}"/>
              </a:ext>
            </a:extLst>
          </p:cNvPr>
          <p:cNvSpPr/>
          <p:nvPr/>
        </p:nvSpPr>
        <p:spPr>
          <a:xfrm>
            <a:off x="8601806" y="5565539"/>
            <a:ext cx="2901346" cy="48731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On an average, an individual sleeps approximately 1.1 times a day.</a:t>
            </a:r>
          </a:p>
        </p:txBody>
      </p:sp>
    </p:spTree>
    <p:extLst>
      <p:ext uri="{BB962C8B-B14F-4D97-AF65-F5344CB8AC3E}">
        <p14:creationId xmlns:p14="http://schemas.microsoft.com/office/powerpoint/2010/main" val="268148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155448"/>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above area chart depicts the average minutes an individual spends asleep in a day.</a:t>
            </a: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Data</a:t>
            </a: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Story</a:t>
            </a: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mj-lt"/>
                <a:cs typeface="Segoe UI" panose="020B0502040204020203" pitchFamily="34" charset="0"/>
              </a:rPr>
              <a:t>Trend</a:t>
            </a:r>
          </a:p>
        </p:txBody>
      </p:sp>
      <p:sp>
        <p:nvSpPr>
          <p:cNvPr id="17" name="Rectangle 16">
            <a:extLst>
              <a:ext uri="{FF2B5EF4-FFF2-40B4-BE49-F238E27FC236}">
                <a16:creationId xmlns:a16="http://schemas.microsoft.com/office/drawing/2014/main" id="{84176128-6116-4C3C-9CC3-394E6E116762}"/>
              </a:ext>
            </a:extLst>
          </p:cNvPr>
          <p:cNvSpPr/>
          <p:nvPr/>
        </p:nvSpPr>
        <p:spPr>
          <a:xfrm>
            <a:off x="4485542" y="5565539"/>
            <a:ext cx="3203327" cy="48731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We can see most individuals are not getting 8 hours of sleep a day.</a:t>
            </a:r>
          </a:p>
        </p:txBody>
      </p:sp>
      <p:sp>
        <p:nvSpPr>
          <p:cNvPr id="16" name="Rectangle 15">
            <a:extLst>
              <a:ext uri="{FF2B5EF4-FFF2-40B4-BE49-F238E27FC236}">
                <a16:creationId xmlns:a16="http://schemas.microsoft.com/office/drawing/2014/main" id="{7FA68D61-8BDC-4C14-9F0D-CF0C946CD30A}"/>
              </a:ext>
            </a:extLst>
          </p:cNvPr>
          <p:cNvSpPr/>
          <p:nvPr/>
        </p:nvSpPr>
        <p:spPr>
          <a:xfrm>
            <a:off x="8601806" y="5565539"/>
            <a:ext cx="2901346" cy="974626"/>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We can add features to let the individuals know the time spent asleep so that they can set targets appropriately.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296" y="27049"/>
            <a:ext cx="8225818" cy="4558698"/>
          </a:xfrm>
          <a:prstGeom prst="rect">
            <a:avLst/>
          </a:prstGeom>
        </p:spPr>
      </p:pic>
    </p:spTree>
    <p:extLst>
      <p:ext uri="{BB962C8B-B14F-4D97-AF65-F5344CB8AC3E}">
        <p14:creationId xmlns:p14="http://schemas.microsoft.com/office/powerpoint/2010/main" val="90523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155448"/>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above bar graph depicts the average sleep value of an individual during their time asleep.</a:t>
            </a: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Data</a:t>
            </a: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Story</a:t>
            </a: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mj-lt"/>
                <a:cs typeface="Segoe UI" panose="020B0502040204020203" pitchFamily="34" charset="0"/>
              </a:rPr>
              <a:t>Trend</a:t>
            </a:r>
          </a:p>
        </p:txBody>
      </p:sp>
      <p:sp>
        <p:nvSpPr>
          <p:cNvPr id="17" name="Rectangle 16">
            <a:extLst>
              <a:ext uri="{FF2B5EF4-FFF2-40B4-BE49-F238E27FC236}">
                <a16:creationId xmlns:a16="http://schemas.microsoft.com/office/drawing/2014/main" id="{84176128-6116-4C3C-9CC3-394E6E116762}"/>
              </a:ext>
            </a:extLst>
          </p:cNvPr>
          <p:cNvSpPr/>
          <p:nvPr/>
        </p:nvSpPr>
        <p:spPr>
          <a:xfrm>
            <a:off x="4485542" y="5565539"/>
            <a:ext cx="3203327"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Most individuals are in the asleep zone, when they are in bed, with minor exceptions.</a:t>
            </a:r>
          </a:p>
        </p:txBody>
      </p:sp>
      <p:sp>
        <p:nvSpPr>
          <p:cNvPr id="16" name="Rectangle 15">
            <a:extLst>
              <a:ext uri="{FF2B5EF4-FFF2-40B4-BE49-F238E27FC236}">
                <a16:creationId xmlns:a16="http://schemas.microsoft.com/office/drawing/2014/main" id="{7FA68D61-8BDC-4C14-9F0D-CF0C946CD30A}"/>
              </a:ext>
            </a:extLst>
          </p:cNvPr>
          <p:cNvSpPr/>
          <p:nvPr/>
        </p:nvSpPr>
        <p:spPr>
          <a:xfrm>
            <a:off x="8212530" y="5565539"/>
            <a:ext cx="3814283" cy="974626"/>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Sleep value is important in determining the quality of sleep of an individual. We can add these features to our product for a comprehensive sleep calculation for our customers.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327" y="0"/>
            <a:ext cx="8047345" cy="4581136"/>
          </a:xfrm>
          <a:prstGeom prst="rect">
            <a:avLst/>
          </a:prstGeom>
        </p:spPr>
      </p:pic>
    </p:spTree>
    <p:extLst>
      <p:ext uri="{BB962C8B-B14F-4D97-AF65-F5344CB8AC3E}">
        <p14:creationId xmlns:p14="http://schemas.microsoft.com/office/powerpoint/2010/main" val="119964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155448"/>
            <a:ext cx="12192000" cy="42976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33088" y="4581144"/>
            <a:ext cx="11022" cy="198454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28424" y="4581144"/>
            <a:ext cx="8991" cy="198454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557" y="5021620"/>
            <a:ext cx="2743195"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above pie chart depicts whether the report generated was automatic (61.2%) or manual (38.8%)</a:t>
            </a:r>
          </a:p>
        </p:txBody>
      </p:sp>
      <p:sp>
        <p:nvSpPr>
          <p:cNvPr id="45" name="Rectangle 44">
            <a:extLst>
              <a:ext uri="{FF2B5EF4-FFF2-40B4-BE49-F238E27FC236}">
                <a16:creationId xmlns:a16="http://schemas.microsoft.com/office/drawing/2014/main" id="{69F7E025-DDEC-4748-AAE9-9FA2A4BF1E49}"/>
              </a:ext>
            </a:extLst>
          </p:cNvPr>
          <p:cNvSpPr/>
          <p:nvPr/>
        </p:nvSpPr>
        <p:spPr>
          <a:xfrm>
            <a:off x="838556" y="4655104"/>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Data</a:t>
            </a:r>
          </a:p>
        </p:txBody>
      </p:sp>
      <p:sp>
        <p:nvSpPr>
          <p:cNvPr id="48" name="Rectangle 47">
            <a:extLst>
              <a:ext uri="{FF2B5EF4-FFF2-40B4-BE49-F238E27FC236}">
                <a16:creationId xmlns:a16="http://schemas.microsoft.com/office/drawing/2014/main" id="{7DDB637A-4822-4FE9-8AEA-11DEA7859049}"/>
              </a:ext>
            </a:extLst>
          </p:cNvPr>
          <p:cNvSpPr/>
          <p:nvPr/>
        </p:nvSpPr>
        <p:spPr>
          <a:xfrm>
            <a:off x="4669800" y="4652175"/>
            <a:ext cx="2853098" cy="221920"/>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Story</a:t>
            </a:r>
          </a:p>
        </p:txBody>
      </p:sp>
      <p:sp>
        <p:nvSpPr>
          <p:cNvPr id="51" name="Rectangle 50">
            <a:extLst>
              <a:ext uri="{FF2B5EF4-FFF2-40B4-BE49-F238E27FC236}">
                <a16:creationId xmlns:a16="http://schemas.microsoft.com/office/drawing/2014/main" id="{FA4B18CA-09B5-4584-8D25-60B58EF68413}"/>
              </a:ext>
            </a:extLst>
          </p:cNvPr>
          <p:cNvSpPr/>
          <p:nvPr/>
        </p:nvSpPr>
        <p:spPr>
          <a:xfrm>
            <a:off x="8610951" y="4652175"/>
            <a:ext cx="274319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mj-lt"/>
                <a:cs typeface="Segoe UI" panose="020B0502040204020203" pitchFamily="34" charset="0"/>
              </a:rPr>
              <a:t>Trend</a:t>
            </a:r>
          </a:p>
        </p:txBody>
      </p:sp>
      <p:sp>
        <p:nvSpPr>
          <p:cNvPr id="17" name="Rectangle 16">
            <a:extLst>
              <a:ext uri="{FF2B5EF4-FFF2-40B4-BE49-F238E27FC236}">
                <a16:creationId xmlns:a16="http://schemas.microsoft.com/office/drawing/2014/main" id="{84176128-6116-4C3C-9CC3-394E6E116762}"/>
              </a:ext>
            </a:extLst>
          </p:cNvPr>
          <p:cNvSpPr/>
          <p:nvPr/>
        </p:nvSpPr>
        <p:spPr>
          <a:xfrm>
            <a:off x="4494686" y="5016899"/>
            <a:ext cx="3203327"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generated report contains metrics such as BMI, fat percentage and weight (in kg and pounds)</a:t>
            </a:r>
          </a:p>
        </p:txBody>
      </p:sp>
      <p:sp>
        <p:nvSpPr>
          <p:cNvPr id="16" name="Rectangle 15">
            <a:extLst>
              <a:ext uri="{FF2B5EF4-FFF2-40B4-BE49-F238E27FC236}">
                <a16:creationId xmlns:a16="http://schemas.microsoft.com/office/drawing/2014/main" id="{7FA68D61-8BDC-4C14-9F0D-CF0C946CD30A}"/>
              </a:ext>
            </a:extLst>
          </p:cNvPr>
          <p:cNvSpPr/>
          <p:nvPr/>
        </p:nvSpPr>
        <p:spPr>
          <a:xfrm>
            <a:off x="8221674" y="5016899"/>
            <a:ext cx="3814283" cy="1218282"/>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Users tend to generate manual reports in order to check their progress, but automatic reports are also a useful way to tracking progress. We shall include both options in our product for ease of use.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817" y="0"/>
            <a:ext cx="8494776" cy="3804999"/>
          </a:xfrm>
          <a:prstGeom prst="rect">
            <a:avLst/>
          </a:prstGeom>
        </p:spPr>
      </p:pic>
    </p:spTree>
    <p:extLst>
      <p:ext uri="{BB962C8B-B14F-4D97-AF65-F5344CB8AC3E}">
        <p14:creationId xmlns:p14="http://schemas.microsoft.com/office/powerpoint/2010/main" val="75086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993180" y="1601006"/>
            <a:ext cx="2428875" cy="1218282"/>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We can include daily targets for parameters such as calories burned and steps. This will increase device/app interaction and help users track their data.</a:t>
            </a:r>
          </a:p>
        </p:txBody>
      </p:sp>
      <p:sp>
        <p:nvSpPr>
          <p:cNvPr id="33" name="Rectangle 32">
            <a:extLst>
              <a:ext uri="{FF2B5EF4-FFF2-40B4-BE49-F238E27FC236}">
                <a16:creationId xmlns:a16="http://schemas.microsoft.com/office/drawing/2014/main" id="{913AB221-FD8D-4664-9B4C-AE1B1660ECAA}"/>
              </a:ext>
            </a:extLst>
          </p:cNvPr>
          <p:cNvSpPr/>
          <p:nvPr/>
        </p:nvSpPr>
        <p:spPr>
          <a:xfrm>
            <a:off x="4303118" y="1118899"/>
            <a:ext cx="3478003" cy="974626"/>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such as Active Distance and Active Minutes along with METs can be used to formulate an Active Score (out of 100) which will enable users develop a healthy routine.</a:t>
            </a:r>
          </a:p>
        </p:txBody>
      </p:sp>
      <p:sp>
        <p:nvSpPr>
          <p:cNvPr id="34" name="Rectangle 33">
            <a:extLst>
              <a:ext uri="{FF2B5EF4-FFF2-40B4-BE49-F238E27FC236}">
                <a16:creationId xmlns:a16="http://schemas.microsoft.com/office/drawing/2014/main" id="{53F5EDC0-C02E-4790-A681-CA7AB9133338}"/>
              </a:ext>
            </a:extLst>
          </p:cNvPr>
          <p:cNvSpPr/>
          <p:nvPr/>
        </p:nvSpPr>
        <p:spPr>
          <a:xfrm>
            <a:off x="8259815" y="1866879"/>
            <a:ext cx="2541073" cy="144167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Inactive Minutes takes 15.8% of the time, mostly due to charging and when not in use. This won’t be an issue for Bellabeat Leaf as it needs battery replacement once every six months.</a:t>
            </a:r>
          </a:p>
        </p:txBody>
      </p:sp>
      <p:sp>
        <p:nvSpPr>
          <p:cNvPr id="35" name="Rectangle 34">
            <a:extLst>
              <a:ext uri="{FF2B5EF4-FFF2-40B4-BE49-F238E27FC236}">
                <a16:creationId xmlns:a16="http://schemas.microsoft.com/office/drawing/2014/main" id="{857F5370-BF8E-406B-BEAE-B1224615626A}"/>
              </a:ext>
            </a:extLst>
          </p:cNvPr>
          <p:cNvSpPr/>
          <p:nvPr/>
        </p:nvSpPr>
        <p:spPr>
          <a:xfrm>
            <a:off x="1655061" y="4732872"/>
            <a:ext cx="2526602" cy="974626"/>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Health alerts can be issued via vibration or notification, when they exceed the critical health parameters of Heartrate (in BPM).</a:t>
            </a:r>
          </a:p>
        </p:txBody>
      </p:sp>
      <p:sp>
        <p:nvSpPr>
          <p:cNvPr id="36" name="Rectangle 35">
            <a:extLst>
              <a:ext uri="{FF2B5EF4-FFF2-40B4-BE49-F238E27FC236}">
                <a16:creationId xmlns:a16="http://schemas.microsoft.com/office/drawing/2014/main" id="{98F5A313-1C6C-4AEE-8556-576074B1BF06}"/>
              </a:ext>
            </a:extLst>
          </p:cNvPr>
          <p:cNvSpPr/>
          <p:nvPr/>
        </p:nvSpPr>
        <p:spPr>
          <a:xfrm>
            <a:off x="5108811" y="5287962"/>
            <a:ext cx="2758359" cy="1218282"/>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such as Sleep record per day, Sleep value and Minutes asleep can be used to formulate a Sleep Score (Rating) which will help users to have healthy sleeping habits.</a:t>
            </a:r>
          </a:p>
        </p:txBody>
      </p:sp>
      <p:sp>
        <p:nvSpPr>
          <p:cNvPr id="37" name="Rectangle 36">
            <a:extLst>
              <a:ext uri="{FF2B5EF4-FFF2-40B4-BE49-F238E27FC236}">
                <a16:creationId xmlns:a16="http://schemas.microsoft.com/office/drawing/2014/main" id="{0C310CC8-6624-4352-A642-89EF6FA7DCE6}"/>
              </a:ext>
            </a:extLst>
          </p:cNvPr>
          <p:cNvSpPr/>
          <p:nvPr/>
        </p:nvSpPr>
        <p:spPr>
          <a:xfrm>
            <a:off x="8934449" y="4489215"/>
            <a:ext cx="2428875" cy="146193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We should include an option for automatic report generation as 61.2% of the reports generated were automatic, which includes parameters such as BMI, fat percentage, weight, etc.</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16" fill="hold"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par>
                                <p:cTn id="32" presetID="53" presetClass="entr" presetSubtype="16"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anim calcmode="lin" valueType="num">
                                      <p:cBhvr>
                                        <p:cTn id="34" dur="500" fill="hold"/>
                                        <p:tgtEl>
                                          <p:spTgt spid="53"/>
                                        </p:tgtEl>
                                        <p:attrNameLst>
                                          <p:attrName>ppt_w</p:attrName>
                                        </p:attrNameLst>
                                      </p:cBhvr>
                                      <p:tavLst>
                                        <p:tav tm="0">
                                          <p:val>
                                            <p:fltVal val="0"/>
                                          </p:val>
                                        </p:tav>
                                        <p:tav tm="100000">
                                          <p:val>
                                            <p:strVal val="#ppt_w"/>
                                          </p:val>
                                        </p:tav>
                                      </p:tavLst>
                                    </p:anim>
                                    <p:anim calcmode="lin" valueType="num">
                                      <p:cBhvr>
                                        <p:cTn id="35" dur="500" fill="hold"/>
                                        <p:tgtEl>
                                          <p:spTgt spid="53"/>
                                        </p:tgtEl>
                                        <p:attrNameLst>
                                          <p:attrName>ppt_h</p:attrName>
                                        </p:attrNameLst>
                                      </p:cBhvr>
                                      <p:tavLst>
                                        <p:tav tm="0">
                                          <p:val>
                                            <p:fltVal val="0"/>
                                          </p:val>
                                        </p:tav>
                                        <p:tav tm="100000">
                                          <p:val>
                                            <p:strVal val="#ppt_h"/>
                                          </p:val>
                                        </p:tav>
                                      </p:tavLst>
                                    </p:anim>
                                    <p:animEffect transition="in" filter="fade">
                                      <p:cBhvr>
                                        <p:cTn id="36" dur="500"/>
                                        <p:tgtEl>
                                          <p:spTgt spid="53"/>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p:cTn id="51" dur="500" fill="hold"/>
                                        <p:tgtEl>
                                          <p:spTgt spid="70"/>
                                        </p:tgtEl>
                                        <p:attrNameLst>
                                          <p:attrName>ppt_w</p:attrName>
                                        </p:attrNameLst>
                                      </p:cBhvr>
                                      <p:tavLst>
                                        <p:tav tm="0">
                                          <p:val>
                                            <p:fltVal val="0"/>
                                          </p:val>
                                        </p:tav>
                                        <p:tav tm="100000">
                                          <p:val>
                                            <p:strVal val="#ppt_w"/>
                                          </p:val>
                                        </p:tav>
                                      </p:tavLst>
                                    </p:anim>
                                    <p:anim calcmode="lin" valueType="num">
                                      <p:cBhvr>
                                        <p:cTn id="52" dur="500" fill="hold"/>
                                        <p:tgtEl>
                                          <p:spTgt spid="70"/>
                                        </p:tgtEl>
                                        <p:attrNameLst>
                                          <p:attrName>ppt_h</p:attrName>
                                        </p:attrNameLst>
                                      </p:cBhvr>
                                      <p:tavLst>
                                        <p:tav tm="0">
                                          <p:val>
                                            <p:fltVal val="0"/>
                                          </p:val>
                                        </p:tav>
                                        <p:tav tm="100000">
                                          <p:val>
                                            <p:strVal val="#ppt_h"/>
                                          </p:val>
                                        </p:tav>
                                      </p:tavLst>
                                    </p:anim>
                                    <p:animEffect transition="in" filter="fade">
                                      <p:cBhvr>
                                        <p:cTn id="53" dur="500"/>
                                        <p:tgtEl>
                                          <p:spTgt spid="70"/>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500" fill="hold"/>
                                        <p:tgtEl>
                                          <p:spTgt spid="24"/>
                                        </p:tgtEl>
                                        <p:attrNameLst>
                                          <p:attrName>ppt_w</p:attrName>
                                        </p:attrNameLst>
                                      </p:cBhvr>
                                      <p:tavLst>
                                        <p:tav tm="0">
                                          <p:val>
                                            <p:fltVal val="0"/>
                                          </p:val>
                                        </p:tav>
                                        <p:tav tm="100000">
                                          <p:val>
                                            <p:strVal val="#ppt_w"/>
                                          </p:val>
                                        </p:tav>
                                      </p:tavLst>
                                    </p:anim>
                                    <p:anim calcmode="lin" valueType="num">
                                      <p:cBhvr>
                                        <p:cTn id="59" dur="500" fill="hold"/>
                                        <p:tgtEl>
                                          <p:spTgt spid="24"/>
                                        </p:tgtEl>
                                        <p:attrNameLst>
                                          <p:attrName>ppt_h</p:attrName>
                                        </p:attrNameLst>
                                      </p:cBhvr>
                                      <p:tavLst>
                                        <p:tav tm="0">
                                          <p:val>
                                            <p:fltVal val="0"/>
                                          </p:val>
                                        </p:tav>
                                        <p:tav tm="100000">
                                          <p:val>
                                            <p:strVal val="#ppt_h"/>
                                          </p:val>
                                        </p:tav>
                                      </p:tavLst>
                                    </p:anim>
                                    <p:animEffect transition="in" filter="fade">
                                      <p:cBhvr>
                                        <p:cTn id="60" dur="500"/>
                                        <p:tgtEl>
                                          <p:spTgt spid="24"/>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anim calcmode="lin" valueType="num">
                                      <p:cBhvr>
                                        <p:cTn id="63" dur="500" fill="hold"/>
                                        <p:tgtEl>
                                          <p:spTgt spid="71"/>
                                        </p:tgtEl>
                                        <p:attrNameLst>
                                          <p:attrName>ppt_w</p:attrName>
                                        </p:attrNameLst>
                                      </p:cBhvr>
                                      <p:tavLst>
                                        <p:tav tm="0">
                                          <p:val>
                                            <p:fltVal val="0"/>
                                          </p:val>
                                        </p:tav>
                                        <p:tav tm="100000">
                                          <p:val>
                                            <p:strVal val="#ppt_w"/>
                                          </p:val>
                                        </p:tav>
                                      </p:tavLst>
                                    </p:anim>
                                    <p:anim calcmode="lin" valueType="num">
                                      <p:cBhvr>
                                        <p:cTn id="64" dur="500" fill="hold"/>
                                        <p:tgtEl>
                                          <p:spTgt spid="71"/>
                                        </p:tgtEl>
                                        <p:attrNameLst>
                                          <p:attrName>ppt_h</p:attrName>
                                        </p:attrNameLst>
                                      </p:cBhvr>
                                      <p:tavLst>
                                        <p:tav tm="0">
                                          <p:val>
                                            <p:fltVal val="0"/>
                                          </p:val>
                                        </p:tav>
                                        <p:tav tm="100000">
                                          <p:val>
                                            <p:strVal val="#ppt_h"/>
                                          </p:val>
                                        </p:tav>
                                      </p:tavLst>
                                    </p:anim>
                                    <p:animEffect transition="in" filter="fade">
                                      <p:cBhvr>
                                        <p:cTn id="65" dur="500"/>
                                        <p:tgtEl>
                                          <p:spTgt spid="7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p:cTn id="68" dur="500" fill="hold"/>
                                        <p:tgtEl>
                                          <p:spTgt spid="35"/>
                                        </p:tgtEl>
                                        <p:attrNameLst>
                                          <p:attrName>ppt_w</p:attrName>
                                        </p:attrNameLst>
                                      </p:cBhvr>
                                      <p:tavLst>
                                        <p:tav tm="0">
                                          <p:val>
                                            <p:fltVal val="0"/>
                                          </p:val>
                                        </p:tav>
                                        <p:tav tm="100000">
                                          <p:val>
                                            <p:strVal val="#ppt_w"/>
                                          </p:val>
                                        </p:tav>
                                      </p:tavLst>
                                    </p:anim>
                                    <p:anim calcmode="lin" valueType="num">
                                      <p:cBhvr>
                                        <p:cTn id="69" dur="500" fill="hold"/>
                                        <p:tgtEl>
                                          <p:spTgt spid="35"/>
                                        </p:tgtEl>
                                        <p:attrNameLst>
                                          <p:attrName>ppt_h</p:attrName>
                                        </p:attrNameLst>
                                      </p:cBhvr>
                                      <p:tavLst>
                                        <p:tav tm="0">
                                          <p:val>
                                            <p:fltVal val="0"/>
                                          </p:val>
                                        </p:tav>
                                        <p:tav tm="100000">
                                          <p:val>
                                            <p:strVal val="#ppt_h"/>
                                          </p:val>
                                        </p:tav>
                                      </p:tavLst>
                                    </p:anim>
                                    <p:animEffect transition="in" filter="fade">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p:cTn id="75" dur="500" fill="hold"/>
                                        <p:tgtEl>
                                          <p:spTgt spid="25"/>
                                        </p:tgtEl>
                                        <p:attrNameLst>
                                          <p:attrName>ppt_w</p:attrName>
                                        </p:attrNameLst>
                                      </p:cBhvr>
                                      <p:tavLst>
                                        <p:tav tm="0">
                                          <p:val>
                                            <p:fltVal val="0"/>
                                          </p:val>
                                        </p:tav>
                                        <p:tav tm="100000">
                                          <p:val>
                                            <p:strVal val="#ppt_w"/>
                                          </p:val>
                                        </p:tav>
                                      </p:tavLst>
                                    </p:anim>
                                    <p:anim calcmode="lin" valueType="num">
                                      <p:cBhvr>
                                        <p:cTn id="76" dur="500" fill="hold"/>
                                        <p:tgtEl>
                                          <p:spTgt spid="25"/>
                                        </p:tgtEl>
                                        <p:attrNameLst>
                                          <p:attrName>ppt_h</p:attrName>
                                        </p:attrNameLst>
                                      </p:cBhvr>
                                      <p:tavLst>
                                        <p:tav tm="0">
                                          <p:val>
                                            <p:fltVal val="0"/>
                                          </p:val>
                                        </p:tav>
                                        <p:tav tm="100000">
                                          <p:val>
                                            <p:strVal val="#ppt_h"/>
                                          </p:val>
                                        </p:tav>
                                      </p:tavLst>
                                    </p:anim>
                                    <p:animEffect transition="in" filter="fade">
                                      <p:cBhvr>
                                        <p:cTn id="77" dur="500"/>
                                        <p:tgtEl>
                                          <p:spTgt spid="25"/>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72"/>
                                        </p:tgtEl>
                                        <p:attrNameLst>
                                          <p:attrName>style.visibility</p:attrName>
                                        </p:attrNameLst>
                                      </p:cBhvr>
                                      <p:to>
                                        <p:strVal val="visible"/>
                                      </p:to>
                                    </p:set>
                                    <p:anim calcmode="lin" valueType="num">
                                      <p:cBhvr>
                                        <p:cTn id="80" dur="500" fill="hold"/>
                                        <p:tgtEl>
                                          <p:spTgt spid="72"/>
                                        </p:tgtEl>
                                        <p:attrNameLst>
                                          <p:attrName>ppt_w</p:attrName>
                                        </p:attrNameLst>
                                      </p:cBhvr>
                                      <p:tavLst>
                                        <p:tav tm="0">
                                          <p:val>
                                            <p:fltVal val="0"/>
                                          </p:val>
                                        </p:tav>
                                        <p:tav tm="100000">
                                          <p:val>
                                            <p:strVal val="#ppt_w"/>
                                          </p:val>
                                        </p:tav>
                                      </p:tavLst>
                                    </p:anim>
                                    <p:anim calcmode="lin" valueType="num">
                                      <p:cBhvr>
                                        <p:cTn id="81" dur="500" fill="hold"/>
                                        <p:tgtEl>
                                          <p:spTgt spid="72"/>
                                        </p:tgtEl>
                                        <p:attrNameLst>
                                          <p:attrName>ppt_h</p:attrName>
                                        </p:attrNameLst>
                                      </p:cBhvr>
                                      <p:tavLst>
                                        <p:tav tm="0">
                                          <p:val>
                                            <p:fltVal val="0"/>
                                          </p:val>
                                        </p:tav>
                                        <p:tav tm="100000">
                                          <p:val>
                                            <p:strVal val="#ppt_h"/>
                                          </p:val>
                                        </p:tav>
                                      </p:tavLst>
                                    </p:anim>
                                    <p:animEffect transition="in" filter="fade">
                                      <p:cBhvr>
                                        <p:cTn id="82" dur="500"/>
                                        <p:tgtEl>
                                          <p:spTgt spid="72"/>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p:cTn id="85" dur="500" fill="hold"/>
                                        <p:tgtEl>
                                          <p:spTgt spid="36"/>
                                        </p:tgtEl>
                                        <p:attrNameLst>
                                          <p:attrName>ppt_w</p:attrName>
                                        </p:attrNameLst>
                                      </p:cBhvr>
                                      <p:tavLst>
                                        <p:tav tm="0">
                                          <p:val>
                                            <p:fltVal val="0"/>
                                          </p:val>
                                        </p:tav>
                                        <p:tav tm="100000">
                                          <p:val>
                                            <p:strVal val="#ppt_w"/>
                                          </p:val>
                                        </p:tav>
                                      </p:tavLst>
                                    </p:anim>
                                    <p:anim calcmode="lin" valueType="num">
                                      <p:cBhvr>
                                        <p:cTn id="86" dur="500" fill="hold"/>
                                        <p:tgtEl>
                                          <p:spTgt spid="36"/>
                                        </p:tgtEl>
                                        <p:attrNameLst>
                                          <p:attrName>ppt_h</p:attrName>
                                        </p:attrNameLst>
                                      </p:cBhvr>
                                      <p:tavLst>
                                        <p:tav tm="0">
                                          <p:val>
                                            <p:fltVal val="0"/>
                                          </p:val>
                                        </p:tav>
                                        <p:tav tm="100000">
                                          <p:val>
                                            <p:strVal val="#ppt_h"/>
                                          </p:val>
                                        </p:tav>
                                      </p:tavLst>
                                    </p:anim>
                                    <p:animEffect transition="in" filter="fade">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p:cTn id="92" dur="500" fill="hold"/>
                                        <p:tgtEl>
                                          <p:spTgt spid="29"/>
                                        </p:tgtEl>
                                        <p:attrNameLst>
                                          <p:attrName>ppt_w</p:attrName>
                                        </p:attrNameLst>
                                      </p:cBhvr>
                                      <p:tavLst>
                                        <p:tav tm="0">
                                          <p:val>
                                            <p:fltVal val="0"/>
                                          </p:val>
                                        </p:tav>
                                        <p:tav tm="100000">
                                          <p:val>
                                            <p:strVal val="#ppt_w"/>
                                          </p:val>
                                        </p:tav>
                                      </p:tavLst>
                                    </p:anim>
                                    <p:anim calcmode="lin" valueType="num">
                                      <p:cBhvr>
                                        <p:cTn id="93" dur="500" fill="hold"/>
                                        <p:tgtEl>
                                          <p:spTgt spid="29"/>
                                        </p:tgtEl>
                                        <p:attrNameLst>
                                          <p:attrName>ppt_h</p:attrName>
                                        </p:attrNameLst>
                                      </p:cBhvr>
                                      <p:tavLst>
                                        <p:tav tm="0">
                                          <p:val>
                                            <p:fltVal val="0"/>
                                          </p:val>
                                        </p:tav>
                                        <p:tav tm="100000">
                                          <p:val>
                                            <p:strVal val="#ppt_h"/>
                                          </p:val>
                                        </p:tav>
                                      </p:tavLst>
                                    </p:anim>
                                    <p:animEffect transition="in" filter="fade">
                                      <p:cBhvr>
                                        <p:cTn id="94" dur="500"/>
                                        <p:tgtEl>
                                          <p:spTgt spid="29"/>
                                        </p:tgtEl>
                                      </p:cBhvr>
                                    </p:animEffect>
                                  </p:childTnLst>
                                </p:cTn>
                              </p:par>
                              <p:par>
                                <p:cTn id="95" presetID="53" presetClass="entr" presetSubtype="16" fill="hold" nodeType="withEffect">
                                  <p:stCondLst>
                                    <p:cond delay="0"/>
                                  </p:stCondLst>
                                  <p:childTnLst>
                                    <p:set>
                                      <p:cBhvr>
                                        <p:cTn id="96" dur="1" fill="hold">
                                          <p:stCondLst>
                                            <p:cond delay="0"/>
                                          </p:stCondLst>
                                        </p:cTn>
                                        <p:tgtEl>
                                          <p:spTgt spid="73"/>
                                        </p:tgtEl>
                                        <p:attrNameLst>
                                          <p:attrName>style.visibility</p:attrName>
                                        </p:attrNameLst>
                                      </p:cBhvr>
                                      <p:to>
                                        <p:strVal val="visible"/>
                                      </p:to>
                                    </p:set>
                                    <p:anim calcmode="lin" valueType="num">
                                      <p:cBhvr>
                                        <p:cTn id="97" dur="500" fill="hold"/>
                                        <p:tgtEl>
                                          <p:spTgt spid="73"/>
                                        </p:tgtEl>
                                        <p:attrNameLst>
                                          <p:attrName>ppt_w</p:attrName>
                                        </p:attrNameLst>
                                      </p:cBhvr>
                                      <p:tavLst>
                                        <p:tav tm="0">
                                          <p:val>
                                            <p:fltVal val="0"/>
                                          </p:val>
                                        </p:tav>
                                        <p:tav tm="100000">
                                          <p:val>
                                            <p:strVal val="#ppt_w"/>
                                          </p:val>
                                        </p:tav>
                                      </p:tavLst>
                                    </p:anim>
                                    <p:anim calcmode="lin" valueType="num">
                                      <p:cBhvr>
                                        <p:cTn id="98" dur="500" fill="hold"/>
                                        <p:tgtEl>
                                          <p:spTgt spid="73"/>
                                        </p:tgtEl>
                                        <p:attrNameLst>
                                          <p:attrName>ppt_h</p:attrName>
                                        </p:attrNameLst>
                                      </p:cBhvr>
                                      <p:tavLst>
                                        <p:tav tm="0">
                                          <p:val>
                                            <p:fltVal val="0"/>
                                          </p:val>
                                        </p:tav>
                                        <p:tav tm="100000">
                                          <p:val>
                                            <p:strVal val="#ppt_h"/>
                                          </p:val>
                                        </p:tav>
                                      </p:tavLst>
                                    </p:anim>
                                    <p:animEffect transition="in" filter="fade">
                                      <p:cBhvr>
                                        <p:cTn id="99" dur="500"/>
                                        <p:tgtEl>
                                          <p:spTgt spid="73"/>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p:cTn id="102" dur="500" fill="hold"/>
                                        <p:tgtEl>
                                          <p:spTgt spid="37"/>
                                        </p:tgtEl>
                                        <p:attrNameLst>
                                          <p:attrName>ppt_w</p:attrName>
                                        </p:attrNameLst>
                                      </p:cBhvr>
                                      <p:tavLst>
                                        <p:tav tm="0">
                                          <p:val>
                                            <p:fltVal val="0"/>
                                          </p:val>
                                        </p:tav>
                                        <p:tav tm="100000">
                                          <p:val>
                                            <p:strVal val="#ppt_w"/>
                                          </p:val>
                                        </p:tav>
                                      </p:tavLst>
                                    </p:anim>
                                    <p:anim calcmode="lin" valueType="num">
                                      <p:cBhvr>
                                        <p:cTn id="103" dur="500" fill="hold"/>
                                        <p:tgtEl>
                                          <p:spTgt spid="37"/>
                                        </p:tgtEl>
                                        <p:attrNameLst>
                                          <p:attrName>ppt_h</p:attrName>
                                        </p:attrNameLst>
                                      </p:cBhvr>
                                      <p:tavLst>
                                        <p:tav tm="0">
                                          <p:val>
                                            <p:fltVal val="0"/>
                                          </p:val>
                                        </p:tav>
                                        <p:tav tm="100000">
                                          <p:val>
                                            <p:strVal val="#ppt_h"/>
                                          </p:val>
                                        </p:tav>
                                      </p:tavLst>
                                    </p:anim>
                                    <p:animEffect transition="in" filter="fade">
                                      <p:cBhvr>
                                        <p:cTn id="10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3" grpId="0" animBg="1"/>
      <p:bldP spid="24" grpId="0" animBg="1"/>
      <p:bldP spid="25" grpId="0" animBg="1"/>
      <p:bldP spid="29" grpId="0" animBg="1"/>
      <p:bldP spid="32" grpId="0"/>
      <p:bldP spid="33" grpId="0"/>
      <p:bldP spid="34" grpId="0"/>
      <p:bldP spid="35" grpId="0"/>
      <p:bldP spid="36" grpId="0"/>
      <p:bldP spid="37" grpId="0"/>
      <p:bldP spid="70" grpId="0" animBg="1"/>
      <p:bldP spid="71" grpId="0" animBg="1"/>
      <p:bldP spid="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APPENDIX</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28600" y="967154"/>
            <a:ext cx="11734800" cy="409721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US" sz="1600" dirty="0">
                <a:hlinkClick r:id="rId3"/>
              </a:rPr>
              <a:t>Fitness Tracker Market Share &amp; Growth Analysis Report, 2028 (grandviewresearch.com)</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IN" sz="1600" dirty="0">
                <a:hlinkClick r:id="rId4"/>
              </a:rPr>
              <a:t>Current Dietary Guidelines | health.gov</a:t>
            </a: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hlinkClick r:id="rId5"/>
              </a:rPr>
              <a:t>Steps per Day and All-Cause Mortality in Middle-aged Adults in the Coronary Artery Risk Development in Young Adults Study - PubMed (nih.gov)</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linkClick r:id="rId6"/>
              </a:rPr>
              <a:t>Metabolic equivalents (METS) in exercise testing, exercise prescription, and evaluation of functional capacity - PubMed (nih.gov)</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linkClick r:id="rId7"/>
              </a:rPr>
              <a:t>Target Heart Rate and Estimated Maximum Heart Rate | Physical Activity | CDC</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linkClick r:id="rId8"/>
              </a:rPr>
              <a:t>(PDF) How Accurate Is Your Activity Tracker? A Comparative Study of Step Counts in Low-Intensity Physical Activities (researchgate.net)</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linkClick r:id="rId9"/>
              </a:rPr>
              <a:t>Measuring Sleep Efficiency: What Should the Denominator Be? - PMC (nih.gov)</a:t>
            </a:r>
            <a:endParaRPr lang="en-US" sz="1600" dirty="0"/>
          </a:p>
        </p:txBody>
      </p:sp>
    </p:spTree>
    <p:extLst>
      <p:ext uri="{BB962C8B-B14F-4D97-AF65-F5344CB8AC3E}">
        <p14:creationId xmlns:p14="http://schemas.microsoft.com/office/powerpoint/2010/main" val="1061713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Table of Contents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15547" y="2886560"/>
            <a:ext cx="1493713" cy="246221"/>
          </a:xfrm>
          <a:prstGeom prst="rect">
            <a:avLst/>
          </a:prstGeom>
        </p:spPr>
        <p:txBody>
          <a:bodyPr wrap="square" lIns="0" tIns="0" rIns="0" bIns="0">
            <a:spAutoFit/>
          </a:bodyPr>
          <a:lstStyle/>
          <a:p>
            <a:pPr algn="ctr"/>
            <a:r>
              <a:rPr lang="en-US" sz="1600" b="1" dirty="0">
                <a:solidFill>
                  <a:schemeClr val="bg1"/>
                </a:solidFill>
              </a:rPr>
              <a:t>INTRODUCTION</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PURPOSE STATEMENT</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246221"/>
          </a:xfrm>
          <a:prstGeom prst="rect">
            <a:avLst/>
          </a:prstGeom>
        </p:spPr>
        <p:txBody>
          <a:bodyPr wrap="square" lIns="0" tIns="0" rIns="0" bIns="0">
            <a:spAutoFit/>
          </a:bodyPr>
          <a:lstStyle/>
          <a:p>
            <a:pPr algn="ctr"/>
            <a:r>
              <a:rPr lang="en-US" sz="1600" b="1" dirty="0">
                <a:solidFill>
                  <a:schemeClr val="bg1"/>
                </a:solidFill>
              </a:rPr>
              <a:t>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267153" y="2886560"/>
            <a:ext cx="1980729" cy="246221"/>
          </a:xfrm>
          <a:prstGeom prst="rect">
            <a:avLst/>
          </a:prstGeom>
        </p:spPr>
        <p:txBody>
          <a:bodyPr wrap="square" lIns="0" tIns="0" rIns="0" bIns="0">
            <a:spAutoFit/>
          </a:bodyPr>
          <a:lstStyle/>
          <a:p>
            <a:pPr algn="ctr"/>
            <a:r>
              <a:rPr lang="en-US" sz="1600" b="1" dirty="0">
                <a:solidFill>
                  <a:schemeClr val="bg1"/>
                </a:solidFill>
              </a:rPr>
              <a:t>CONCLUSION</a:t>
            </a:r>
          </a:p>
        </p:txBody>
      </p:sp>
      <p:sp>
        <p:nvSpPr>
          <p:cNvPr id="50" name="Rectangle 49">
            <a:extLst>
              <a:ext uri="{FF2B5EF4-FFF2-40B4-BE49-F238E27FC236}">
                <a16:creationId xmlns:a16="http://schemas.microsoft.com/office/drawing/2014/main" id="{D668C4B5-BCEC-465A-ADA5-6A054B15F7A3}"/>
              </a:ext>
            </a:extLst>
          </p:cNvPr>
          <p:cNvSpPr/>
          <p:nvPr/>
        </p:nvSpPr>
        <p:spPr>
          <a:xfrm>
            <a:off x="9577684" y="2886560"/>
            <a:ext cx="1708143" cy="246221"/>
          </a:xfrm>
          <a:prstGeom prst="rect">
            <a:avLst/>
          </a:prstGeom>
        </p:spPr>
        <p:txBody>
          <a:bodyPr wrap="square" lIns="0" tIns="0" rIns="0" bIns="0">
            <a:spAutoFit/>
          </a:bodyPr>
          <a:lstStyle/>
          <a:p>
            <a:pPr algn="ctr"/>
            <a:r>
              <a:rPr lang="en-US" sz="1600" b="1" dirty="0">
                <a:solidFill>
                  <a:schemeClr val="bg1"/>
                </a:solidFill>
              </a:rPr>
              <a:t>APPENDIX</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73096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Brief summary about Fitness Trackers in the Healthcare Sector</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What are we talking about?</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What is our data trying to convey?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What did we discover from our data?</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22339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Additional Information</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0"/>
                                        <p:tgtEl>
                                          <p:spTgt spid="51"/>
                                        </p:tgtEl>
                                      </p:cBhvr>
                                    </p:animEffect>
                                    <p:anim calcmode="lin" valueType="num">
                                      <p:cBhvr>
                                        <p:cTn id="18" dur="1000" fill="hold"/>
                                        <p:tgtEl>
                                          <p:spTgt spid="51"/>
                                        </p:tgtEl>
                                        <p:attrNameLst>
                                          <p:attrName>ppt_x</p:attrName>
                                        </p:attrNameLst>
                                      </p:cBhvr>
                                      <p:tavLst>
                                        <p:tav tm="0">
                                          <p:val>
                                            <p:strVal val="#ppt_x"/>
                                          </p:val>
                                        </p:tav>
                                        <p:tav tm="100000">
                                          <p:val>
                                            <p:strVal val="#ppt_x"/>
                                          </p:val>
                                        </p:tav>
                                      </p:tavLst>
                                    </p:anim>
                                    <p:anim calcmode="lin" valueType="num">
                                      <p:cBhvr>
                                        <p:cTn id="19" dur="1000" fill="hold"/>
                                        <p:tgtEl>
                                          <p:spTgt spid="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1000"/>
                                        <p:tgtEl>
                                          <p:spTgt spid="43"/>
                                        </p:tgtEl>
                                      </p:cBhvr>
                                    </p:animEffect>
                                    <p:anim calcmode="lin" valueType="num">
                                      <p:cBhvr>
                                        <p:cTn id="30" dur="1000" fill="hold"/>
                                        <p:tgtEl>
                                          <p:spTgt spid="43"/>
                                        </p:tgtEl>
                                        <p:attrNameLst>
                                          <p:attrName>ppt_x</p:attrName>
                                        </p:attrNameLst>
                                      </p:cBhvr>
                                      <p:tavLst>
                                        <p:tav tm="0">
                                          <p:val>
                                            <p:strVal val="#ppt_x"/>
                                          </p:val>
                                        </p:tav>
                                        <p:tav tm="100000">
                                          <p:val>
                                            <p:strVal val="#ppt_x"/>
                                          </p:val>
                                        </p:tav>
                                      </p:tavLst>
                                    </p:anim>
                                    <p:anim calcmode="lin" valueType="num">
                                      <p:cBhvr>
                                        <p:cTn id="31" dur="1000" fill="hold"/>
                                        <p:tgtEl>
                                          <p:spTgt spid="4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anim calcmode="lin" valueType="num">
                                      <p:cBhvr>
                                        <p:cTn id="35" dur="1000" fill="hold"/>
                                        <p:tgtEl>
                                          <p:spTgt spid="47"/>
                                        </p:tgtEl>
                                        <p:attrNameLst>
                                          <p:attrName>ppt_x</p:attrName>
                                        </p:attrNameLst>
                                      </p:cBhvr>
                                      <p:tavLst>
                                        <p:tav tm="0">
                                          <p:val>
                                            <p:strVal val="#ppt_x"/>
                                          </p:val>
                                        </p:tav>
                                        <p:tav tm="100000">
                                          <p:val>
                                            <p:strVal val="#ppt_x"/>
                                          </p:val>
                                        </p:tav>
                                      </p:tavLst>
                                    </p:anim>
                                    <p:anim calcmode="lin" valueType="num">
                                      <p:cBhvr>
                                        <p:cTn id="36" dur="1000" fill="hold"/>
                                        <p:tgtEl>
                                          <p:spTgt spid="4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1000"/>
                                        <p:tgtEl>
                                          <p:spTgt spid="52"/>
                                        </p:tgtEl>
                                      </p:cBhvr>
                                    </p:animEffect>
                                    <p:anim calcmode="lin" valueType="num">
                                      <p:cBhvr>
                                        <p:cTn id="40" dur="1000" fill="hold"/>
                                        <p:tgtEl>
                                          <p:spTgt spid="52"/>
                                        </p:tgtEl>
                                        <p:attrNameLst>
                                          <p:attrName>ppt_x</p:attrName>
                                        </p:attrNameLst>
                                      </p:cBhvr>
                                      <p:tavLst>
                                        <p:tav tm="0">
                                          <p:val>
                                            <p:strVal val="#ppt_x"/>
                                          </p:val>
                                        </p:tav>
                                        <p:tav tm="100000">
                                          <p:val>
                                            <p:strVal val="#ppt_x"/>
                                          </p:val>
                                        </p:tav>
                                      </p:tavLst>
                                    </p:anim>
                                    <p:anim calcmode="lin" valueType="num">
                                      <p:cBhvr>
                                        <p:cTn id="41" dur="1000" fill="hold"/>
                                        <p:tgtEl>
                                          <p:spTgt spid="5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1000"/>
                                        <p:tgtEl>
                                          <p:spTgt spid="57"/>
                                        </p:tgtEl>
                                      </p:cBhvr>
                                    </p:animEffect>
                                    <p:anim calcmode="lin" valueType="num">
                                      <p:cBhvr>
                                        <p:cTn id="45" dur="1000" fill="hold"/>
                                        <p:tgtEl>
                                          <p:spTgt spid="57"/>
                                        </p:tgtEl>
                                        <p:attrNameLst>
                                          <p:attrName>ppt_x</p:attrName>
                                        </p:attrNameLst>
                                      </p:cBhvr>
                                      <p:tavLst>
                                        <p:tav tm="0">
                                          <p:val>
                                            <p:strVal val="#ppt_x"/>
                                          </p:val>
                                        </p:tav>
                                        <p:tav tm="100000">
                                          <p:val>
                                            <p:strVal val="#ppt_x"/>
                                          </p:val>
                                        </p:tav>
                                      </p:tavLst>
                                    </p:anim>
                                    <p:anim calcmode="lin" valueType="num">
                                      <p:cBhvr>
                                        <p:cTn id="4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anim calcmode="lin" valueType="num">
                                      <p:cBhvr>
                                        <p:cTn id="52" dur="1000" fill="hold"/>
                                        <p:tgtEl>
                                          <p:spTgt spid="44"/>
                                        </p:tgtEl>
                                        <p:attrNameLst>
                                          <p:attrName>ppt_x</p:attrName>
                                        </p:attrNameLst>
                                      </p:cBhvr>
                                      <p:tavLst>
                                        <p:tav tm="0">
                                          <p:val>
                                            <p:strVal val="#ppt_x"/>
                                          </p:val>
                                        </p:tav>
                                        <p:tav tm="100000">
                                          <p:val>
                                            <p:strVal val="#ppt_x"/>
                                          </p:val>
                                        </p:tav>
                                      </p:tavLst>
                                    </p:anim>
                                    <p:anim calcmode="lin" valueType="num">
                                      <p:cBhvr>
                                        <p:cTn id="53" dur="1000" fill="hold"/>
                                        <p:tgtEl>
                                          <p:spTgt spid="4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1000"/>
                                        <p:tgtEl>
                                          <p:spTgt spid="48"/>
                                        </p:tgtEl>
                                      </p:cBhvr>
                                    </p:animEffect>
                                    <p:anim calcmode="lin" valueType="num">
                                      <p:cBhvr>
                                        <p:cTn id="57" dur="1000" fill="hold"/>
                                        <p:tgtEl>
                                          <p:spTgt spid="48"/>
                                        </p:tgtEl>
                                        <p:attrNameLst>
                                          <p:attrName>ppt_x</p:attrName>
                                        </p:attrNameLst>
                                      </p:cBhvr>
                                      <p:tavLst>
                                        <p:tav tm="0">
                                          <p:val>
                                            <p:strVal val="#ppt_x"/>
                                          </p:val>
                                        </p:tav>
                                        <p:tav tm="100000">
                                          <p:val>
                                            <p:strVal val="#ppt_x"/>
                                          </p:val>
                                        </p:tav>
                                      </p:tavLst>
                                    </p:anim>
                                    <p:anim calcmode="lin" valueType="num">
                                      <p:cBhvr>
                                        <p:cTn id="58" dur="1000" fill="hold"/>
                                        <p:tgtEl>
                                          <p:spTgt spid="4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fade">
                                      <p:cBhvr>
                                        <p:cTn id="66" dur="1000"/>
                                        <p:tgtEl>
                                          <p:spTgt spid="58"/>
                                        </p:tgtEl>
                                      </p:cBhvr>
                                    </p:animEffect>
                                    <p:anim calcmode="lin" valueType="num">
                                      <p:cBhvr>
                                        <p:cTn id="67" dur="1000" fill="hold"/>
                                        <p:tgtEl>
                                          <p:spTgt spid="58"/>
                                        </p:tgtEl>
                                        <p:attrNameLst>
                                          <p:attrName>ppt_x</p:attrName>
                                        </p:attrNameLst>
                                      </p:cBhvr>
                                      <p:tavLst>
                                        <p:tav tm="0">
                                          <p:val>
                                            <p:strVal val="#ppt_x"/>
                                          </p:val>
                                        </p:tav>
                                        <p:tav tm="100000">
                                          <p:val>
                                            <p:strVal val="#ppt_x"/>
                                          </p:val>
                                        </p:tav>
                                      </p:tavLst>
                                    </p:anim>
                                    <p:anim calcmode="lin" valueType="num">
                                      <p:cBhvr>
                                        <p:cTn id="68"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1000"/>
                                        <p:tgtEl>
                                          <p:spTgt spid="45"/>
                                        </p:tgtEl>
                                      </p:cBhvr>
                                    </p:animEffect>
                                    <p:anim calcmode="lin" valueType="num">
                                      <p:cBhvr>
                                        <p:cTn id="74" dur="1000" fill="hold"/>
                                        <p:tgtEl>
                                          <p:spTgt spid="45"/>
                                        </p:tgtEl>
                                        <p:attrNameLst>
                                          <p:attrName>ppt_x</p:attrName>
                                        </p:attrNameLst>
                                      </p:cBhvr>
                                      <p:tavLst>
                                        <p:tav tm="0">
                                          <p:val>
                                            <p:strVal val="#ppt_x"/>
                                          </p:val>
                                        </p:tav>
                                        <p:tav tm="100000">
                                          <p:val>
                                            <p:strVal val="#ppt_x"/>
                                          </p:val>
                                        </p:tav>
                                      </p:tavLst>
                                    </p:anim>
                                    <p:anim calcmode="lin" valueType="num">
                                      <p:cBhvr>
                                        <p:cTn id="75" dur="1000" fill="hold"/>
                                        <p:tgtEl>
                                          <p:spTgt spid="4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1000"/>
                                        <p:tgtEl>
                                          <p:spTgt spid="49"/>
                                        </p:tgtEl>
                                      </p:cBhvr>
                                    </p:animEffect>
                                    <p:anim calcmode="lin" valueType="num">
                                      <p:cBhvr>
                                        <p:cTn id="79" dur="1000" fill="hold"/>
                                        <p:tgtEl>
                                          <p:spTgt spid="49"/>
                                        </p:tgtEl>
                                        <p:attrNameLst>
                                          <p:attrName>ppt_x</p:attrName>
                                        </p:attrNameLst>
                                      </p:cBhvr>
                                      <p:tavLst>
                                        <p:tav tm="0">
                                          <p:val>
                                            <p:strVal val="#ppt_x"/>
                                          </p:val>
                                        </p:tav>
                                        <p:tav tm="100000">
                                          <p:val>
                                            <p:strVal val="#ppt_x"/>
                                          </p:val>
                                        </p:tav>
                                      </p:tavLst>
                                    </p:anim>
                                    <p:anim calcmode="lin" valueType="num">
                                      <p:cBhvr>
                                        <p:cTn id="80" dur="1000" fill="hold"/>
                                        <p:tgtEl>
                                          <p:spTgt spid="4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1000"/>
                                        <p:tgtEl>
                                          <p:spTgt spid="54"/>
                                        </p:tgtEl>
                                      </p:cBhvr>
                                    </p:animEffect>
                                    <p:anim calcmode="lin" valueType="num">
                                      <p:cBhvr>
                                        <p:cTn id="84" dur="1000" fill="hold"/>
                                        <p:tgtEl>
                                          <p:spTgt spid="54"/>
                                        </p:tgtEl>
                                        <p:attrNameLst>
                                          <p:attrName>ppt_x</p:attrName>
                                        </p:attrNameLst>
                                      </p:cBhvr>
                                      <p:tavLst>
                                        <p:tav tm="0">
                                          <p:val>
                                            <p:strVal val="#ppt_x"/>
                                          </p:val>
                                        </p:tav>
                                        <p:tav tm="100000">
                                          <p:val>
                                            <p:strVal val="#ppt_x"/>
                                          </p:val>
                                        </p:tav>
                                      </p:tavLst>
                                    </p:anim>
                                    <p:anim calcmode="lin" valueType="num">
                                      <p:cBhvr>
                                        <p:cTn id="85" dur="1000" fill="hold"/>
                                        <p:tgtEl>
                                          <p:spTgt spid="54"/>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67"/>
                                        </p:tgtEl>
                                        <p:attrNameLst>
                                          <p:attrName>style.visibility</p:attrName>
                                        </p:attrNameLst>
                                      </p:cBhvr>
                                      <p:to>
                                        <p:strVal val="visible"/>
                                      </p:to>
                                    </p:set>
                                    <p:animEffect transition="in" filter="fade">
                                      <p:cBhvr>
                                        <p:cTn id="88" dur="1000"/>
                                        <p:tgtEl>
                                          <p:spTgt spid="67"/>
                                        </p:tgtEl>
                                      </p:cBhvr>
                                    </p:animEffect>
                                    <p:anim calcmode="lin" valueType="num">
                                      <p:cBhvr>
                                        <p:cTn id="89" dur="1000" fill="hold"/>
                                        <p:tgtEl>
                                          <p:spTgt spid="67"/>
                                        </p:tgtEl>
                                        <p:attrNameLst>
                                          <p:attrName>ppt_x</p:attrName>
                                        </p:attrNameLst>
                                      </p:cBhvr>
                                      <p:tavLst>
                                        <p:tav tm="0">
                                          <p:val>
                                            <p:strVal val="#ppt_x"/>
                                          </p:val>
                                        </p:tav>
                                        <p:tav tm="100000">
                                          <p:val>
                                            <p:strVal val="#ppt_x"/>
                                          </p:val>
                                        </p:tav>
                                      </p:tavLst>
                                    </p:anim>
                                    <p:anim calcmode="lin" valueType="num">
                                      <p:cBhvr>
                                        <p:cTn id="9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fade">
                                      <p:cBhvr>
                                        <p:cTn id="95" dur="1000"/>
                                        <p:tgtEl>
                                          <p:spTgt spid="46"/>
                                        </p:tgtEl>
                                      </p:cBhvr>
                                    </p:animEffect>
                                    <p:anim calcmode="lin" valueType="num">
                                      <p:cBhvr>
                                        <p:cTn id="96" dur="1000" fill="hold"/>
                                        <p:tgtEl>
                                          <p:spTgt spid="46"/>
                                        </p:tgtEl>
                                        <p:attrNameLst>
                                          <p:attrName>ppt_x</p:attrName>
                                        </p:attrNameLst>
                                      </p:cBhvr>
                                      <p:tavLst>
                                        <p:tav tm="0">
                                          <p:val>
                                            <p:strVal val="#ppt_x"/>
                                          </p:val>
                                        </p:tav>
                                        <p:tav tm="100000">
                                          <p:val>
                                            <p:strVal val="#ppt_x"/>
                                          </p:val>
                                        </p:tav>
                                      </p:tavLst>
                                    </p:anim>
                                    <p:anim calcmode="lin" valueType="num">
                                      <p:cBhvr>
                                        <p:cTn id="97" dur="1000" fill="hold"/>
                                        <p:tgtEl>
                                          <p:spTgt spid="46"/>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1000"/>
                                        <p:tgtEl>
                                          <p:spTgt spid="50"/>
                                        </p:tgtEl>
                                      </p:cBhvr>
                                    </p:animEffect>
                                    <p:anim calcmode="lin" valueType="num">
                                      <p:cBhvr>
                                        <p:cTn id="101" dur="1000" fill="hold"/>
                                        <p:tgtEl>
                                          <p:spTgt spid="50"/>
                                        </p:tgtEl>
                                        <p:attrNameLst>
                                          <p:attrName>ppt_x</p:attrName>
                                        </p:attrNameLst>
                                      </p:cBhvr>
                                      <p:tavLst>
                                        <p:tav tm="0">
                                          <p:val>
                                            <p:strVal val="#ppt_x"/>
                                          </p:val>
                                        </p:tav>
                                        <p:tav tm="100000">
                                          <p:val>
                                            <p:strVal val="#ppt_x"/>
                                          </p:val>
                                        </p:tav>
                                      </p:tavLst>
                                    </p:anim>
                                    <p:anim calcmode="lin" valueType="num">
                                      <p:cBhvr>
                                        <p:cTn id="102" dur="1000" fill="hold"/>
                                        <p:tgtEl>
                                          <p:spTgt spid="50"/>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animEffect transition="in" filter="fade">
                                      <p:cBhvr>
                                        <p:cTn id="105" dur="1000"/>
                                        <p:tgtEl>
                                          <p:spTgt spid="55"/>
                                        </p:tgtEl>
                                      </p:cBhvr>
                                    </p:animEffect>
                                    <p:anim calcmode="lin" valueType="num">
                                      <p:cBhvr>
                                        <p:cTn id="106" dur="1000" fill="hold"/>
                                        <p:tgtEl>
                                          <p:spTgt spid="55"/>
                                        </p:tgtEl>
                                        <p:attrNameLst>
                                          <p:attrName>ppt_x</p:attrName>
                                        </p:attrNameLst>
                                      </p:cBhvr>
                                      <p:tavLst>
                                        <p:tav tm="0">
                                          <p:val>
                                            <p:strVal val="#ppt_x"/>
                                          </p:val>
                                        </p:tav>
                                        <p:tav tm="100000">
                                          <p:val>
                                            <p:strVal val="#ppt_x"/>
                                          </p:val>
                                        </p:tav>
                                      </p:tavLst>
                                    </p:anim>
                                    <p:anim calcmode="lin" valueType="num">
                                      <p:cBhvr>
                                        <p:cTn id="107" dur="1000" fill="hold"/>
                                        <p:tgtEl>
                                          <p:spTgt spid="55"/>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1000"/>
                                        <p:tgtEl>
                                          <p:spTgt spid="72"/>
                                        </p:tgtEl>
                                      </p:cBhvr>
                                    </p:animEffect>
                                    <p:anim calcmode="lin" valueType="num">
                                      <p:cBhvr>
                                        <p:cTn id="111" dur="1000" fill="hold"/>
                                        <p:tgtEl>
                                          <p:spTgt spid="72"/>
                                        </p:tgtEl>
                                        <p:attrNameLst>
                                          <p:attrName>ppt_x</p:attrName>
                                        </p:attrNameLst>
                                      </p:cBhvr>
                                      <p:tavLst>
                                        <p:tav tm="0">
                                          <p:val>
                                            <p:strVal val="#ppt_x"/>
                                          </p:val>
                                        </p:tav>
                                        <p:tav tm="100000">
                                          <p:val>
                                            <p:strVal val="#ppt_x"/>
                                          </p:val>
                                        </p:tav>
                                      </p:tavLst>
                                    </p:anim>
                                    <p:anim calcmode="lin" valueType="num">
                                      <p:cBhvr>
                                        <p:cTn id="112"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3" grpId="0" animBg="1"/>
      <p:bldP spid="44" grpId="0" animBg="1"/>
      <p:bldP spid="45" grpId="0" animBg="1"/>
      <p:bldP spid="46" grpId="0" animBg="1"/>
      <p:bldP spid="4" grpId="0"/>
      <p:bldP spid="47" grpId="0"/>
      <p:bldP spid="48" grpId="0"/>
      <p:bldP spid="49" grpId="0"/>
      <p:bldP spid="50" grpId="0"/>
      <p:bldP spid="51" grpId="0"/>
      <p:bldP spid="52" grpId="0"/>
      <p:bldP spid="53" grpId="0"/>
      <p:bldP spid="54" grpId="0"/>
      <p:bldP spid="55" grpId="0"/>
      <p:bldP spid="56" grpId="0" animBg="1"/>
      <p:bldP spid="57" grpId="0" animBg="1"/>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1021746" y="4923594"/>
            <a:ext cx="4125668" cy="974626"/>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 global fitness tracker market size to be valued at USD 138.7 billion by 2028 and is expected to grow at a compound annual growth rate (CAGR) of 18.9% during the forecast period. </a:t>
            </a:r>
          </a:p>
        </p:txBody>
      </p:sp>
      <p:sp>
        <p:nvSpPr>
          <p:cNvPr id="12" name="Rectangle 11">
            <a:extLst>
              <a:ext uri="{FF2B5EF4-FFF2-40B4-BE49-F238E27FC236}">
                <a16:creationId xmlns:a16="http://schemas.microsoft.com/office/drawing/2014/main" id="{690C1A7A-78BB-48B4-B5CE-2B9C34E5E67B}"/>
              </a:ext>
            </a:extLst>
          </p:cNvPr>
          <p:cNvSpPr/>
          <p:nvPr/>
        </p:nvSpPr>
        <p:spPr>
          <a:xfrm>
            <a:off x="7161590" y="1842981"/>
            <a:ext cx="4062138" cy="1218282"/>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On the other hand, Asia Pacific is expected to be the fastest-growing regional market from 2021 to 2028 on account of the high adoption of fitness trackers and growing awareness regarding overall health &amp; fitness among the working-class population.</a:t>
            </a:r>
          </a:p>
        </p:txBody>
      </p:sp>
      <p:sp>
        <p:nvSpPr>
          <p:cNvPr id="13" name="Rectangle 12">
            <a:extLst>
              <a:ext uri="{FF2B5EF4-FFF2-40B4-BE49-F238E27FC236}">
                <a16:creationId xmlns:a16="http://schemas.microsoft.com/office/drawing/2014/main" id="{53CF038C-66AF-4E81-9068-703EC0088620}"/>
              </a:ext>
            </a:extLst>
          </p:cNvPr>
          <p:cNvSpPr/>
          <p:nvPr/>
        </p:nvSpPr>
        <p:spPr>
          <a:xfrm>
            <a:off x="7161590" y="4923594"/>
            <a:ext cx="4062139" cy="1218282"/>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Arise in the number of manufacturers offering various fitness trackers at prices suitable for all income groups is driving the market. In addition, the development of different types of wearables, such as smart jewelry, insoles, and clothing, is attracting more consumers.</a:t>
            </a:r>
          </a:p>
        </p:txBody>
      </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022799" y="1416908"/>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071766" y="4509823"/>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27">
            <a:extLst>
              <a:ext uri="{FF2B5EF4-FFF2-40B4-BE49-F238E27FC236}">
                <a16:creationId xmlns:a16="http://schemas.microsoft.com/office/drawing/2014/main" id="{53CF038C-66AF-4E81-9068-703EC0088620}"/>
              </a:ext>
            </a:extLst>
          </p:cNvPr>
          <p:cNvSpPr/>
          <p:nvPr/>
        </p:nvSpPr>
        <p:spPr>
          <a:xfrm>
            <a:off x="1021746" y="1842981"/>
            <a:ext cx="4125668" cy="1705595"/>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In 2020, North America held the highest revenue share of more than 42% owing to the rise in awareness and adoption of fitness trackers. Moreover, rising cases of health issues related to sedentary lifestyles, the advent of innovative products by key market players, and the growing penetration of smartphones and the internet in North America will drive the regional industry</a:t>
            </a:r>
            <a:r>
              <a:rPr lang="en-US" sz="1400" dirty="0"/>
              <a:t>.</a:t>
            </a:r>
            <a:endParaRPr lang="en-US" sz="1400" dirty="0">
              <a:solidFill>
                <a:schemeClr val="tx1">
                  <a:lumMod val="75000"/>
                  <a:lumOff val="25000"/>
                </a:schemeClr>
              </a:solidFill>
              <a:cs typeface="Segoe UI" panose="020B0502040204020203" pitchFamily="34" charset="0"/>
            </a:endParaRPr>
          </a:p>
        </p:txBody>
      </p:sp>
      <p:sp>
        <p:nvSpPr>
          <p:cNvPr id="29"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2975043" y="1416908"/>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1" name="Group 30" descr="This image is an icon of two sheets of paper. ">
            <a:extLst>
              <a:ext uri="{FF2B5EF4-FFF2-40B4-BE49-F238E27FC236}">
                <a16:creationId xmlns:a16="http://schemas.microsoft.com/office/drawing/2014/main" id="{411839F8-FB7F-4D1C-9734-BE03FFF894B2}"/>
              </a:ext>
            </a:extLst>
          </p:cNvPr>
          <p:cNvGrpSpPr/>
          <p:nvPr/>
        </p:nvGrpSpPr>
        <p:grpSpPr>
          <a:xfrm>
            <a:off x="2940911" y="4509823"/>
            <a:ext cx="287338" cy="285750"/>
            <a:chOff x="4319588" y="1370013"/>
            <a:chExt cx="287338" cy="285750"/>
          </a:xfrm>
          <a:solidFill>
            <a:schemeClr val="accent3">
              <a:lumMod val="75000"/>
            </a:schemeClr>
          </a:solidFill>
        </p:grpSpPr>
        <p:sp>
          <p:nvSpPr>
            <p:cNvPr id="3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Oval 3">
            <a:extLst>
              <a:ext uri="{FF2B5EF4-FFF2-40B4-BE49-F238E27FC236}">
                <a16:creationId xmlns:a16="http://schemas.microsoft.com/office/drawing/2014/main" id="{D8BBF0E2-2DD5-F4FA-FE5D-1C341C374FA5}"/>
              </a:ext>
            </a:extLst>
          </p:cNvPr>
          <p:cNvSpPr/>
          <p:nvPr/>
        </p:nvSpPr>
        <p:spPr>
          <a:xfrm>
            <a:off x="419022" y="1159894"/>
            <a:ext cx="5243804" cy="2752531"/>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E773C25B-C870-6189-3200-391F02AB2CE7}"/>
              </a:ext>
            </a:extLst>
          </p:cNvPr>
          <p:cNvSpPr/>
          <p:nvPr/>
        </p:nvSpPr>
        <p:spPr>
          <a:xfrm>
            <a:off x="480934" y="3988625"/>
            <a:ext cx="5243804" cy="275253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EF58C274-A47B-15C7-EEDE-25E21F782973}"/>
              </a:ext>
            </a:extLst>
          </p:cNvPr>
          <p:cNvSpPr/>
          <p:nvPr/>
        </p:nvSpPr>
        <p:spPr>
          <a:xfrm>
            <a:off x="6524722" y="3988626"/>
            <a:ext cx="5243804" cy="2752531"/>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F6D2FA5-2500-AC61-3A75-9A7701DA52B4}"/>
              </a:ext>
            </a:extLst>
          </p:cNvPr>
          <p:cNvSpPr/>
          <p:nvPr/>
        </p:nvSpPr>
        <p:spPr>
          <a:xfrm>
            <a:off x="6524722" y="1150902"/>
            <a:ext cx="5243804" cy="2752531"/>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417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27" grpId="0" animBg="1"/>
      <p:bldP spid="28" grpId="0"/>
      <p:bldP spid="29" grpId="0" animBg="1"/>
      <p:bldP spid="4" grpId="0" animBg="1"/>
      <p:bldP spid="5" grpId="0" animBg="1"/>
      <p:bldP spid="6"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Purpose Statement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45573" y="1494175"/>
            <a:ext cx="6767146" cy="93833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600" dirty="0"/>
              <a:t>Analyze smart device user data in order to gain insights into how customers use non-Bellabeat smart devices. Then, we will apply these insights to Bellabeat Leaf.</a:t>
            </a:r>
            <a:endParaRPr lang="en-IN" sz="1600" dirty="0"/>
          </a:p>
        </p:txBody>
      </p:sp>
      <p:sp>
        <p:nvSpPr>
          <p:cNvPr id="39" name="Rectangle 38"/>
          <p:cNvSpPr/>
          <p:nvPr/>
        </p:nvSpPr>
        <p:spPr>
          <a:xfrm>
            <a:off x="633824" y="1140310"/>
            <a:ext cx="4323618" cy="35386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latin typeface="Arial Rounded MT Bold" panose="020F0704030504030204" pitchFamily="34" charset="0"/>
              </a:rPr>
              <a:t>Business Task</a:t>
            </a:r>
            <a:endParaRPr lang="en-IN" dirty="0">
              <a:latin typeface="Arial Rounded MT Bold" panose="020F0704030504030204" pitchFamily="34" charset="0"/>
            </a:endParaRPr>
          </a:p>
        </p:txBody>
      </p:sp>
      <p:sp>
        <p:nvSpPr>
          <p:cNvPr id="41" name="Rectangle 40"/>
          <p:cNvSpPr/>
          <p:nvPr/>
        </p:nvSpPr>
        <p:spPr>
          <a:xfrm>
            <a:off x="845573" y="4810149"/>
            <a:ext cx="6767146" cy="113695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fontAlgn="base">
              <a:buFont typeface="Arial" panose="020B0604020202020204" pitchFamily="34" charset="0"/>
              <a:buChar char="•"/>
            </a:pPr>
            <a:r>
              <a:rPr lang="en-IN" sz="1600" dirty="0"/>
              <a:t>Urška Sršen - Bellabeat’s co-founder and Chief Creative Officer</a:t>
            </a:r>
          </a:p>
          <a:p>
            <a:pPr marL="285750" indent="-285750" fontAlgn="base">
              <a:buFont typeface="Arial" panose="020B0604020202020204" pitchFamily="34" charset="0"/>
              <a:buChar char="•"/>
            </a:pPr>
            <a:r>
              <a:rPr lang="en-US" sz="1600" dirty="0"/>
              <a:t>Sando Mur - </a:t>
            </a:r>
            <a:r>
              <a:rPr lang="en-IN" sz="1600" dirty="0"/>
              <a:t>Bellabeat’s co-founder and key member of the executive team</a:t>
            </a:r>
          </a:p>
          <a:p>
            <a:pPr marL="285750" indent="-285750" fontAlgn="base">
              <a:buFont typeface="Arial" panose="020B0604020202020204" pitchFamily="34" charset="0"/>
              <a:buChar char="•"/>
            </a:pPr>
            <a:r>
              <a:rPr lang="en-US" sz="1600" dirty="0"/>
              <a:t>Bellabeat Marketing Analytics Team</a:t>
            </a:r>
            <a:endParaRPr lang="en-IN" sz="1600" dirty="0"/>
          </a:p>
        </p:txBody>
      </p:sp>
      <p:sp>
        <p:nvSpPr>
          <p:cNvPr id="42" name="Rectangle 41"/>
          <p:cNvSpPr/>
          <p:nvPr/>
        </p:nvSpPr>
        <p:spPr>
          <a:xfrm>
            <a:off x="633824" y="4456284"/>
            <a:ext cx="4323618" cy="35386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latin typeface="Arial Rounded MT Bold" panose="020F0704030504030204" pitchFamily="34" charset="0"/>
              </a:rPr>
              <a:t>Key Stakeholders</a:t>
            </a:r>
            <a:endParaRPr lang="en-IN" dirty="0">
              <a:latin typeface="Arial Rounded MT Bold" panose="020F0704030504030204" pitchFamily="34" charset="0"/>
            </a:endParaRPr>
          </a:p>
        </p:txBody>
      </p:sp>
      <p:sp>
        <p:nvSpPr>
          <p:cNvPr id="2" name="Rectangle 1">
            <a:extLst>
              <a:ext uri="{FF2B5EF4-FFF2-40B4-BE49-F238E27FC236}">
                <a16:creationId xmlns:a16="http://schemas.microsoft.com/office/drawing/2014/main" id="{AF933127-C3E7-FC53-9077-45801C8E666B}"/>
              </a:ext>
            </a:extLst>
          </p:cNvPr>
          <p:cNvSpPr/>
          <p:nvPr/>
        </p:nvSpPr>
        <p:spPr>
          <a:xfrm>
            <a:off x="845573" y="3152162"/>
            <a:ext cx="6767146" cy="93833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600" i="0" dirty="0">
                <a:solidFill>
                  <a:srgbClr val="202122"/>
                </a:solidFill>
                <a:effectLst/>
              </a:rPr>
              <a:t>Bellabeat is a wellness company founded by Urška Sršen and Sandro Mur in 2014. It is best known for its Leaf smart jewelry wearable line. The company has offices in San Francisco, Zagreb and Hong Kong.</a:t>
            </a:r>
            <a:endParaRPr lang="en-IN" sz="1700" dirty="0"/>
          </a:p>
        </p:txBody>
      </p:sp>
      <p:sp>
        <p:nvSpPr>
          <p:cNvPr id="4" name="Rectangle 3">
            <a:extLst>
              <a:ext uri="{FF2B5EF4-FFF2-40B4-BE49-F238E27FC236}">
                <a16:creationId xmlns:a16="http://schemas.microsoft.com/office/drawing/2014/main" id="{A430CAF8-CB09-CAD1-E7B9-92209DA9FE3B}"/>
              </a:ext>
            </a:extLst>
          </p:cNvPr>
          <p:cNvSpPr/>
          <p:nvPr/>
        </p:nvSpPr>
        <p:spPr>
          <a:xfrm>
            <a:off x="633824" y="2793841"/>
            <a:ext cx="4323618" cy="35386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latin typeface="Arial Rounded MT Bold" panose="020F0704030504030204" pitchFamily="34" charset="0"/>
              </a:rPr>
              <a:t>Company Information</a:t>
            </a:r>
            <a:endParaRPr lang="en-IN" dirty="0">
              <a:latin typeface="Arial Rounded MT Bold" panose="020F0704030504030204" pitchFamily="34" charset="0"/>
            </a:endParaRPr>
          </a:p>
        </p:txBody>
      </p:sp>
      <p:pic>
        <p:nvPicPr>
          <p:cNvPr id="13" name="Picture 12">
            <a:extLst>
              <a:ext uri="{FF2B5EF4-FFF2-40B4-BE49-F238E27FC236}">
                <a16:creationId xmlns:a16="http://schemas.microsoft.com/office/drawing/2014/main" id="{248895A5-5EF9-C18C-0D4A-6A8F83FEF9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6946950" y="2585816"/>
            <a:ext cx="5849675" cy="2388637"/>
          </a:xfrm>
          <a:prstGeom prst="rect">
            <a:avLst/>
          </a:prstGeom>
        </p:spPr>
      </p:pic>
    </p:spTree>
    <p:extLst>
      <p:ext uri="{BB962C8B-B14F-4D97-AF65-F5344CB8AC3E}">
        <p14:creationId xmlns:p14="http://schemas.microsoft.com/office/powerpoint/2010/main" val="2879632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855297"/>
            <a:ext cx="12192000" cy="41563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44109" y="5300460"/>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0307" y="5300460"/>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2" y="5666976"/>
            <a:ext cx="2743195"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above line graph depicts the average calories burned by individuals in a day</a:t>
            </a:r>
          </a:p>
        </p:txBody>
      </p:sp>
      <p:sp>
        <p:nvSpPr>
          <p:cNvPr id="45" name="Rectangle 44">
            <a:extLst>
              <a:ext uri="{FF2B5EF4-FFF2-40B4-BE49-F238E27FC236}">
                <a16:creationId xmlns:a16="http://schemas.microsoft.com/office/drawing/2014/main" id="{69F7E025-DDEC-4748-AAE9-9FA2A4BF1E49}"/>
              </a:ext>
            </a:extLst>
          </p:cNvPr>
          <p:cNvSpPr/>
          <p:nvPr/>
        </p:nvSpPr>
        <p:spPr>
          <a:xfrm>
            <a:off x="829411" y="5300460"/>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Data</a:t>
            </a:r>
          </a:p>
        </p:txBody>
      </p:sp>
      <p:sp>
        <p:nvSpPr>
          <p:cNvPr id="46" name="Rectangle 45">
            <a:extLst>
              <a:ext uri="{FF2B5EF4-FFF2-40B4-BE49-F238E27FC236}">
                <a16:creationId xmlns:a16="http://schemas.microsoft.com/office/drawing/2014/main" id="{84176128-6116-4C3C-9CC3-394E6E116762}"/>
              </a:ext>
            </a:extLst>
          </p:cNvPr>
          <p:cNvSpPr/>
          <p:nvPr/>
        </p:nvSpPr>
        <p:spPr>
          <a:xfrm>
            <a:off x="4715609" y="5666976"/>
            <a:ext cx="2743195" cy="974626"/>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According to dietary guidelines for Americans (2020-25), the average adult woman expends roughly 1600-2400 calories per day</a:t>
            </a:r>
          </a:p>
        </p:txBody>
      </p:sp>
      <p:sp>
        <p:nvSpPr>
          <p:cNvPr id="48" name="Rectangle 47">
            <a:extLst>
              <a:ext uri="{FF2B5EF4-FFF2-40B4-BE49-F238E27FC236}">
                <a16:creationId xmlns:a16="http://schemas.microsoft.com/office/drawing/2014/main" id="{7DDB637A-4822-4FE9-8AEA-11DEA7859049}"/>
              </a:ext>
            </a:extLst>
          </p:cNvPr>
          <p:cNvSpPr/>
          <p:nvPr/>
        </p:nvSpPr>
        <p:spPr>
          <a:xfrm>
            <a:off x="4715608" y="5297531"/>
            <a:ext cx="2743195" cy="223394"/>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Study</a:t>
            </a:r>
          </a:p>
        </p:txBody>
      </p:sp>
      <p:sp>
        <p:nvSpPr>
          <p:cNvPr id="49" name="Rectangle 48">
            <a:extLst>
              <a:ext uri="{FF2B5EF4-FFF2-40B4-BE49-F238E27FC236}">
                <a16:creationId xmlns:a16="http://schemas.microsoft.com/office/drawing/2014/main" id="{7FA68D61-8BDC-4C14-9F0D-CF0C946CD30A}"/>
              </a:ext>
            </a:extLst>
          </p:cNvPr>
          <p:cNvSpPr/>
          <p:nvPr/>
        </p:nvSpPr>
        <p:spPr>
          <a:xfrm>
            <a:off x="8601805" y="5662255"/>
            <a:ext cx="2743195" cy="974626"/>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 feature can be added to the Bellabeat app for daily calorie target so that individuals can keep track of their progress</a:t>
            </a:r>
          </a:p>
        </p:txBody>
      </p:sp>
      <p:sp>
        <p:nvSpPr>
          <p:cNvPr id="51" name="Rectangle 50">
            <a:extLst>
              <a:ext uri="{FF2B5EF4-FFF2-40B4-BE49-F238E27FC236}">
                <a16:creationId xmlns:a16="http://schemas.microsoft.com/office/drawing/2014/main" id="{FA4B18CA-09B5-4584-8D25-60B58EF68413}"/>
              </a:ext>
            </a:extLst>
          </p:cNvPr>
          <p:cNvSpPr/>
          <p:nvPr/>
        </p:nvSpPr>
        <p:spPr>
          <a:xfrm>
            <a:off x="8601806" y="5297531"/>
            <a:ext cx="274319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mj-lt"/>
                <a:cs typeface="Segoe UI" panose="020B0502040204020203" pitchFamily="34" charset="0"/>
              </a:rPr>
              <a:t>Trend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169" y="966097"/>
            <a:ext cx="9073662" cy="3966387"/>
          </a:xfrm>
          <a:prstGeom prst="rect">
            <a:avLst/>
          </a:prstGeom>
        </p:spPr>
      </p:pic>
    </p:spTree>
    <p:extLst>
      <p:ext uri="{BB962C8B-B14F-4D97-AF65-F5344CB8AC3E}">
        <p14:creationId xmlns:p14="http://schemas.microsoft.com/office/powerpoint/2010/main" val="121214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6" grpId="0"/>
      <p:bldP spid="48" grpId="0"/>
      <p:bldP spid="49"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17584"/>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above line graph depicts the average steps walked by individuals in a day</a:t>
            </a: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Data</a:t>
            </a:r>
          </a:p>
        </p:txBody>
      </p:sp>
      <p:sp>
        <p:nvSpPr>
          <p:cNvPr id="46" name="Rectangle 45">
            <a:extLst>
              <a:ext uri="{FF2B5EF4-FFF2-40B4-BE49-F238E27FC236}">
                <a16:creationId xmlns:a16="http://schemas.microsoft.com/office/drawing/2014/main" id="{84176128-6116-4C3C-9CC3-394E6E116762}"/>
              </a:ext>
            </a:extLst>
          </p:cNvPr>
          <p:cNvSpPr/>
          <p:nvPr/>
        </p:nvSpPr>
        <p:spPr>
          <a:xfrm>
            <a:off x="4485542" y="5565539"/>
            <a:ext cx="3203327" cy="974626"/>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According to a study by Amanda Paluch in 2021 – middle-aged adults who completed 7000 steps per day had a 50-70% lower risk of coronary artery risk development.</a:t>
            </a: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43656"/>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Study</a:t>
            </a:r>
          </a:p>
        </p:txBody>
      </p:sp>
      <p:sp>
        <p:nvSpPr>
          <p:cNvPr id="49" name="Rectangle 48">
            <a:extLst>
              <a:ext uri="{FF2B5EF4-FFF2-40B4-BE49-F238E27FC236}">
                <a16:creationId xmlns:a16="http://schemas.microsoft.com/office/drawing/2014/main" id="{7FA68D61-8BDC-4C14-9F0D-CF0C946CD30A}"/>
              </a:ext>
            </a:extLst>
          </p:cNvPr>
          <p:cNvSpPr/>
          <p:nvPr/>
        </p:nvSpPr>
        <p:spPr>
          <a:xfrm>
            <a:off x="8601806" y="5565539"/>
            <a:ext cx="2743195"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 feature can be added to the Bellabeat app for daily steps target, similar to the calorie target.</a:t>
            </a: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mj-lt"/>
                <a:cs typeface="Segoe UI" panose="020B0502040204020203" pitchFamily="34" charset="0"/>
              </a:rPr>
              <a:t>Trend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005" y="290145"/>
            <a:ext cx="10058400" cy="4431323"/>
          </a:xfrm>
          <a:prstGeom prst="rect">
            <a:avLst/>
          </a:prstGeom>
        </p:spPr>
      </p:pic>
    </p:spTree>
    <p:extLst>
      <p:ext uri="{BB962C8B-B14F-4D97-AF65-F5344CB8AC3E}">
        <p14:creationId xmlns:p14="http://schemas.microsoft.com/office/powerpoint/2010/main" val="21546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6" grpId="0"/>
      <p:bldP spid="48" grpId="0"/>
      <p:bldP spid="4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0"/>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above line graphs depict the total intensity and calories burned by individuals per hour</a:t>
            </a: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Data</a:t>
            </a: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Story</a:t>
            </a: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mj-lt"/>
                <a:cs typeface="Segoe UI" panose="020B0502040204020203" pitchFamily="34" charset="0"/>
              </a:rPr>
              <a:t>Trend</a:t>
            </a:r>
          </a:p>
        </p:txBody>
      </p:sp>
      <p:sp>
        <p:nvSpPr>
          <p:cNvPr id="17" name="Rectangle 16">
            <a:extLst>
              <a:ext uri="{FF2B5EF4-FFF2-40B4-BE49-F238E27FC236}">
                <a16:creationId xmlns:a16="http://schemas.microsoft.com/office/drawing/2014/main" id="{84176128-6116-4C3C-9CC3-394E6E116762}"/>
              </a:ext>
            </a:extLst>
          </p:cNvPr>
          <p:cNvSpPr/>
          <p:nvPr/>
        </p:nvSpPr>
        <p:spPr>
          <a:xfrm>
            <a:off x="4485542" y="5565539"/>
            <a:ext cx="3203327" cy="48731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On an average, the individuals are active from 8 AM to 8 PM</a:t>
            </a:r>
          </a:p>
        </p:txBody>
      </p:sp>
      <p:sp>
        <p:nvSpPr>
          <p:cNvPr id="18" name="Rectangle 17">
            <a:extLst>
              <a:ext uri="{FF2B5EF4-FFF2-40B4-BE49-F238E27FC236}">
                <a16:creationId xmlns:a16="http://schemas.microsoft.com/office/drawing/2014/main" id="{7FA68D61-8BDC-4C14-9F0D-CF0C946CD30A}"/>
              </a:ext>
            </a:extLst>
          </p:cNvPr>
          <p:cNvSpPr/>
          <p:nvPr/>
        </p:nvSpPr>
        <p:spPr>
          <a:xfrm>
            <a:off x="8601806" y="5565539"/>
            <a:ext cx="2901346" cy="48731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Individuals are most active from 5 to 7 PM on an average.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55" y="717490"/>
            <a:ext cx="5869817" cy="321267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9785" y="717490"/>
            <a:ext cx="5869818" cy="3212672"/>
          </a:xfrm>
          <a:prstGeom prst="rect">
            <a:avLst/>
          </a:prstGeom>
        </p:spPr>
      </p:pic>
    </p:spTree>
    <p:extLst>
      <p:ext uri="{BB962C8B-B14F-4D97-AF65-F5344CB8AC3E}">
        <p14:creationId xmlns:p14="http://schemas.microsoft.com/office/powerpoint/2010/main" val="121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17584"/>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974626"/>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above area chart depicts the average active distance covered by individuals in a day, sorted by intensity.</a:t>
            </a: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Data</a:t>
            </a:r>
          </a:p>
        </p:txBody>
      </p:sp>
      <p:sp>
        <p:nvSpPr>
          <p:cNvPr id="46" name="Rectangle 45">
            <a:extLst>
              <a:ext uri="{FF2B5EF4-FFF2-40B4-BE49-F238E27FC236}">
                <a16:creationId xmlns:a16="http://schemas.microsoft.com/office/drawing/2014/main" id="{84176128-6116-4C3C-9CC3-394E6E116762}"/>
              </a:ext>
            </a:extLst>
          </p:cNvPr>
          <p:cNvSpPr/>
          <p:nvPr/>
        </p:nvSpPr>
        <p:spPr>
          <a:xfrm>
            <a:off x="4485542" y="5565539"/>
            <a:ext cx="3203327" cy="974626"/>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We can clearly see that ‘Lightly Active Distance’ takes up a large amount of distance covered by individuals, followed by ‘Very Active Distance’.</a:t>
            </a: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Story</a:t>
            </a:r>
          </a:p>
        </p:txBody>
      </p:sp>
      <p:sp>
        <p:nvSpPr>
          <p:cNvPr id="49" name="Rectangle 48">
            <a:extLst>
              <a:ext uri="{FF2B5EF4-FFF2-40B4-BE49-F238E27FC236}">
                <a16:creationId xmlns:a16="http://schemas.microsoft.com/office/drawing/2014/main" id="{7FA68D61-8BDC-4C14-9F0D-CF0C946CD30A}"/>
              </a:ext>
            </a:extLst>
          </p:cNvPr>
          <p:cNvSpPr/>
          <p:nvPr/>
        </p:nvSpPr>
        <p:spPr>
          <a:xfrm>
            <a:off x="8601806" y="5565539"/>
            <a:ext cx="2743195" cy="730969"/>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Individuals usually cover more light distance, usually when walking during work or household chores.</a:t>
            </a: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mj-lt"/>
                <a:cs typeface="Segoe UI" panose="020B0502040204020203" pitchFamily="34" charset="0"/>
              </a:rPr>
              <a:t>Trend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005" y="253062"/>
            <a:ext cx="10058400" cy="4382400"/>
          </a:xfrm>
          <a:prstGeom prst="rect">
            <a:avLst/>
          </a:prstGeom>
        </p:spPr>
      </p:pic>
    </p:spTree>
    <p:extLst>
      <p:ext uri="{BB962C8B-B14F-4D97-AF65-F5344CB8AC3E}">
        <p14:creationId xmlns:p14="http://schemas.microsoft.com/office/powerpoint/2010/main" val="290604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6" grpId="0"/>
      <p:bldP spid="48" grpId="0"/>
      <p:bldP spid="49"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173032"/>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974626"/>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above area chart depicts the average active minutes by individuals in a day, sorted by intensity.</a:t>
            </a: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Data</a:t>
            </a:r>
          </a:p>
        </p:txBody>
      </p:sp>
      <p:sp>
        <p:nvSpPr>
          <p:cNvPr id="46" name="Rectangle 45">
            <a:extLst>
              <a:ext uri="{FF2B5EF4-FFF2-40B4-BE49-F238E27FC236}">
                <a16:creationId xmlns:a16="http://schemas.microsoft.com/office/drawing/2014/main" id="{84176128-6116-4C3C-9CC3-394E6E116762}"/>
              </a:ext>
            </a:extLst>
          </p:cNvPr>
          <p:cNvSpPr/>
          <p:nvPr/>
        </p:nvSpPr>
        <p:spPr>
          <a:xfrm>
            <a:off x="4485542" y="5565539"/>
            <a:ext cx="3203327" cy="974626"/>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We can clearly see that ‘Sedentary Minutes’ takes up a huge amount of active minutes by individuals, followed by ‘Lightly Active Minutes’.</a:t>
            </a: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Story</a:t>
            </a:r>
          </a:p>
        </p:txBody>
      </p:sp>
      <p:sp>
        <p:nvSpPr>
          <p:cNvPr id="49" name="Rectangle 48">
            <a:extLst>
              <a:ext uri="{FF2B5EF4-FFF2-40B4-BE49-F238E27FC236}">
                <a16:creationId xmlns:a16="http://schemas.microsoft.com/office/drawing/2014/main" id="{7FA68D61-8BDC-4C14-9F0D-CF0C946CD30A}"/>
              </a:ext>
            </a:extLst>
          </p:cNvPr>
          <p:cNvSpPr/>
          <p:nvPr/>
        </p:nvSpPr>
        <p:spPr>
          <a:xfrm>
            <a:off x="8414769" y="5565539"/>
            <a:ext cx="3314700" cy="974626"/>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Individuals usually spend majority of their time sedentary (working, sitting or sleeping), hence ‘Sedentary Minutes’ takes up for more than 50% of the total active minutes.</a:t>
            </a: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mj-lt"/>
                <a:cs typeface="Segoe UI" panose="020B0502040204020203" pitchFamily="34" charset="0"/>
              </a:rPr>
              <a:t>Trend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005" y="248451"/>
            <a:ext cx="10058400" cy="4391621"/>
          </a:xfrm>
          <a:prstGeom prst="rect">
            <a:avLst/>
          </a:prstGeom>
        </p:spPr>
      </p:pic>
    </p:spTree>
    <p:extLst>
      <p:ext uri="{BB962C8B-B14F-4D97-AF65-F5344CB8AC3E}">
        <p14:creationId xmlns:p14="http://schemas.microsoft.com/office/powerpoint/2010/main" val="247783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6" grpId="0"/>
      <p:bldP spid="48" grpId="0"/>
      <p:bldP spid="49" grpId="0"/>
      <p:bldP spid="51"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16c05727-aa75-4e4a-9b5f-8a80a1165891"/>
    <ds:schemaRef ds:uri="http://schemas.microsoft.com/office/infopath/2007/PartnerControls"/>
    <ds:schemaRef ds:uri="http://purl.org/dc/terms/"/>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1611</Words>
  <Application>Microsoft Office PowerPoint</Application>
  <PresentationFormat>Widescreen</PresentationFormat>
  <Paragraphs>160</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Rounded MT Bold</vt:lpstr>
      <vt:lpstr>Calibri</vt:lpstr>
      <vt:lpstr>Century Gothic</vt:lpstr>
      <vt:lpstr>Segoe UI Light</vt:lpstr>
      <vt:lpstr>Office Theme</vt:lpstr>
      <vt:lpstr>Bellabeat Data Analysis Case Study How can a wellness technology company play it smart?</vt:lpstr>
      <vt:lpstr>Project analysis slide 3</vt:lpstr>
      <vt:lpstr>Project analysis slide 10</vt:lpstr>
      <vt:lpstr>Project analysis slide 3</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6</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2023-03-28T08:20:02Z</dcterms:created>
  <dcterms:modified xsi:type="dcterms:W3CDTF">2023-10-31T09:43:28Z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