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3430" r:id="rId7"/>
    <p:sldId id="261" r:id="rId8"/>
    <p:sldId id="3427" r:id="rId9"/>
    <p:sldId id="3426" r:id="rId10"/>
    <p:sldId id="264" r:id="rId11"/>
    <p:sldId id="3428" r:id="rId12"/>
    <p:sldId id="34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71" d="100"/>
          <a:sy n="71" d="100"/>
        </p:scale>
        <p:origin x="882" y="60"/>
      </p:cViewPr>
      <p:guideLst/>
    </p:cSldViewPr>
  </p:slideViewPr>
  <p:outlineViewPr>
    <p:cViewPr>
      <p:scale>
        <a:sx n="33" d="100"/>
        <a:sy n="33" d="100"/>
      </p:scale>
      <p:origin x="0" y="-34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607C-D236-4645-A20B-5E68E2B2DD8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C0505-1CC2-4826-B217-B9502CC76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D4ED-7D03-197C-A090-4C98F8B6C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5C3D3-368D-33CF-BAF9-6712E119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181D-90BF-F3D9-B486-559231EC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D473-CC08-F9DD-5996-E4D3E1E4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EE5B-662F-E927-F461-A7ACD5D5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3864-1307-3115-F988-5CE7D459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4B77-0875-CE94-4564-98C64CDBB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BF22-6B30-1465-BF69-F6164FAA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5E70-7CAD-1BC3-CEE5-7EAAD669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CAA8-D3EA-38BA-751F-D1A060E4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3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CC843-76D8-B9FD-7106-D1208B07F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2829C-7C72-4191-6A90-08FD500B8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54AB-F821-7F16-F171-FA4BA8A8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EA3A-3AB0-B674-39ED-E10B5ED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0BD5-C557-7FE0-B71B-3A77DDE1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8757-1873-60D7-91D4-929022B8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F894-95AA-2801-E567-50CEA214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0E35-6228-ACFA-8A45-79F8AE87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40F-A993-CF7F-3D26-772AFD5F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AF79-A1B0-2155-7C17-A846B975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B4E3-2716-5D1A-1C6B-FED40ABE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74DA0-0A41-BB75-8C3E-88E7F6BA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9394-5E82-A64C-8A28-BD572225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0ED0-23A7-EB2A-DE4C-4F251492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4654-2576-BBB9-B8C7-7EF0DCDB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7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65F-BD49-D188-C451-4FBE5EF1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80BB-AB3E-AAEC-EA2E-AFB99188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2AA48-D091-6044-2174-AB7FAFED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CCBAE-0595-5D0D-076A-DA996DCA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B1B9-DFEC-B08D-5B0D-A4FC26F5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45615-4916-1DC8-08AC-D28167D4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4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0AD6-278E-23AA-2C35-F9872AE3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3187-2C65-B49F-BE8E-2D3F370B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1EC47-214F-2F2C-1D06-E64A1149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68B4D-F2F0-5DDA-CE4C-E6278AE61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47F99-DA66-8DE9-D055-113F6AB5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BF7B0-F5E7-502A-114D-8279B1BB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C45CB-9391-09AB-3132-9D294DA6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CACAE-ABA2-0FBD-8D9B-660C3031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0AA5-5E0B-61B8-69BE-E3A7B4BD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CCEE8-CB6D-432C-4DE7-97E41A6B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C30E4-B012-053F-6E9B-B9888EA4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F0B2E-DBFE-E6DF-E8E7-8DB9725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FF75A-FAC8-439A-FC05-20265399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BB9F-CCBD-6A25-9241-42D73740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8A11-31B2-2D1A-0736-5C6EC9E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B0CC-8653-60A7-722D-9F4DC727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E3FF-78C1-1573-65CB-D180AAD4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E00CB-84C8-DF53-ECED-4FACE5C86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48C17-17AF-CE63-4276-A16E3B91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F7F94-9945-ABEB-E503-A431F7C9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5A89-C630-A218-EC93-225A679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D96A-79C2-AF1A-2F49-AE16AA88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DC02F-B89E-715E-EE53-C891C4B89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B43F-101F-FC55-C0D1-E0449936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B293-4C4B-7FFD-9AAD-06888455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13-09-2022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9D623-4D3A-A7DC-D838-C67CA4D2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21291-E5D4-F09A-EF5F-6DFB66CB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E4493-8A98-EEA1-E004-5F431A64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5272-8D63-AAF3-2613-B92E754A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326E-9F54-EC27-B40D-81857E5A4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13-09-2022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15F2-6B58-C1C1-0C80-B0769E98E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ABC3-2889-0BCA-B5F1-B8C8BDD5B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887F-4498-438C-908A-2378B4424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D_5QcF72j0" TargetMode="External"/><Relationship Id="rId3" Type="http://schemas.openxmlformats.org/officeDocument/2006/relationships/hyperlink" Target="http://www.ijareeie.com/upload/2021/april/45_PAPER%202_NC.pdf" TargetMode="External"/><Relationship Id="rId7" Type="http://schemas.openxmlformats.org/officeDocument/2006/relationships/hyperlink" Target="https://www.youtube.com/watch?v=Kv1xnqfPLQA" TargetMode="External"/><Relationship Id="rId2" Type="http://schemas.openxmlformats.org/officeDocument/2006/relationships/hyperlink" Target="https://www.irjet.net/archives/V5/i6/IRJET-V5I625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-cihbjY49I" TargetMode="External"/><Relationship Id="rId5" Type="http://schemas.openxmlformats.org/officeDocument/2006/relationships/hyperlink" Target="https://www.youtube.com/watch?v=yR1dVawvA14" TargetMode="External"/><Relationship Id="rId4" Type="http://schemas.openxmlformats.org/officeDocument/2006/relationships/hyperlink" Target="https://learnmech.com/design-automated-coil-winding-machin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D2841C-5CAF-DE37-93FA-3D6E44AAA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360" y="702331"/>
            <a:ext cx="9930176" cy="128626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Design and Analysis of Automatic Multi Bobbin Wire Winder</a:t>
            </a:r>
            <a:endParaRPr lang="en-IN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A70B3-C5A9-D813-4BC0-5E0271619EA9}"/>
              </a:ext>
            </a:extLst>
          </p:cNvPr>
          <p:cNvSpPr/>
          <p:nvPr/>
        </p:nvSpPr>
        <p:spPr>
          <a:xfrm>
            <a:off x="1241480" y="2332653"/>
            <a:ext cx="9709040" cy="4124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Name: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Prasad Hiray (UG Student, Mechanical Dept- VIIT, Pune)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Shreerang</a:t>
            </a: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Karambelkar </a:t>
            </a: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(UG Student, Mechanical Dept- VIIT, Pune)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Rutvik</a:t>
            </a: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Khaire</a:t>
            </a: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(UG Student, Mechanical Dept- VIIT, Pune)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Kunal Kulkarni (UG Student, Mechanical Dept- VIIT, Pune)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rgbClr val="1111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Somatkar (</a:t>
            </a:r>
            <a:r>
              <a:rPr lang="en-IN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r>
              <a:rPr lang="en-US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Mechanical Dept</a:t>
            </a:r>
            <a:r>
              <a:rPr lang="en-IN" dirty="0">
                <a:solidFill>
                  <a:srgbClr val="1111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VIIT, Pune)</a:t>
            </a:r>
            <a:endParaRPr lang="en-US" dirty="0">
              <a:solidFill>
                <a:srgbClr val="1111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9FFF-5719-94F9-06E1-001D3B3B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4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C995-5B13-C928-8D37-8080F086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706"/>
            <a:ext cx="10433180" cy="71722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64C8-41CF-B614-351D-D98BC10A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43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clamping and entanglement of wire is possible.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supplanting bobbins is done.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bobbin after filling does not interfere production process.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rate will upsurge.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cost-benefit ratio.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Automate the production line for wire drawing process using Automatic multiple bobbin winder.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39EAD-6BA6-4427-2165-B04B7EDD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5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8680-F970-50DD-89C8-B3C2EE17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ED0BAC-D07E-79D9-6884-2B3D7093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Vaskar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Zambare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Vhora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(2018). DESIGN AND DEVELOPMENT OF AUTOMATIC COIL WINDING MACHINE.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https://www.irjet.net/archives/V5/i6/IRJET-V5I6258.pdf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Devarajapandian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Shanmuganantham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Kannadhasan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Performance of Winding Machine in Transmitter and Receiver for PLC Applications.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http://www.ijareeie.com/upload/2021/april/45_PAPER%202_NC.pdf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https://learnmech.com/design-automated-coil-winding-machine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https://www.youtube.com/watch?v=yR1dVawvA14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https://www.youtube.com/watch?v=x-cihbjY49I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https://www.youtube.com/watch?v=Kv1xnqfPLQA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https://www.youtube.com/watch?v=pD_5QcF72j0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8313D-0CB6-32C1-B96B-031770B7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5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AB97-1F27-4631-8931-40B52DE0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2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E5D82-A2C1-992B-651D-589530A3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1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9757-72E2-25F6-0878-FD862766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0A2F-6D61-1C88-6246-68AF25CF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rmAutofit fontScale="85000" lnSpcReduction="20000"/>
          </a:bodyPr>
          <a:lstStyle/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-252000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A9F1-098F-093E-197A-BC509716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F47E0-6676-FFA9-3967-3DF0E59F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5" t="16871" r="17117" b="13876"/>
          <a:stretch/>
        </p:blipFill>
        <p:spPr>
          <a:xfrm>
            <a:off x="4570445" y="1621015"/>
            <a:ext cx="6783355" cy="47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4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761-FA80-0D88-5B99-F0BE3358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54548"/>
          </a:xfrm>
        </p:spPr>
        <p:txBody>
          <a:bodyPr/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9088-09A3-C9E3-8EFB-4873DBDD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Winding machines have been being used in industry throughout the previous two centuries.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wire drawing machines ordinarily work utilizing a solitary winder and one bobbin to be filled and hence, halting the production line to change bobbins is essential.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improve cost and advantage computation and increment in the speed of Production, we are presenting Automatic Multi Bobbin Winder.</a:t>
            </a:r>
          </a:p>
          <a:p>
            <a:pPr marL="0"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winding machine has three bobbins stacked which can be taken out from the twisting in the wake of filling without interfering with the production line.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8C9E-8046-795D-0931-3A4E7AE9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1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F94-73E9-0248-6393-03103E43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5713"/>
            <a:ext cx="10115939" cy="81053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F036-F638-DE41-9BB2-25CB12F5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48802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Automatic Multi Bobbin winder.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Supplanting bobbin, clamping and entanglement of wire to be done automatically.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human involvement with maximum 1 person operating the machine.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for changing of Bobbins.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considered :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 stripping and entanglement mechanism work in right order.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Bobbin to filled at a time.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final winding process in wire drawing to be done.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31847-47EE-3EC8-8752-FDE34AB3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D672-91AB-704A-EE37-ED17B41B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19A1-B8DA-3D78-8968-E756A8EDE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wire drawing machine needs winder to wound wire around bobbins/Spindles.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bobbin supplanted on winder.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Clamping and entanglement of wire on Bobbin was done manually.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for changing bobbin and feeding wire is about 5 minutes on most of the current machines.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little or no automation in winding procedure.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style multi bobbin winders are available but are having complex structure.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scale Industries cannot afford highly expensive machines.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5B1FF-7830-B5C3-2406-908B2F6F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4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8DE-7711-1DEC-DB4C-A6D14499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277"/>
            <a:ext cx="10515600" cy="88436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CC077-901B-1622-5DA0-82A78F82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6</a:t>
            </a:fld>
            <a:endParaRPr lang="en-IN"/>
          </a:p>
        </p:txBody>
      </p:sp>
      <p:sp>
        <p:nvSpPr>
          <p:cNvPr id="8" name="Google Shape;782;p15">
            <a:extLst>
              <a:ext uri="{FF2B5EF4-FFF2-40B4-BE49-F238E27FC236}">
                <a16:creationId xmlns:a16="http://schemas.microsoft.com/office/drawing/2014/main" id="{4A6C4A04-7DA0-A904-5D2A-88BF31748187}"/>
              </a:ext>
            </a:extLst>
          </p:cNvPr>
          <p:cNvSpPr/>
          <p:nvPr/>
        </p:nvSpPr>
        <p:spPr>
          <a:xfrm>
            <a:off x="757983" y="1762273"/>
            <a:ext cx="2787650" cy="800304"/>
          </a:xfrm>
          <a:prstGeom prst="chevro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/>
              <a:t>Production Line analysis</a:t>
            </a:r>
          </a:p>
        </p:txBody>
      </p:sp>
      <p:sp>
        <p:nvSpPr>
          <p:cNvPr id="9" name="Google Shape;782;p15">
            <a:extLst>
              <a:ext uri="{FF2B5EF4-FFF2-40B4-BE49-F238E27FC236}">
                <a16:creationId xmlns:a16="http://schemas.microsoft.com/office/drawing/2014/main" id="{6A6E5DA5-B935-899E-486A-32B897DB88FA}"/>
              </a:ext>
            </a:extLst>
          </p:cNvPr>
          <p:cNvSpPr/>
          <p:nvPr/>
        </p:nvSpPr>
        <p:spPr>
          <a:xfrm>
            <a:off x="2597412" y="2829341"/>
            <a:ext cx="3498588" cy="800304"/>
          </a:xfrm>
          <a:prstGeom prst="chevro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/>
              <a:t>Disadvantages of single spindle machines </a:t>
            </a:r>
          </a:p>
        </p:txBody>
      </p:sp>
      <p:sp>
        <p:nvSpPr>
          <p:cNvPr id="10" name="Google Shape;782;p15">
            <a:extLst>
              <a:ext uri="{FF2B5EF4-FFF2-40B4-BE49-F238E27FC236}">
                <a16:creationId xmlns:a16="http://schemas.microsoft.com/office/drawing/2014/main" id="{B3CC7622-762E-E70E-D981-4278C7D97277}"/>
              </a:ext>
            </a:extLst>
          </p:cNvPr>
          <p:cNvSpPr/>
          <p:nvPr/>
        </p:nvSpPr>
        <p:spPr>
          <a:xfrm>
            <a:off x="4745067" y="3996396"/>
            <a:ext cx="3008671" cy="800304"/>
          </a:xfrm>
          <a:prstGeom prst="chevro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/>
              <a:t>Available Solutions </a:t>
            </a:r>
          </a:p>
        </p:txBody>
      </p:sp>
      <p:sp>
        <p:nvSpPr>
          <p:cNvPr id="11" name="Google Shape;782;p15">
            <a:extLst>
              <a:ext uri="{FF2B5EF4-FFF2-40B4-BE49-F238E27FC236}">
                <a16:creationId xmlns:a16="http://schemas.microsoft.com/office/drawing/2014/main" id="{523A12FD-B72F-CE83-83BA-9093F2CBF71C}"/>
              </a:ext>
            </a:extLst>
          </p:cNvPr>
          <p:cNvSpPr/>
          <p:nvPr/>
        </p:nvSpPr>
        <p:spPr>
          <a:xfrm>
            <a:off x="6249402" y="5163451"/>
            <a:ext cx="4240116" cy="884361"/>
          </a:xfrm>
          <a:prstGeom prst="chevro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/>
              <a:t>Design &amp; Development of Multi Bobbin Winder</a:t>
            </a:r>
          </a:p>
        </p:txBody>
      </p:sp>
    </p:spTree>
    <p:extLst>
      <p:ext uri="{BB962C8B-B14F-4D97-AF65-F5344CB8AC3E}">
        <p14:creationId xmlns:p14="http://schemas.microsoft.com/office/powerpoint/2010/main" val="416020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D8FF-7111-8A8F-EEBF-C6C52814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2633" cy="6892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A6F64-B244-621A-A40A-C1A498DF3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4" t="20582" r="19539" b="15147"/>
          <a:stretch/>
        </p:blipFill>
        <p:spPr>
          <a:xfrm>
            <a:off x="627611" y="1864890"/>
            <a:ext cx="4536489" cy="3128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52A1A-0F17-445C-E4CF-D7681FAE4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0" t="20136" r="11454" b="9796"/>
          <a:stretch/>
        </p:blipFill>
        <p:spPr>
          <a:xfrm>
            <a:off x="5728531" y="2609237"/>
            <a:ext cx="6117980" cy="3750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A79241-2FB1-1DA3-74C9-51F523E1BB53}"/>
              </a:ext>
            </a:extLst>
          </p:cNvPr>
          <p:cNvSpPr txBox="1"/>
          <p:nvPr/>
        </p:nvSpPr>
        <p:spPr>
          <a:xfrm>
            <a:off x="5849516" y="2165052"/>
            <a:ext cx="30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 Bobbin Winder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33B07-B565-56EC-D4ED-DBCEF8C8FA77}"/>
              </a:ext>
            </a:extLst>
          </p:cNvPr>
          <p:cNvSpPr txBox="1"/>
          <p:nvPr/>
        </p:nvSpPr>
        <p:spPr>
          <a:xfrm>
            <a:off x="627611" y="1462362"/>
            <a:ext cx="30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Winding Traveller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33A1A8-CCCE-9666-C454-50D6D015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61C0-FD82-C242-4611-6906BA35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5188" cy="7572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Specifications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D2B8D9-4D82-C903-BFCB-C06137B9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5087128"/>
          </a:xfrm>
        </p:spPr>
        <p:txBody>
          <a:bodyPr>
            <a:normAutofit/>
          </a:bodyPr>
          <a:lstStyle/>
          <a:p>
            <a:r>
              <a:rPr lang="en-IN" sz="2000" dirty="0"/>
              <a:t>Horizontal Tripod style winder: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Bobbin capacity- 40 kg wire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Wires preferred- All metals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Motor Specs: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/>
              <a:t> 1 Hp Induction motor for Bobbin’s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/>
              <a:t>3 Hp Induction motor for Tripod frame with 3 Bobbins.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Electrical Panel to operate machine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Traveller Specs: 1 Hp Synchronous motor with Pulley on screw for thorough winding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Entanglement Mechanism: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/>
              <a:t>1 Hp motor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B0141-49EB-8FDA-A3B6-AC0C68E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887F-4498-438C-908A-2378B442452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24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37B1-CA96-486C-B120-773683BBF955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39401"/>
              </p:ext>
            </p:extLst>
          </p:nvPr>
        </p:nvGraphicFramePr>
        <p:xfrm>
          <a:off x="276781" y="1736547"/>
          <a:ext cx="5876822" cy="275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323674" imgH="5295939" progId="Word.Document.12">
                  <p:embed/>
                </p:oleObj>
              </mc:Choice>
              <mc:Fallback>
                <p:oleObj name="Document" r:id="rId2" imgW="11323674" imgH="529593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781" y="1736547"/>
                        <a:ext cx="5876822" cy="2753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B915E2-3C45-2D53-C334-6EBF41D2D706}"/>
              </a:ext>
            </a:extLst>
          </p:cNvPr>
          <p:cNvSpPr txBox="1"/>
          <p:nvPr/>
        </p:nvSpPr>
        <p:spPr>
          <a:xfrm>
            <a:off x="6253486" y="1332031"/>
            <a:ext cx="33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Deformation-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15DF7-0154-ED00-EB5C-99138767E9E2}"/>
              </a:ext>
            </a:extLst>
          </p:cNvPr>
          <p:cNvSpPr txBox="1"/>
          <p:nvPr/>
        </p:nvSpPr>
        <p:spPr>
          <a:xfrm>
            <a:off x="276781" y="1267215"/>
            <a:ext cx="36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Stress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C97FEFB-B0BD-6A48-843E-2D7264DF6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449824"/>
              </p:ext>
            </p:extLst>
          </p:nvPr>
        </p:nvGraphicFramePr>
        <p:xfrm>
          <a:off x="6328130" y="1736547"/>
          <a:ext cx="5688963" cy="275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338560" imgH="5197014" progId="Word.Document.12">
                  <p:embed/>
                </p:oleObj>
              </mc:Choice>
              <mc:Fallback>
                <p:oleObj name="Document" r:id="rId4" imgW="11338560" imgH="5197014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820C0B4-C8A2-B5F9-4F97-BD2AABC089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8130" y="1736547"/>
                        <a:ext cx="5688963" cy="2753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B4A6BD-5F1E-19CA-BA9F-619BC008B9F1}"/>
              </a:ext>
            </a:extLst>
          </p:cNvPr>
          <p:cNvSpPr txBox="1"/>
          <p:nvPr/>
        </p:nvSpPr>
        <p:spPr>
          <a:xfrm>
            <a:off x="6634064" y="4866687"/>
            <a:ext cx="45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0.038 mm Max Deformation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B596C-F510-F487-1FC0-B1E56694EEB9}"/>
              </a:ext>
            </a:extLst>
          </p:cNvPr>
          <p:cNvSpPr txBox="1"/>
          <p:nvPr/>
        </p:nvSpPr>
        <p:spPr>
          <a:xfrm>
            <a:off x="559837" y="4866687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2.4906 MPa – max stress</a:t>
            </a:r>
          </a:p>
        </p:txBody>
      </p:sp>
    </p:spTree>
    <p:extLst>
      <p:ext uri="{BB962C8B-B14F-4D97-AF65-F5344CB8AC3E}">
        <p14:creationId xmlns:p14="http://schemas.microsoft.com/office/powerpoint/2010/main" val="307198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661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Document</vt:lpstr>
      <vt:lpstr>Design and Analysis of Automatic Multi Bobbin Wire Winder</vt:lpstr>
      <vt:lpstr>Outline</vt:lpstr>
      <vt:lpstr>Introduction </vt:lpstr>
      <vt:lpstr>Objectives</vt:lpstr>
      <vt:lpstr>Literature Review</vt:lpstr>
      <vt:lpstr>Methodology</vt:lpstr>
      <vt:lpstr>Design</vt:lpstr>
      <vt:lpstr>Machine Specifications </vt:lpstr>
      <vt:lpstr>Analysis</vt:lpstr>
      <vt:lpstr>Conclusion</vt:lpstr>
      <vt:lpstr>References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Automatic Tripod Style Horizontal Multi Bobbin Wire Winder</dc:title>
  <dc:creator>Rushikesh Ghule</dc:creator>
  <cp:lastModifiedBy>kunal kulkarni</cp:lastModifiedBy>
  <cp:revision>7</cp:revision>
  <dcterms:created xsi:type="dcterms:W3CDTF">2022-09-13T13:59:11Z</dcterms:created>
  <dcterms:modified xsi:type="dcterms:W3CDTF">2023-11-02T13:02:50Z</dcterms:modified>
</cp:coreProperties>
</file>