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7"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shikesh Ghule" initials="RG" lastIdx="1" clrIdx="0">
    <p:extLst>
      <p:ext uri="{19B8F6BF-5375-455C-9EA6-DF929625EA0E}">
        <p15:presenceInfo xmlns:p15="http://schemas.microsoft.com/office/powerpoint/2012/main" userId="Rushikesh Ghu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14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4"/>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4A68E1-7789-4050-A938-B4D1E4DDE385}"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E5015-F652-4C02-9A7F-EFF7596BDB98}" type="slidenum">
              <a:rPr lang="en-IN" smtClean="0"/>
              <a:t>‹#›</a:t>
            </a:fld>
            <a:endParaRPr lang="en-IN"/>
          </a:p>
        </p:txBody>
      </p:sp>
    </p:spTree>
    <p:extLst>
      <p:ext uri="{BB962C8B-B14F-4D97-AF65-F5344CB8AC3E}">
        <p14:creationId xmlns:p14="http://schemas.microsoft.com/office/powerpoint/2010/main" val="255180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A68E1-7789-4050-A938-B4D1E4DDE385}"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E5015-F652-4C02-9A7F-EFF7596BDB98}" type="slidenum">
              <a:rPr lang="en-IN" smtClean="0"/>
              <a:t>‹#›</a:t>
            </a:fld>
            <a:endParaRPr lang="en-IN"/>
          </a:p>
        </p:txBody>
      </p:sp>
    </p:spTree>
    <p:extLst>
      <p:ext uri="{BB962C8B-B14F-4D97-AF65-F5344CB8AC3E}">
        <p14:creationId xmlns:p14="http://schemas.microsoft.com/office/powerpoint/2010/main" val="396495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7" y="511177"/>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2" y="511177"/>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A68E1-7789-4050-A938-B4D1E4DDE385}"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E5015-F652-4C02-9A7F-EFF7596BDB98}" type="slidenum">
              <a:rPr lang="en-IN" smtClean="0"/>
              <a:t>‹#›</a:t>
            </a:fld>
            <a:endParaRPr lang="en-IN"/>
          </a:p>
        </p:txBody>
      </p:sp>
    </p:spTree>
    <p:extLst>
      <p:ext uri="{BB962C8B-B14F-4D97-AF65-F5344CB8AC3E}">
        <p14:creationId xmlns:p14="http://schemas.microsoft.com/office/powerpoint/2010/main" val="269057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A68E1-7789-4050-A938-B4D1E4DDE385}"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E5015-F652-4C02-9A7F-EFF7596BDB98}" type="slidenum">
              <a:rPr lang="en-IN" smtClean="0"/>
              <a:t>‹#›</a:t>
            </a:fld>
            <a:endParaRPr lang="en-IN"/>
          </a:p>
        </p:txBody>
      </p:sp>
    </p:spTree>
    <p:extLst>
      <p:ext uri="{BB962C8B-B14F-4D97-AF65-F5344CB8AC3E}">
        <p14:creationId xmlns:p14="http://schemas.microsoft.com/office/powerpoint/2010/main" val="174743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A68E1-7789-4050-A938-B4D1E4DDE385}"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E5015-F652-4C02-9A7F-EFF7596BDB98}" type="slidenum">
              <a:rPr lang="en-IN" smtClean="0"/>
              <a:t>‹#›</a:t>
            </a:fld>
            <a:endParaRPr lang="en-IN"/>
          </a:p>
        </p:txBody>
      </p:sp>
    </p:spTree>
    <p:extLst>
      <p:ext uri="{BB962C8B-B14F-4D97-AF65-F5344CB8AC3E}">
        <p14:creationId xmlns:p14="http://schemas.microsoft.com/office/powerpoint/2010/main" val="3429386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6"/>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6"/>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4A68E1-7789-4050-A938-B4D1E4DDE385}"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E5015-F652-4C02-9A7F-EFF7596BDB98}" type="slidenum">
              <a:rPr lang="en-IN" smtClean="0"/>
              <a:t>‹#›</a:t>
            </a:fld>
            <a:endParaRPr lang="en-IN"/>
          </a:p>
        </p:txBody>
      </p:sp>
    </p:spTree>
    <p:extLst>
      <p:ext uri="{BB962C8B-B14F-4D97-AF65-F5344CB8AC3E}">
        <p14:creationId xmlns:p14="http://schemas.microsoft.com/office/powerpoint/2010/main" val="321105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80" y="2353630"/>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80" y="3507107"/>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2" y="2353630"/>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2" y="3507107"/>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4A68E1-7789-4050-A938-B4D1E4DDE385}" type="datetimeFigureOut">
              <a:rPr lang="en-IN" smtClean="0"/>
              <a:t>20-09-2022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8E5015-F652-4C02-9A7F-EFF7596BDB98}" type="slidenum">
              <a:rPr lang="en-IN" smtClean="0"/>
              <a:t>‹#›</a:t>
            </a:fld>
            <a:endParaRPr lang="en-IN"/>
          </a:p>
        </p:txBody>
      </p:sp>
    </p:spTree>
    <p:extLst>
      <p:ext uri="{BB962C8B-B14F-4D97-AF65-F5344CB8AC3E}">
        <p14:creationId xmlns:p14="http://schemas.microsoft.com/office/powerpoint/2010/main" val="95080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4A68E1-7789-4050-A938-B4D1E4DDE385}"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E5015-F652-4C02-9A7F-EFF7596BDB98}" type="slidenum">
              <a:rPr lang="en-IN" smtClean="0"/>
              <a:t>‹#›</a:t>
            </a:fld>
            <a:endParaRPr lang="en-IN"/>
          </a:p>
        </p:txBody>
      </p:sp>
    </p:spTree>
    <p:extLst>
      <p:ext uri="{BB962C8B-B14F-4D97-AF65-F5344CB8AC3E}">
        <p14:creationId xmlns:p14="http://schemas.microsoft.com/office/powerpoint/2010/main" val="361250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A68E1-7789-4050-A938-B4D1E4DDE385}" type="datetimeFigureOut">
              <a:rPr lang="en-IN" smtClean="0"/>
              <a:t>20-09-2022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8E5015-F652-4C02-9A7F-EFF7596BDB98}" type="slidenum">
              <a:rPr lang="en-IN" smtClean="0"/>
              <a:t>‹#›</a:t>
            </a:fld>
            <a:endParaRPr lang="en-IN"/>
          </a:p>
        </p:txBody>
      </p:sp>
    </p:spTree>
    <p:extLst>
      <p:ext uri="{BB962C8B-B14F-4D97-AF65-F5344CB8AC3E}">
        <p14:creationId xmlns:p14="http://schemas.microsoft.com/office/powerpoint/2010/main" val="409148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9"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9"/>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9"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434A68E1-7789-4050-A938-B4D1E4DDE385}"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E5015-F652-4C02-9A7F-EFF7596BDB98}" type="slidenum">
              <a:rPr lang="en-IN" smtClean="0"/>
              <a:t>‹#›</a:t>
            </a:fld>
            <a:endParaRPr lang="en-IN"/>
          </a:p>
        </p:txBody>
      </p:sp>
    </p:spTree>
    <p:extLst>
      <p:ext uri="{BB962C8B-B14F-4D97-AF65-F5344CB8AC3E}">
        <p14:creationId xmlns:p14="http://schemas.microsoft.com/office/powerpoint/2010/main" val="113328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9"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9"/>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9"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434A68E1-7789-4050-A938-B4D1E4DDE385}"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E5015-F652-4C02-9A7F-EFF7596BDB98}" type="slidenum">
              <a:rPr lang="en-IN" smtClean="0"/>
              <a:t>‹#›</a:t>
            </a:fld>
            <a:endParaRPr lang="en-IN"/>
          </a:p>
        </p:txBody>
      </p:sp>
    </p:spTree>
    <p:extLst>
      <p:ext uri="{BB962C8B-B14F-4D97-AF65-F5344CB8AC3E}">
        <p14:creationId xmlns:p14="http://schemas.microsoft.com/office/powerpoint/2010/main" val="325687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6"/>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4"/>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434A68E1-7789-4050-A938-B4D1E4DDE385}" type="datetimeFigureOut">
              <a:rPr lang="en-IN" smtClean="0"/>
              <a:t>20-09-2022</a:t>
            </a:fld>
            <a:endParaRPr lang="en-IN"/>
          </a:p>
        </p:txBody>
      </p:sp>
      <p:sp>
        <p:nvSpPr>
          <p:cNvPr id="5" name="Footer Placeholder 4"/>
          <p:cNvSpPr>
            <a:spLocks noGrp="1"/>
          </p:cNvSpPr>
          <p:nvPr>
            <p:ph type="ftr" sz="quarter" idx="3"/>
          </p:nvPr>
        </p:nvSpPr>
        <p:spPr>
          <a:xfrm>
            <a:off x="4240530" y="8898894"/>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041130" y="8898894"/>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028E5015-F652-4C02-9A7F-EFF7596BDB98}" type="slidenum">
              <a:rPr lang="en-IN" smtClean="0"/>
              <a:t>‹#›</a:t>
            </a:fld>
            <a:endParaRPr lang="en-IN"/>
          </a:p>
        </p:txBody>
      </p:sp>
    </p:spTree>
    <p:extLst>
      <p:ext uri="{BB962C8B-B14F-4D97-AF65-F5344CB8AC3E}">
        <p14:creationId xmlns:p14="http://schemas.microsoft.com/office/powerpoint/2010/main" val="291703529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F175ACF-AAC3-66D6-F360-FFB6D3E20927}"/>
              </a:ext>
            </a:extLst>
          </p:cNvPr>
          <p:cNvSpPr/>
          <p:nvPr/>
        </p:nvSpPr>
        <p:spPr>
          <a:xfrm>
            <a:off x="0" y="646332"/>
            <a:ext cx="12801600" cy="8954868"/>
          </a:xfrm>
          <a:prstGeom prst="rect">
            <a:avLst/>
          </a:prstGeom>
          <a:solidFill>
            <a:schemeClr val="accent4"/>
          </a:solidFill>
          <a:ln w="19050">
            <a:solidFill>
              <a:schemeClr val="accent1">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4A8422A5-730D-4464-A89C-817B63A98997}"/>
              </a:ext>
            </a:extLst>
          </p:cNvPr>
          <p:cNvSpPr>
            <a:spLocks noGrp="1"/>
          </p:cNvSpPr>
          <p:nvPr>
            <p:ph sz="half" idx="1"/>
          </p:nvPr>
        </p:nvSpPr>
        <p:spPr>
          <a:xfrm>
            <a:off x="173761" y="6676810"/>
            <a:ext cx="4515939" cy="2610704"/>
          </a:xfrm>
          <a:solidFill>
            <a:schemeClr val="bg1"/>
          </a:solidFill>
          <a:ln w="19050">
            <a:solidFill>
              <a:srgbClr val="FF0000"/>
            </a:solidFill>
          </a:ln>
        </p:spPr>
        <p:txBody>
          <a:bodyPr>
            <a:normAutofit/>
          </a:bodyPr>
          <a:lstStyle/>
          <a:p>
            <a:pPr marL="0" indent="0">
              <a:buNone/>
            </a:pPr>
            <a:r>
              <a:rPr lang="en-IN" sz="2000" b="1" dirty="0">
                <a:solidFill>
                  <a:srgbClr val="000000"/>
                </a:solidFill>
                <a:latin typeface="Times New Roman" panose="02020603050405020304" pitchFamily="18" charset="0"/>
                <a:cs typeface="Times New Roman" panose="02020603050405020304" pitchFamily="18" charset="0"/>
              </a:rPr>
              <a:t>Advantages :-</a:t>
            </a:r>
          </a:p>
          <a:p>
            <a:pPr marL="342900" indent="-342900" algn="just">
              <a:lnSpc>
                <a:spcPct val="100000"/>
              </a:lnSpc>
              <a:spcBef>
                <a:spcPts val="0"/>
              </a:spcBef>
              <a:buFont typeface="+mj-lt"/>
              <a:buAutoNum type="arabicPeriod"/>
            </a:pPr>
            <a:r>
              <a:rPr lang="en-IN" sz="1800" dirty="0">
                <a:solidFill>
                  <a:srgbClr val="000000"/>
                </a:solidFill>
                <a:latin typeface="Times New Roman" panose="02020603050405020304" pitchFamily="18" charset="0"/>
                <a:cs typeface="Times New Roman" panose="02020603050405020304" pitchFamily="18" charset="0"/>
              </a:rPr>
              <a:t>Automatic supplanting, entanglement, clamping and winding of wire on bobbin.</a:t>
            </a:r>
          </a:p>
          <a:p>
            <a:pPr marL="342900" indent="-342900" algn="just">
              <a:lnSpc>
                <a:spcPct val="100000"/>
              </a:lnSpc>
              <a:spcBef>
                <a:spcPts val="0"/>
              </a:spcBef>
              <a:buFont typeface="+mj-lt"/>
              <a:buAutoNum type="arabicPeriod"/>
            </a:pPr>
            <a:r>
              <a:rPr lang="en-IN" sz="1800" dirty="0">
                <a:solidFill>
                  <a:srgbClr val="000000"/>
                </a:solidFill>
                <a:latin typeface="Times New Roman" panose="02020603050405020304" pitchFamily="18" charset="0"/>
                <a:cs typeface="Times New Roman" panose="02020603050405020304" pitchFamily="18" charset="0"/>
              </a:rPr>
              <a:t>Saves time required for bobbin supplanting and replacement. </a:t>
            </a:r>
          </a:p>
          <a:p>
            <a:pPr marL="342900" indent="-342900" algn="just">
              <a:lnSpc>
                <a:spcPct val="100000"/>
              </a:lnSpc>
              <a:spcBef>
                <a:spcPts val="0"/>
              </a:spcBef>
              <a:buFont typeface="+mj-lt"/>
              <a:buAutoNum type="arabicPeriod"/>
            </a:pPr>
            <a:r>
              <a:rPr lang="en-IN" sz="1800" dirty="0">
                <a:solidFill>
                  <a:srgbClr val="000000"/>
                </a:solidFill>
                <a:latin typeface="Times New Roman" panose="02020603050405020304" pitchFamily="18" charset="0"/>
                <a:cs typeface="Times New Roman" panose="02020603050405020304" pitchFamily="18" charset="0"/>
              </a:rPr>
              <a:t>Improved Production rate and cost-benefit ratio by saving 3-4 minutes per bobbin replacement. </a:t>
            </a:r>
          </a:p>
          <a:p>
            <a:pPr marL="342900" indent="-342900" algn="just">
              <a:lnSpc>
                <a:spcPct val="100000"/>
              </a:lnSpc>
              <a:spcBef>
                <a:spcPts val="0"/>
              </a:spcBef>
              <a:buFont typeface="+mj-lt"/>
              <a:buAutoNum type="arabicPeriod"/>
            </a:pPr>
            <a:r>
              <a:rPr lang="en-IN" sz="1800" dirty="0">
                <a:solidFill>
                  <a:srgbClr val="000000"/>
                </a:solidFill>
                <a:latin typeface="Times New Roman" panose="02020603050405020304" pitchFamily="18" charset="0"/>
                <a:cs typeface="Times New Roman" panose="02020603050405020304" pitchFamily="18" charset="0"/>
              </a:rPr>
              <a:t>Cost effective.</a:t>
            </a:r>
            <a:endParaRPr lang="en-IN" sz="2800" dirty="0">
              <a:solidFill>
                <a:srgbClr val="000000"/>
              </a:solidFill>
              <a:latin typeface="Arial" panose="020B0604020202020204" pitchFamily="34" charset="0"/>
            </a:endParaRPr>
          </a:p>
          <a:p>
            <a:pPr marL="0" indent="0">
              <a:buNone/>
            </a:pPr>
            <a:endParaRPr lang="en-IN" sz="2800" b="1" dirty="0">
              <a:solidFill>
                <a:srgbClr val="000000"/>
              </a:solidFill>
              <a:latin typeface="Arial" panose="020B0604020202020204" pitchFamily="34" charset="0"/>
            </a:endParaRPr>
          </a:p>
          <a:p>
            <a:pPr marL="0" indent="0">
              <a:buNone/>
            </a:pPr>
            <a:endParaRPr lang="en-IN" sz="2800" dirty="0">
              <a:solidFill>
                <a:srgbClr val="000000"/>
              </a:solidFill>
              <a:latin typeface="Arial" panose="020B0604020202020204" pitchFamily="34" charset="0"/>
            </a:endParaRPr>
          </a:p>
        </p:txBody>
      </p:sp>
      <p:sp>
        <p:nvSpPr>
          <p:cNvPr id="13" name="TextBox 12">
            <a:extLst>
              <a:ext uri="{FF2B5EF4-FFF2-40B4-BE49-F238E27FC236}">
                <a16:creationId xmlns:a16="http://schemas.microsoft.com/office/drawing/2014/main" id="{0C8B780C-9DA7-4F40-BEC5-450523D8821F}"/>
              </a:ext>
            </a:extLst>
          </p:cNvPr>
          <p:cNvSpPr txBox="1"/>
          <p:nvPr/>
        </p:nvSpPr>
        <p:spPr>
          <a:xfrm>
            <a:off x="0" y="1"/>
            <a:ext cx="12801600" cy="646331"/>
          </a:xfrm>
          <a:prstGeom prst="rect">
            <a:avLst/>
          </a:prstGeom>
          <a:ln w="38100">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sz="36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Design and Analysis of Automatic Multi Bobbin Wire Winder</a:t>
            </a:r>
            <a:endParaRPr lang="en-IN" sz="3600"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B9F948C-2E9E-4805-8583-587AFB2FF899}"/>
              </a:ext>
            </a:extLst>
          </p:cNvPr>
          <p:cNvSpPr txBox="1"/>
          <p:nvPr/>
        </p:nvSpPr>
        <p:spPr>
          <a:xfrm>
            <a:off x="162776" y="812086"/>
            <a:ext cx="12465063" cy="1508105"/>
          </a:xfrm>
          <a:prstGeom prst="rect">
            <a:avLst/>
          </a:prstGeom>
          <a:solidFill>
            <a:schemeClr val="bg1"/>
          </a:solidFill>
          <a:ln w="1905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IN" sz="2000" b="1" dirty="0">
                <a:solidFill>
                  <a:srgbClr val="000000"/>
                </a:solidFill>
                <a:latin typeface="Times New Roman" panose="02020603050405020304" pitchFamily="18" charset="0"/>
                <a:cs typeface="Times New Roman" panose="02020603050405020304" pitchFamily="18" charset="0"/>
              </a:rPr>
              <a:t>Introduction :- </a:t>
            </a:r>
          </a:p>
          <a:p>
            <a:pPr algn="just"/>
            <a:r>
              <a:rPr lang="en-IN" dirty="0">
                <a:solidFill>
                  <a:srgbClr val="000000"/>
                </a:solidFill>
                <a:latin typeface="Times New Roman" panose="02020603050405020304" pitchFamily="18" charset="0"/>
                <a:cs typeface="Times New Roman" panose="02020603050405020304" pitchFamily="18" charset="0"/>
              </a:rPr>
              <a:t>Automatic Tripod style Horizontal Multi bobbin wire Winder that could be used in wire drawing production line is designed. It is capable of supplanting, </a:t>
            </a:r>
            <a:r>
              <a:rPr lang="en-IN" dirty="0">
                <a:effectLst/>
                <a:latin typeface="Times New Roman" panose="02020603050405020304" pitchFamily="18" charset="0"/>
                <a:ea typeface="Calibri" panose="020F0502020204030204" pitchFamily="34" charset="0"/>
              </a:rPr>
              <a:t>entanglement and clamping of wire automatically on newly supplanted bobbin and wound wire evenly on bobbin using Traveller. It has 3 bobbins which could be replaced once filled and supplanted with new bobbin automatically.</a:t>
            </a:r>
            <a:r>
              <a:rPr lang="en-IN" dirty="0">
                <a:solidFill>
                  <a:srgbClr val="000000"/>
                </a:solidFill>
                <a:latin typeface="Times New Roman" panose="02020603050405020304" pitchFamily="18" charset="0"/>
                <a:cs typeface="Times New Roman" panose="02020603050405020304" pitchFamily="18" charset="0"/>
              </a:rPr>
              <a:t> It is operated using Electric Panel unit which has motor regulators and PLC unit to actuate the machine.</a:t>
            </a:r>
          </a:p>
        </p:txBody>
      </p:sp>
      <p:sp>
        <p:nvSpPr>
          <p:cNvPr id="23" name="TextBox 22">
            <a:extLst>
              <a:ext uri="{FF2B5EF4-FFF2-40B4-BE49-F238E27FC236}">
                <a16:creationId xmlns:a16="http://schemas.microsoft.com/office/drawing/2014/main" id="{4F788187-307F-6148-0938-B5CF21588016}"/>
              </a:ext>
            </a:extLst>
          </p:cNvPr>
          <p:cNvSpPr txBox="1"/>
          <p:nvPr/>
        </p:nvSpPr>
        <p:spPr>
          <a:xfrm>
            <a:off x="4871217" y="6699361"/>
            <a:ext cx="3967983" cy="2616101"/>
          </a:xfrm>
          <a:prstGeom prst="rect">
            <a:avLst/>
          </a:prstGeom>
          <a:solidFill>
            <a:schemeClr val="bg1"/>
          </a:solidFill>
          <a:ln w="19050">
            <a:solidFill>
              <a:srgbClr val="FF0000"/>
            </a:solidFill>
          </a:ln>
        </p:spPr>
        <p:txBody>
          <a:bodyPr wrap="square" rtlCol="0">
            <a:spAutoFit/>
          </a:bodyPr>
          <a:lstStyle/>
          <a:p>
            <a:r>
              <a:rPr lang="en-IN" sz="2000" b="1" dirty="0">
                <a:latin typeface="Times New Roman" panose="02020603050405020304" pitchFamily="18" charset="0"/>
                <a:cs typeface="Times New Roman" panose="02020603050405020304" pitchFamily="18" charset="0"/>
              </a:rPr>
              <a:t>Specifications :- </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Bobbin Capacity- 3 bobbins </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Bobbin motor- 1 HP Induction motor</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Tripod Frame- 3 Hp Induction motor</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Traveller- 1 HP Synchronous motor</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Clamping Mechanism- 1/2 HP motor</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Variable Speed Control unit. </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Wires Preferred - All Metals with maximum diameter 2 mm.</a:t>
            </a:r>
          </a:p>
        </p:txBody>
      </p:sp>
      <p:sp>
        <p:nvSpPr>
          <p:cNvPr id="10" name="Rectangle 9">
            <a:extLst>
              <a:ext uri="{FF2B5EF4-FFF2-40B4-BE49-F238E27FC236}">
                <a16:creationId xmlns:a16="http://schemas.microsoft.com/office/drawing/2014/main" id="{D0DAEFF0-0844-A03C-61B9-3694D5767CC9}"/>
              </a:ext>
            </a:extLst>
          </p:cNvPr>
          <p:cNvSpPr/>
          <p:nvPr/>
        </p:nvSpPr>
        <p:spPr>
          <a:xfrm>
            <a:off x="162775" y="2438402"/>
            <a:ext cx="12465063" cy="4114799"/>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24AD4550-FF69-FFF6-01C9-1B6FEDD896AA}"/>
              </a:ext>
            </a:extLst>
          </p:cNvPr>
          <p:cNvPicPr>
            <a:picLocks noChangeAspect="1"/>
          </p:cNvPicPr>
          <p:nvPr/>
        </p:nvPicPr>
        <p:blipFill rotWithShape="1">
          <a:blip r:embed="rId2">
            <a:extLst>
              <a:ext uri="{28A0092B-C50C-407E-A947-70E740481C1C}">
                <a14:useLocalDpi xmlns:a14="http://schemas.microsoft.com/office/drawing/2010/main" val="0"/>
              </a:ext>
            </a:extLst>
          </a:blip>
          <a:srcRect l="27245" t="16871" r="17117" b="13876"/>
          <a:stretch/>
        </p:blipFill>
        <p:spPr>
          <a:xfrm>
            <a:off x="349246" y="2760302"/>
            <a:ext cx="3888557" cy="2967712"/>
          </a:xfrm>
          <a:prstGeom prst="rect">
            <a:avLst/>
          </a:prstGeom>
        </p:spPr>
      </p:pic>
      <p:pic>
        <p:nvPicPr>
          <p:cNvPr id="12" name="Picture 11">
            <a:extLst>
              <a:ext uri="{FF2B5EF4-FFF2-40B4-BE49-F238E27FC236}">
                <a16:creationId xmlns:a16="http://schemas.microsoft.com/office/drawing/2014/main" id="{D4D0B232-D829-279A-4A43-E34EB55E8513}"/>
              </a:ext>
            </a:extLst>
          </p:cNvPr>
          <p:cNvPicPr>
            <a:picLocks noChangeAspect="1"/>
          </p:cNvPicPr>
          <p:nvPr/>
        </p:nvPicPr>
        <p:blipFill rotWithShape="1">
          <a:blip r:embed="rId3">
            <a:extLst>
              <a:ext uri="{28A0092B-C50C-407E-A947-70E740481C1C}">
                <a14:useLocalDpi xmlns:a14="http://schemas.microsoft.com/office/drawing/2010/main" val="0"/>
              </a:ext>
            </a:extLst>
          </a:blip>
          <a:srcRect l="21718" t="2896" r="17953"/>
          <a:stretch/>
        </p:blipFill>
        <p:spPr>
          <a:xfrm>
            <a:off x="8476343" y="2529030"/>
            <a:ext cx="4006599" cy="3513513"/>
          </a:xfrm>
          <a:prstGeom prst="rect">
            <a:avLst/>
          </a:prstGeom>
        </p:spPr>
      </p:pic>
      <p:pic>
        <p:nvPicPr>
          <p:cNvPr id="14" name="Picture 13">
            <a:extLst>
              <a:ext uri="{FF2B5EF4-FFF2-40B4-BE49-F238E27FC236}">
                <a16:creationId xmlns:a16="http://schemas.microsoft.com/office/drawing/2014/main" id="{C56E0873-6DCA-517F-C8AB-F7ADCE581032}"/>
              </a:ext>
            </a:extLst>
          </p:cNvPr>
          <p:cNvPicPr>
            <a:picLocks noChangeAspect="1"/>
          </p:cNvPicPr>
          <p:nvPr/>
        </p:nvPicPr>
        <p:blipFill rotWithShape="1">
          <a:blip r:embed="rId4">
            <a:extLst>
              <a:ext uri="{28A0092B-C50C-407E-A947-70E740481C1C}">
                <a14:useLocalDpi xmlns:a14="http://schemas.microsoft.com/office/drawing/2010/main" val="0"/>
              </a:ext>
            </a:extLst>
          </a:blip>
          <a:srcRect l="29633" t="18168" r="10231" b="9589"/>
          <a:stretch/>
        </p:blipFill>
        <p:spPr>
          <a:xfrm>
            <a:off x="4491241" y="3962048"/>
            <a:ext cx="3731664" cy="2521718"/>
          </a:xfrm>
          <a:prstGeom prst="rect">
            <a:avLst/>
          </a:prstGeom>
        </p:spPr>
      </p:pic>
      <p:sp>
        <p:nvSpPr>
          <p:cNvPr id="15" name="TextBox 14">
            <a:extLst>
              <a:ext uri="{FF2B5EF4-FFF2-40B4-BE49-F238E27FC236}">
                <a16:creationId xmlns:a16="http://schemas.microsoft.com/office/drawing/2014/main" id="{226223E1-B8B8-9483-075B-4945B99758E5}"/>
              </a:ext>
            </a:extLst>
          </p:cNvPr>
          <p:cNvSpPr txBox="1"/>
          <p:nvPr/>
        </p:nvSpPr>
        <p:spPr>
          <a:xfrm>
            <a:off x="5305369" y="3368935"/>
            <a:ext cx="1122520" cy="400110"/>
          </a:xfrm>
          <a:prstGeom prst="rect">
            <a:avLst/>
          </a:prstGeom>
          <a:noFill/>
        </p:spPr>
        <p:txBody>
          <a:bodyPr wrap="square" rtlCol="0">
            <a:spAutoFit/>
          </a:bodyPr>
          <a:lstStyle/>
          <a:p>
            <a:r>
              <a:rPr lang="en-IN" sz="2000" dirty="0">
                <a:solidFill>
                  <a:schemeClr val="accent1">
                    <a:lumMod val="50000"/>
                  </a:schemeClr>
                </a:solidFill>
                <a:latin typeface="Times New Roman" panose="02020603050405020304" pitchFamily="18" charset="0"/>
                <a:cs typeface="Times New Roman" panose="02020603050405020304" pitchFamily="18" charset="0"/>
              </a:rPr>
              <a:t>Traveller</a:t>
            </a:r>
          </a:p>
        </p:txBody>
      </p:sp>
      <p:sp>
        <p:nvSpPr>
          <p:cNvPr id="16" name="TextBox 15">
            <a:extLst>
              <a:ext uri="{FF2B5EF4-FFF2-40B4-BE49-F238E27FC236}">
                <a16:creationId xmlns:a16="http://schemas.microsoft.com/office/drawing/2014/main" id="{22FBBA26-8890-1DCF-562F-2F4855F377F7}"/>
              </a:ext>
            </a:extLst>
          </p:cNvPr>
          <p:cNvSpPr txBox="1"/>
          <p:nvPr/>
        </p:nvSpPr>
        <p:spPr>
          <a:xfrm>
            <a:off x="1672004" y="6042543"/>
            <a:ext cx="1045796" cy="400110"/>
          </a:xfrm>
          <a:prstGeom prst="rect">
            <a:avLst/>
          </a:prstGeom>
          <a:noFill/>
        </p:spPr>
        <p:txBody>
          <a:bodyPr wrap="square" rtlCol="0">
            <a:spAutoFit/>
          </a:bodyPr>
          <a:lstStyle/>
          <a:p>
            <a:r>
              <a:rPr lang="en-IN" sz="2000" dirty="0">
                <a:solidFill>
                  <a:schemeClr val="accent1">
                    <a:lumMod val="50000"/>
                  </a:schemeClr>
                </a:solidFill>
                <a:latin typeface="Times New Roman" panose="02020603050405020304" pitchFamily="18" charset="0"/>
                <a:cs typeface="Times New Roman" panose="02020603050405020304" pitchFamily="18" charset="0"/>
              </a:rPr>
              <a:t>Winder</a:t>
            </a:r>
          </a:p>
        </p:txBody>
      </p:sp>
      <p:sp>
        <p:nvSpPr>
          <p:cNvPr id="17" name="TextBox 16">
            <a:extLst>
              <a:ext uri="{FF2B5EF4-FFF2-40B4-BE49-F238E27FC236}">
                <a16:creationId xmlns:a16="http://schemas.microsoft.com/office/drawing/2014/main" id="{C402A943-FBDE-1970-F95D-2782035EB8C4}"/>
              </a:ext>
            </a:extLst>
          </p:cNvPr>
          <p:cNvSpPr txBox="1"/>
          <p:nvPr/>
        </p:nvSpPr>
        <p:spPr>
          <a:xfrm>
            <a:off x="9384827" y="6083656"/>
            <a:ext cx="2081089" cy="400110"/>
          </a:xfrm>
          <a:prstGeom prst="rect">
            <a:avLst/>
          </a:prstGeom>
          <a:noFill/>
        </p:spPr>
        <p:txBody>
          <a:bodyPr wrap="square" rtlCol="0">
            <a:spAutoFit/>
          </a:bodyPr>
          <a:lstStyle/>
          <a:p>
            <a:r>
              <a:rPr lang="en-IN" sz="2000" dirty="0">
                <a:solidFill>
                  <a:schemeClr val="accent1">
                    <a:lumMod val="50000"/>
                  </a:schemeClr>
                </a:solidFill>
                <a:latin typeface="Times New Roman" panose="02020603050405020304" pitchFamily="18" charset="0"/>
                <a:cs typeface="Times New Roman" panose="02020603050405020304" pitchFamily="18" charset="0"/>
              </a:rPr>
              <a:t>Winder Assembly</a:t>
            </a:r>
          </a:p>
        </p:txBody>
      </p:sp>
      <p:sp>
        <p:nvSpPr>
          <p:cNvPr id="21" name="TextBox 20">
            <a:extLst>
              <a:ext uri="{FF2B5EF4-FFF2-40B4-BE49-F238E27FC236}">
                <a16:creationId xmlns:a16="http://schemas.microsoft.com/office/drawing/2014/main" id="{28AA28AB-570E-3C7B-147D-9F49BCDC86D7}"/>
              </a:ext>
            </a:extLst>
          </p:cNvPr>
          <p:cNvSpPr txBox="1"/>
          <p:nvPr/>
        </p:nvSpPr>
        <p:spPr>
          <a:xfrm>
            <a:off x="8990374" y="6671412"/>
            <a:ext cx="3637464" cy="2616101"/>
          </a:xfrm>
          <a:prstGeom prst="rect">
            <a:avLst/>
          </a:prstGeom>
          <a:solidFill>
            <a:schemeClr val="bg1"/>
          </a:solidFill>
          <a:ln w="19050">
            <a:solidFill>
              <a:srgbClr val="FF0000"/>
            </a:solidFill>
          </a:ln>
        </p:spPr>
        <p:txBody>
          <a:bodyPr wrap="square" rtlCol="0">
            <a:spAutoFit/>
          </a:bodyPr>
          <a:lstStyle/>
          <a:p>
            <a:r>
              <a:rPr lang="en-IN" sz="2000" b="1" dirty="0">
                <a:latin typeface="Times New Roman" panose="02020603050405020304" pitchFamily="18" charset="0"/>
                <a:cs typeface="Times New Roman" panose="02020603050405020304" pitchFamily="18" charset="0"/>
              </a:rPr>
              <a:t>Conclusion :-</a:t>
            </a:r>
          </a:p>
          <a:p>
            <a:pPr algn="just"/>
            <a:r>
              <a:rPr lang="en-IN" dirty="0">
                <a:latin typeface="Times New Roman" panose="02020603050405020304" pitchFamily="18" charset="0"/>
                <a:cs typeface="Times New Roman" panose="02020603050405020304" pitchFamily="18" charset="0"/>
              </a:rPr>
              <a:t>We have successfully Designed Automatic Multi bobbin wire winder capable of  supplanting, clamping, entanglement and winding of wire on Bobbin. This machine is compact and  cost effective as compared to other available solutions.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5975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1750</TotalTime>
  <Words>220</Words>
  <Application>Microsoft Office PowerPoint</Application>
  <PresentationFormat>A3 Paper (297x420 mm)</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Bansilal Ramnath Agarwal Charitable Trust’s   Vishwakarma Institute of Information Technology, Pune-4   (An Autonomous Institute Affiliated to Savitribai Phule Pune University)</dc:title>
  <dc:creator>Rushikesh Ghule</dc:creator>
  <cp:lastModifiedBy>Rushikesh Ghule</cp:lastModifiedBy>
  <cp:revision>31</cp:revision>
  <dcterms:created xsi:type="dcterms:W3CDTF">2021-04-27T04:48:00Z</dcterms:created>
  <dcterms:modified xsi:type="dcterms:W3CDTF">2022-09-20T18:58:24Z</dcterms:modified>
</cp:coreProperties>
</file>