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2" r:id="rId1"/>
  </p:sldMasterIdLst>
  <p:notesMasterIdLst>
    <p:notesMasterId r:id="rId60"/>
  </p:notesMasterIdLst>
  <p:sldIdLst>
    <p:sldId id="256" r:id="rId2"/>
    <p:sldId id="257" r:id="rId3"/>
    <p:sldId id="260" r:id="rId4"/>
    <p:sldId id="258" r:id="rId5"/>
    <p:sldId id="261" r:id="rId6"/>
    <p:sldId id="262" r:id="rId7"/>
    <p:sldId id="263" r:id="rId8"/>
    <p:sldId id="264" r:id="rId9"/>
    <p:sldId id="265" r:id="rId10"/>
    <p:sldId id="266" r:id="rId11"/>
    <p:sldId id="311" r:id="rId12"/>
    <p:sldId id="312" r:id="rId13"/>
    <p:sldId id="313" r:id="rId14"/>
    <p:sldId id="314" r:id="rId15"/>
    <p:sldId id="305" r:id="rId16"/>
    <p:sldId id="267" r:id="rId17"/>
    <p:sldId id="315" r:id="rId18"/>
    <p:sldId id="269" r:id="rId19"/>
    <p:sldId id="316" r:id="rId20"/>
    <p:sldId id="317" r:id="rId21"/>
    <p:sldId id="271" r:id="rId22"/>
    <p:sldId id="318" r:id="rId23"/>
    <p:sldId id="319" r:id="rId24"/>
    <p:sldId id="320" r:id="rId25"/>
    <p:sldId id="321" r:id="rId26"/>
    <p:sldId id="322" r:id="rId27"/>
    <p:sldId id="323" r:id="rId28"/>
    <p:sldId id="324" r:id="rId29"/>
    <p:sldId id="325" r:id="rId30"/>
    <p:sldId id="326" r:id="rId31"/>
    <p:sldId id="273" r:id="rId32"/>
    <p:sldId id="328" r:id="rId33"/>
    <p:sldId id="329" r:id="rId34"/>
    <p:sldId id="298" r:id="rId35"/>
    <p:sldId id="330" r:id="rId36"/>
    <p:sldId id="331" r:id="rId37"/>
    <p:sldId id="280" r:id="rId38"/>
    <p:sldId id="281" r:id="rId39"/>
    <p:sldId id="282" r:id="rId40"/>
    <p:sldId id="283" r:id="rId41"/>
    <p:sldId id="301" r:id="rId42"/>
    <p:sldId id="300" r:id="rId43"/>
    <p:sldId id="332" r:id="rId44"/>
    <p:sldId id="333" r:id="rId45"/>
    <p:sldId id="284" r:id="rId46"/>
    <p:sldId id="334" r:id="rId47"/>
    <p:sldId id="335" r:id="rId48"/>
    <p:sldId id="336" r:id="rId49"/>
    <p:sldId id="337" r:id="rId50"/>
    <p:sldId id="304" r:id="rId51"/>
    <p:sldId id="294" r:id="rId52"/>
    <p:sldId id="295" r:id="rId53"/>
    <p:sldId id="338" r:id="rId54"/>
    <p:sldId id="309" r:id="rId55"/>
    <p:sldId id="310" r:id="rId56"/>
    <p:sldId id="339" r:id="rId57"/>
    <p:sldId id="308" r:id="rId58"/>
    <p:sldId id="296" r:id="rId5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aximized">
    <p:restoredLeft sz="19706" autoAdjust="0"/>
    <p:restoredTop sz="94746" autoAdjust="0"/>
  </p:normalViewPr>
  <p:slideViewPr>
    <p:cSldViewPr>
      <p:cViewPr varScale="1">
        <p:scale>
          <a:sx n="71" d="100"/>
          <a:sy n="71" d="100"/>
        </p:scale>
        <p:origin x="-46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15939B2-1D03-4B46-A038-1079FE6DEEE3}" type="doc">
      <dgm:prSet loTypeId="urn:microsoft.com/office/officeart/2005/8/layout/cycle6" loCatId="cycle" qsTypeId="urn:microsoft.com/office/officeart/2005/8/quickstyle/simple3" qsCatId="simple" csTypeId="urn:microsoft.com/office/officeart/2005/8/colors/colorful2" csCatId="colorful"/>
      <dgm:spPr/>
      <dgm:t>
        <a:bodyPr/>
        <a:lstStyle/>
        <a:p>
          <a:endParaRPr lang="en-US"/>
        </a:p>
      </dgm:t>
    </dgm:pt>
    <dgm:pt modelId="{D4ABC9DB-E0DF-43AC-B00A-5E799A00C93C}">
      <dgm:prSet custT="1"/>
      <dgm:spPr/>
      <dgm:t>
        <a:bodyPr/>
        <a:lstStyle/>
        <a:p>
          <a:pPr rtl="0"/>
          <a:r>
            <a:rPr lang="en-US" sz="1200" b="1" dirty="0" smtClean="0"/>
            <a:t>Step 1: Collect Data. </a:t>
          </a:r>
          <a:endParaRPr lang="en-US" sz="1200" b="1" dirty="0"/>
        </a:p>
      </dgm:t>
    </dgm:pt>
    <dgm:pt modelId="{B2C88794-B5CC-4526-9B55-DDA87EFC70E6}" type="parTrans" cxnId="{90DD3D3B-A1E7-4B3D-A844-D8356BFC2FE0}">
      <dgm:prSet/>
      <dgm:spPr/>
      <dgm:t>
        <a:bodyPr/>
        <a:lstStyle/>
        <a:p>
          <a:endParaRPr lang="en-US"/>
        </a:p>
      </dgm:t>
    </dgm:pt>
    <dgm:pt modelId="{BC5C7F68-86EA-4503-B123-ED916C9178C7}" type="sibTrans" cxnId="{90DD3D3B-A1E7-4B3D-A844-D8356BFC2FE0}">
      <dgm:prSet/>
      <dgm:spPr/>
      <dgm:t>
        <a:bodyPr/>
        <a:lstStyle/>
        <a:p>
          <a:endParaRPr lang="en-US" dirty="0"/>
        </a:p>
      </dgm:t>
    </dgm:pt>
    <dgm:pt modelId="{DDC9D46F-60B2-4EB2-B29F-8FA7BF690BE0}">
      <dgm:prSet custT="1"/>
      <dgm:spPr/>
      <dgm:t>
        <a:bodyPr/>
        <a:lstStyle/>
        <a:p>
          <a:pPr rtl="0"/>
          <a:r>
            <a:rPr lang="en-US" sz="1200" b="1" dirty="0" smtClean="0"/>
            <a:t>Step 2: Prepare the data. </a:t>
          </a:r>
          <a:endParaRPr lang="en-US" sz="1200" b="1" dirty="0"/>
        </a:p>
      </dgm:t>
    </dgm:pt>
    <dgm:pt modelId="{5395968F-63C6-452B-8249-95A5F0C1971D}" type="parTrans" cxnId="{0CBC9111-1CAD-4130-845D-C1BCF03BB8CE}">
      <dgm:prSet/>
      <dgm:spPr/>
      <dgm:t>
        <a:bodyPr/>
        <a:lstStyle/>
        <a:p>
          <a:endParaRPr lang="en-US"/>
        </a:p>
      </dgm:t>
    </dgm:pt>
    <dgm:pt modelId="{FED1A9EE-BD67-4D30-8A6B-1C29F30FB882}" type="sibTrans" cxnId="{0CBC9111-1CAD-4130-845D-C1BCF03BB8CE}">
      <dgm:prSet/>
      <dgm:spPr/>
      <dgm:t>
        <a:bodyPr/>
        <a:lstStyle/>
        <a:p>
          <a:endParaRPr lang="en-US" dirty="0"/>
        </a:p>
      </dgm:t>
    </dgm:pt>
    <dgm:pt modelId="{DDA87389-7B72-4A4A-BBAF-686F1CE8D6DB}">
      <dgm:prSet custT="1"/>
      <dgm:spPr/>
      <dgm:t>
        <a:bodyPr/>
        <a:lstStyle/>
        <a:p>
          <a:pPr rtl="0"/>
          <a:r>
            <a:rPr lang="en-US" sz="1200" b="1" dirty="0" smtClean="0"/>
            <a:t>Step 3: Choose the model. </a:t>
          </a:r>
          <a:endParaRPr lang="en-US" sz="1200" b="1" dirty="0"/>
        </a:p>
      </dgm:t>
    </dgm:pt>
    <dgm:pt modelId="{1E9A3188-F23A-4BEF-AD13-03AF1C0663CE}" type="parTrans" cxnId="{E44C8C66-FB04-4469-9BB8-2F0CC1F2E031}">
      <dgm:prSet/>
      <dgm:spPr/>
      <dgm:t>
        <a:bodyPr/>
        <a:lstStyle/>
        <a:p>
          <a:endParaRPr lang="en-US"/>
        </a:p>
      </dgm:t>
    </dgm:pt>
    <dgm:pt modelId="{2A217293-C8D7-45B6-BF72-3C8E39CA57B0}" type="sibTrans" cxnId="{E44C8C66-FB04-4469-9BB8-2F0CC1F2E031}">
      <dgm:prSet/>
      <dgm:spPr/>
      <dgm:t>
        <a:bodyPr/>
        <a:lstStyle/>
        <a:p>
          <a:endParaRPr lang="en-US" dirty="0"/>
        </a:p>
      </dgm:t>
    </dgm:pt>
    <dgm:pt modelId="{8DD818BE-0E91-4335-BFBA-283E66597177}">
      <dgm:prSet custT="1"/>
      <dgm:spPr/>
      <dgm:t>
        <a:bodyPr/>
        <a:lstStyle/>
        <a:p>
          <a:pPr rtl="0"/>
          <a:r>
            <a:rPr lang="en-US" sz="1200" b="1" dirty="0" smtClean="0"/>
            <a:t>Step 4 Train your machine model. </a:t>
          </a:r>
          <a:endParaRPr lang="en-US" sz="1200" b="1" dirty="0"/>
        </a:p>
      </dgm:t>
    </dgm:pt>
    <dgm:pt modelId="{DA9CC313-C09A-4245-8618-F70C4253D004}" type="parTrans" cxnId="{7C1BEADF-A6AF-4C14-A5E9-9C10C366C224}">
      <dgm:prSet/>
      <dgm:spPr/>
      <dgm:t>
        <a:bodyPr/>
        <a:lstStyle/>
        <a:p>
          <a:endParaRPr lang="en-US"/>
        </a:p>
      </dgm:t>
    </dgm:pt>
    <dgm:pt modelId="{9EE8077E-7BF4-49F4-A631-4AEB128BF484}" type="sibTrans" cxnId="{7C1BEADF-A6AF-4C14-A5E9-9C10C366C224}">
      <dgm:prSet/>
      <dgm:spPr/>
      <dgm:t>
        <a:bodyPr/>
        <a:lstStyle/>
        <a:p>
          <a:endParaRPr lang="en-US" dirty="0"/>
        </a:p>
      </dgm:t>
    </dgm:pt>
    <dgm:pt modelId="{42624DB1-758C-47EC-BDBB-45B2404CE542}">
      <dgm:prSet custT="1"/>
      <dgm:spPr/>
      <dgm:t>
        <a:bodyPr/>
        <a:lstStyle/>
        <a:p>
          <a:pPr rtl="0"/>
          <a:r>
            <a:rPr lang="en-US" sz="1200" b="1" dirty="0" smtClean="0"/>
            <a:t>Step 5: Evaluation. </a:t>
          </a:r>
          <a:endParaRPr lang="en-US" sz="1200" b="1" dirty="0"/>
        </a:p>
      </dgm:t>
    </dgm:pt>
    <dgm:pt modelId="{7DE07C8C-8CCC-4FE6-9D95-53F010BD108A}" type="parTrans" cxnId="{5BA19BC2-65A3-4B3E-A4E5-1945DE5FCDC2}">
      <dgm:prSet/>
      <dgm:spPr/>
      <dgm:t>
        <a:bodyPr/>
        <a:lstStyle/>
        <a:p>
          <a:endParaRPr lang="en-US"/>
        </a:p>
      </dgm:t>
    </dgm:pt>
    <dgm:pt modelId="{27747EA4-C91B-456E-B11D-1161876A1AF3}" type="sibTrans" cxnId="{5BA19BC2-65A3-4B3E-A4E5-1945DE5FCDC2}">
      <dgm:prSet/>
      <dgm:spPr/>
      <dgm:t>
        <a:bodyPr/>
        <a:lstStyle/>
        <a:p>
          <a:endParaRPr lang="en-US" dirty="0"/>
        </a:p>
      </dgm:t>
    </dgm:pt>
    <dgm:pt modelId="{C2D96A72-3ADC-41F0-9B11-B03400C20A9B}">
      <dgm:prSet custT="1"/>
      <dgm:spPr/>
      <dgm:t>
        <a:bodyPr/>
        <a:lstStyle/>
        <a:p>
          <a:pPr rtl="0"/>
          <a:r>
            <a:rPr lang="en-US" sz="1200" b="1" dirty="0" smtClean="0"/>
            <a:t>Step 6: Parameter Tuning. </a:t>
          </a:r>
          <a:endParaRPr lang="en-US" sz="1200" b="1" dirty="0"/>
        </a:p>
      </dgm:t>
    </dgm:pt>
    <dgm:pt modelId="{09A0E985-CCC6-467C-ADC7-6A3706D5C763}" type="parTrans" cxnId="{00375DD4-A6B3-4037-B18A-81DCFEA37452}">
      <dgm:prSet/>
      <dgm:spPr/>
      <dgm:t>
        <a:bodyPr/>
        <a:lstStyle/>
        <a:p>
          <a:endParaRPr lang="en-US"/>
        </a:p>
      </dgm:t>
    </dgm:pt>
    <dgm:pt modelId="{BED614B4-EE5E-44E6-A835-72551DF15657}" type="sibTrans" cxnId="{00375DD4-A6B3-4037-B18A-81DCFEA37452}">
      <dgm:prSet/>
      <dgm:spPr/>
      <dgm:t>
        <a:bodyPr/>
        <a:lstStyle/>
        <a:p>
          <a:endParaRPr lang="en-US" dirty="0"/>
        </a:p>
      </dgm:t>
    </dgm:pt>
    <dgm:pt modelId="{E262D2E0-92C5-43F5-A5CE-60570BCC33AD}">
      <dgm:prSet custT="1"/>
      <dgm:spPr/>
      <dgm:t>
        <a:bodyPr/>
        <a:lstStyle/>
        <a:p>
          <a:pPr rtl="0"/>
          <a:r>
            <a:rPr lang="en-US" sz="1200" b="1" dirty="0" smtClean="0"/>
            <a:t>Step 7: Prediction or Inference</a:t>
          </a:r>
          <a:r>
            <a:rPr lang="en-US" sz="1000" dirty="0" smtClean="0"/>
            <a:t>.</a:t>
          </a:r>
          <a:endParaRPr lang="en-US" sz="1000" dirty="0"/>
        </a:p>
      </dgm:t>
    </dgm:pt>
    <dgm:pt modelId="{6480B8FA-FDB0-4C29-B97D-44DF0AC27D4E}" type="parTrans" cxnId="{6EA1AB0F-C57D-415D-8129-585F671CC5CC}">
      <dgm:prSet/>
      <dgm:spPr/>
      <dgm:t>
        <a:bodyPr/>
        <a:lstStyle/>
        <a:p>
          <a:endParaRPr lang="en-US"/>
        </a:p>
      </dgm:t>
    </dgm:pt>
    <dgm:pt modelId="{8A1148EF-84FF-4BCF-9384-A4F78A934B87}" type="sibTrans" cxnId="{6EA1AB0F-C57D-415D-8129-585F671CC5CC}">
      <dgm:prSet/>
      <dgm:spPr/>
      <dgm:t>
        <a:bodyPr/>
        <a:lstStyle/>
        <a:p>
          <a:endParaRPr lang="en-US" dirty="0"/>
        </a:p>
      </dgm:t>
    </dgm:pt>
    <dgm:pt modelId="{F45ED8DD-3531-4A1F-9436-08C658CA1117}" type="pres">
      <dgm:prSet presAssocID="{B15939B2-1D03-4B46-A038-1079FE6DEEE3}" presName="cycle" presStyleCnt="0">
        <dgm:presLayoutVars>
          <dgm:dir/>
          <dgm:resizeHandles val="exact"/>
        </dgm:presLayoutVars>
      </dgm:prSet>
      <dgm:spPr/>
      <dgm:t>
        <a:bodyPr/>
        <a:lstStyle/>
        <a:p>
          <a:endParaRPr lang="en-US"/>
        </a:p>
      </dgm:t>
    </dgm:pt>
    <dgm:pt modelId="{02E85326-B6E3-4138-B39F-3637AEF140DF}" type="pres">
      <dgm:prSet presAssocID="{D4ABC9DB-E0DF-43AC-B00A-5E799A00C93C}" presName="node" presStyleLbl="node1" presStyleIdx="0" presStyleCnt="7">
        <dgm:presLayoutVars>
          <dgm:bulletEnabled val="1"/>
        </dgm:presLayoutVars>
      </dgm:prSet>
      <dgm:spPr/>
      <dgm:t>
        <a:bodyPr/>
        <a:lstStyle/>
        <a:p>
          <a:endParaRPr lang="en-US"/>
        </a:p>
      </dgm:t>
    </dgm:pt>
    <dgm:pt modelId="{9878AF8C-26E1-41D2-B9BC-16C6E6280FFE}" type="pres">
      <dgm:prSet presAssocID="{D4ABC9DB-E0DF-43AC-B00A-5E799A00C93C}" presName="spNode" presStyleCnt="0"/>
      <dgm:spPr/>
    </dgm:pt>
    <dgm:pt modelId="{469C193A-EC48-4DA2-A4BF-86EB92AA9239}" type="pres">
      <dgm:prSet presAssocID="{BC5C7F68-86EA-4503-B123-ED916C9178C7}" presName="sibTrans" presStyleLbl="sibTrans1D1" presStyleIdx="0" presStyleCnt="7"/>
      <dgm:spPr/>
      <dgm:t>
        <a:bodyPr/>
        <a:lstStyle/>
        <a:p>
          <a:endParaRPr lang="en-US"/>
        </a:p>
      </dgm:t>
    </dgm:pt>
    <dgm:pt modelId="{D9EA30EC-1ADA-4A9C-B738-64590A42C3AD}" type="pres">
      <dgm:prSet presAssocID="{DDC9D46F-60B2-4EB2-B29F-8FA7BF690BE0}" presName="node" presStyleLbl="node1" presStyleIdx="1" presStyleCnt="7">
        <dgm:presLayoutVars>
          <dgm:bulletEnabled val="1"/>
        </dgm:presLayoutVars>
      </dgm:prSet>
      <dgm:spPr/>
      <dgm:t>
        <a:bodyPr/>
        <a:lstStyle/>
        <a:p>
          <a:endParaRPr lang="en-US"/>
        </a:p>
      </dgm:t>
    </dgm:pt>
    <dgm:pt modelId="{347F4DCC-0035-408F-A0C1-EC3CD883D5F1}" type="pres">
      <dgm:prSet presAssocID="{DDC9D46F-60B2-4EB2-B29F-8FA7BF690BE0}" presName="spNode" presStyleCnt="0"/>
      <dgm:spPr/>
    </dgm:pt>
    <dgm:pt modelId="{47C4063B-2B6C-4D14-9DC6-639462B5A402}" type="pres">
      <dgm:prSet presAssocID="{FED1A9EE-BD67-4D30-8A6B-1C29F30FB882}" presName="sibTrans" presStyleLbl="sibTrans1D1" presStyleIdx="1" presStyleCnt="7"/>
      <dgm:spPr/>
      <dgm:t>
        <a:bodyPr/>
        <a:lstStyle/>
        <a:p>
          <a:endParaRPr lang="en-US"/>
        </a:p>
      </dgm:t>
    </dgm:pt>
    <dgm:pt modelId="{6DB69B70-D745-448B-9222-837443C06672}" type="pres">
      <dgm:prSet presAssocID="{DDA87389-7B72-4A4A-BBAF-686F1CE8D6DB}" presName="node" presStyleLbl="node1" presStyleIdx="2" presStyleCnt="7">
        <dgm:presLayoutVars>
          <dgm:bulletEnabled val="1"/>
        </dgm:presLayoutVars>
      </dgm:prSet>
      <dgm:spPr/>
      <dgm:t>
        <a:bodyPr/>
        <a:lstStyle/>
        <a:p>
          <a:endParaRPr lang="en-US"/>
        </a:p>
      </dgm:t>
    </dgm:pt>
    <dgm:pt modelId="{04BBB72F-EC52-4E6E-A79A-C11AAC34FB40}" type="pres">
      <dgm:prSet presAssocID="{DDA87389-7B72-4A4A-BBAF-686F1CE8D6DB}" presName="spNode" presStyleCnt="0"/>
      <dgm:spPr/>
    </dgm:pt>
    <dgm:pt modelId="{917764DF-E6D7-4808-A0BE-A14392FFA628}" type="pres">
      <dgm:prSet presAssocID="{2A217293-C8D7-45B6-BF72-3C8E39CA57B0}" presName="sibTrans" presStyleLbl="sibTrans1D1" presStyleIdx="2" presStyleCnt="7"/>
      <dgm:spPr/>
      <dgm:t>
        <a:bodyPr/>
        <a:lstStyle/>
        <a:p>
          <a:endParaRPr lang="en-US"/>
        </a:p>
      </dgm:t>
    </dgm:pt>
    <dgm:pt modelId="{EEC6B8AC-D3E3-4DC0-9859-2F685102069A}" type="pres">
      <dgm:prSet presAssocID="{8DD818BE-0E91-4335-BFBA-283E66597177}" presName="node" presStyleLbl="node1" presStyleIdx="3" presStyleCnt="7">
        <dgm:presLayoutVars>
          <dgm:bulletEnabled val="1"/>
        </dgm:presLayoutVars>
      </dgm:prSet>
      <dgm:spPr/>
      <dgm:t>
        <a:bodyPr/>
        <a:lstStyle/>
        <a:p>
          <a:endParaRPr lang="en-US"/>
        </a:p>
      </dgm:t>
    </dgm:pt>
    <dgm:pt modelId="{D536144A-2AD6-4550-B7B7-056A1FAE64CE}" type="pres">
      <dgm:prSet presAssocID="{8DD818BE-0E91-4335-BFBA-283E66597177}" presName="spNode" presStyleCnt="0"/>
      <dgm:spPr/>
    </dgm:pt>
    <dgm:pt modelId="{2AB1624F-8F45-4560-89F0-7C67257270E2}" type="pres">
      <dgm:prSet presAssocID="{9EE8077E-7BF4-49F4-A631-4AEB128BF484}" presName="sibTrans" presStyleLbl="sibTrans1D1" presStyleIdx="3" presStyleCnt="7"/>
      <dgm:spPr/>
      <dgm:t>
        <a:bodyPr/>
        <a:lstStyle/>
        <a:p>
          <a:endParaRPr lang="en-US"/>
        </a:p>
      </dgm:t>
    </dgm:pt>
    <dgm:pt modelId="{5085312D-CA83-4083-9F5E-5D90EFA140CE}" type="pres">
      <dgm:prSet presAssocID="{42624DB1-758C-47EC-BDBB-45B2404CE542}" presName="node" presStyleLbl="node1" presStyleIdx="4" presStyleCnt="7">
        <dgm:presLayoutVars>
          <dgm:bulletEnabled val="1"/>
        </dgm:presLayoutVars>
      </dgm:prSet>
      <dgm:spPr/>
      <dgm:t>
        <a:bodyPr/>
        <a:lstStyle/>
        <a:p>
          <a:endParaRPr lang="en-US"/>
        </a:p>
      </dgm:t>
    </dgm:pt>
    <dgm:pt modelId="{CD72971A-0E3E-41A2-AE99-54180A0EF985}" type="pres">
      <dgm:prSet presAssocID="{42624DB1-758C-47EC-BDBB-45B2404CE542}" presName="spNode" presStyleCnt="0"/>
      <dgm:spPr/>
    </dgm:pt>
    <dgm:pt modelId="{A35B5E7A-C614-4D64-903F-D79C2B88FE79}" type="pres">
      <dgm:prSet presAssocID="{27747EA4-C91B-456E-B11D-1161876A1AF3}" presName="sibTrans" presStyleLbl="sibTrans1D1" presStyleIdx="4" presStyleCnt="7"/>
      <dgm:spPr/>
      <dgm:t>
        <a:bodyPr/>
        <a:lstStyle/>
        <a:p>
          <a:endParaRPr lang="en-US"/>
        </a:p>
      </dgm:t>
    </dgm:pt>
    <dgm:pt modelId="{318315B2-2A5C-4CD1-831E-377A78BB5428}" type="pres">
      <dgm:prSet presAssocID="{C2D96A72-3ADC-41F0-9B11-B03400C20A9B}" presName="node" presStyleLbl="node1" presStyleIdx="5" presStyleCnt="7">
        <dgm:presLayoutVars>
          <dgm:bulletEnabled val="1"/>
        </dgm:presLayoutVars>
      </dgm:prSet>
      <dgm:spPr/>
      <dgm:t>
        <a:bodyPr/>
        <a:lstStyle/>
        <a:p>
          <a:endParaRPr lang="en-US"/>
        </a:p>
      </dgm:t>
    </dgm:pt>
    <dgm:pt modelId="{787CB8CD-1262-4447-83E8-0E954AC1B7E1}" type="pres">
      <dgm:prSet presAssocID="{C2D96A72-3ADC-41F0-9B11-B03400C20A9B}" presName="spNode" presStyleCnt="0"/>
      <dgm:spPr/>
    </dgm:pt>
    <dgm:pt modelId="{339CE345-463D-40F2-8575-556B4E93DC2F}" type="pres">
      <dgm:prSet presAssocID="{BED614B4-EE5E-44E6-A835-72551DF15657}" presName="sibTrans" presStyleLbl="sibTrans1D1" presStyleIdx="5" presStyleCnt="7"/>
      <dgm:spPr/>
      <dgm:t>
        <a:bodyPr/>
        <a:lstStyle/>
        <a:p>
          <a:endParaRPr lang="en-US"/>
        </a:p>
      </dgm:t>
    </dgm:pt>
    <dgm:pt modelId="{9E14D255-D1A6-4CAE-BDB3-776B52D66989}" type="pres">
      <dgm:prSet presAssocID="{E262D2E0-92C5-43F5-A5CE-60570BCC33AD}" presName="node" presStyleLbl="node1" presStyleIdx="6" presStyleCnt="7">
        <dgm:presLayoutVars>
          <dgm:bulletEnabled val="1"/>
        </dgm:presLayoutVars>
      </dgm:prSet>
      <dgm:spPr/>
      <dgm:t>
        <a:bodyPr/>
        <a:lstStyle/>
        <a:p>
          <a:endParaRPr lang="en-US"/>
        </a:p>
      </dgm:t>
    </dgm:pt>
    <dgm:pt modelId="{97C5841A-67D3-4543-BEE2-77A4B1AFC987}" type="pres">
      <dgm:prSet presAssocID="{E262D2E0-92C5-43F5-A5CE-60570BCC33AD}" presName="spNode" presStyleCnt="0"/>
      <dgm:spPr/>
    </dgm:pt>
    <dgm:pt modelId="{0433CCEE-AF3D-41C3-BC85-A32B2370E1C3}" type="pres">
      <dgm:prSet presAssocID="{8A1148EF-84FF-4BCF-9384-A4F78A934B87}" presName="sibTrans" presStyleLbl="sibTrans1D1" presStyleIdx="6" presStyleCnt="7"/>
      <dgm:spPr/>
      <dgm:t>
        <a:bodyPr/>
        <a:lstStyle/>
        <a:p>
          <a:endParaRPr lang="en-US"/>
        </a:p>
      </dgm:t>
    </dgm:pt>
  </dgm:ptLst>
  <dgm:cxnLst>
    <dgm:cxn modelId="{0CBC9111-1CAD-4130-845D-C1BCF03BB8CE}" srcId="{B15939B2-1D03-4B46-A038-1079FE6DEEE3}" destId="{DDC9D46F-60B2-4EB2-B29F-8FA7BF690BE0}" srcOrd="1" destOrd="0" parTransId="{5395968F-63C6-452B-8249-95A5F0C1971D}" sibTransId="{FED1A9EE-BD67-4D30-8A6B-1C29F30FB882}"/>
    <dgm:cxn modelId="{00375DD4-A6B3-4037-B18A-81DCFEA37452}" srcId="{B15939B2-1D03-4B46-A038-1079FE6DEEE3}" destId="{C2D96A72-3ADC-41F0-9B11-B03400C20A9B}" srcOrd="5" destOrd="0" parTransId="{09A0E985-CCC6-467C-ADC7-6A3706D5C763}" sibTransId="{BED614B4-EE5E-44E6-A835-72551DF15657}"/>
    <dgm:cxn modelId="{66DA6409-43A7-440E-B8A4-9505ED96D3CA}" type="presOf" srcId="{D4ABC9DB-E0DF-43AC-B00A-5E799A00C93C}" destId="{02E85326-B6E3-4138-B39F-3637AEF140DF}" srcOrd="0" destOrd="0" presId="urn:microsoft.com/office/officeart/2005/8/layout/cycle6"/>
    <dgm:cxn modelId="{50F638B0-670F-40AC-BE54-4452602E70F1}" type="presOf" srcId="{DDA87389-7B72-4A4A-BBAF-686F1CE8D6DB}" destId="{6DB69B70-D745-448B-9222-837443C06672}" srcOrd="0" destOrd="0" presId="urn:microsoft.com/office/officeart/2005/8/layout/cycle6"/>
    <dgm:cxn modelId="{8FD92EA0-896E-47E1-A6E9-0A73C3A9A068}" type="presOf" srcId="{9EE8077E-7BF4-49F4-A631-4AEB128BF484}" destId="{2AB1624F-8F45-4560-89F0-7C67257270E2}" srcOrd="0" destOrd="0" presId="urn:microsoft.com/office/officeart/2005/8/layout/cycle6"/>
    <dgm:cxn modelId="{2DCC88F2-E82B-4721-BCDF-4C1EC83B4724}" type="presOf" srcId="{8DD818BE-0E91-4335-BFBA-283E66597177}" destId="{EEC6B8AC-D3E3-4DC0-9859-2F685102069A}" srcOrd="0" destOrd="0" presId="urn:microsoft.com/office/officeart/2005/8/layout/cycle6"/>
    <dgm:cxn modelId="{5770E414-1D7C-43D2-A323-08D29DCBE344}" type="presOf" srcId="{DDC9D46F-60B2-4EB2-B29F-8FA7BF690BE0}" destId="{D9EA30EC-1ADA-4A9C-B738-64590A42C3AD}" srcOrd="0" destOrd="0" presId="urn:microsoft.com/office/officeart/2005/8/layout/cycle6"/>
    <dgm:cxn modelId="{858F983E-6804-448E-B94C-1E7186370673}" type="presOf" srcId="{BED614B4-EE5E-44E6-A835-72551DF15657}" destId="{339CE345-463D-40F2-8575-556B4E93DC2F}" srcOrd="0" destOrd="0" presId="urn:microsoft.com/office/officeart/2005/8/layout/cycle6"/>
    <dgm:cxn modelId="{65A54B33-5098-43F4-9025-222B109F410D}" type="presOf" srcId="{2A217293-C8D7-45B6-BF72-3C8E39CA57B0}" destId="{917764DF-E6D7-4808-A0BE-A14392FFA628}" srcOrd="0" destOrd="0" presId="urn:microsoft.com/office/officeart/2005/8/layout/cycle6"/>
    <dgm:cxn modelId="{DBF9657B-88FE-4A8D-B3D8-0756260E6C01}" type="presOf" srcId="{27747EA4-C91B-456E-B11D-1161876A1AF3}" destId="{A35B5E7A-C614-4D64-903F-D79C2B88FE79}" srcOrd="0" destOrd="0" presId="urn:microsoft.com/office/officeart/2005/8/layout/cycle6"/>
    <dgm:cxn modelId="{D1087CA8-3F14-4A44-9634-4E0C4F69ED2D}" type="presOf" srcId="{42624DB1-758C-47EC-BDBB-45B2404CE542}" destId="{5085312D-CA83-4083-9F5E-5D90EFA140CE}" srcOrd="0" destOrd="0" presId="urn:microsoft.com/office/officeart/2005/8/layout/cycle6"/>
    <dgm:cxn modelId="{87F546D3-6C37-4ECE-9E30-1F3D657A250E}" type="presOf" srcId="{B15939B2-1D03-4B46-A038-1079FE6DEEE3}" destId="{F45ED8DD-3531-4A1F-9436-08C658CA1117}" srcOrd="0" destOrd="0" presId="urn:microsoft.com/office/officeart/2005/8/layout/cycle6"/>
    <dgm:cxn modelId="{4772C68D-AC49-45ED-BBC6-F885E6F58FB0}" type="presOf" srcId="{E262D2E0-92C5-43F5-A5CE-60570BCC33AD}" destId="{9E14D255-D1A6-4CAE-BDB3-776B52D66989}" srcOrd="0" destOrd="0" presId="urn:microsoft.com/office/officeart/2005/8/layout/cycle6"/>
    <dgm:cxn modelId="{90DD3D3B-A1E7-4B3D-A844-D8356BFC2FE0}" srcId="{B15939B2-1D03-4B46-A038-1079FE6DEEE3}" destId="{D4ABC9DB-E0DF-43AC-B00A-5E799A00C93C}" srcOrd="0" destOrd="0" parTransId="{B2C88794-B5CC-4526-9B55-DDA87EFC70E6}" sibTransId="{BC5C7F68-86EA-4503-B123-ED916C9178C7}"/>
    <dgm:cxn modelId="{6FCF2722-502C-4343-97C8-D1A44A4A4646}" type="presOf" srcId="{FED1A9EE-BD67-4D30-8A6B-1C29F30FB882}" destId="{47C4063B-2B6C-4D14-9DC6-639462B5A402}" srcOrd="0" destOrd="0" presId="urn:microsoft.com/office/officeart/2005/8/layout/cycle6"/>
    <dgm:cxn modelId="{C034C172-F670-4ADA-9F6E-3DD3B8173ACF}" type="presOf" srcId="{8A1148EF-84FF-4BCF-9384-A4F78A934B87}" destId="{0433CCEE-AF3D-41C3-BC85-A32B2370E1C3}" srcOrd="0" destOrd="0" presId="urn:microsoft.com/office/officeart/2005/8/layout/cycle6"/>
    <dgm:cxn modelId="{C356DF8C-9707-4E9E-8AF3-4AC7DF9BBF41}" type="presOf" srcId="{BC5C7F68-86EA-4503-B123-ED916C9178C7}" destId="{469C193A-EC48-4DA2-A4BF-86EB92AA9239}" srcOrd="0" destOrd="0" presId="urn:microsoft.com/office/officeart/2005/8/layout/cycle6"/>
    <dgm:cxn modelId="{6EA1AB0F-C57D-415D-8129-585F671CC5CC}" srcId="{B15939B2-1D03-4B46-A038-1079FE6DEEE3}" destId="{E262D2E0-92C5-43F5-A5CE-60570BCC33AD}" srcOrd="6" destOrd="0" parTransId="{6480B8FA-FDB0-4C29-B97D-44DF0AC27D4E}" sibTransId="{8A1148EF-84FF-4BCF-9384-A4F78A934B87}"/>
    <dgm:cxn modelId="{5BA19BC2-65A3-4B3E-A4E5-1945DE5FCDC2}" srcId="{B15939B2-1D03-4B46-A038-1079FE6DEEE3}" destId="{42624DB1-758C-47EC-BDBB-45B2404CE542}" srcOrd="4" destOrd="0" parTransId="{7DE07C8C-8CCC-4FE6-9D95-53F010BD108A}" sibTransId="{27747EA4-C91B-456E-B11D-1161876A1AF3}"/>
    <dgm:cxn modelId="{7C1BEADF-A6AF-4C14-A5E9-9C10C366C224}" srcId="{B15939B2-1D03-4B46-A038-1079FE6DEEE3}" destId="{8DD818BE-0E91-4335-BFBA-283E66597177}" srcOrd="3" destOrd="0" parTransId="{DA9CC313-C09A-4245-8618-F70C4253D004}" sibTransId="{9EE8077E-7BF4-49F4-A631-4AEB128BF484}"/>
    <dgm:cxn modelId="{65A31617-2CE7-4EC4-9449-8CAA9829B36D}" type="presOf" srcId="{C2D96A72-3ADC-41F0-9B11-B03400C20A9B}" destId="{318315B2-2A5C-4CD1-831E-377A78BB5428}" srcOrd="0" destOrd="0" presId="urn:microsoft.com/office/officeart/2005/8/layout/cycle6"/>
    <dgm:cxn modelId="{E44C8C66-FB04-4469-9BB8-2F0CC1F2E031}" srcId="{B15939B2-1D03-4B46-A038-1079FE6DEEE3}" destId="{DDA87389-7B72-4A4A-BBAF-686F1CE8D6DB}" srcOrd="2" destOrd="0" parTransId="{1E9A3188-F23A-4BEF-AD13-03AF1C0663CE}" sibTransId="{2A217293-C8D7-45B6-BF72-3C8E39CA57B0}"/>
    <dgm:cxn modelId="{05DDC3D2-94D8-4AF0-AA93-AD98B2691241}" type="presParOf" srcId="{F45ED8DD-3531-4A1F-9436-08C658CA1117}" destId="{02E85326-B6E3-4138-B39F-3637AEF140DF}" srcOrd="0" destOrd="0" presId="urn:microsoft.com/office/officeart/2005/8/layout/cycle6"/>
    <dgm:cxn modelId="{2FC86134-BA84-424A-B35E-50A15D2FE9C1}" type="presParOf" srcId="{F45ED8DD-3531-4A1F-9436-08C658CA1117}" destId="{9878AF8C-26E1-41D2-B9BC-16C6E6280FFE}" srcOrd="1" destOrd="0" presId="urn:microsoft.com/office/officeart/2005/8/layout/cycle6"/>
    <dgm:cxn modelId="{D03C1A5A-24BD-4291-8F65-731C022FBF09}" type="presParOf" srcId="{F45ED8DD-3531-4A1F-9436-08C658CA1117}" destId="{469C193A-EC48-4DA2-A4BF-86EB92AA9239}" srcOrd="2" destOrd="0" presId="urn:microsoft.com/office/officeart/2005/8/layout/cycle6"/>
    <dgm:cxn modelId="{0CEEEE68-9378-471B-9929-9D0CE61133E7}" type="presParOf" srcId="{F45ED8DD-3531-4A1F-9436-08C658CA1117}" destId="{D9EA30EC-1ADA-4A9C-B738-64590A42C3AD}" srcOrd="3" destOrd="0" presId="urn:microsoft.com/office/officeart/2005/8/layout/cycle6"/>
    <dgm:cxn modelId="{0A5375E4-9646-42B7-B30A-26D9B4E9786B}" type="presParOf" srcId="{F45ED8DD-3531-4A1F-9436-08C658CA1117}" destId="{347F4DCC-0035-408F-A0C1-EC3CD883D5F1}" srcOrd="4" destOrd="0" presId="urn:microsoft.com/office/officeart/2005/8/layout/cycle6"/>
    <dgm:cxn modelId="{B452E830-FCD3-4EB9-B96F-6D34163F8848}" type="presParOf" srcId="{F45ED8DD-3531-4A1F-9436-08C658CA1117}" destId="{47C4063B-2B6C-4D14-9DC6-639462B5A402}" srcOrd="5" destOrd="0" presId="urn:microsoft.com/office/officeart/2005/8/layout/cycle6"/>
    <dgm:cxn modelId="{BFCB025D-93FB-46AA-8084-93C0DB54B7AF}" type="presParOf" srcId="{F45ED8DD-3531-4A1F-9436-08C658CA1117}" destId="{6DB69B70-D745-448B-9222-837443C06672}" srcOrd="6" destOrd="0" presId="urn:microsoft.com/office/officeart/2005/8/layout/cycle6"/>
    <dgm:cxn modelId="{D3AB67A9-372A-425E-B5DB-BBCE6E66809D}" type="presParOf" srcId="{F45ED8DD-3531-4A1F-9436-08C658CA1117}" destId="{04BBB72F-EC52-4E6E-A79A-C11AAC34FB40}" srcOrd="7" destOrd="0" presId="urn:microsoft.com/office/officeart/2005/8/layout/cycle6"/>
    <dgm:cxn modelId="{34BC24DB-7207-40E6-B1B8-EB11EAB8F990}" type="presParOf" srcId="{F45ED8DD-3531-4A1F-9436-08C658CA1117}" destId="{917764DF-E6D7-4808-A0BE-A14392FFA628}" srcOrd="8" destOrd="0" presId="urn:microsoft.com/office/officeart/2005/8/layout/cycle6"/>
    <dgm:cxn modelId="{0D886C53-E3BF-4102-9784-9563CE6353FA}" type="presParOf" srcId="{F45ED8DD-3531-4A1F-9436-08C658CA1117}" destId="{EEC6B8AC-D3E3-4DC0-9859-2F685102069A}" srcOrd="9" destOrd="0" presId="urn:microsoft.com/office/officeart/2005/8/layout/cycle6"/>
    <dgm:cxn modelId="{A462A140-55B6-4205-9195-D30E7B2AC81E}" type="presParOf" srcId="{F45ED8DD-3531-4A1F-9436-08C658CA1117}" destId="{D536144A-2AD6-4550-B7B7-056A1FAE64CE}" srcOrd="10" destOrd="0" presId="urn:microsoft.com/office/officeart/2005/8/layout/cycle6"/>
    <dgm:cxn modelId="{C7699999-95F7-4249-9E9A-02DE2ADC3EF0}" type="presParOf" srcId="{F45ED8DD-3531-4A1F-9436-08C658CA1117}" destId="{2AB1624F-8F45-4560-89F0-7C67257270E2}" srcOrd="11" destOrd="0" presId="urn:microsoft.com/office/officeart/2005/8/layout/cycle6"/>
    <dgm:cxn modelId="{D7F7304F-EB6A-4A60-B5ED-BBF29C637F4B}" type="presParOf" srcId="{F45ED8DD-3531-4A1F-9436-08C658CA1117}" destId="{5085312D-CA83-4083-9F5E-5D90EFA140CE}" srcOrd="12" destOrd="0" presId="urn:microsoft.com/office/officeart/2005/8/layout/cycle6"/>
    <dgm:cxn modelId="{1ECBCE68-23C3-4B9E-95CE-CCCE0F8F2A43}" type="presParOf" srcId="{F45ED8DD-3531-4A1F-9436-08C658CA1117}" destId="{CD72971A-0E3E-41A2-AE99-54180A0EF985}" srcOrd="13" destOrd="0" presId="urn:microsoft.com/office/officeart/2005/8/layout/cycle6"/>
    <dgm:cxn modelId="{8BB5F23F-0484-47F2-9C82-917A4A0A85CC}" type="presParOf" srcId="{F45ED8DD-3531-4A1F-9436-08C658CA1117}" destId="{A35B5E7A-C614-4D64-903F-D79C2B88FE79}" srcOrd="14" destOrd="0" presId="urn:microsoft.com/office/officeart/2005/8/layout/cycle6"/>
    <dgm:cxn modelId="{56C49083-7A68-4B8F-AAAC-6D026806151E}" type="presParOf" srcId="{F45ED8DD-3531-4A1F-9436-08C658CA1117}" destId="{318315B2-2A5C-4CD1-831E-377A78BB5428}" srcOrd="15" destOrd="0" presId="urn:microsoft.com/office/officeart/2005/8/layout/cycle6"/>
    <dgm:cxn modelId="{0EB549B8-53DC-41C9-BDC7-8CD5C844625A}" type="presParOf" srcId="{F45ED8DD-3531-4A1F-9436-08C658CA1117}" destId="{787CB8CD-1262-4447-83E8-0E954AC1B7E1}" srcOrd="16" destOrd="0" presId="urn:microsoft.com/office/officeart/2005/8/layout/cycle6"/>
    <dgm:cxn modelId="{359A1B64-9CB3-4723-83DF-093BED5CA71F}" type="presParOf" srcId="{F45ED8DD-3531-4A1F-9436-08C658CA1117}" destId="{339CE345-463D-40F2-8575-556B4E93DC2F}" srcOrd="17" destOrd="0" presId="urn:microsoft.com/office/officeart/2005/8/layout/cycle6"/>
    <dgm:cxn modelId="{3A19003A-1502-4FFB-83D6-6501D9386D85}" type="presParOf" srcId="{F45ED8DD-3531-4A1F-9436-08C658CA1117}" destId="{9E14D255-D1A6-4CAE-BDB3-776B52D66989}" srcOrd="18" destOrd="0" presId="urn:microsoft.com/office/officeart/2005/8/layout/cycle6"/>
    <dgm:cxn modelId="{7821D9DC-3FDB-4909-9AAA-EEF9BB916547}" type="presParOf" srcId="{F45ED8DD-3531-4A1F-9436-08C658CA1117}" destId="{97C5841A-67D3-4543-BEE2-77A4B1AFC987}" srcOrd="19" destOrd="0" presId="urn:microsoft.com/office/officeart/2005/8/layout/cycle6"/>
    <dgm:cxn modelId="{30D6625B-74CC-4E06-864E-4E7234C4EE74}" type="presParOf" srcId="{F45ED8DD-3531-4A1F-9436-08C658CA1117}" destId="{0433CCEE-AF3D-41C3-BC85-A32B2370E1C3}" srcOrd="20" destOrd="0" presId="urn:microsoft.com/office/officeart/2005/8/layout/cycle6"/>
  </dgm:cxnLst>
  <dgm:bg/>
  <dgm:whole/>
</dgm:dataModel>
</file>

<file path=ppt/diagrams/layout1.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F13B997-EF52-4F54-91ED-3BCB96131F69}" type="datetimeFigureOut">
              <a:rPr lang="en-US" smtClean="0"/>
              <a:t>12-Dec-21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11D5F5A-7E17-4233-96E7-69D4E961C846}"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11D5F5A-7E17-4233-96E7-69D4E961C846}" type="slidenum">
              <a:rPr lang="en-US" smtClean="0"/>
              <a:t>37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564CF2E0-CCC4-4E1E-9902-C3C36AB3FDA4}" type="datetimeFigureOut">
              <a:rPr lang="en-US" smtClean="0"/>
              <a:pPr/>
              <a:t>12-Dec-21</a:t>
            </a:fld>
            <a:endParaRPr lang="en-US"/>
          </a:p>
        </p:txBody>
      </p:sp>
      <p:sp>
        <p:nvSpPr>
          <p:cNvPr id="20" name="Footer Placeholder 19"/>
          <p:cNvSpPr>
            <a:spLocks noGrp="1"/>
          </p:cNvSpPr>
          <p:nvPr>
            <p:ph type="ftr" sz="quarter" idx="11"/>
          </p:nvPr>
        </p:nvSpPr>
        <p:spPr/>
        <p:txBody>
          <a:bodyPr/>
          <a:lstStyle>
            <a:extLst/>
          </a:lstStyle>
          <a:p>
            <a:endParaRPr kumimoji="0" lang="en-US"/>
          </a:p>
        </p:txBody>
      </p:sp>
      <p:sp>
        <p:nvSpPr>
          <p:cNvPr id="10" name="Slide Number Placeholder 9"/>
          <p:cNvSpPr>
            <a:spLocks noGrp="1"/>
          </p:cNvSpPr>
          <p:nvPr>
            <p:ph type="sldNum" sz="quarter" idx="12"/>
          </p:nvPr>
        </p:nvSpPr>
        <p:spPr/>
        <p:txBody>
          <a:bodyPr/>
          <a:lstStyle>
            <a:extLst/>
          </a:lstStyle>
          <a:p>
            <a:fld id="{6F42FDE4-A7DD-41A7-A0A6-9B649FB43336}" type="slidenum">
              <a:rPr kumimoji="0" lang="en-US" smtClean="0"/>
              <a:pPr/>
              <a:t>‹#›</a:t>
            </a:fld>
            <a:endParaRPr kumimoji="0" lang="en-US" sz="1400" dirty="0">
              <a:solidFill>
                <a:srgbClr val="FFFFFF"/>
              </a:solidFill>
            </a:endParaRPr>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64CF2E0-CCC4-4E1E-9902-C3C36AB3FDA4}" type="datetimeFigureOut">
              <a:rPr lang="en-US" smtClean="0"/>
              <a:pPr/>
              <a:t>12-Dec-21</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6F42FDE4-A7DD-41A7-A0A6-9B649FB43336}"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64CF2E0-CCC4-4E1E-9902-C3C36AB3FDA4}" type="datetimeFigureOut">
              <a:rPr lang="en-US" smtClean="0"/>
              <a:pPr/>
              <a:t>12-Dec-21</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6F42FDE4-A7DD-41A7-A0A6-9B649FB43336}" type="slidenum">
              <a:rPr kumimoji="0" lang="en-US" smtClean="0"/>
              <a:pPr/>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64CF2E0-CCC4-4E1E-9902-C3C36AB3FDA4}" type="datetimeFigureOut">
              <a:rPr lang="en-US" smtClean="0"/>
              <a:pPr/>
              <a:t>12-Dec-21</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6F42FDE4-A7DD-41A7-A0A6-9B649FB43336}" type="slidenum">
              <a:rPr kumimoji="0" lang="en-US" smtClean="0"/>
              <a:pPr/>
              <a:t>‹#›</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564CF2E0-CCC4-4E1E-9902-C3C36AB3FDA4}" type="datetimeFigureOut">
              <a:rPr lang="en-US" smtClean="0"/>
              <a:pPr/>
              <a:t>12-Dec-21</a:t>
            </a:fld>
            <a:endParaRPr lang="en-US"/>
          </a:p>
        </p:txBody>
      </p:sp>
      <p:sp>
        <p:nvSpPr>
          <p:cNvPr id="5" name="Footer Placeholder 4"/>
          <p:cNvSpPr>
            <a:spLocks noGrp="1"/>
          </p:cNvSpPr>
          <p:nvPr>
            <p:ph type="ftr" sz="quarter" idx="11"/>
          </p:nvPr>
        </p:nvSpPr>
        <p:spPr/>
        <p:txBody>
          <a:bodyPr/>
          <a:lstStyle>
            <a:extLst/>
          </a:lstStyle>
          <a:p>
            <a:endParaRPr kumimoji="0" lang="en-US" dirty="0"/>
          </a:p>
        </p:txBody>
      </p:sp>
      <p:sp>
        <p:nvSpPr>
          <p:cNvPr id="6" name="Slide Number Placeholder 5"/>
          <p:cNvSpPr>
            <a:spLocks noGrp="1"/>
          </p:cNvSpPr>
          <p:nvPr>
            <p:ph type="sldNum" sz="quarter" idx="12"/>
          </p:nvPr>
        </p:nvSpPr>
        <p:spPr/>
        <p:txBody>
          <a:bodyPr/>
          <a:lstStyle>
            <a:extLst/>
          </a:lstStyle>
          <a:p>
            <a:fld id="{6F42FDE4-A7DD-41A7-A0A6-9B649FB43336}" type="slidenum">
              <a:rPr kumimoji="0" lang="en-US" smtClean="0"/>
              <a:pPr/>
              <a:t>‹#›</a:t>
            </a:fld>
            <a:endParaRPr kumimoji="0" lang="en-US" dirty="0"/>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64CF2E0-CCC4-4E1E-9902-C3C36AB3FDA4}" type="datetimeFigureOut">
              <a:rPr lang="en-US" smtClean="0"/>
              <a:pPr/>
              <a:t>12-Dec-21</a:t>
            </a:fld>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extLst/>
          </a:lstStyle>
          <a:p>
            <a:fld id="{6F42FDE4-A7DD-41A7-A0A6-9B649FB43336}" type="slidenum">
              <a:rPr kumimoji="0" lang="en-US" smtClean="0"/>
              <a:pPr/>
              <a: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564CF2E0-CCC4-4E1E-9902-C3C36AB3FDA4}" type="datetimeFigureOut">
              <a:rPr lang="en-US" smtClean="0"/>
              <a:pPr/>
              <a:t>12-Dec-21</a:t>
            </a:fld>
            <a:endParaRPr lang="en-US"/>
          </a:p>
        </p:txBody>
      </p:sp>
      <p:sp>
        <p:nvSpPr>
          <p:cNvPr id="8" name="Footer Placeholder 7"/>
          <p:cNvSpPr>
            <a:spLocks noGrp="1"/>
          </p:cNvSpPr>
          <p:nvPr>
            <p:ph type="ftr" sz="quarter" idx="11"/>
          </p:nvPr>
        </p:nvSpPr>
        <p:spPr/>
        <p:txBody>
          <a:bodyPr/>
          <a:lstStyle>
            <a:extLst/>
          </a:lstStyle>
          <a:p>
            <a:endParaRPr kumimoji="0" lang="en-US"/>
          </a:p>
        </p:txBody>
      </p:sp>
      <p:sp>
        <p:nvSpPr>
          <p:cNvPr id="9" name="Slide Number Placeholder 8"/>
          <p:cNvSpPr>
            <a:spLocks noGrp="1"/>
          </p:cNvSpPr>
          <p:nvPr>
            <p:ph type="sldNum" sz="quarter" idx="12"/>
          </p:nvPr>
        </p:nvSpPr>
        <p:spPr/>
        <p:txBody>
          <a:bodyPr/>
          <a:lstStyle>
            <a:extLst/>
          </a:lstStyle>
          <a:p>
            <a:fld id="{6F42FDE4-A7DD-41A7-A0A6-9B649FB43336}" type="slidenum">
              <a:rPr kumimoji="0" lang="en-US" smtClean="0"/>
              <a:pPr/>
              <a:t>‹#›</a:t>
            </a:fld>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564CF2E0-CCC4-4E1E-9902-C3C36AB3FDA4}" type="datetimeFigureOut">
              <a:rPr lang="en-US" smtClean="0"/>
              <a:pPr/>
              <a:t>12-Dec-21</a:t>
            </a:fld>
            <a:endParaRPr lang="en-US"/>
          </a:p>
        </p:txBody>
      </p:sp>
      <p:sp>
        <p:nvSpPr>
          <p:cNvPr id="4" name="Footer Placeholder 3"/>
          <p:cNvSpPr>
            <a:spLocks noGrp="1"/>
          </p:cNvSpPr>
          <p:nvPr>
            <p:ph type="ftr" sz="quarter" idx="11"/>
          </p:nvPr>
        </p:nvSpPr>
        <p:spPr/>
        <p:txBody>
          <a:bodyPr/>
          <a:lstStyle>
            <a:extLst/>
          </a:lstStyle>
          <a:p>
            <a:endParaRPr kumimoji="0" lang="en-US"/>
          </a:p>
        </p:txBody>
      </p:sp>
      <p:sp>
        <p:nvSpPr>
          <p:cNvPr id="5" name="Slide Number Placeholder 4"/>
          <p:cNvSpPr>
            <a:spLocks noGrp="1"/>
          </p:cNvSpPr>
          <p:nvPr>
            <p:ph type="sldNum" sz="quarter" idx="12"/>
          </p:nvPr>
        </p:nvSpPr>
        <p:spPr/>
        <p:txBody>
          <a:bodyPr/>
          <a:lstStyle>
            <a:extLst/>
          </a:lstStyle>
          <a:p>
            <a:fld id="{6F42FDE4-A7DD-41A7-A0A6-9B649FB43336}" type="slidenum">
              <a:rPr kumimoji="0" lang="en-US" smtClean="0"/>
              <a:pPr/>
              <a:t>‹#›</a:t>
            </a:fld>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564CF2E0-CCC4-4E1E-9902-C3C36AB3FDA4}" type="datetimeFigureOut">
              <a:rPr lang="en-US" smtClean="0"/>
              <a:pPr/>
              <a:t>12-Dec-21</a:t>
            </a:fld>
            <a:endParaRPr lang="en-US"/>
          </a:p>
        </p:txBody>
      </p:sp>
      <p:sp>
        <p:nvSpPr>
          <p:cNvPr id="3" name="Footer Placeholder 2"/>
          <p:cNvSpPr>
            <a:spLocks noGrp="1"/>
          </p:cNvSpPr>
          <p:nvPr>
            <p:ph type="ftr" sz="quarter" idx="11"/>
          </p:nvPr>
        </p:nvSpPr>
        <p:spPr/>
        <p:txBody>
          <a:bodyPr/>
          <a:lstStyle>
            <a:extLst/>
          </a:lstStyle>
          <a:p>
            <a:endParaRPr kumimoji="0" lang="en-US"/>
          </a:p>
        </p:txBody>
      </p:sp>
      <p:sp>
        <p:nvSpPr>
          <p:cNvPr id="4" name="Slide Number Placeholder 3"/>
          <p:cNvSpPr>
            <a:spLocks noGrp="1"/>
          </p:cNvSpPr>
          <p:nvPr>
            <p:ph type="sldNum" sz="quarter" idx="12"/>
          </p:nvPr>
        </p:nvSpPr>
        <p:spPr/>
        <p:txBody>
          <a:bodyPr/>
          <a:lstStyle>
            <a:extLst/>
          </a:lstStyle>
          <a:p>
            <a:fld id="{6F42FDE4-A7DD-41A7-A0A6-9B649FB43336}" type="slidenum">
              <a:rPr kumimoji="0" lang="en-US" smtClean="0"/>
              <a:pPr/>
              <a:t>‹#›</a:t>
            </a:fld>
            <a:endParaRPr kumimoji="0"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64CF2E0-CCC4-4E1E-9902-C3C36AB3FDA4}" type="datetimeFigureOut">
              <a:rPr lang="en-US" smtClean="0"/>
              <a:pPr/>
              <a:t>12-Dec-21</a:t>
            </a:fld>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extLst/>
          </a:lstStyle>
          <a:p>
            <a:fld id="{6F42FDE4-A7DD-41A7-A0A6-9B649FB43336}" type="slidenum">
              <a:rPr kumimoji="0" lang="en-US" smtClean="0"/>
              <a:pPr/>
              <a:t>‹#›</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564CF2E0-CCC4-4E1E-9902-C3C36AB3FDA4}" type="datetimeFigureOut">
              <a:rPr lang="en-US" smtClean="0"/>
              <a:pPr/>
              <a:t>12-Dec-21</a:t>
            </a:fld>
            <a:endParaRPr lang="en-US"/>
          </a:p>
        </p:txBody>
      </p:sp>
      <p:sp>
        <p:nvSpPr>
          <p:cNvPr id="6" name="Footer Placeholder 5"/>
          <p:cNvSpPr>
            <a:spLocks noGrp="1"/>
          </p:cNvSpPr>
          <p:nvPr>
            <p:ph type="ftr" sz="quarter" idx="11"/>
          </p:nvPr>
        </p:nvSpPr>
        <p:spPr/>
        <p:txBody>
          <a:bodyPr/>
          <a:lstStyle>
            <a:extLst/>
          </a:lstStyle>
          <a:p>
            <a:endParaRPr kumimoji="0" lang="en-US" dirty="0"/>
          </a:p>
        </p:txBody>
      </p:sp>
      <p:sp>
        <p:nvSpPr>
          <p:cNvPr id="7" name="Slide Number Placeholder 6"/>
          <p:cNvSpPr>
            <a:spLocks noGrp="1"/>
          </p:cNvSpPr>
          <p:nvPr>
            <p:ph type="sldNum" sz="quarter" idx="12"/>
          </p:nvPr>
        </p:nvSpPr>
        <p:spPr/>
        <p:txBody>
          <a:bodyPr/>
          <a:lstStyle>
            <a:extLst/>
          </a:lstStyle>
          <a:p>
            <a:fld id="{6F42FDE4-A7DD-41A7-A0A6-9B649FB43336}" type="slidenum">
              <a:rPr kumimoji="0" lang="en-US" smtClean="0"/>
              <a:pPr/>
              <a:t>‹#›</a:t>
            </a:fld>
            <a:endParaRPr kumimoji="0" lang="en-US" dirty="0"/>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pPr algn="r" eaLnBrk="1" latinLnBrk="0" hangingPunct="1"/>
            <a:fld id="{564CF2E0-CCC4-4E1E-9902-C3C36AB3FDA4}" type="datetimeFigureOut">
              <a:rPr lang="en-US" smtClean="0"/>
              <a:pPr algn="r" eaLnBrk="1" latinLnBrk="0" hangingPunct="1"/>
              <a:t>12-Dec-21</a:t>
            </a:fld>
            <a:endParaRPr lang="en-US" sz="1400" dirty="0">
              <a:solidFill>
                <a:schemeClr val="tx2"/>
              </a:solidFill>
            </a:endParaRPr>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kumimoji="0" lang="en-US" sz="1400" dirty="0">
              <a:solidFill>
                <a:schemeClr val="tx2"/>
              </a:solidFill>
            </a:endParaRPr>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pPr algn="ctr" eaLnBrk="1" latinLnBrk="0" hangingPunct="1"/>
            <a:fld id="{6F42FDE4-A7DD-41A7-A0A6-9B649FB43336}" type="slidenum">
              <a:rPr kumimoji="0" lang="en-US" smtClean="0"/>
              <a:pPr algn="ctr" eaLnBrk="1" latinLnBrk="0" hangingPunct="1"/>
              <a:t>‹#›</a:t>
            </a:fld>
            <a:endParaRPr kumimoji="0" lang="en-US" sz="1400" dirty="0">
              <a:solidFill>
                <a:srgbClr val="FFFFFF"/>
              </a:solidFill>
              <a:latin typeface="+mj-lt"/>
              <a:ea typeface="+mj-ea"/>
              <a:cs typeface="+mj-cs"/>
            </a:endParaRPr>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hyperlink" Target="https://scikit-learn.org/stable/modules/tree.html"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hyperlink" Target="http://localhost:8888/notebooks/CAR%20PRICE%20PREDICTION.ipynb" TargetMode="Externa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685800" y="304800"/>
            <a:ext cx="7772400" cy="1975104"/>
          </a:xfrm>
        </p:spPr>
        <p:txBody>
          <a:bodyPr>
            <a:normAutofit fontScale="90000"/>
          </a:bodyPr>
          <a:lstStyle/>
          <a:p>
            <a:r>
              <a:rPr lang="en-US" b="1" u="sng" dirty="0" smtClean="0"/>
              <a:t>CAR PRICE PREDICTION</a:t>
            </a:r>
            <a:r>
              <a:rPr lang="en-US" dirty="0" smtClean="0"/>
              <a:t/>
            </a:r>
            <a:br>
              <a:rPr lang="en-US" dirty="0" smtClean="0"/>
            </a:br>
            <a:r>
              <a:rPr b="1" smtClean="0"/>
              <a:t/>
            </a:r>
            <a:br>
              <a:rPr b="1" smtClean="0"/>
            </a:br>
            <a:endParaRPr lang="en-US" dirty="0"/>
          </a:p>
        </p:txBody>
      </p:sp>
      <p:sp>
        <p:nvSpPr>
          <p:cNvPr id="2" name="Subtitle 1"/>
          <p:cNvSpPr>
            <a:spLocks noGrp="1"/>
          </p:cNvSpPr>
          <p:nvPr>
            <p:ph type="subTitle" idx="1"/>
          </p:nvPr>
        </p:nvSpPr>
        <p:spPr>
          <a:xfrm>
            <a:off x="4191000" y="1524000"/>
            <a:ext cx="4953000" cy="1752600"/>
          </a:xfrm>
        </p:spPr>
        <p:txBody>
          <a:bodyPr/>
          <a:lstStyle/>
          <a:p>
            <a:r>
              <a:rPr lang="en-US" b="1" u="sng" dirty="0" smtClean="0">
                <a:solidFill>
                  <a:srgbClr val="FF0000"/>
                </a:solidFill>
              </a:rPr>
              <a:t>Using Machine Learning Algorithms</a:t>
            </a:r>
            <a:endParaRPr lang="en-US" dirty="0">
              <a:solidFill>
                <a:srgbClr val="FF0000"/>
              </a:solidFill>
            </a:endParaRPr>
          </a:p>
        </p:txBody>
      </p:sp>
      <p:pic>
        <p:nvPicPr>
          <p:cNvPr id="4" name="Picture 3"/>
          <p:cNvPicPr/>
          <p:nvPr/>
        </p:nvPicPr>
        <p:blipFill>
          <a:blip r:embed="rId2">
            <a:extLst>
              <a:ext uri="{28A0092B-C50C-407E-A947-70E740481C1C}">
                <a14:useLocalDpi xmlns:lc="http://schemas.openxmlformats.org/drawingml/2006/lockedCanvas" xmlns:pic="http://schemas.openxmlformats.org/drawingml/2006/picture" xmlns:a14="http://schemas.microsoft.com/office/drawing/2010/main" xmlns:wps="http://schemas.microsoft.com/office/word/2010/wordprocessingShape" xmlns:wpi="http://schemas.microsoft.com/office/word/2010/wordprocessingInk" xmlns:wpg="http://schemas.microsoft.com/office/word/2010/wordprocessingGroup" xmlns:w16se="http://schemas.microsoft.com/office/word/2015/wordml/symex" xmlns:w16="http://schemas.microsoft.com/office/word/2018/wordml" xmlns:w16cid="http://schemas.microsoft.com/office/word/2016/wordml/cid" xmlns:w16cex="http://schemas.microsoft.com/office/word/2018/wordml/cex" xmlns:w15="http://schemas.microsoft.com/office/word/2012/wordml"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xmlns="" xmlns:wne="http://schemas.microsoft.com/office/word/2006/wordml" xmlns:wp="http://schemas.openxmlformats.org/drawingml/2006/wordprocessingDrawing" xmlns:m="http://schemas.openxmlformats.org/officeDocument/2006/math" xmlns:ve="http://schemas.openxmlformats.org/markup-compatibility/2006" val="0"/>
              </a:ext>
            </a:extLst>
          </a:blip>
          <a:srcRect/>
          <a:stretch>
            <a:fillRect/>
          </a:stretch>
        </p:blipFill>
        <p:spPr bwMode="auto">
          <a:xfrm>
            <a:off x="0" y="2895600"/>
            <a:ext cx="5562600" cy="3962400"/>
          </a:xfrm>
          <a:prstGeom prst="rect">
            <a:avLst/>
          </a:prstGeom>
          <a:noFill/>
          <a:ln>
            <a:noFill/>
          </a:ln>
        </p:spPr>
      </p:pic>
      <p:sp>
        <p:nvSpPr>
          <p:cNvPr id="5" name="TextBox 4"/>
          <p:cNvSpPr txBox="1"/>
          <p:nvPr/>
        </p:nvSpPr>
        <p:spPr>
          <a:xfrm>
            <a:off x="6324600" y="5029200"/>
            <a:ext cx="2667000" cy="1384995"/>
          </a:xfrm>
          <a:prstGeom prst="rect">
            <a:avLst/>
          </a:prstGeom>
          <a:noFill/>
        </p:spPr>
        <p:txBody>
          <a:bodyPr wrap="square" rtlCol="0">
            <a:spAutoFit/>
          </a:bodyPr>
          <a:lstStyle/>
          <a:p>
            <a:r>
              <a:rPr lang="en-US" sz="2800" dirty="0" smtClean="0"/>
              <a:t>Created by-</a:t>
            </a:r>
          </a:p>
          <a:p>
            <a:r>
              <a:rPr lang="en-US" sz="2800" dirty="0" smtClean="0"/>
              <a:t>Kunal Chand</a:t>
            </a:r>
          </a:p>
          <a:p>
            <a:r>
              <a:rPr lang="en-US" sz="2800" dirty="0" smtClean="0"/>
              <a:t>Internship 19</a:t>
            </a: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ppt_x"/>
                                          </p:val>
                                        </p:tav>
                                        <p:tav tm="100000">
                                          <p:val>
                                            <p:strVal val="#ppt_x"/>
                                          </p:val>
                                        </p:tav>
                                      </p:tavLst>
                                    </p:anim>
                                    <p:anim calcmode="lin" valueType="num">
                                      <p:cBhvr additive="base">
                                        <p:cTn id="8" dur="10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Data Cleaning</a:t>
            </a:r>
            <a:endParaRPr lang="en-US" dirty="0"/>
          </a:p>
        </p:txBody>
      </p:sp>
      <p:sp>
        <p:nvSpPr>
          <p:cNvPr id="5" name="Content Placeholder 4"/>
          <p:cNvSpPr>
            <a:spLocks noGrp="1"/>
          </p:cNvSpPr>
          <p:nvPr>
            <p:ph idx="1"/>
          </p:nvPr>
        </p:nvSpPr>
        <p:spPr/>
        <p:txBody>
          <a:bodyPr>
            <a:normAutofit/>
          </a:bodyPr>
          <a:lstStyle/>
          <a:p>
            <a:r>
              <a:rPr lang="en-US" sz="2400" dirty="0" smtClean="0"/>
              <a:t>Data cleaning is essential part of </a:t>
            </a:r>
            <a:r>
              <a:rPr lang="en-US" sz="2400" dirty="0" err="1" smtClean="0"/>
              <a:t>m.l</a:t>
            </a:r>
            <a:r>
              <a:rPr lang="en-US" sz="2400" dirty="0" smtClean="0"/>
              <a:t> model.</a:t>
            </a:r>
          </a:p>
          <a:p>
            <a:r>
              <a:rPr lang="en-US" sz="2400" dirty="0" smtClean="0"/>
              <a:t>When we initialize  the data set we observe that dataset having many null values and special character, first we replace the special characters with Nan values and after that we remove all the Nan values from the dataset.</a:t>
            </a:r>
          </a:p>
          <a:p>
            <a:r>
              <a:rPr lang="en-US" sz="2400" dirty="0" smtClean="0"/>
              <a:t>Missing values are there in heat map plotting which we remove.</a:t>
            </a:r>
            <a:endParaRPr lang="en-US" sz="2400" dirty="0"/>
          </a:p>
        </p:txBody>
      </p:sp>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Missing values</a:t>
            </a:r>
            <a:endParaRPr lang="en-US" dirty="0"/>
          </a:p>
        </p:txBody>
      </p:sp>
      <p:pic>
        <p:nvPicPr>
          <p:cNvPr id="4" name="Content Placeholder 3" descr="Screenshot (1300).png"/>
          <p:cNvPicPr>
            <a:picLocks noGrp="1"/>
          </p:cNvPicPr>
          <p:nvPr>
            <p:ph idx="1"/>
          </p:nvPr>
        </p:nvPicPr>
        <p:blipFill>
          <a:blip r:embed="rId2"/>
          <a:stretch>
            <a:fillRect/>
          </a:stretch>
        </p:blipFill>
        <p:spPr>
          <a:xfrm>
            <a:off x="1435100" y="1739937"/>
            <a:ext cx="7499350" cy="4216326"/>
          </a:xfrm>
          <a:prstGeom prst="rect">
            <a:avLst/>
          </a:prstGeom>
        </p:spPr>
      </p:pic>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Heat map plotting</a:t>
            </a:r>
            <a:endParaRPr lang="en-US" dirty="0"/>
          </a:p>
        </p:txBody>
      </p:sp>
      <p:pic>
        <p:nvPicPr>
          <p:cNvPr id="4" name="Content Placeholder 3" descr="download (11).png"/>
          <p:cNvPicPr>
            <a:picLocks noGrp="1"/>
          </p:cNvPicPr>
          <p:nvPr>
            <p:ph idx="1"/>
          </p:nvPr>
        </p:nvPicPr>
        <p:blipFill>
          <a:blip r:embed="rId2"/>
          <a:stretch>
            <a:fillRect/>
          </a:stretch>
        </p:blipFill>
        <p:spPr>
          <a:xfrm>
            <a:off x="1066800" y="2057400"/>
            <a:ext cx="4673016" cy="4419600"/>
          </a:xfrm>
          <a:prstGeom prst="rect">
            <a:avLst/>
          </a:prstGeom>
        </p:spPr>
      </p:pic>
      <p:sp>
        <p:nvSpPr>
          <p:cNvPr id="5" name="TextBox 4"/>
          <p:cNvSpPr txBox="1"/>
          <p:nvPr/>
        </p:nvSpPr>
        <p:spPr>
          <a:xfrm>
            <a:off x="6324600" y="2057400"/>
            <a:ext cx="2286000" cy="3693319"/>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r>
              <a:rPr lang="en-US" b="1" dirty="0" smtClean="0"/>
              <a:t>Observations:</a:t>
            </a:r>
            <a:endParaRPr lang="en-US" dirty="0" smtClean="0"/>
          </a:p>
          <a:p>
            <a:r>
              <a:rPr lang="en-US" dirty="0" smtClean="0"/>
              <a:t>1. From the above code we observe that there are lots of white spots which are null values in the dataset.</a:t>
            </a:r>
          </a:p>
          <a:p>
            <a:r>
              <a:rPr lang="en-US" dirty="0" smtClean="0"/>
              <a:t>2. we have to understand the missing values and fill with proper values or drop them permanently.</a:t>
            </a:r>
          </a:p>
          <a:p>
            <a:endParaRPr lang="en-US" dirty="0"/>
          </a:p>
        </p:txBody>
      </p:sp>
    </p:spTree>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3000" fill="hold"/>
                                        <p:tgtEl>
                                          <p:spTgt spid="4"/>
                                        </p:tgtEl>
                                        <p:attrNameLst>
                                          <p:attrName>ppt_x</p:attrName>
                                        </p:attrNameLst>
                                      </p:cBhvr>
                                      <p:tavLst>
                                        <p:tav tm="0">
                                          <p:val>
                                            <p:strVal val="#ppt_x"/>
                                          </p:val>
                                        </p:tav>
                                        <p:tav tm="100000">
                                          <p:val>
                                            <p:strVal val="#ppt_x"/>
                                          </p:val>
                                        </p:tav>
                                      </p:tavLst>
                                    </p:anim>
                                    <p:anim calcmode="lin" valueType="num">
                                      <p:cBhvr additive="base">
                                        <p:cTn id="8" dur="30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Dropping all the null values</a:t>
            </a:r>
            <a:endParaRPr lang="en-US" dirty="0"/>
          </a:p>
        </p:txBody>
      </p:sp>
      <p:pic>
        <p:nvPicPr>
          <p:cNvPr id="4" name="Content Placeholder 3" descr="Screenshot (1301).png"/>
          <p:cNvPicPr>
            <a:picLocks noGrp="1"/>
          </p:cNvPicPr>
          <p:nvPr>
            <p:ph idx="1"/>
          </p:nvPr>
        </p:nvPicPr>
        <p:blipFill>
          <a:blip r:embed="rId2"/>
          <a:stretch>
            <a:fillRect/>
          </a:stretch>
        </p:blipFill>
        <p:spPr>
          <a:xfrm>
            <a:off x="1435100" y="1739937"/>
            <a:ext cx="7499350" cy="4216326"/>
          </a:xfrm>
          <a:prstGeom prst="rect">
            <a:avLst/>
          </a:prstGeom>
        </p:spPr>
      </p:pic>
    </p:spTree>
  </p:cSld>
  <p:clrMapOvr>
    <a:masterClrMapping/>
  </p:clrMapOvr>
  <p:transition spd="slow">
    <p:fade thruBlk="1"/>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Heat map plotting.</a:t>
            </a:r>
            <a:endParaRPr lang="en-US" dirty="0"/>
          </a:p>
        </p:txBody>
      </p:sp>
      <p:pic>
        <p:nvPicPr>
          <p:cNvPr id="4" name="Content Placeholder 3" descr="download (12).png"/>
          <p:cNvPicPr>
            <a:picLocks noGrp="1"/>
          </p:cNvPicPr>
          <p:nvPr>
            <p:ph idx="1"/>
          </p:nvPr>
        </p:nvPicPr>
        <p:blipFill>
          <a:blip r:embed="rId2"/>
          <a:stretch>
            <a:fillRect/>
          </a:stretch>
        </p:blipFill>
        <p:spPr>
          <a:xfrm>
            <a:off x="990600" y="2057400"/>
            <a:ext cx="4914286" cy="3873016"/>
          </a:xfrm>
          <a:prstGeom prst="rect">
            <a:avLst/>
          </a:prstGeom>
        </p:spPr>
      </p:pic>
      <p:sp>
        <p:nvSpPr>
          <p:cNvPr id="5" name="TextBox 4"/>
          <p:cNvSpPr txBox="1"/>
          <p:nvPr/>
        </p:nvSpPr>
        <p:spPr>
          <a:xfrm>
            <a:off x="6400800" y="2209800"/>
            <a:ext cx="2286000" cy="2862322"/>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dirty="0" smtClean="0"/>
              <a:t>Observations:</a:t>
            </a:r>
          </a:p>
          <a:p>
            <a:pPr marL="342900" indent="-342900">
              <a:buAutoNum type="arabicPeriod"/>
            </a:pPr>
            <a:r>
              <a:rPr lang="en-US" dirty="0" smtClean="0"/>
              <a:t>As </a:t>
            </a:r>
            <a:r>
              <a:rPr lang="en-US" dirty="0" smtClean="0"/>
              <a:t>observed from the above there is no null values </a:t>
            </a:r>
            <a:r>
              <a:rPr lang="en-US" dirty="0" smtClean="0"/>
              <a:t>count.</a:t>
            </a:r>
          </a:p>
          <a:p>
            <a:pPr marL="342900" indent="-342900"/>
            <a:endParaRPr lang="en-US" dirty="0" smtClean="0"/>
          </a:p>
          <a:p>
            <a:r>
              <a:rPr lang="en-US" dirty="0" smtClean="0"/>
              <a:t>2.we </a:t>
            </a:r>
            <a:r>
              <a:rPr lang="en-US" dirty="0" smtClean="0"/>
              <a:t>can easily visualize this heat map plotting.</a:t>
            </a:r>
          </a:p>
          <a:p>
            <a:endParaRPr lang="en-US" dirty="0"/>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3000" fill="hold"/>
                                        <p:tgtEl>
                                          <p:spTgt spid="4"/>
                                        </p:tgtEl>
                                        <p:attrNameLst>
                                          <p:attrName>ppt_x</p:attrName>
                                        </p:attrNameLst>
                                      </p:cBhvr>
                                      <p:tavLst>
                                        <p:tav tm="0">
                                          <p:val>
                                            <p:strVal val="1+#ppt_w/2"/>
                                          </p:val>
                                        </p:tav>
                                        <p:tav tm="100000">
                                          <p:val>
                                            <p:strVal val="#ppt_x"/>
                                          </p:val>
                                        </p:tav>
                                      </p:tavLst>
                                    </p:anim>
                                    <p:anim calcmode="lin" valueType="num">
                                      <p:cBhvr additive="base">
                                        <p:cTn id="8" dur="30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Visualization</a:t>
            </a:r>
            <a:endParaRPr lang="en-US" dirty="0"/>
          </a:p>
        </p:txBody>
      </p:sp>
      <p:sp>
        <p:nvSpPr>
          <p:cNvPr id="3" name="Content Placeholder 2"/>
          <p:cNvSpPr>
            <a:spLocks noGrp="1"/>
          </p:cNvSpPr>
          <p:nvPr>
            <p:ph idx="1"/>
          </p:nvPr>
        </p:nvSpPr>
        <p:spPr/>
        <p:txBody>
          <a:bodyPr>
            <a:normAutofit fontScale="92500" lnSpcReduction="10000"/>
          </a:bodyPr>
          <a:lstStyle/>
          <a:p>
            <a:r>
              <a:rPr lang="en-IN" dirty="0" smtClean="0"/>
              <a:t>Data visualization is the graphical representation of information and data. By using charts, plots, and graphs data visualization tools provide an accessible way to see and understand trends, outliers, and patterns in data.</a:t>
            </a:r>
            <a:endParaRPr lang="en-US" dirty="0" smtClean="0"/>
          </a:p>
          <a:p>
            <a:r>
              <a:rPr lang="en-US" dirty="0" smtClean="0"/>
              <a:t>In the world of Big Data, data visualization tools and technologies are essential to analyze massive amounts of information and make data-driven decisions.</a:t>
            </a:r>
          </a:p>
          <a:p>
            <a:r>
              <a:rPr lang="en-US" dirty="0" smtClean="0"/>
              <a:t>.</a:t>
            </a:r>
            <a:endParaRPr lang="en-US" dirty="0" smtClean="0"/>
          </a:p>
          <a:p>
            <a:endParaRPr lang="en-US" dirty="0"/>
          </a:p>
        </p:txBody>
      </p:sp>
    </p:spTree>
  </p:cSld>
  <p:clrMapOvr>
    <a:masterClrMapping/>
  </p:clrMapOvr>
  <p:transition>
    <p:fade thruBlk="1"/>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Visualization.</a:t>
            </a:r>
            <a:endParaRPr lang="en-US" b="1" dirty="0"/>
          </a:p>
        </p:txBody>
      </p:sp>
      <p:sp>
        <p:nvSpPr>
          <p:cNvPr id="3" name="Content Placeholder 2"/>
          <p:cNvSpPr>
            <a:spLocks noGrp="1"/>
          </p:cNvSpPr>
          <p:nvPr>
            <p:ph idx="1"/>
          </p:nvPr>
        </p:nvSpPr>
        <p:spPr/>
        <p:txBody>
          <a:bodyPr/>
          <a:lstStyle/>
          <a:p>
            <a:r>
              <a:rPr lang="en-US" u="sng" dirty="0" smtClean="0"/>
              <a:t>Visualization of the target </a:t>
            </a:r>
            <a:r>
              <a:rPr lang="en-US" u="sng" dirty="0" err="1" smtClean="0"/>
              <a:t>varible</a:t>
            </a:r>
            <a:r>
              <a:rPr lang="en-US" u="sng" dirty="0" smtClean="0"/>
              <a:t>.</a:t>
            </a:r>
          </a:p>
          <a:p>
            <a:endParaRPr lang="en-US" dirty="0"/>
          </a:p>
        </p:txBody>
      </p:sp>
      <p:sp>
        <p:nvSpPr>
          <p:cNvPr id="6" name="TextBox 5"/>
          <p:cNvSpPr txBox="1"/>
          <p:nvPr/>
        </p:nvSpPr>
        <p:spPr>
          <a:xfrm>
            <a:off x="5715000" y="2819400"/>
            <a:ext cx="2895600" cy="2800767"/>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1600" b="1" dirty="0" smtClean="0"/>
              <a:t>Observations:</a:t>
            </a:r>
            <a:endParaRPr lang="en-US" sz="1600" dirty="0" smtClean="0"/>
          </a:p>
          <a:p>
            <a:r>
              <a:rPr lang="en-US" sz="1600" dirty="0" smtClean="0"/>
              <a:t>1</a:t>
            </a:r>
            <a:r>
              <a:rPr lang="en-US" sz="1600" dirty="0" smtClean="0"/>
              <a:t>. As seen from the above distribution plot that data is not normally distributed.</a:t>
            </a:r>
          </a:p>
          <a:p>
            <a:r>
              <a:rPr lang="en-US" sz="1600" dirty="0" smtClean="0"/>
              <a:t> </a:t>
            </a:r>
            <a:r>
              <a:rPr lang="en-US" sz="1600" dirty="0" smtClean="0"/>
              <a:t>2</a:t>
            </a:r>
            <a:r>
              <a:rPr lang="en-US" sz="1600" dirty="0" smtClean="0"/>
              <a:t>. data is skewed towards the </a:t>
            </a:r>
            <a:r>
              <a:rPr lang="en-US" sz="1600" dirty="0" smtClean="0"/>
              <a:t>right.</a:t>
            </a:r>
          </a:p>
          <a:p>
            <a:r>
              <a:rPr lang="en-US" sz="1600" dirty="0" smtClean="0"/>
              <a:t>3. </a:t>
            </a:r>
            <a:r>
              <a:rPr lang="en-IN" sz="1600" dirty="0" smtClean="0"/>
              <a:t>Remove </a:t>
            </a:r>
            <a:r>
              <a:rPr lang="en-IN" sz="1600" dirty="0" smtClean="0"/>
              <a:t>the skewness to make data normally distributed, M.L models understand normally data more clearly and perform better prediction</a:t>
            </a:r>
            <a:endParaRPr lang="en-US" sz="1600" dirty="0">
              <a:latin typeface="Arial Rounded MT Bold" pitchFamily="34" charset="0"/>
            </a:endParaRPr>
          </a:p>
        </p:txBody>
      </p:sp>
      <p:pic>
        <p:nvPicPr>
          <p:cNvPr id="7" name="Picture 6" descr="download (9).png"/>
          <p:cNvPicPr/>
          <p:nvPr/>
        </p:nvPicPr>
        <p:blipFill>
          <a:blip r:embed="rId2"/>
          <a:stretch>
            <a:fillRect/>
          </a:stretch>
        </p:blipFill>
        <p:spPr>
          <a:xfrm>
            <a:off x="990600" y="2057400"/>
            <a:ext cx="4664710" cy="4191000"/>
          </a:xfrm>
          <a:prstGeom prst="rect">
            <a:avLst/>
          </a:prstGeom>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3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Normalization of target variable.</a:t>
            </a:r>
            <a:endParaRPr lang="en-US" dirty="0"/>
          </a:p>
        </p:txBody>
      </p:sp>
      <p:pic>
        <p:nvPicPr>
          <p:cNvPr id="4" name="Content Placeholder 3" descr="download (10).png"/>
          <p:cNvPicPr>
            <a:picLocks noGrp="1"/>
          </p:cNvPicPr>
          <p:nvPr>
            <p:ph idx="1"/>
          </p:nvPr>
        </p:nvPicPr>
        <p:blipFill>
          <a:blip r:embed="rId2"/>
          <a:stretch>
            <a:fillRect/>
          </a:stretch>
        </p:blipFill>
        <p:spPr>
          <a:xfrm>
            <a:off x="990600" y="1828800"/>
            <a:ext cx="4419600" cy="4800600"/>
          </a:xfrm>
          <a:prstGeom prst="rect">
            <a:avLst/>
          </a:prstGeom>
        </p:spPr>
      </p:pic>
      <p:sp>
        <p:nvSpPr>
          <p:cNvPr id="5" name="TextBox 4"/>
          <p:cNvSpPr txBox="1"/>
          <p:nvPr/>
        </p:nvSpPr>
        <p:spPr>
          <a:xfrm>
            <a:off x="6248400" y="2362200"/>
            <a:ext cx="1981200" cy="1754326"/>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dirty="0" smtClean="0"/>
              <a:t>Observations:</a:t>
            </a:r>
          </a:p>
          <a:p>
            <a:pPr latinLnBrk="1"/>
            <a:r>
              <a:rPr lang="en-US" dirty="0" smtClean="0"/>
              <a:t>1. As we see our price attribute is now normally distributed.</a:t>
            </a:r>
          </a:p>
          <a:p>
            <a:endParaRPr lang="en-US" dirty="0"/>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bg/>
                                          </p:spTgt>
                                        </p:tgtEl>
                                        <p:attrNameLst>
                                          <p:attrName>style.visibility</p:attrName>
                                        </p:attrNameLst>
                                      </p:cBhvr>
                                      <p:to>
                                        <p:strVal val="visible"/>
                                      </p:to>
                                    </p:set>
                                    <p:animEffect transition="in" filter="fade">
                                      <p:cBhvr>
                                        <p:cTn id="12" dur="2000"/>
                                        <p:tgtEl>
                                          <p:spTgt spid="5">
                                            <p:bg/>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animEffect transition="in" filter="fade">
                                      <p:cBhvr>
                                        <p:cTn id="15" dur="2000"/>
                                        <p:tgtEl>
                                          <p:spTgt spid="5">
                                            <p:txEl>
                                              <p:pRg st="0" end="0"/>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xEl>
                                              <p:pRg st="1" end="1"/>
                                            </p:txEl>
                                          </p:spTgt>
                                        </p:tgtEl>
                                        <p:attrNameLst>
                                          <p:attrName>style.visibility</p:attrName>
                                        </p:attrNameLst>
                                      </p:cBhvr>
                                      <p:to>
                                        <p:strVal val="visible"/>
                                      </p:to>
                                    </p:set>
                                    <p:animEffect transition="in" filter="fade">
                                      <p:cBhvr>
                                        <p:cTn id="18" dur="20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229600" cy="1066800"/>
          </a:xfrm>
        </p:spPr>
        <p:txBody>
          <a:bodyPr/>
          <a:lstStyle/>
          <a:p>
            <a:pPr algn="ctr"/>
            <a:r>
              <a:rPr lang="en-US" b="1" dirty="0" smtClean="0"/>
              <a:t>Visualization:</a:t>
            </a:r>
            <a:endParaRPr lang="en-US" b="1" dirty="0"/>
          </a:p>
        </p:txBody>
      </p:sp>
      <p:sp>
        <p:nvSpPr>
          <p:cNvPr id="3" name="Content Placeholder 2"/>
          <p:cNvSpPr>
            <a:spLocks noGrp="1"/>
          </p:cNvSpPr>
          <p:nvPr>
            <p:ph idx="1"/>
          </p:nvPr>
        </p:nvSpPr>
        <p:spPr>
          <a:xfrm>
            <a:off x="990600" y="1524000"/>
            <a:ext cx="7696200" cy="5050536"/>
          </a:xfrm>
        </p:spPr>
        <p:txBody>
          <a:bodyPr/>
          <a:lstStyle/>
          <a:p>
            <a:r>
              <a:rPr lang="en-IN" b="1" u="sng" dirty="0" smtClean="0"/>
              <a:t>Univariate Analysis</a:t>
            </a:r>
          </a:p>
          <a:p>
            <a:pPr>
              <a:buNone/>
            </a:pPr>
            <a:endParaRPr lang="en-IN" b="1" u="sng" dirty="0" smtClean="0"/>
          </a:p>
          <a:p>
            <a:pPr>
              <a:buNone/>
            </a:pPr>
            <a:endParaRPr lang="en-US" dirty="0"/>
          </a:p>
        </p:txBody>
      </p:sp>
      <p:pic>
        <p:nvPicPr>
          <p:cNvPr id="6" name="Picture 5" descr="download (19).png"/>
          <p:cNvPicPr/>
          <p:nvPr/>
        </p:nvPicPr>
        <p:blipFill>
          <a:blip r:embed="rId2"/>
          <a:stretch>
            <a:fillRect/>
          </a:stretch>
        </p:blipFill>
        <p:spPr>
          <a:xfrm>
            <a:off x="1066800" y="2133600"/>
            <a:ext cx="4558730" cy="4419048"/>
          </a:xfrm>
          <a:prstGeom prst="rect">
            <a:avLst/>
          </a:prstGeom>
        </p:spPr>
      </p:pic>
      <p:pic>
        <p:nvPicPr>
          <p:cNvPr id="7" name="Picture 6" descr="download (18).png"/>
          <p:cNvPicPr/>
          <p:nvPr/>
        </p:nvPicPr>
        <p:blipFill>
          <a:blip r:embed="rId3"/>
          <a:stretch>
            <a:fillRect/>
          </a:stretch>
        </p:blipFill>
        <p:spPr>
          <a:xfrm>
            <a:off x="5105400" y="2133600"/>
            <a:ext cx="3733800" cy="4419048"/>
          </a:xfrm>
          <a:prstGeom prst="rect">
            <a:avLst/>
          </a:prstGeom>
        </p:spPr>
      </p:pic>
    </p:spTree>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0"/>
                                        <p:tgtEl>
                                          <p:spTgt spid="7"/>
                                        </p:tgtEl>
                                      </p:cBhvr>
                                    </p:animEffect>
                                  </p:childTnLst>
                                </p:cTn>
                              </p:par>
                            </p:childTnLst>
                          </p:cTn>
                        </p:par>
                        <p:par>
                          <p:cTn id="8" fill="hold">
                            <p:stCondLst>
                              <p:cond delay="5000"/>
                            </p:stCondLst>
                            <p:childTnLst>
                              <p:par>
                                <p:cTn id="9" presetID="22" presetClass="entr" presetSubtype="4"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5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ownload (17).png"/>
          <p:cNvPicPr>
            <a:picLocks noGrp="1"/>
          </p:cNvPicPr>
          <p:nvPr>
            <p:ph idx="1"/>
          </p:nvPr>
        </p:nvPicPr>
        <p:blipFill>
          <a:blip r:embed="rId2"/>
          <a:stretch>
            <a:fillRect/>
          </a:stretch>
        </p:blipFill>
        <p:spPr>
          <a:xfrm>
            <a:off x="0" y="0"/>
            <a:ext cx="4419048" cy="4419048"/>
          </a:xfrm>
          <a:prstGeom prst="rect">
            <a:avLst/>
          </a:prstGeom>
        </p:spPr>
      </p:pic>
      <p:pic>
        <p:nvPicPr>
          <p:cNvPr id="5" name="Picture 4" descr="download (16).png"/>
          <p:cNvPicPr/>
          <p:nvPr/>
        </p:nvPicPr>
        <p:blipFill>
          <a:blip r:embed="rId3"/>
          <a:stretch>
            <a:fillRect/>
          </a:stretch>
        </p:blipFill>
        <p:spPr>
          <a:xfrm>
            <a:off x="4800600" y="2438952"/>
            <a:ext cx="4343400" cy="4419048"/>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0"/>
                                        <p:tgtEl>
                                          <p:spTgt spid="4"/>
                                        </p:tgtEl>
                                      </p:cBhvr>
                                    </p:animEffect>
                                  </p:childTnLst>
                                </p:cTn>
                              </p:par>
                            </p:childTnLst>
                          </p:cTn>
                        </p:par>
                        <p:par>
                          <p:cTn id="8" fill="hold">
                            <p:stCondLst>
                              <p:cond delay="5000"/>
                            </p:stCondLst>
                            <p:childTnLst>
                              <p:par>
                                <p:cTn id="9" presetID="22" presetClass="entr" presetSubtype="4"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down)">
                                      <p:cBhvr>
                                        <p:cTn id="11" dur="5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INTRODUCTION</a:t>
            </a:r>
            <a:r>
              <a:rPr lang="en-US" b="1" dirty="0" smtClean="0"/>
              <a:t/>
            </a:r>
            <a:br>
              <a:rPr lang="en-US" b="1" dirty="0" smtClean="0"/>
            </a:br>
            <a:endParaRPr lang="en-US" b="1" dirty="0"/>
          </a:p>
        </p:txBody>
      </p:sp>
      <p:sp>
        <p:nvSpPr>
          <p:cNvPr id="3" name="Content Placeholder 2"/>
          <p:cNvSpPr>
            <a:spLocks noGrp="1"/>
          </p:cNvSpPr>
          <p:nvPr>
            <p:ph idx="1"/>
          </p:nvPr>
        </p:nvSpPr>
        <p:spPr>
          <a:xfrm>
            <a:off x="457200" y="2249424"/>
            <a:ext cx="8229600" cy="1408176"/>
          </a:xfrm>
        </p:spPr>
        <p:txBody>
          <a:bodyPr>
            <a:normAutofit/>
          </a:bodyPr>
          <a:lstStyle/>
          <a:p>
            <a:pPr algn="ctr"/>
            <a:r>
              <a:rPr lang="en-IN" dirty="0" smtClean="0"/>
              <a:t>    </a:t>
            </a:r>
            <a:r>
              <a:rPr lang="en-IN" sz="1800" dirty="0" smtClean="0"/>
              <a:t>Build a model which can be used to </a:t>
            </a:r>
            <a:r>
              <a:rPr lang="en-IN" sz="1800" dirty="0" smtClean="0"/>
              <a:t>predict the valuation of the used cars after covid-19 impact ,weather the cars getting higher value or due do time value is depreciated even more lets find out all these things using A.I and Machine learning.</a:t>
            </a:r>
            <a:endParaRPr lang="en-US" sz="1800" dirty="0" smtClean="0"/>
          </a:p>
          <a:p>
            <a:pPr algn="ctr">
              <a:buNone/>
            </a:pPr>
            <a:endParaRPr lang="en-US" dirty="0"/>
          </a:p>
        </p:txBody>
      </p:sp>
      <p:pic>
        <p:nvPicPr>
          <p:cNvPr id="5" name="Picture 4" descr="1_QbBJYVtOU2_vRz1bJjyVOg.png"/>
          <p:cNvPicPr>
            <a:picLocks noChangeAspect="1"/>
          </p:cNvPicPr>
          <p:nvPr/>
        </p:nvPicPr>
        <p:blipFill>
          <a:blip r:embed="rId2"/>
          <a:stretch>
            <a:fillRect/>
          </a:stretch>
        </p:blipFill>
        <p:spPr>
          <a:xfrm>
            <a:off x="1295400" y="3962400"/>
            <a:ext cx="6553201" cy="2500312"/>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download (15).png"/>
          <p:cNvPicPr>
            <a:picLocks noGrp="1"/>
          </p:cNvPicPr>
          <p:nvPr>
            <p:ph idx="1"/>
          </p:nvPr>
        </p:nvPicPr>
        <p:blipFill>
          <a:blip r:embed="rId2"/>
          <a:stretch>
            <a:fillRect/>
          </a:stretch>
        </p:blipFill>
        <p:spPr>
          <a:xfrm>
            <a:off x="0" y="2438952"/>
            <a:ext cx="4419048" cy="4419048"/>
          </a:xfrm>
          <a:prstGeom prst="rect">
            <a:avLst/>
          </a:prstGeom>
        </p:spPr>
      </p:pic>
      <p:pic>
        <p:nvPicPr>
          <p:cNvPr id="5" name="Picture 4" descr="download (14).png"/>
          <p:cNvPicPr/>
          <p:nvPr/>
        </p:nvPicPr>
        <p:blipFill>
          <a:blip r:embed="rId3"/>
          <a:stretch>
            <a:fillRect/>
          </a:stretch>
        </p:blipFill>
        <p:spPr>
          <a:xfrm>
            <a:off x="4724952" y="2438952"/>
            <a:ext cx="4419048" cy="4419048"/>
          </a:xfrm>
          <a:prstGeom prst="rect">
            <a:avLst/>
          </a:prstGeom>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0"/>
                                        <p:tgtEl>
                                          <p:spTgt spid="4"/>
                                        </p:tgtEl>
                                      </p:cBhvr>
                                    </p:animEffect>
                                  </p:childTnLst>
                                </p:cTn>
                              </p:par>
                            </p:childTnLst>
                          </p:cTn>
                        </p:par>
                        <p:par>
                          <p:cTn id="8" fill="hold">
                            <p:stCondLst>
                              <p:cond delay="5000"/>
                            </p:stCondLst>
                            <p:childTnLst>
                              <p:par>
                                <p:cTn id="9" presetID="22" presetClass="entr" presetSubtype="4"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down)">
                                      <p:cBhvr>
                                        <p:cTn id="11" dur="5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28600"/>
            <a:ext cx="8229600" cy="1066800"/>
          </a:xfrm>
        </p:spPr>
        <p:txBody>
          <a:bodyPr>
            <a:noAutofit/>
          </a:bodyPr>
          <a:lstStyle/>
          <a:p>
            <a:r>
              <a:rPr lang="en-US" sz="2400" b="1" dirty="0" err="1" smtClean="0"/>
              <a:t>Bivariate</a:t>
            </a:r>
            <a:r>
              <a:rPr lang="en-US" sz="2400" b="1" dirty="0" smtClean="0"/>
              <a:t> analysis for better understanding which features columns is impacting more on Predicting Prices</a:t>
            </a:r>
            <a:r>
              <a:rPr lang="en-US" sz="2400" b="1" dirty="0" smtClean="0"/>
              <a:t>.</a:t>
            </a:r>
            <a:endParaRPr lang="en-US" sz="2400" dirty="0"/>
          </a:p>
        </p:txBody>
      </p:sp>
      <p:pic>
        <p:nvPicPr>
          <p:cNvPr id="6" name="Content Placeholder 5" descr="download (20).png"/>
          <p:cNvPicPr>
            <a:picLocks noGrp="1"/>
          </p:cNvPicPr>
          <p:nvPr>
            <p:ph idx="1"/>
          </p:nvPr>
        </p:nvPicPr>
        <p:blipFill>
          <a:blip r:embed="rId2"/>
          <a:stretch>
            <a:fillRect/>
          </a:stretch>
        </p:blipFill>
        <p:spPr>
          <a:xfrm>
            <a:off x="1066800" y="2362200"/>
            <a:ext cx="5638800" cy="4160662"/>
          </a:xfrm>
          <a:prstGeom prst="rect">
            <a:avLst/>
          </a:prstGeom>
        </p:spPr>
      </p:pic>
      <p:sp>
        <p:nvSpPr>
          <p:cNvPr id="7" name="TextBox 6"/>
          <p:cNvSpPr txBox="1"/>
          <p:nvPr/>
        </p:nvSpPr>
        <p:spPr>
          <a:xfrm>
            <a:off x="1371600" y="1371600"/>
            <a:ext cx="4343400" cy="954107"/>
          </a:xfrm>
          <a:prstGeom prst="rect">
            <a:avLst/>
          </a:prstGeom>
          <a:noFill/>
        </p:spPr>
        <p:txBody>
          <a:bodyPr wrap="square" rtlCol="0">
            <a:spAutoFit/>
          </a:bodyPr>
          <a:lstStyle/>
          <a:p>
            <a:r>
              <a:rPr lang="en-US" sz="2800" u="sng" dirty="0" smtClean="0"/>
              <a:t>Price </a:t>
            </a:r>
            <a:r>
              <a:rPr lang="en-US" sz="2800" u="sng" dirty="0" smtClean="0"/>
              <a:t>vs. </a:t>
            </a:r>
            <a:r>
              <a:rPr lang="en-US" sz="2800" u="sng" dirty="0" smtClean="0"/>
              <a:t>variant of the car.</a:t>
            </a:r>
            <a:endParaRPr lang="en-US" sz="2800" dirty="0" smtClean="0"/>
          </a:p>
          <a:p>
            <a:endParaRPr lang="en-US" sz="2800" dirty="0"/>
          </a:p>
        </p:txBody>
      </p:sp>
      <p:sp>
        <p:nvSpPr>
          <p:cNvPr id="8" name="TextBox 7"/>
          <p:cNvSpPr txBox="1"/>
          <p:nvPr/>
        </p:nvSpPr>
        <p:spPr>
          <a:xfrm>
            <a:off x="6781800" y="2514600"/>
            <a:ext cx="2057400" cy="2862322"/>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dirty="0" smtClean="0"/>
              <a:t>Observations:</a:t>
            </a:r>
          </a:p>
          <a:p>
            <a:pPr latinLnBrk="1"/>
            <a:r>
              <a:rPr lang="en-US" dirty="0" smtClean="0"/>
              <a:t>1. Classes are not equal.</a:t>
            </a:r>
          </a:p>
          <a:p>
            <a:pPr latinLnBrk="1"/>
            <a:r>
              <a:rPr lang="en-US" dirty="0" smtClean="0"/>
              <a:t>2. Both the segments have different price bands, automatic vehicles are more expensive than the manual transmission.</a:t>
            </a:r>
          </a:p>
          <a:p>
            <a:endParaRPr lang="en-US" dirty="0"/>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0"/>
            <a:ext cx="7498080" cy="1143000"/>
          </a:xfrm>
        </p:spPr>
        <p:txBody>
          <a:bodyPr/>
          <a:lstStyle/>
          <a:p>
            <a:r>
              <a:rPr lang="en-US" u="sng" dirty="0" smtClean="0"/>
              <a:t>Price </a:t>
            </a:r>
            <a:r>
              <a:rPr lang="en-US" u="sng" dirty="0" err="1" smtClean="0"/>
              <a:t>vs</a:t>
            </a:r>
            <a:r>
              <a:rPr lang="en-US" u="sng" dirty="0" smtClean="0"/>
              <a:t> fuel options.</a:t>
            </a:r>
            <a:endParaRPr lang="en-US" dirty="0"/>
          </a:p>
        </p:txBody>
      </p:sp>
      <p:pic>
        <p:nvPicPr>
          <p:cNvPr id="4" name="Content Placeholder 3" descr="download (21).png"/>
          <p:cNvPicPr>
            <a:picLocks noGrp="1"/>
          </p:cNvPicPr>
          <p:nvPr>
            <p:ph idx="1"/>
          </p:nvPr>
        </p:nvPicPr>
        <p:blipFill>
          <a:blip r:embed="rId2"/>
          <a:stretch>
            <a:fillRect/>
          </a:stretch>
        </p:blipFill>
        <p:spPr>
          <a:xfrm>
            <a:off x="1600200" y="1143000"/>
            <a:ext cx="7092125" cy="3581400"/>
          </a:xfrm>
          <a:prstGeom prst="rect">
            <a:avLst/>
          </a:prstGeom>
        </p:spPr>
      </p:pic>
      <p:sp>
        <p:nvSpPr>
          <p:cNvPr id="5" name="TextBox 4"/>
          <p:cNvSpPr txBox="1"/>
          <p:nvPr/>
        </p:nvSpPr>
        <p:spPr>
          <a:xfrm>
            <a:off x="1371600" y="4495800"/>
            <a:ext cx="7162800" cy="2031325"/>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dirty="0" smtClean="0"/>
              <a:t>Observations:</a:t>
            </a:r>
          </a:p>
          <a:p>
            <a:pPr latinLnBrk="1"/>
            <a:r>
              <a:rPr lang="en-US" dirty="0" smtClean="0"/>
              <a:t>1. Diesel car having more price range.</a:t>
            </a:r>
          </a:p>
          <a:p>
            <a:pPr latinLnBrk="1"/>
            <a:r>
              <a:rPr lang="en-US" dirty="0" smtClean="0"/>
              <a:t> </a:t>
            </a:r>
          </a:p>
          <a:p>
            <a:pPr latinLnBrk="1"/>
            <a:r>
              <a:rPr lang="en-US" dirty="0" smtClean="0"/>
              <a:t>2. petrol vehicles on 2nd spot in the price range.</a:t>
            </a:r>
          </a:p>
          <a:p>
            <a:pPr latinLnBrk="1"/>
            <a:r>
              <a:rPr lang="en-US" dirty="0" smtClean="0"/>
              <a:t> </a:t>
            </a:r>
          </a:p>
          <a:p>
            <a:pPr latinLnBrk="1"/>
            <a:r>
              <a:rPr lang="en-US" dirty="0" smtClean="0"/>
              <a:t>3. CNG and hybrid cars are in the 3rd spot in the price range.</a:t>
            </a:r>
          </a:p>
          <a:p>
            <a:endParaRPr lang="en-US" dirty="0"/>
          </a:p>
        </p:txBody>
      </p:sp>
    </p:spTree>
  </p:cSld>
  <p:clrMapOvr>
    <a:masterClrMapping/>
  </p:clrMapOvr>
  <p:transition spd="slow">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Price with Location</a:t>
            </a:r>
            <a:endParaRPr lang="en-US" dirty="0"/>
          </a:p>
        </p:txBody>
      </p:sp>
      <p:pic>
        <p:nvPicPr>
          <p:cNvPr id="4" name="Content Placeholder 3" descr="download (29).png"/>
          <p:cNvPicPr>
            <a:picLocks noGrp="1"/>
          </p:cNvPicPr>
          <p:nvPr>
            <p:ph idx="1"/>
          </p:nvPr>
        </p:nvPicPr>
        <p:blipFill>
          <a:blip r:embed="rId2"/>
          <a:stretch>
            <a:fillRect/>
          </a:stretch>
        </p:blipFill>
        <p:spPr>
          <a:xfrm>
            <a:off x="1435100" y="1747055"/>
            <a:ext cx="7499350" cy="4202090"/>
          </a:xfrm>
          <a:prstGeom prst="rect">
            <a:avLst/>
          </a:prstGeom>
        </p:spPr>
      </p:pic>
    </p:spTree>
  </p:cSld>
  <p:clrMapOvr>
    <a:masterClrMapping/>
  </p:clrMapOvr>
  <p:transition spd="slow">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Price with Owner</a:t>
            </a:r>
            <a:endParaRPr lang="en-US" dirty="0"/>
          </a:p>
        </p:txBody>
      </p:sp>
      <p:pic>
        <p:nvPicPr>
          <p:cNvPr id="4" name="Content Placeholder 3" descr="newplot (39).png"/>
          <p:cNvPicPr>
            <a:picLocks noGrp="1"/>
          </p:cNvPicPr>
          <p:nvPr>
            <p:ph idx="1"/>
          </p:nvPr>
        </p:nvPicPr>
        <p:blipFill>
          <a:blip r:embed="rId2"/>
          <a:stretch>
            <a:fillRect/>
          </a:stretch>
        </p:blipFill>
        <p:spPr>
          <a:xfrm>
            <a:off x="1435100" y="1845476"/>
            <a:ext cx="7499350" cy="4005248"/>
          </a:xfrm>
          <a:prstGeom prst="rect">
            <a:avLst/>
          </a:prstGeom>
        </p:spPr>
      </p:pic>
    </p:spTree>
  </p:cSld>
  <p:clrMapOvr>
    <a:masterClrMapping/>
  </p:clrMapOvr>
  <p:transition spd="slow">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1858962"/>
          </a:xfrm>
        </p:spPr>
        <p:txBody>
          <a:bodyPr>
            <a:normAutofit fontScale="90000"/>
          </a:bodyPr>
          <a:lstStyle/>
          <a:p>
            <a:r>
              <a:rPr lang="en-US" b="1" u="sng" dirty="0" smtClean="0"/>
              <a:t>Price comparison with fuel options</a:t>
            </a:r>
            <a:r>
              <a:rPr lang="en-US" dirty="0" smtClean="0"/>
              <a:t/>
            </a:r>
            <a:br>
              <a:rPr lang="en-US" dirty="0" smtClean="0"/>
            </a:br>
            <a:endParaRPr lang="en-US" dirty="0"/>
          </a:p>
        </p:txBody>
      </p:sp>
      <p:pic>
        <p:nvPicPr>
          <p:cNvPr id="4" name="Content Placeholder 3" descr="newplot (40).png"/>
          <p:cNvPicPr>
            <a:picLocks noGrp="1"/>
          </p:cNvPicPr>
          <p:nvPr>
            <p:ph idx="1"/>
          </p:nvPr>
        </p:nvPicPr>
        <p:blipFill>
          <a:blip r:embed="rId2"/>
          <a:stretch>
            <a:fillRect/>
          </a:stretch>
        </p:blipFill>
        <p:spPr>
          <a:xfrm>
            <a:off x="1538314" y="2590800"/>
            <a:ext cx="6848421" cy="3657600"/>
          </a:xfrm>
          <a:prstGeom prst="rect">
            <a:avLst/>
          </a:prstGeom>
        </p:spPr>
      </p:pic>
    </p:spTree>
  </p:cSld>
  <p:clrMapOvr>
    <a:masterClrMapping/>
  </p:clrMapOvr>
  <p:transition spd="slow">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Price with </a:t>
            </a:r>
            <a:r>
              <a:rPr lang="en-US" b="1" u="sng" dirty="0" err="1" smtClean="0"/>
              <a:t>varient</a:t>
            </a:r>
            <a:r>
              <a:rPr lang="en-US" dirty="0" smtClean="0"/>
              <a:t/>
            </a:r>
            <a:br>
              <a:rPr lang="en-US" dirty="0" smtClean="0"/>
            </a:br>
            <a:endParaRPr lang="en-US" dirty="0"/>
          </a:p>
        </p:txBody>
      </p:sp>
      <p:pic>
        <p:nvPicPr>
          <p:cNvPr id="4" name="Content Placeholder 3" descr="newplot (41).png"/>
          <p:cNvPicPr>
            <a:picLocks noGrp="1"/>
          </p:cNvPicPr>
          <p:nvPr>
            <p:ph idx="1"/>
          </p:nvPr>
        </p:nvPicPr>
        <p:blipFill>
          <a:blip r:embed="rId2"/>
          <a:stretch>
            <a:fillRect/>
          </a:stretch>
        </p:blipFill>
        <p:spPr>
          <a:xfrm>
            <a:off x="1435100" y="1845476"/>
            <a:ext cx="7499350" cy="4005248"/>
          </a:xfrm>
          <a:prstGeom prst="rect">
            <a:avLst/>
          </a:prstGeom>
        </p:spPr>
      </p:pic>
    </p:spTree>
  </p:cSld>
  <p:clrMapOvr>
    <a:masterClrMapping/>
  </p:clrMapOvr>
  <p:transition spd="slow">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Cars with </a:t>
            </a:r>
            <a:r>
              <a:rPr lang="en-US" b="1" u="sng" dirty="0" err="1" smtClean="0"/>
              <a:t>varient</a:t>
            </a:r>
            <a:r>
              <a:rPr lang="en-US" dirty="0" smtClean="0"/>
              <a:t/>
            </a:r>
            <a:br>
              <a:rPr lang="en-US" dirty="0" smtClean="0"/>
            </a:br>
            <a:endParaRPr lang="en-US" dirty="0"/>
          </a:p>
        </p:txBody>
      </p:sp>
      <p:pic>
        <p:nvPicPr>
          <p:cNvPr id="4" name="Content Placeholder 3" descr="newplot (43).png"/>
          <p:cNvPicPr>
            <a:picLocks noGrp="1"/>
          </p:cNvPicPr>
          <p:nvPr>
            <p:ph idx="1"/>
          </p:nvPr>
        </p:nvPicPr>
        <p:blipFill>
          <a:blip r:embed="rId2"/>
          <a:stretch>
            <a:fillRect/>
          </a:stretch>
        </p:blipFill>
        <p:spPr>
          <a:xfrm>
            <a:off x="1435100" y="1845476"/>
            <a:ext cx="7499350" cy="4005248"/>
          </a:xfrm>
          <a:prstGeom prst="rect">
            <a:avLst/>
          </a:prstGeom>
        </p:spPr>
      </p:pic>
    </p:spTree>
  </p:cSld>
  <p:clrMapOvr>
    <a:masterClrMapping/>
  </p:clrMapOvr>
  <p:transition spd="slow">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Price with Location</a:t>
            </a:r>
            <a:r>
              <a:rPr lang="en-US" dirty="0" smtClean="0"/>
              <a:t/>
            </a:r>
            <a:br>
              <a:rPr lang="en-US" dirty="0" smtClean="0"/>
            </a:br>
            <a:endParaRPr lang="en-US" dirty="0"/>
          </a:p>
        </p:txBody>
      </p:sp>
      <p:pic>
        <p:nvPicPr>
          <p:cNvPr id="4" name="Content Placeholder 3" descr="newplot (43).png"/>
          <p:cNvPicPr>
            <a:picLocks noGrp="1"/>
          </p:cNvPicPr>
          <p:nvPr>
            <p:ph idx="1"/>
          </p:nvPr>
        </p:nvPicPr>
        <p:blipFill>
          <a:blip r:embed="rId2"/>
          <a:stretch>
            <a:fillRect/>
          </a:stretch>
        </p:blipFill>
        <p:spPr>
          <a:xfrm>
            <a:off x="1435100" y="1845476"/>
            <a:ext cx="7499350" cy="4005248"/>
          </a:xfrm>
          <a:prstGeom prst="rect">
            <a:avLst/>
          </a:prstGeom>
        </p:spPr>
      </p:pic>
    </p:spTree>
  </p:cSld>
  <p:clrMapOvr>
    <a:masterClrMapping/>
  </p:clrMapOvr>
  <p:transition spd="slow">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Price with model</a:t>
            </a:r>
            <a:r>
              <a:rPr lang="en-US" dirty="0" smtClean="0"/>
              <a:t/>
            </a:r>
            <a:br>
              <a:rPr lang="en-US" dirty="0" smtClean="0"/>
            </a:br>
            <a:endParaRPr lang="en-US" dirty="0"/>
          </a:p>
        </p:txBody>
      </p:sp>
      <p:pic>
        <p:nvPicPr>
          <p:cNvPr id="4" name="Content Placeholder 3" descr="newplot (45).png"/>
          <p:cNvPicPr>
            <a:picLocks noGrp="1"/>
          </p:cNvPicPr>
          <p:nvPr>
            <p:ph idx="1"/>
          </p:nvPr>
        </p:nvPicPr>
        <p:blipFill>
          <a:blip r:embed="rId2"/>
          <a:stretch>
            <a:fillRect/>
          </a:stretch>
        </p:blipFill>
        <p:spPr>
          <a:xfrm>
            <a:off x="1435100" y="1845476"/>
            <a:ext cx="7499350" cy="4005248"/>
          </a:xfrm>
          <a:prstGeom prst="rect">
            <a:avLst/>
          </a:prstGeom>
        </p:spPr>
      </p:pic>
    </p:spTree>
  </p:cSld>
  <p:clrMapOvr>
    <a:masterClrMapping/>
  </p:clrMapOvr>
  <p:transition spd="slow">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3">
              <a:shade val="50000"/>
            </a:schemeClr>
          </a:lnRef>
          <a:fillRef idx="1">
            <a:schemeClr val="accent3"/>
          </a:fillRef>
          <a:effectRef idx="0">
            <a:schemeClr val="accent3"/>
          </a:effectRef>
          <a:fontRef idx="minor">
            <a:schemeClr val="lt1"/>
          </a:fontRef>
        </p:style>
        <p:txBody>
          <a:bodyPr>
            <a:normAutofit fontScale="90000"/>
          </a:bodyPr>
          <a:lstStyle/>
          <a:p>
            <a:r>
              <a:rPr lang="en-US" b="1" dirty="0" smtClean="0"/>
              <a:t>The 7 Key Steps To Build Your Machine Learning Model</a:t>
            </a:r>
            <a:endParaRPr lang="en-US" b="1" dirty="0"/>
          </a:p>
        </p:txBody>
      </p:sp>
      <p:graphicFrame>
        <p:nvGraphicFramePr>
          <p:cNvPr id="4" name="Content Placeholder 3"/>
          <p:cNvGraphicFramePr>
            <a:graphicFrameLocks noGrp="1"/>
          </p:cNvGraphicFramePr>
          <p:nvPr>
            <p:ph idx="1"/>
          </p:nvPr>
        </p:nvGraphicFramePr>
        <p:xfrm>
          <a:off x="1435100" y="1447800"/>
          <a:ext cx="7499350" cy="4800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4">
                                            <p:graphicEl>
                                              <a:dgm id="{02E85326-B6E3-4138-B39F-3637AEF140DF}"/>
                                            </p:graphicEl>
                                          </p:spTgt>
                                        </p:tgtEl>
                                        <p:attrNameLst>
                                          <p:attrName>style.visibility</p:attrName>
                                        </p:attrNameLst>
                                      </p:cBhvr>
                                      <p:to>
                                        <p:strVal val="visible"/>
                                      </p:to>
                                    </p:set>
                                    <p:animEffect transition="in" filter="wipe(down)">
                                      <p:cBhvr>
                                        <p:cTn id="7" dur="1000"/>
                                        <p:tgtEl>
                                          <p:spTgt spid="4">
                                            <p:graphicEl>
                                              <a:dgm id="{02E85326-B6E3-4138-B39F-3637AEF140DF}"/>
                                            </p:graphicEl>
                                          </p:spTgt>
                                        </p:tgtEl>
                                      </p:cBhvr>
                                    </p:animEffect>
                                  </p:childTnLst>
                                </p:cTn>
                              </p:par>
                            </p:childTnLst>
                          </p:cTn>
                        </p:par>
                        <p:par>
                          <p:cTn id="8" fill="hold">
                            <p:stCondLst>
                              <p:cond delay="1000"/>
                            </p:stCondLst>
                            <p:childTnLst>
                              <p:par>
                                <p:cTn id="9" presetID="22" presetClass="entr" presetSubtype="4" fill="hold" grpId="0" nodeType="afterEffect">
                                  <p:stCondLst>
                                    <p:cond delay="0"/>
                                  </p:stCondLst>
                                  <p:childTnLst>
                                    <p:set>
                                      <p:cBhvr>
                                        <p:cTn id="10" dur="1" fill="hold">
                                          <p:stCondLst>
                                            <p:cond delay="0"/>
                                          </p:stCondLst>
                                        </p:cTn>
                                        <p:tgtEl>
                                          <p:spTgt spid="4">
                                            <p:graphicEl>
                                              <a:dgm id="{469C193A-EC48-4DA2-A4BF-86EB92AA9239}"/>
                                            </p:graphicEl>
                                          </p:spTgt>
                                        </p:tgtEl>
                                        <p:attrNameLst>
                                          <p:attrName>style.visibility</p:attrName>
                                        </p:attrNameLst>
                                      </p:cBhvr>
                                      <p:to>
                                        <p:strVal val="visible"/>
                                      </p:to>
                                    </p:set>
                                    <p:animEffect transition="in" filter="wipe(down)">
                                      <p:cBhvr>
                                        <p:cTn id="11" dur="1000"/>
                                        <p:tgtEl>
                                          <p:spTgt spid="4">
                                            <p:graphicEl>
                                              <a:dgm id="{469C193A-EC48-4DA2-A4BF-86EB92AA9239}"/>
                                            </p:graphicEl>
                                          </p:spTgt>
                                        </p:tgtEl>
                                      </p:cBhvr>
                                    </p:animEffect>
                                  </p:childTnLst>
                                </p:cTn>
                              </p:par>
                            </p:childTnLst>
                          </p:cTn>
                        </p:par>
                        <p:par>
                          <p:cTn id="12" fill="hold">
                            <p:stCondLst>
                              <p:cond delay="2000"/>
                            </p:stCondLst>
                            <p:childTnLst>
                              <p:par>
                                <p:cTn id="13" presetID="22" presetClass="entr" presetSubtype="4" fill="hold" grpId="0" nodeType="afterEffect">
                                  <p:stCondLst>
                                    <p:cond delay="0"/>
                                  </p:stCondLst>
                                  <p:childTnLst>
                                    <p:set>
                                      <p:cBhvr>
                                        <p:cTn id="14" dur="1" fill="hold">
                                          <p:stCondLst>
                                            <p:cond delay="0"/>
                                          </p:stCondLst>
                                        </p:cTn>
                                        <p:tgtEl>
                                          <p:spTgt spid="4">
                                            <p:graphicEl>
                                              <a:dgm id="{D9EA30EC-1ADA-4A9C-B738-64590A42C3AD}"/>
                                            </p:graphicEl>
                                          </p:spTgt>
                                        </p:tgtEl>
                                        <p:attrNameLst>
                                          <p:attrName>style.visibility</p:attrName>
                                        </p:attrNameLst>
                                      </p:cBhvr>
                                      <p:to>
                                        <p:strVal val="visible"/>
                                      </p:to>
                                    </p:set>
                                    <p:animEffect transition="in" filter="wipe(down)">
                                      <p:cBhvr>
                                        <p:cTn id="15" dur="1000"/>
                                        <p:tgtEl>
                                          <p:spTgt spid="4">
                                            <p:graphicEl>
                                              <a:dgm id="{D9EA30EC-1ADA-4A9C-B738-64590A42C3AD}"/>
                                            </p:graphicEl>
                                          </p:spTgt>
                                        </p:tgtEl>
                                      </p:cBhvr>
                                    </p:animEffect>
                                  </p:childTnLst>
                                </p:cTn>
                              </p:par>
                            </p:childTnLst>
                          </p:cTn>
                        </p:par>
                        <p:par>
                          <p:cTn id="16" fill="hold">
                            <p:stCondLst>
                              <p:cond delay="3000"/>
                            </p:stCondLst>
                            <p:childTnLst>
                              <p:par>
                                <p:cTn id="17" presetID="22" presetClass="entr" presetSubtype="4" fill="hold" grpId="0" nodeType="afterEffect">
                                  <p:stCondLst>
                                    <p:cond delay="0"/>
                                  </p:stCondLst>
                                  <p:childTnLst>
                                    <p:set>
                                      <p:cBhvr>
                                        <p:cTn id="18" dur="1" fill="hold">
                                          <p:stCondLst>
                                            <p:cond delay="0"/>
                                          </p:stCondLst>
                                        </p:cTn>
                                        <p:tgtEl>
                                          <p:spTgt spid="4">
                                            <p:graphicEl>
                                              <a:dgm id="{47C4063B-2B6C-4D14-9DC6-639462B5A402}"/>
                                            </p:graphicEl>
                                          </p:spTgt>
                                        </p:tgtEl>
                                        <p:attrNameLst>
                                          <p:attrName>style.visibility</p:attrName>
                                        </p:attrNameLst>
                                      </p:cBhvr>
                                      <p:to>
                                        <p:strVal val="visible"/>
                                      </p:to>
                                    </p:set>
                                    <p:animEffect transition="in" filter="wipe(down)">
                                      <p:cBhvr>
                                        <p:cTn id="19" dur="1000"/>
                                        <p:tgtEl>
                                          <p:spTgt spid="4">
                                            <p:graphicEl>
                                              <a:dgm id="{47C4063B-2B6C-4D14-9DC6-639462B5A402}"/>
                                            </p:graphicEl>
                                          </p:spTgt>
                                        </p:tgtEl>
                                      </p:cBhvr>
                                    </p:animEffect>
                                  </p:childTnLst>
                                </p:cTn>
                              </p:par>
                            </p:childTnLst>
                          </p:cTn>
                        </p:par>
                        <p:par>
                          <p:cTn id="20" fill="hold">
                            <p:stCondLst>
                              <p:cond delay="4000"/>
                            </p:stCondLst>
                            <p:childTnLst>
                              <p:par>
                                <p:cTn id="21" presetID="22" presetClass="entr" presetSubtype="4" fill="hold" grpId="0" nodeType="afterEffect">
                                  <p:stCondLst>
                                    <p:cond delay="0"/>
                                  </p:stCondLst>
                                  <p:childTnLst>
                                    <p:set>
                                      <p:cBhvr>
                                        <p:cTn id="22" dur="1" fill="hold">
                                          <p:stCondLst>
                                            <p:cond delay="0"/>
                                          </p:stCondLst>
                                        </p:cTn>
                                        <p:tgtEl>
                                          <p:spTgt spid="4">
                                            <p:graphicEl>
                                              <a:dgm id="{6DB69B70-D745-448B-9222-837443C06672}"/>
                                            </p:graphicEl>
                                          </p:spTgt>
                                        </p:tgtEl>
                                        <p:attrNameLst>
                                          <p:attrName>style.visibility</p:attrName>
                                        </p:attrNameLst>
                                      </p:cBhvr>
                                      <p:to>
                                        <p:strVal val="visible"/>
                                      </p:to>
                                    </p:set>
                                    <p:animEffect transition="in" filter="wipe(down)">
                                      <p:cBhvr>
                                        <p:cTn id="23" dur="1000"/>
                                        <p:tgtEl>
                                          <p:spTgt spid="4">
                                            <p:graphicEl>
                                              <a:dgm id="{6DB69B70-D745-448B-9222-837443C06672}"/>
                                            </p:graphicEl>
                                          </p:spTgt>
                                        </p:tgtEl>
                                      </p:cBhvr>
                                    </p:animEffect>
                                  </p:childTnLst>
                                </p:cTn>
                              </p:par>
                            </p:childTnLst>
                          </p:cTn>
                        </p:par>
                        <p:par>
                          <p:cTn id="24" fill="hold">
                            <p:stCondLst>
                              <p:cond delay="5000"/>
                            </p:stCondLst>
                            <p:childTnLst>
                              <p:par>
                                <p:cTn id="25" presetID="22" presetClass="entr" presetSubtype="4" fill="hold" grpId="0" nodeType="afterEffect">
                                  <p:stCondLst>
                                    <p:cond delay="0"/>
                                  </p:stCondLst>
                                  <p:childTnLst>
                                    <p:set>
                                      <p:cBhvr>
                                        <p:cTn id="26" dur="1" fill="hold">
                                          <p:stCondLst>
                                            <p:cond delay="0"/>
                                          </p:stCondLst>
                                        </p:cTn>
                                        <p:tgtEl>
                                          <p:spTgt spid="4">
                                            <p:graphicEl>
                                              <a:dgm id="{917764DF-E6D7-4808-A0BE-A14392FFA628}"/>
                                            </p:graphicEl>
                                          </p:spTgt>
                                        </p:tgtEl>
                                        <p:attrNameLst>
                                          <p:attrName>style.visibility</p:attrName>
                                        </p:attrNameLst>
                                      </p:cBhvr>
                                      <p:to>
                                        <p:strVal val="visible"/>
                                      </p:to>
                                    </p:set>
                                    <p:animEffect transition="in" filter="wipe(down)">
                                      <p:cBhvr>
                                        <p:cTn id="27" dur="1000"/>
                                        <p:tgtEl>
                                          <p:spTgt spid="4">
                                            <p:graphicEl>
                                              <a:dgm id="{917764DF-E6D7-4808-A0BE-A14392FFA628}"/>
                                            </p:graphicEl>
                                          </p:spTgt>
                                        </p:tgtEl>
                                      </p:cBhvr>
                                    </p:animEffect>
                                  </p:childTnLst>
                                </p:cTn>
                              </p:par>
                            </p:childTnLst>
                          </p:cTn>
                        </p:par>
                        <p:par>
                          <p:cTn id="28" fill="hold">
                            <p:stCondLst>
                              <p:cond delay="6000"/>
                            </p:stCondLst>
                            <p:childTnLst>
                              <p:par>
                                <p:cTn id="29" presetID="22" presetClass="entr" presetSubtype="4" fill="hold" grpId="0" nodeType="afterEffect">
                                  <p:stCondLst>
                                    <p:cond delay="0"/>
                                  </p:stCondLst>
                                  <p:childTnLst>
                                    <p:set>
                                      <p:cBhvr>
                                        <p:cTn id="30" dur="1" fill="hold">
                                          <p:stCondLst>
                                            <p:cond delay="0"/>
                                          </p:stCondLst>
                                        </p:cTn>
                                        <p:tgtEl>
                                          <p:spTgt spid="4">
                                            <p:graphicEl>
                                              <a:dgm id="{EEC6B8AC-D3E3-4DC0-9859-2F685102069A}"/>
                                            </p:graphicEl>
                                          </p:spTgt>
                                        </p:tgtEl>
                                        <p:attrNameLst>
                                          <p:attrName>style.visibility</p:attrName>
                                        </p:attrNameLst>
                                      </p:cBhvr>
                                      <p:to>
                                        <p:strVal val="visible"/>
                                      </p:to>
                                    </p:set>
                                    <p:animEffect transition="in" filter="wipe(down)">
                                      <p:cBhvr>
                                        <p:cTn id="31" dur="1000"/>
                                        <p:tgtEl>
                                          <p:spTgt spid="4">
                                            <p:graphicEl>
                                              <a:dgm id="{EEC6B8AC-D3E3-4DC0-9859-2F685102069A}"/>
                                            </p:graphicEl>
                                          </p:spTgt>
                                        </p:tgtEl>
                                      </p:cBhvr>
                                    </p:animEffect>
                                  </p:childTnLst>
                                </p:cTn>
                              </p:par>
                            </p:childTnLst>
                          </p:cTn>
                        </p:par>
                        <p:par>
                          <p:cTn id="32" fill="hold">
                            <p:stCondLst>
                              <p:cond delay="7000"/>
                            </p:stCondLst>
                            <p:childTnLst>
                              <p:par>
                                <p:cTn id="33" presetID="22" presetClass="entr" presetSubtype="4" fill="hold" grpId="0" nodeType="afterEffect">
                                  <p:stCondLst>
                                    <p:cond delay="0"/>
                                  </p:stCondLst>
                                  <p:childTnLst>
                                    <p:set>
                                      <p:cBhvr>
                                        <p:cTn id="34" dur="1" fill="hold">
                                          <p:stCondLst>
                                            <p:cond delay="0"/>
                                          </p:stCondLst>
                                        </p:cTn>
                                        <p:tgtEl>
                                          <p:spTgt spid="4">
                                            <p:graphicEl>
                                              <a:dgm id="{2AB1624F-8F45-4560-89F0-7C67257270E2}"/>
                                            </p:graphicEl>
                                          </p:spTgt>
                                        </p:tgtEl>
                                        <p:attrNameLst>
                                          <p:attrName>style.visibility</p:attrName>
                                        </p:attrNameLst>
                                      </p:cBhvr>
                                      <p:to>
                                        <p:strVal val="visible"/>
                                      </p:to>
                                    </p:set>
                                    <p:animEffect transition="in" filter="wipe(down)">
                                      <p:cBhvr>
                                        <p:cTn id="35" dur="1000"/>
                                        <p:tgtEl>
                                          <p:spTgt spid="4">
                                            <p:graphicEl>
                                              <a:dgm id="{2AB1624F-8F45-4560-89F0-7C67257270E2}"/>
                                            </p:graphicEl>
                                          </p:spTgt>
                                        </p:tgtEl>
                                      </p:cBhvr>
                                    </p:animEffect>
                                  </p:childTnLst>
                                </p:cTn>
                              </p:par>
                            </p:childTnLst>
                          </p:cTn>
                        </p:par>
                        <p:par>
                          <p:cTn id="36" fill="hold">
                            <p:stCondLst>
                              <p:cond delay="8000"/>
                            </p:stCondLst>
                            <p:childTnLst>
                              <p:par>
                                <p:cTn id="37" presetID="22" presetClass="entr" presetSubtype="4" fill="hold" grpId="0" nodeType="afterEffect">
                                  <p:stCondLst>
                                    <p:cond delay="0"/>
                                  </p:stCondLst>
                                  <p:childTnLst>
                                    <p:set>
                                      <p:cBhvr>
                                        <p:cTn id="38" dur="1" fill="hold">
                                          <p:stCondLst>
                                            <p:cond delay="0"/>
                                          </p:stCondLst>
                                        </p:cTn>
                                        <p:tgtEl>
                                          <p:spTgt spid="4">
                                            <p:graphicEl>
                                              <a:dgm id="{5085312D-CA83-4083-9F5E-5D90EFA140CE}"/>
                                            </p:graphicEl>
                                          </p:spTgt>
                                        </p:tgtEl>
                                        <p:attrNameLst>
                                          <p:attrName>style.visibility</p:attrName>
                                        </p:attrNameLst>
                                      </p:cBhvr>
                                      <p:to>
                                        <p:strVal val="visible"/>
                                      </p:to>
                                    </p:set>
                                    <p:animEffect transition="in" filter="wipe(down)">
                                      <p:cBhvr>
                                        <p:cTn id="39" dur="1000"/>
                                        <p:tgtEl>
                                          <p:spTgt spid="4">
                                            <p:graphicEl>
                                              <a:dgm id="{5085312D-CA83-4083-9F5E-5D90EFA140CE}"/>
                                            </p:graphicEl>
                                          </p:spTgt>
                                        </p:tgtEl>
                                      </p:cBhvr>
                                    </p:animEffect>
                                  </p:childTnLst>
                                </p:cTn>
                              </p:par>
                            </p:childTnLst>
                          </p:cTn>
                        </p:par>
                        <p:par>
                          <p:cTn id="40" fill="hold">
                            <p:stCondLst>
                              <p:cond delay="9000"/>
                            </p:stCondLst>
                            <p:childTnLst>
                              <p:par>
                                <p:cTn id="41" presetID="22" presetClass="entr" presetSubtype="4" fill="hold" grpId="0" nodeType="afterEffect">
                                  <p:stCondLst>
                                    <p:cond delay="0"/>
                                  </p:stCondLst>
                                  <p:childTnLst>
                                    <p:set>
                                      <p:cBhvr>
                                        <p:cTn id="42" dur="1" fill="hold">
                                          <p:stCondLst>
                                            <p:cond delay="0"/>
                                          </p:stCondLst>
                                        </p:cTn>
                                        <p:tgtEl>
                                          <p:spTgt spid="4">
                                            <p:graphicEl>
                                              <a:dgm id="{A35B5E7A-C614-4D64-903F-D79C2B88FE79}"/>
                                            </p:graphicEl>
                                          </p:spTgt>
                                        </p:tgtEl>
                                        <p:attrNameLst>
                                          <p:attrName>style.visibility</p:attrName>
                                        </p:attrNameLst>
                                      </p:cBhvr>
                                      <p:to>
                                        <p:strVal val="visible"/>
                                      </p:to>
                                    </p:set>
                                    <p:animEffect transition="in" filter="wipe(down)">
                                      <p:cBhvr>
                                        <p:cTn id="43" dur="1000"/>
                                        <p:tgtEl>
                                          <p:spTgt spid="4">
                                            <p:graphicEl>
                                              <a:dgm id="{A35B5E7A-C614-4D64-903F-D79C2B88FE79}"/>
                                            </p:graphicEl>
                                          </p:spTgt>
                                        </p:tgtEl>
                                      </p:cBhvr>
                                    </p:animEffect>
                                  </p:childTnLst>
                                </p:cTn>
                              </p:par>
                            </p:childTnLst>
                          </p:cTn>
                        </p:par>
                        <p:par>
                          <p:cTn id="44" fill="hold">
                            <p:stCondLst>
                              <p:cond delay="10000"/>
                            </p:stCondLst>
                            <p:childTnLst>
                              <p:par>
                                <p:cTn id="45" presetID="22" presetClass="entr" presetSubtype="4" fill="hold" grpId="0" nodeType="afterEffect">
                                  <p:stCondLst>
                                    <p:cond delay="0"/>
                                  </p:stCondLst>
                                  <p:childTnLst>
                                    <p:set>
                                      <p:cBhvr>
                                        <p:cTn id="46" dur="1" fill="hold">
                                          <p:stCondLst>
                                            <p:cond delay="0"/>
                                          </p:stCondLst>
                                        </p:cTn>
                                        <p:tgtEl>
                                          <p:spTgt spid="4">
                                            <p:graphicEl>
                                              <a:dgm id="{318315B2-2A5C-4CD1-831E-377A78BB5428}"/>
                                            </p:graphicEl>
                                          </p:spTgt>
                                        </p:tgtEl>
                                        <p:attrNameLst>
                                          <p:attrName>style.visibility</p:attrName>
                                        </p:attrNameLst>
                                      </p:cBhvr>
                                      <p:to>
                                        <p:strVal val="visible"/>
                                      </p:to>
                                    </p:set>
                                    <p:animEffect transition="in" filter="wipe(down)">
                                      <p:cBhvr>
                                        <p:cTn id="47" dur="1000"/>
                                        <p:tgtEl>
                                          <p:spTgt spid="4">
                                            <p:graphicEl>
                                              <a:dgm id="{318315B2-2A5C-4CD1-831E-377A78BB5428}"/>
                                            </p:graphicEl>
                                          </p:spTgt>
                                        </p:tgtEl>
                                      </p:cBhvr>
                                    </p:animEffect>
                                  </p:childTnLst>
                                </p:cTn>
                              </p:par>
                            </p:childTnLst>
                          </p:cTn>
                        </p:par>
                        <p:par>
                          <p:cTn id="48" fill="hold">
                            <p:stCondLst>
                              <p:cond delay="11000"/>
                            </p:stCondLst>
                            <p:childTnLst>
                              <p:par>
                                <p:cTn id="49" presetID="22" presetClass="entr" presetSubtype="4" fill="hold" grpId="0" nodeType="afterEffect">
                                  <p:stCondLst>
                                    <p:cond delay="0"/>
                                  </p:stCondLst>
                                  <p:childTnLst>
                                    <p:set>
                                      <p:cBhvr>
                                        <p:cTn id="50" dur="1" fill="hold">
                                          <p:stCondLst>
                                            <p:cond delay="0"/>
                                          </p:stCondLst>
                                        </p:cTn>
                                        <p:tgtEl>
                                          <p:spTgt spid="4">
                                            <p:graphicEl>
                                              <a:dgm id="{339CE345-463D-40F2-8575-556B4E93DC2F}"/>
                                            </p:graphicEl>
                                          </p:spTgt>
                                        </p:tgtEl>
                                        <p:attrNameLst>
                                          <p:attrName>style.visibility</p:attrName>
                                        </p:attrNameLst>
                                      </p:cBhvr>
                                      <p:to>
                                        <p:strVal val="visible"/>
                                      </p:to>
                                    </p:set>
                                    <p:animEffect transition="in" filter="wipe(down)">
                                      <p:cBhvr>
                                        <p:cTn id="51" dur="1000"/>
                                        <p:tgtEl>
                                          <p:spTgt spid="4">
                                            <p:graphicEl>
                                              <a:dgm id="{339CE345-463D-40F2-8575-556B4E93DC2F}"/>
                                            </p:graphicEl>
                                          </p:spTgt>
                                        </p:tgtEl>
                                      </p:cBhvr>
                                    </p:animEffect>
                                  </p:childTnLst>
                                </p:cTn>
                              </p:par>
                            </p:childTnLst>
                          </p:cTn>
                        </p:par>
                        <p:par>
                          <p:cTn id="52" fill="hold">
                            <p:stCondLst>
                              <p:cond delay="12000"/>
                            </p:stCondLst>
                            <p:childTnLst>
                              <p:par>
                                <p:cTn id="53" presetID="22" presetClass="entr" presetSubtype="4" fill="hold" grpId="0" nodeType="afterEffect">
                                  <p:stCondLst>
                                    <p:cond delay="0"/>
                                  </p:stCondLst>
                                  <p:childTnLst>
                                    <p:set>
                                      <p:cBhvr>
                                        <p:cTn id="54" dur="1" fill="hold">
                                          <p:stCondLst>
                                            <p:cond delay="0"/>
                                          </p:stCondLst>
                                        </p:cTn>
                                        <p:tgtEl>
                                          <p:spTgt spid="4">
                                            <p:graphicEl>
                                              <a:dgm id="{9E14D255-D1A6-4CAE-BDB3-776B52D66989}"/>
                                            </p:graphicEl>
                                          </p:spTgt>
                                        </p:tgtEl>
                                        <p:attrNameLst>
                                          <p:attrName>style.visibility</p:attrName>
                                        </p:attrNameLst>
                                      </p:cBhvr>
                                      <p:to>
                                        <p:strVal val="visible"/>
                                      </p:to>
                                    </p:set>
                                    <p:animEffect transition="in" filter="wipe(down)">
                                      <p:cBhvr>
                                        <p:cTn id="55" dur="1000"/>
                                        <p:tgtEl>
                                          <p:spTgt spid="4">
                                            <p:graphicEl>
                                              <a:dgm id="{9E14D255-D1A6-4CAE-BDB3-776B52D66989}"/>
                                            </p:graphicEl>
                                          </p:spTgt>
                                        </p:tgtEl>
                                      </p:cBhvr>
                                    </p:animEffect>
                                  </p:childTnLst>
                                </p:cTn>
                              </p:par>
                            </p:childTnLst>
                          </p:cTn>
                        </p:par>
                        <p:par>
                          <p:cTn id="56" fill="hold">
                            <p:stCondLst>
                              <p:cond delay="13000"/>
                            </p:stCondLst>
                            <p:childTnLst>
                              <p:par>
                                <p:cTn id="57" presetID="22" presetClass="entr" presetSubtype="4" fill="hold" grpId="0" nodeType="afterEffect">
                                  <p:stCondLst>
                                    <p:cond delay="0"/>
                                  </p:stCondLst>
                                  <p:childTnLst>
                                    <p:set>
                                      <p:cBhvr>
                                        <p:cTn id="58" dur="1" fill="hold">
                                          <p:stCondLst>
                                            <p:cond delay="0"/>
                                          </p:stCondLst>
                                        </p:cTn>
                                        <p:tgtEl>
                                          <p:spTgt spid="4">
                                            <p:graphicEl>
                                              <a:dgm id="{0433CCEE-AF3D-41C3-BC85-A32B2370E1C3}"/>
                                            </p:graphicEl>
                                          </p:spTgt>
                                        </p:tgtEl>
                                        <p:attrNameLst>
                                          <p:attrName>style.visibility</p:attrName>
                                        </p:attrNameLst>
                                      </p:cBhvr>
                                      <p:to>
                                        <p:strVal val="visible"/>
                                      </p:to>
                                    </p:set>
                                    <p:animEffect transition="in" filter="wipe(down)">
                                      <p:cBhvr>
                                        <p:cTn id="59" dur="1000"/>
                                        <p:tgtEl>
                                          <p:spTgt spid="4">
                                            <p:graphicEl>
                                              <a:dgm id="{0433CCEE-AF3D-41C3-BC85-A32B2370E1C3}"/>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Price with km driven.</a:t>
            </a:r>
            <a:r>
              <a:rPr lang="en-US" dirty="0" smtClean="0"/>
              <a:t/>
            </a:r>
            <a:br>
              <a:rPr lang="en-US" dirty="0" smtClean="0"/>
            </a:br>
            <a:endParaRPr lang="en-US" dirty="0"/>
          </a:p>
        </p:txBody>
      </p:sp>
      <p:pic>
        <p:nvPicPr>
          <p:cNvPr id="4" name="Content Placeholder 3" descr="newplot (46).png"/>
          <p:cNvPicPr>
            <a:picLocks noGrp="1"/>
          </p:cNvPicPr>
          <p:nvPr>
            <p:ph idx="1"/>
          </p:nvPr>
        </p:nvPicPr>
        <p:blipFill>
          <a:blip r:embed="rId2"/>
          <a:stretch>
            <a:fillRect/>
          </a:stretch>
        </p:blipFill>
        <p:spPr>
          <a:xfrm>
            <a:off x="1435100" y="1845476"/>
            <a:ext cx="7499350" cy="4005248"/>
          </a:xfrm>
          <a:prstGeom prst="rect">
            <a:avLst/>
          </a:prstGeom>
        </p:spPr>
      </p:pic>
    </p:spTree>
  </p:cSld>
  <p:clrMapOvr>
    <a:masterClrMapping/>
  </p:clrMapOvr>
  <p:transition spd="slow">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Correlation with the target variable. </a:t>
            </a:r>
            <a:endParaRPr lang="en-US" dirty="0"/>
          </a:p>
        </p:txBody>
      </p:sp>
      <p:pic>
        <p:nvPicPr>
          <p:cNvPr id="5" name="Content Placeholder 4" descr="download (22).png"/>
          <p:cNvPicPr>
            <a:picLocks noGrp="1"/>
          </p:cNvPicPr>
          <p:nvPr>
            <p:ph idx="1"/>
          </p:nvPr>
        </p:nvPicPr>
        <p:blipFill>
          <a:blip r:embed="rId2"/>
          <a:stretch>
            <a:fillRect/>
          </a:stretch>
        </p:blipFill>
        <p:spPr>
          <a:xfrm>
            <a:off x="2169398" y="1447800"/>
            <a:ext cx="6030753" cy="4800600"/>
          </a:xfrm>
          <a:prstGeom prst="rect">
            <a:avLst/>
          </a:prstGeom>
        </p:spPr>
      </p:pic>
    </p:spTree>
  </p:cSld>
  <p:clrMapOvr>
    <a:masterClrMapping/>
  </p:clrMapOvr>
  <p:transition spd="slow">
    <p:wipe dir="d"/>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Heat map plotting with notations.</a:t>
            </a:r>
            <a:endParaRPr lang="en-US" dirty="0"/>
          </a:p>
        </p:txBody>
      </p:sp>
      <p:pic>
        <p:nvPicPr>
          <p:cNvPr id="4" name="Content Placeholder 3" descr="download (23).png"/>
          <p:cNvPicPr>
            <a:picLocks noGrp="1"/>
          </p:cNvPicPr>
          <p:nvPr>
            <p:ph idx="1"/>
          </p:nvPr>
        </p:nvPicPr>
        <p:blipFill>
          <a:blip r:embed="rId2"/>
          <a:stretch>
            <a:fillRect/>
          </a:stretch>
        </p:blipFill>
        <p:spPr>
          <a:xfrm>
            <a:off x="1752600" y="1447800"/>
            <a:ext cx="6705600" cy="4800600"/>
          </a:xfrm>
          <a:prstGeom prst="rect">
            <a:avLst/>
          </a:prstGeom>
        </p:spPr>
      </p:pic>
    </p:spTree>
  </p:cSld>
  <p:clrMapOvr>
    <a:masterClrMapping/>
  </p:clrMapOvr>
  <p:transition spd="slow">
    <p:wipe dir="d"/>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Correlation with target variables.</a:t>
            </a:r>
            <a:endParaRPr lang="en-US" dirty="0"/>
          </a:p>
        </p:txBody>
      </p:sp>
      <p:pic>
        <p:nvPicPr>
          <p:cNvPr id="4" name="Content Placeholder 3" descr="download (24).png"/>
          <p:cNvPicPr>
            <a:picLocks noGrp="1"/>
          </p:cNvPicPr>
          <p:nvPr>
            <p:ph idx="1"/>
          </p:nvPr>
        </p:nvPicPr>
        <p:blipFill>
          <a:blip r:embed="rId2"/>
          <a:stretch>
            <a:fillRect/>
          </a:stretch>
        </p:blipFill>
        <p:spPr>
          <a:xfrm>
            <a:off x="1143000" y="1371600"/>
            <a:ext cx="7315200" cy="4648200"/>
          </a:xfrm>
          <a:prstGeom prst="rect">
            <a:avLst/>
          </a:prstGeom>
        </p:spPr>
      </p:pic>
    </p:spTree>
  </p:cSld>
  <p:clrMapOvr>
    <a:masterClrMapping/>
  </p:clrMapOvr>
  <p:transition spd="slow">
    <p:wipe dir="d"/>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457200"/>
            <a:ext cx="7467600" cy="5867400"/>
          </a:xfrm>
        </p:spPr>
        <p:style>
          <a:lnRef idx="1">
            <a:schemeClr val="accent6"/>
          </a:lnRef>
          <a:fillRef idx="2">
            <a:schemeClr val="accent6"/>
          </a:fillRef>
          <a:effectRef idx="1">
            <a:schemeClr val="accent6"/>
          </a:effectRef>
          <a:fontRef idx="minor">
            <a:schemeClr val="dk1"/>
          </a:fontRef>
        </p:style>
        <p:txBody>
          <a:bodyPr>
            <a:normAutofit fontScale="62500" lnSpcReduction="20000"/>
          </a:bodyPr>
          <a:lstStyle/>
          <a:p>
            <a:r>
              <a:rPr lang="en-US" dirty="0" smtClean="0"/>
              <a:t>Observations:</a:t>
            </a:r>
          </a:p>
          <a:p>
            <a:pPr latinLnBrk="1"/>
            <a:r>
              <a:rPr lang="en-US" dirty="0" smtClean="0"/>
              <a:t>1. From the above result it is clear that some columns make a positive correlation and some make a negative correlation.</a:t>
            </a:r>
          </a:p>
          <a:p>
            <a:pPr latinLnBrk="1"/>
            <a:r>
              <a:rPr lang="en-US" dirty="0" smtClean="0"/>
              <a:t> </a:t>
            </a:r>
          </a:p>
          <a:p>
            <a:pPr latinLnBrk="1"/>
            <a:r>
              <a:rPr lang="en-US" dirty="0" smtClean="0"/>
              <a:t>2. The positively correlated columns have a great impact on the target column while the negatively correlated have less or zero impact on the target column.</a:t>
            </a:r>
          </a:p>
          <a:p>
            <a:pPr latinLnBrk="1"/>
            <a:r>
              <a:rPr lang="en-US" dirty="0" smtClean="0"/>
              <a:t> </a:t>
            </a:r>
          </a:p>
          <a:p>
            <a:pPr latinLnBrk="1"/>
            <a:r>
              <a:rPr lang="en-US" dirty="0" smtClean="0"/>
              <a:t>3. when we plot the heat map with notations is true. we can easily observe correlation.</a:t>
            </a:r>
          </a:p>
          <a:p>
            <a:pPr latinLnBrk="1"/>
            <a:r>
              <a:rPr lang="en-US" dirty="0" smtClean="0"/>
              <a:t> </a:t>
            </a:r>
          </a:p>
          <a:p>
            <a:pPr latinLnBrk="1"/>
            <a:r>
              <a:rPr lang="en-US" dirty="0" smtClean="0"/>
              <a:t> 4. All the columns are negatively correlated with the Price column except location.</a:t>
            </a:r>
          </a:p>
          <a:p>
            <a:pPr latinLnBrk="1"/>
            <a:r>
              <a:rPr lang="en-US" dirty="0" smtClean="0"/>
              <a:t>    </a:t>
            </a:r>
          </a:p>
          <a:p>
            <a:pPr latinLnBrk="1"/>
            <a:r>
              <a:rPr lang="en-US" dirty="0" smtClean="0"/>
              <a:t>   5. hence no feature column is increasing the price of the car.</a:t>
            </a:r>
          </a:p>
          <a:p>
            <a:pPr latinLnBrk="1"/>
            <a:r>
              <a:rPr lang="en-US" dirty="0" smtClean="0"/>
              <a:t> </a:t>
            </a:r>
          </a:p>
          <a:p>
            <a:pPr latinLnBrk="1"/>
            <a:r>
              <a:rPr lang="en-US" dirty="0" smtClean="0"/>
              <a:t>5. Some feature columns are negative which impacts on accuracy and learning of the M.L model.</a:t>
            </a:r>
            <a:endParaRPr lang="en-US" dirty="0"/>
          </a:p>
        </p:txBody>
      </p:sp>
    </p:spTree>
  </p:cSld>
  <p:clrMapOvr>
    <a:masterClrMapping/>
  </p:clrMapOvr>
  <p:transition spd="slow">
    <p:wipe dir="d"/>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Plotting feature columns and checking skewness.</a:t>
            </a:r>
            <a:endParaRPr lang="en-US" dirty="0"/>
          </a:p>
        </p:txBody>
      </p:sp>
      <p:pic>
        <p:nvPicPr>
          <p:cNvPr id="4" name="Content Placeholder 3" descr="download (25).png"/>
          <p:cNvPicPr>
            <a:picLocks noGrp="1"/>
          </p:cNvPicPr>
          <p:nvPr>
            <p:ph idx="1"/>
          </p:nvPr>
        </p:nvPicPr>
        <p:blipFill>
          <a:blip r:embed="rId2" cstate="print"/>
          <a:stretch>
            <a:fillRect/>
          </a:stretch>
        </p:blipFill>
        <p:spPr>
          <a:xfrm>
            <a:off x="1831662" y="1447800"/>
            <a:ext cx="6706225" cy="4800600"/>
          </a:xfrm>
          <a:prstGeom prst="rect">
            <a:avLst/>
          </a:prstGeom>
        </p:spPr>
      </p:pic>
    </p:spTree>
  </p:cSld>
  <p:clrMapOvr>
    <a:masterClrMapping/>
  </p:clrMapOvr>
  <p:transition spd="slow">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Plotting outliers.</a:t>
            </a:r>
            <a:endParaRPr lang="en-US" dirty="0"/>
          </a:p>
        </p:txBody>
      </p:sp>
      <p:pic>
        <p:nvPicPr>
          <p:cNvPr id="4" name="Content Placeholder 3" descr="download (27).png"/>
          <p:cNvPicPr>
            <a:picLocks noGrp="1"/>
          </p:cNvPicPr>
          <p:nvPr>
            <p:ph idx="1"/>
          </p:nvPr>
        </p:nvPicPr>
        <p:blipFill>
          <a:blip r:embed="rId2"/>
          <a:stretch>
            <a:fillRect/>
          </a:stretch>
        </p:blipFill>
        <p:spPr>
          <a:xfrm>
            <a:off x="990601" y="1447800"/>
            <a:ext cx="5562599" cy="4800600"/>
          </a:xfrm>
          <a:prstGeom prst="rect">
            <a:avLst/>
          </a:prstGeom>
        </p:spPr>
      </p:pic>
      <p:sp>
        <p:nvSpPr>
          <p:cNvPr id="5" name="TextBox 4"/>
          <p:cNvSpPr txBox="1"/>
          <p:nvPr/>
        </p:nvSpPr>
        <p:spPr>
          <a:xfrm>
            <a:off x="7086600" y="2438400"/>
            <a:ext cx="1752600" cy="34163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dirty="0" smtClean="0"/>
              <a:t>Observations:</a:t>
            </a:r>
          </a:p>
          <a:p>
            <a:pPr latinLnBrk="1"/>
            <a:r>
              <a:rPr lang="en-US" dirty="0" smtClean="0"/>
              <a:t>1. From the above plotting we see that outliers are present in the dataset.</a:t>
            </a:r>
          </a:p>
          <a:p>
            <a:pPr latinLnBrk="1"/>
            <a:r>
              <a:rPr lang="en-US" dirty="0" smtClean="0"/>
              <a:t> </a:t>
            </a:r>
          </a:p>
          <a:p>
            <a:pPr latinLnBrk="1"/>
            <a:r>
              <a:rPr lang="en-US" dirty="0" smtClean="0"/>
              <a:t>2. Most outliers are present in KM and Price column.</a:t>
            </a:r>
          </a:p>
          <a:p>
            <a:endParaRPr lang="en-US" dirty="0"/>
          </a:p>
        </p:txBody>
      </p:sp>
    </p:spTree>
  </p:cSld>
  <p:clrMapOvr>
    <a:masterClrMapping/>
  </p:clrMapOvr>
  <p:transition spd="slow">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Building Machine Learning Models</a:t>
            </a:r>
            <a:endParaRPr lang="en-US" dirty="0"/>
          </a:p>
        </p:txBody>
      </p:sp>
      <p:sp>
        <p:nvSpPr>
          <p:cNvPr id="3" name="Content Placeholder 2"/>
          <p:cNvSpPr>
            <a:spLocks noGrp="1"/>
          </p:cNvSpPr>
          <p:nvPr>
            <p:ph idx="1"/>
          </p:nvPr>
        </p:nvSpPr>
        <p:spPr/>
        <p:style>
          <a:lnRef idx="1">
            <a:schemeClr val="accent3"/>
          </a:lnRef>
          <a:fillRef idx="2">
            <a:schemeClr val="accent3"/>
          </a:fillRef>
          <a:effectRef idx="1">
            <a:schemeClr val="accent3"/>
          </a:effectRef>
          <a:fontRef idx="minor">
            <a:schemeClr val="dk1"/>
          </a:fontRef>
        </p:style>
        <p:txBody>
          <a:bodyPr>
            <a:normAutofit fontScale="70000" lnSpcReduction="20000"/>
          </a:bodyPr>
          <a:lstStyle/>
          <a:p>
            <a:r>
              <a:rPr lang="en-IN" dirty="0" smtClean="0"/>
              <a:t>After analyzing the dataset, I observe that many of the feature columns are object types so first, we have to convert them into integer or float types so that the machine interprets the data and for that we do label encode all the features column.</a:t>
            </a:r>
            <a:endParaRPr lang="en-US" dirty="0" smtClean="0"/>
          </a:p>
          <a:p>
            <a:r>
              <a:rPr lang="en-IN" dirty="0" smtClean="0"/>
              <a:t>After label encoding, we find that many feature columns have Nan values so we remove them completely because we do valuation of a used car.</a:t>
            </a:r>
            <a:endParaRPr lang="en-US" dirty="0" smtClean="0"/>
          </a:p>
          <a:p>
            <a:r>
              <a:rPr lang="en-IN" dirty="0" smtClean="0"/>
              <a:t>Then find the correlation between the columns with target columns and delete the non-related feature columns.</a:t>
            </a:r>
            <a:endParaRPr lang="en-US" dirty="0" smtClean="0"/>
          </a:p>
          <a:p>
            <a:r>
              <a:rPr lang="en-IN" dirty="0" smtClean="0"/>
              <a:t>We observe that the target column is skewed so we remove the skewness of the target column because normal data gives better results when we make the M.L model.</a:t>
            </a:r>
            <a:endParaRPr lang="en-US" dirty="0" smtClean="0"/>
          </a:p>
          <a:p>
            <a:r>
              <a:rPr lang="en-IN" dirty="0" smtClean="0"/>
              <a:t>The target column is continuous type so we start work on Regression models building.</a:t>
            </a:r>
            <a:endParaRPr lang="en-US" dirty="0"/>
          </a:p>
        </p:txBody>
      </p:sp>
    </p:spTree>
  </p:cSld>
  <p:clrMapOvr>
    <a:masterClrMapping/>
  </p:clrMapOvr>
  <p:transition spd="slow">
    <p:cut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wipe(left)">
                                      <p:cBhvr>
                                        <p:cTn id="7" dur="1000"/>
                                        <p:tgtEl>
                                          <p:spTgt spid="3">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ipe(left)">
                                      <p:cBhvr>
                                        <p:cTn id="10" dur="1000"/>
                                        <p:tgtEl>
                                          <p:spTgt spid="3">
                                            <p:txEl>
                                              <p:pRg st="0" end="0"/>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wipe(left)">
                                      <p:cBhvr>
                                        <p:cTn id="13" dur="1000"/>
                                        <p:tgtEl>
                                          <p:spTgt spid="3">
                                            <p:txEl>
                                              <p:pRg st="1" end="1"/>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wipe(left)">
                                      <p:cBhvr>
                                        <p:cTn id="16" dur="1000"/>
                                        <p:tgtEl>
                                          <p:spTgt spid="3">
                                            <p:txEl>
                                              <p:pRg st="2" end="2"/>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left)">
                                      <p:cBhvr>
                                        <p:cTn id="19" dur="1000"/>
                                        <p:tgtEl>
                                          <p:spTgt spid="3">
                                            <p:txEl>
                                              <p:pRg st="3" end="3"/>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left)">
                                      <p:cBhvr>
                                        <p:cTn id="22" dur="1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Testing of Identified Approaches (Algorithms)</a:t>
            </a:r>
            <a:endParaRPr lang="en-US" b="1" dirty="0"/>
          </a:p>
        </p:txBody>
      </p:sp>
      <p:sp>
        <p:nvSpPr>
          <p:cNvPr id="3" name="Content Placeholder 2"/>
          <p:cNvSpPr>
            <a:spLocks noGrp="1"/>
          </p:cNvSpPr>
          <p:nvPr>
            <p:ph idx="1"/>
          </p:nvPr>
        </p:nvSpPr>
        <p:spPr>
          <a:xfrm>
            <a:off x="1143000" y="1828800"/>
            <a:ext cx="7543800" cy="4267200"/>
          </a:xfrm>
        </p:spPr>
        <p:txBody>
          <a:bodyPr>
            <a:normAutofit fontScale="77500" lnSpcReduction="20000"/>
          </a:bodyPr>
          <a:lstStyle/>
          <a:p>
            <a:pPr lvl="0"/>
            <a:r>
              <a:rPr lang="en-IN" b="1" dirty="0" smtClean="0"/>
              <a:t>Testing of Identified Approaches (Algorithms)</a:t>
            </a:r>
            <a:endParaRPr lang="en-US" dirty="0" smtClean="0"/>
          </a:p>
          <a:p>
            <a:pPr lvl="0"/>
            <a:r>
              <a:rPr lang="en-IN" dirty="0" smtClean="0"/>
              <a:t>Logistic Regression</a:t>
            </a:r>
            <a:endParaRPr lang="en-US" dirty="0" smtClean="0"/>
          </a:p>
          <a:p>
            <a:pPr lvl="0"/>
            <a:r>
              <a:rPr lang="en-IN" dirty="0" smtClean="0"/>
              <a:t>Regurgitation:</a:t>
            </a:r>
            <a:endParaRPr lang="en-US" dirty="0" smtClean="0"/>
          </a:p>
          <a:p>
            <a:r>
              <a:rPr lang="en-IN" dirty="0" smtClean="0"/>
              <a:t>	Lasso regression</a:t>
            </a:r>
            <a:endParaRPr lang="en-US" dirty="0" smtClean="0"/>
          </a:p>
          <a:p>
            <a:r>
              <a:rPr lang="en-IN" dirty="0" smtClean="0"/>
              <a:t> 	Ridge Regression</a:t>
            </a:r>
            <a:endParaRPr lang="en-US" dirty="0" smtClean="0"/>
          </a:p>
          <a:p>
            <a:r>
              <a:rPr lang="en-IN" dirty="0" smtClean="0"/>
              <a:t>3. Decision Tree Regression</a:t>
            </a:r>
            <a:endParaRPr lang="en-US" dirty="0" smtClean="0"/>
          </a:p>
          <a:p>
            <a:r>
              <a:rPr lang="en-IN" dirty="0" smtClean="0"/>
              <a:t>4. Ensemble techniques</a:t>
            </a:r>
            <a:endParaRPr lang="en-US" dirty="0" smtClean="0"/>
          </a:p>
          <a:p>
            <a:r>
              <a:rPr lang="en-IN" dirty="0" smtClean="0"/>
              <a:t>	Gradient Boosting Regression</a:t>
            </a:r>
            <a:endParaRPr lang="en-US" dirty="0" smtClean="0"/>
          </a:p>
          <a:p>
            <a:r>
              <a:rPr lang="en-IN" dirty="0" smtClean="0"/>
              <a:t>	Random forest Regression.	</a:t>
            </a:r>
            <a:endParaRPr lang="en-US" dirty="0" smtClean="0"/>
          </a:p>
          <a:p>
            <a:r>
              <a:rPr lang="en-IN" dirty="0" smtClean="0"/>
              <a:t>5. Support vector machine</a:t>
            </a:r>
            <a:endParaRPr lang="en-US" dirty="0" smtClean="0"/>
          </a:p>
          <a:p>
            <a:r>
              <a:rPr lang="en-IN" dirty="0" smtClean="0"/>
              <a:t>6. K-nearest </a:t>
            </a:r>
            <a:r>
              <a:rPr lang="en-IN" dirty="0" smtClean="0"/>
              <a:t>neighbours</a:t>
            </a:r>
            <a:endParaRPr lang="en-US" dirty="0" smtClean="0"/>
          </a:p>
          <a:p>
            <a:pPr>
              <a:buNone/>
            </a:pPr>
            <a:endParaRPr lang="en-US" dirty="0"/>
          </a:p>
        </p:txBody>
      </p:sp>
    </p:spTree>
  </p:cSld>
  <p:clrMapOvr>
    <a:masterClrMapping/>
  </p:clrMapOvr>
  <p:transition spd="slow">
    <p:wipe dir="d"/>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Logistic Regression Model</a:t>
            </a:r>
            <a:endParaRPr lang="en-US" dirty="0"/>
          </a:p>
        </p:txBody>
      </p:sp>
      <p:sp>
        <p:nvSpPr>
          <p:cNvPr id="3" name="Content Placeholder 2"/>
          <p:cNvSpPr>
            <a:spLocks noGrp="1"/>
          </p:cNvSpPr>
          <p:nvPr>
            <p:ph idx="1"/>
          </p:nvPr>
        </p:nvSpPr>
        <p:spPr/>
        <p:txBody>
          <a:bodyPr>
            <a:normAutofit fontScale="92500" lnSpcReduction="20000"/>
          </a:bodyPr>
          <a:lstStyle/>
          <a:p>
            <a:endParaRPr lang="en-US" dirty="0" smtClean="0"/>
          </a:p>
          <a:p>
            <a:r>
              <a:rPr lang="en-IN" dirty="0" smtClean="0"/>
              <a:t>Logistic Regression is a machine learning algorithm based on supervised learning.</a:t>
            </a:r>
          </a:p>
          <a:p>
            <a:endParaRPr lang="en-US" dirty="0" smtClean="0"/>
          </a:p>
          <a:p>
            <a:pPr>
              <a:buNone/>
            </a:pPr>
            <a:r>
              <a:rPr lang="en-IN" dirty="0" smtClean="0"/>
              <a:t>• It performs a regression task. Regression models a target prediction value based on independent variables.</a:t>
            </a:r>
          </a:p>
          <a:p>
            <a:pPr>
              <a:buNone/>
            </a:pPr>
            <a:endParaRPr lang="en-US" dirty="0" smtClean="0"/>
          </a:p>
          <a:p>
            <a:pPr>
              <a:buNone/>
            </a:pPr>
            <a:r>
              <a:rPr lang="en-IN" dirty="0" smtClean="0"/>
              <a:t>• It is mostly used for finding out the relationship between variables and forecasting</a:t>
            </a:r>
            <a:endParaRPr lang="en-US" dirty="0"/>
          </a:p>
        </p:txBody>
      </p:sp>
    </p:spTree>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Data Exploration</a:t>
            </a:r>
            <a:endParaRPr lang="en-US" b="1" dirty="0"/>
          </a:p>
        </p:txBody>
      </p:sp>
      <p:sp>
        <p:nvSpPr>
          <p:cNvPr id="3" name="Content Placeholder 2"/>
          <p:cNvSpPr>
            <a:spLocks noGrp="1"/>
          </p:cNvSpPr>
          <p:nvPr>
            <p:ph idx="1"/>
          </p:nvPr>
        </p:nvSpPr>
        <p:spPr/>
        <p:txBody>
          <a:bodyPr>
            <a:normAutofit fontScale="70000" lnSpcReduction="20000"/>
          </a:bodyPr>
          <a:lstStyle/>
          <a:p>
            <a:r>
              <a:rPr lang="en-IN" dirty="0" smtClean="0"/>
              <a:t>Data exploration is the first step in data analysis and typically involves summarizing the main characteristics of a data set, including its size, accuracy, initial patterns in the data, and other attributes. </a:t>
            </a:r>
            <a:endParaRPr lang="en-IN" dirty="0" smtClean="0"/>
          </a:p>
          <a:p>
            <a:r>
              <a:rPr lang="en-IN" dirty="0" smtClean="0"/>
              <a:t>It </a:t>
            </a:r>
            <a:r>
              <a:rPr lang="en-IN" dirty="0" smtClean="0"/>
              <a:t>is commonly conducted by data analysts using visual analytics tools, but it can also be done in more advanced statistical software, Python. Before it can analyze data collected by multiple data sources and stored in data warehouses, an organization must know how many cases are in a data set, what variables are included, how many missing values there are, and what general hypotheses the data is likely to support. </a:t>
            </a:r>
            <a:endParaRPr lang="en-IN" dirty="0" smtClean="0"/>
          </a:p>
          <a:p>
            <a:r>
              <a:rPr lang="en-IN" dirty="0" smtClean="0"/>
              <a:t>An </a:t>
            </a:r>
            <a:r>
              <a:rPr lang="en-IN" dirty="0" smtClean="0"/>
              <a:t>initial exploration of the data set can help answer these questions by familiarizing analysts with the data with which they are working. We divided the data 8:2 for Training and Testing purposes respectively. </a:t>
            </a:r>
            <a:endParaRPr lang="en-US" dirty="0"/>
          </a:p>
        </p:txBody>
      </p:sp>
    </p:spTree>
  </p:cSld>
  <p:clrMapOvr>
    <a:masterClrMapping/>
  </p:clrMapOvr>
  <p:transition spd="slow" advTm="1000">
    <p:fade thruBlk="1"/>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ownload.png"/>
          <p:cNvPicPr/>
          <p:nvPr/>
        </p:nvPicPr>
        <p:blipFill>
          <a:blip r:embed="rId2"/>
          <a:stretch>
            <a:fillRect/>
          </a:stretch>
        </p:blipFill>
        <p:spPr>
          <a:xfrm>
            <a:off x="2057400" y="228600"/>
            <a:ext cx="6400800" cy="4724400"/>
          </a:xfrm>
          <a:prstGeom prst="rect">
            <a:avLst/>
          </a:prstGeom>
        </p:spPr>
      </p:pic>
      <p:sp>
        <p:nvSpPr>
          <p:cNvPr id="7" name="TextBox 6"/>
          <p:cNvSpPr txBox="1"/>
          <p:nvPr/>
        </p:nvSpPr>
        <p:spPr>
          <a:xfrm>
            <a:off x="990600" y="5103674"/>
            <a:ext cx="5638800" cy="1754326"/>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marL="342900" indent="-342900" fontAlgn="base" latinLnBrk="1">
              <a:buAutoNum type="arabicPeriod"/>
            </a:pPr>
            <a:r>
              <a:rPr lang="en-US" dirty="0" smtClean="0"/>
              <a:t>At </a:t>
            </a:r>
            <a:r>
              <a:rPr lang="en-US" dirty="0" err="1" smtClean="0"/>
              <a:t>random_state</a:t>
            </a:r>
            <a:r>
              <a:rPr lang="en-US" dirty="0" smtClean="0"/>
              <a:t>:- 31 	</a:t>
            </a:r>
            <a:endParaRPr lang="en-US" dirty="0" smtClean="0"/>
          </a:p>
          <a:p>
            <a:pPr marL="342900" indent="-342900" fontAlgn="base" latinLnBrk="1">
              <a:buAutoNum type="arabicPeriod"/>
            </a:pPr>
            <a:r>
              <a:rPr lang="en-US" dirty="0" smtClean="0"/>
              <a:t>Training </a:t>
            </a:r>
            <a:r>
              <a:rPr lang="en-US" dirty="0" smtClean="0"/>
              <a:t>r2_score is:- 37.14268657579035</a:t>
            </a:r>
          </a:p>
          <a:p>
            <a:pPr fontAlgn="base" latinLnBrk="1"/>
            <a:r>
              <a:rPr lang="en-US" dirty="0" smtClean="0"/>
              <a:t>Testing </a:t>
            </a:r>
            <a:r>
              <a:rPr lang="en-US" dirty="0" smtClean="0"/>
              <a:t>r2_score is:- 42.306525900049785</a:t>
            </a:r>
          </a:p>
          <a:p>
            <a:pPr fontAlgn="base" latinLnBrk="1"/>
            <a:r>
              <a:rPr lang="en-US" dirty="0" smtClean="0"/>
              <a:t> </a:t>
            </a:r>
          </a:p>
          <a:p>
            <a:pPr fontAlgn="base" latinLnBrk="1"/>
            <a:r>
              <a:rPr lang="en-US" dirty="0" smtClean="0"/>
              <a:t>The model is not so accurate; let's do some regularization.</a:t>
            </a:r>
          </a:p>
          <a:p>
            <a:endParaRPr lang="en-US" dirty="0"/>
          </a:p>
        </p:txBody>
      </p:sp>
    </p:spTree>
  </p:cSld>
  <p:clrMapOvr>
    <a:masterClrMapping/>
  </p:clrMapOvr>
  <p:transition spd="slow"/>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609600"/>
            <a:ext cx="7696200" cy="1066800"/>
          </a:xfrm>
        </p:spPr>
        <p:txBody>
          <a:bodyPr>
            <a:normAutofit fontScale="90000"/>
          </a:bodyPr>
          <a:lstStyle/>
          <a:p>
            <a:r>
              <a:rPr lang="en-IN" b="1" u="sng" dirty="0" smtClean="0"/>
              <a:t>Regularization</a:t>
            </a:r>
            <a:r>
              <a:rPr lang="en-US" b="1" u="sng" dirty="0" smtClean="0"/>
              <a:t/>
            </a:r>
            <a:br>
              <a:rPr lang="en-US" b="1" u="sng" dirty="0" smtClean="0"/>
            </a:br>
            <a:r>
              <a:rPr lang="en-US" b="1" u="sng" dirty="0" smtClean="0"/>
              <a:t/>
            </a:r>
            <a:br>
              <a:rPr lang="en-US" b="1" u="sng" dirty="0" smtClean="0"/>
            </a:br>
            <a:r>
              <a:rPr lang="en-IN" dirty="0" smtClean="0"/>
              <a:t>1. Lasso Regression</a:t>
            </a:r>
            <a:endParaRPr lang="en-US" dirty="0"/>
          </a:p>
        </p:txBody>
      </p:sp>
      <p:sp>
        <p:nvSpPr>
          <p:cNvPr id="4" name="Content Placeholder 3"/>
          <p:cNvSpPr>
            <a:spLocks noGrp="1"/>
          </p:cNvSpPr>
          <p:nvPr>
            <p:ph idx="1"/>
          </p:nvPr>
        </p:nvSpPr>
        <p:spPr>
          <a:xfrm>
            <a:off x="1295400" y="2057400"/>
            <a:ext cx="7498080" cy="4572000"/>
          </a:xfrm>
        </p:spPr>
        <p:txBody>
          <a:bodyPr>
            <a:normAutofit fontScale="77500" lnSpcReduction="20000"/>
          </a:bodyPr>
          <a:lstStyle/>
          <a:p>
            <a:r>
              <a:rPr lang="en-US" b="1" dirty="0" smtClean="0"/>
              <a:t>To correctly fit in our model let's do some regulation.</a:t>
            </a:r>
          </a:p>
          <a:p>
            <a:pPr>
              <a:buNone/>
            </a:pPr>
            <a:r>
              <a:rPr lang="en-US" b="1" dirty="0" smtClean="0"/>
              <a:t> </a:t>
            </a:r>
          </a:p>
          <a:p>
            <a:r>
              <a:rPr lang="en-US" dirty="0" smtClean="0"/>
              <a:t>The Lasso is a linear model that estimates sparse coefficients. It is useful in some contexts due to its tendency to prefer solutions with fewer non-zero coefficients, effectively reducing the number of features upon which the given solution is dependent. For this reason, Lasso and its variants are fundamental to the field of compressed sensing. Under certain conditions, it can recover the exact set of non-zero coefficients (see Compressive sensing: tomography reconstruction with L1 prior (Lasso)).</a:t>
            </a:r>
            <a:endParaRPr lang="en-US" b="1" dirty="0" smtClean="0"/>
          </a:p>
          <a:p>
            <a:endParaRPr lang="en-US" dirty="0"/>
          </a:p>
        </p:txBody>
      </p:sp>
    </p:spTree>
  </p:cSld>
  <p:clrMapOvr>
    <a:masterClrMapping/>
  </p:clrMapOvr>
  <p:transition spd="slow">
    <p:wipe dir="d"/>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ownload (1).png"/>
          <p:cNvPicPr>
            <a:picLocks noGrp="1"/>
          </p:cNvPicPr>
          <p:nvPr>
            <p:ph idx="1"/>
          </p:nvPr>
        </p:nvPicPr>
        <p:blipFill>
          <a:blip r:embed="rId2"/>
          <a:stretch>
            <a:fillRect/>
          </a:stretch>
        </p:blipFill>
        <p:spPr>
          <a:xfrm>
            <a:off x="1066800" y="152400"/>
            <a:ext cx="7848600" cy="4038600"/>
          </a:xfrm>
          <a:prstGeom prst="rect">
            <a:avLst/>
          </a:prstGeom>
        </p:spPr>
      </p:pic>
      <p:sp>
        <p:nvSpPr>
          <p:cNvPr id="5" name="TextBox 4"/>
          <p:cNvSpPr txBox="1"/>
          <p:nvPr/>
        </p:nvSpPr>
        <p:spPr>
          <a:xfrm>
            <a:off x="1447800" y="4114800"/>
            <a:ext cx="7391400" cy="2554545"/>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1600" b="1" dirty="0" smtClean="0"/>
              <a:t>Observations:</a:t>
            </a:r>
          </a:p>
          <a:p>
            <a:r>
              <a:rPr lang="en-US" sz="1600" dirty="0" smtClean="0"/>
              <a:t>1. This model is non-performing well.</a:t>
            </a:r>
            <a:endParaRPr lang="en-US" sz="1600" b="1" dirty="0" smtClean="0"/>
          </a:p>
          <a:p>
            <a:r>
              <a:rPr lang="en-US" sz="1600" dirty="0" smtClean="0"/>
              <a:t>2. There is a major difference between cross-validation and accuracy matrices.</a:t>
            </a:r>
            <a:endParaRPr lang="en-US" sz="1600" b="1" dirty="0" smtClean="0"/>
          </a:p>
          <a:p>
            <a:r>
              <a:rPr lang="en-US" sz="1600" b="1" dirty="0" smtClean="0"/>
              <a:t> </a:t>
            </a:r>
          </a:p>
          <a:p>
            <a:r>
              <a:rPr lang="en-US" sz="1600" b="1" dirty="0" smtClean="0"/>
              <a:t>Cross-Validation.</a:t>
            </a:r>
          </a:p>
          <a:p>
            <a:r>
              <a:rPr lang="en-US" sz="1600" b="1" dirty="0" smtClean="0"/>
              <a:t> </a:t>
            </a:r>
          </a:p>
          <a:p>
            <a:pPr fontAlgn="base" latinLnBrk="1"/>
            <a:r>
              <a:rPr lang="en-US" sz="1600" dirty="0" smtClean="0"/>
              <a:t>At </a:t>
            </a:r>
            <a:r>
              <a:rPr lang="en-US" sz="1600" dirty="0" err="1" smtClean="0"/>
              <a:t>cv</a:t>
            </a:r>
            <a:r>
              <a:rPr lang="en-US" sz="1600" dirty="0" smtClean="0"/>
              <a:t>:- 11</a:t>
            </a:r>
          </a:p>
          <a:p>
            <a:pPr fontAlgn="base" latinLnBrk="1"/>
            <a:r>
              <a:rPr lang="en-US" sz="1600" dirty="0" smtClean="0"/>
              <a:t>Cross-validation score is:- 33.584556993368686</a:t>
            </a:r>
          </a:p>
          <a:p>
            <a:pPr fontAlgn="base" latinLnBrk="1"/>
            <a:r>
              <a:rPr lang="en-US" sz="1600" dirty="0" smtClean="0"/>
              <a:t>R2_score is:- 42.06893076535947</a:t>
            </a:r>
          </a:p>
          <a:p>
            <a:endParaRPr lang="en-US" sz="1600" dirty="0"/>
          </a:p>
        </p:txBody>
      </p:sp>
    </p:spTree>
  </p:cSld>
  <p:clrMapOvr>
    <a:masterClrMapping/>
  </p:clrMapOvr>
  <p:transition spd="slow">
    <p:wipe dir="d"/>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2. </a:t>
            </a:r>
            <a:r>
              <a:rPr lang="en-US" dirty="0" smtClean="0"/>
              <a:t>Ridge </a:t>
            </a:r>
            <a:r>
              <a:rPr lang="en-US" b="1" dirty="0" smtClean="0"/>
              <a:t>Regression</a:t>
            </a: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IN" b="1" dirty="0" smtClean="0"/>
              <a:t>Ridge</a:t>
            </a:r>
            <a:r>
              <a:rPr lang="en-IN" dirty="0" smtClean="0"/>
              <a:t> regression addresses some of the problems of Ordinary Least Squares by imposing a penalty on the size of the coefficients. The ridge coefficients minimize a penalized residual sum of squares:</a:t>
            </a:r>
            <a:endParaRPr lang="en-US" dirty="0"/>
          </a:p>
        </p:txBody>
      </p:sp>
    </p:spTree>
  </p:cSld>
  <p:clrMapOvr>
    <a:masterClrMapping/>
  </p:clrMapOvr>
  <p:transition spd="slow">
    <p:fade thruBlk="1"/>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ownload (3).png"/>
          <p:cNvPicPr>
            <a:picLocks noGrp="1"/>
          </p:cNvPicPr>
          <p:nvPr>
            <p:ph idx="1"/>
          </p:nvPr>
        </p:nvPicPr>
        <p:blipFill>
          <a:blip r:embed="rId2"/>
          <a:stretch>
            <a:fillRect/>
          </a:stretch>
        </p:blipFill>
        <p:spPr>
          <a:xfrm>
            <a:off x="1143000" y="0"/>
            <a:ext cx="7772400" cy="4038600"/>
          </a:xfrm>
          <a:prstGeom prst="rect">
            <a:avLst/>
          </a:prstGeom>
        </p:spPr>
      </p:pic>
      <p:sp>
        <p:nvSpPr>
          <p:cNvPr id="5" name="TextBox 4"/>
          <p:cNvSpPr txBox="1"/>
          <p:nvPr/>
        </p:nvSpPr>
        <p:spPr>
          <a:xfrm>
            <a:off x="1447800" y="4267200"/>
            <a:ext cx="4267200" cy="2031325"/>
          </a:xfrm>
          <a:prstGeom prst="rect">
            <a:avLst/>
          </a:prstGeom>
          <a:noFill/>
        </p:spPr>
        <p:txBody>
          <a:bodyPr wrap="square" rtlCol="0">
            <a:spAutoFit/>
          </a:bodyPr>
          <a:lstStyle/>
          <a:p>
            <a:r>
              <a:rPr lang="en-US" u="sng" dirty="0" smtClean="0"/>
              <a:t>Observation:</a:t>
            </a:r>
            <a:endParaRPr lang="en-US" dirty="0" smtClean="0"/>
          </a:p>
          <a:p>
            <a:r>
              <a:rPr lang="en-US" dirty="0" smtClean="0"/>
              <a:t>	1. Not performing well.</a:t>
            </a:r>
          </a:p>
          <a:p>
            <a:r>
              <a:rPr lang="en-US" dirty="0" smtClean="0"/>
              <a:t> </a:t>
            </a:r>
          </a:p>
          <a:p>
            <a:pPr fontAlgn="base" latinLnBrk="1"/>
            <a:r>
              <a:rPr lang="en-US" b="1" dirty="0" smtClean="0"/>
              <a:t>At </a:t>
            </a:r>
            <a:r>
              <a:rPr lang="en-US" b="1" dirty="0" err="1" smtClean="0"/>
              <a:t>cv</a:t>
            </a:r>
            <a:r>
              <a:rPr lang="en-US" b="1" dirty="0" smtClean="0"/>
              <a:t>:- 10</a:t>
            </a:r>
            <a:endParaRPr lang="en-US" dirty="0" smtClean="0"/>
          </a:p>
          <a:p>
            <a:pPr fontAlgn="base" latinLnBrk="1"/>
            <a:r>
              <a:rPr lang="en-US" b="1" dirty="0" smtClean="0"/>
              <a:t>Cross Val Score: 34.09083568790876</a:t>
            </a:r>
            <a:endParaRPr lang="en-US" dirty="0" smtClean="0"/>
          </a:p>
          <a:p>
            <a:pPr fontAlgn="base" latinLnBrk="1"/>
            <a:r>
              <a:rPr lang="en-US" b="1" dirty="0" smtClean="0"/>
              <a:t>R2 Score: 42.25130842297562</a:t>
            </a:r>
            <a:endParaRPr lang="en-US" dirty="0" smtClean="0"/>
          </a:p>
          <a:p>
            <a:endParaRPr lang="en-US" dirty="0"/>
          </a:p>
        </p:txBody>
      </p:sp>
    </p:spTree>
  </p:cSld>
  <p:clrMapOvr>
    <a:masterClrMapping/>
  </p:clrMapOvr>
  <p:transition spd="slow">
    <p:fade thruBlk="1"/>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fontScale="90000"/>
          </a:bodyPr>
          <a:lstStyle/>
          <a:p>
            <a:r>
              <a:rPr lang="en-US" u="sng" dirty="0" smtClean="0"/>
              <a:t>Decision Tree Classifier</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85000" lnSpcReduction="10000"/>
          </a:bodyPr>
          <a:lstStyle/>
          <a:p>
            <a:r>
              <a:rPr lang="en-US" b="1" dirty="0" smtClean="0"/>
              <a:t>Decision Trees (DTs)</a:t>
            </a:r>
            <a:r>
              <a:rPr lang="en-US" dirty="0" smtClean="0"/>
              <a:t> are a non-parametric supervised learning method used for </a:t>
            </a:r>
            <a:r>
              <a:rPr lang="en-US" dirty="0" smtClean="0">
                <a:hlinkClick r:id="rId2"/>
              </a:rPr>
              <a:t>classification</a:t>
            </a:r>
            <a:r>
              <a:rPr lang="en-US" dirty="0" smtClean="0"/>
              <a:t> and </a:t>
            </a:r>
            <a:r>
              <a:rPr lang="en-US" dirty="0" smtClean="0">
                <a:hlinkClick r:id="rId2"/>
              </a:rPr>
              <a:t>regression</a:t>
            </a:r>
            <a:r>
              <a:rPr lang="en-US" dirty="0" smtClean="0"/>
              <a:t>. The goal is to create a model that predicts the value of a target variable by learning simple decision rules inferred from the data features. A tree can be seen as a piecewise constant approximation.</a:t>
            </a:r>
          </a:p>
          <a:p>
            <a:r>
              <a:rPr lang="en-US" dirty="0" smtClean="0"/>
              <a:t>For instance, in the example below, decision trees learn from data to approximate a sine curve with a set of if-then-else decision rules. The deeper the tree, the more complex the decision rules, and the fitter the model.</a:t>
            </a:r>
            <a:endParaRPr lang="en-US" dirty="0"/>
          </a:p>
        </p:txBody>
      </p:sp>
    </p:spTree>
  </p:cSld>
  <p:clrMapOvr>
    <a:masterClrMapping/>
  </p:clrMapOvr>
  <p:transition spd="slow">
    <p:wipe dir="d"/>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descr="sphx_glr_plot_tree_regression_001.png"/>
          <p:cNvPicPr>
            <a:picLocks noGrp="1"/>
          </p:cNvPicPr>
          <p:nvPr>
            <p:ph idx="1"/>
          </p:nvPr>
        </p:nvPicPr>
        <p:blipFill>
          <a:blip r:embed="rId2"/>
          <a:stretch>
            <a:fillRect/>
          </a:stretch>
        </p:blipFill>
        <p:spPr>
          <a:xfrm>
            <a:off x="2258689" y="1653535"/>
            <a:ext cx="5852172" cy="4389129"/>
          </a:xfrm>
          <a:prstGeom prst="rect">
            <a:avLst/>
          </a:prstGeom>
        </p:spPr>
      </p:pic>
    </p:spTree>
  </p:cSld>
  <p:clrMapOvr>
    <a:masterClrMapping/>
  </p:clrMapOvr>
  <p:transition spd="slow">
    <p:wipe dir="d"/>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ownload (4).png"/>
          <p:cNvPicPr>
            <a:picLocks noGrp="1"/>
          </p:cNvPicPr>
          <p:nvPr>
            <p:ph idx="1"/>
          </p:nvPr>
        </p:nvPicPr>
        <p:blipFill>
          <a:blip r:embed="rId2"/>
          <a:stretch>
            <a:fillRect/>
          </a:stretch>
        </p:blipFill>
        <p:spPr>
          <a:xfrm>
            <a:off x="1219200" y="0"/>
            <a:ext cx="7543800" cy="3733800"/>
          </a:xfrm>
          <a:prstGeom prst="rect">
            <a:avLst/>
          </a:prstGeom>
        </p:spPr>
      </p:pic>
      <p:sp>
        <p:nvSpPr>
          <p:cNvPr id="6" name="TextBox 5"/>
          <p:cNvSpPr txBox="1"/>
          <p:nvPr/>
        </p:nvSpPr>
        <p:spPr>
          <a:xfrm>
            <a:off x="1219200" y="3810000"/>
            <a:ext cx="7467600" cy="2862322"/>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b="1" dirty="0" smtClean="0"/>
              <a:t>Observations:</a:t>
            </a:r>
            <a:endParaRPr lang="en-US" dirty="0" smtClean="0"/>
          </a:p>
          <a:p>
            <a:pPr lvl="0"/>
            <a:r>
              <a:rPr lang="en-US" dirty="0" smtClean="0"/>
              <a:t>This Decision Tree regression   Performs with 52% accuracy for predicting </a:t>
            </a:r>
            <a:r>
              <a:rPr lang="en-US" dirty="0" err="1" smtClean="0"/>
              <a:t>frauds.After</a:t>
            </a:r>
            <a:r>
              <a:rPr lang="en-US" dirty="0" smtClean="0"/>
              <a:t> </a:t>
            </a:r>
            <a:r>
              <a:rPr lang="en-US" dirty="0" smtClean="0"/>
              <a:t>predicting and plotting the predicted data on the best fit line we observe that DT-C is not so accurate.</a:t>
            </a:r>
          </a:p>
          <a:p>
            <a:pPr lvl="0"/>
            <a:r>
              <a:rPr lang="en-US" dirty="0" smtClean="0"/>
              <a:t>CV is not well. And does not give accurate results.</a:t>
            </a:r>
          </a:p>
          <a:p>
            <a:r>
              <a:rPr lang="en-US" b="1" dirty="0" smtClean="0"/>
              <a:t>Cross-Validation.</a:t>
            </a:r>
          </a:p>
          <a:p>
            <a:r>
              <a:rPr lang="en-US" b="1" dirty="0" smtClean="0"/>
              <a:t> </a:t>
            </a:r>
            <a:r>
              <a:rPr lang="en-US" b="1" dirty="0" smtClean="0"/>
              <a:t>At </a:t>
            </a:r>
            <a:r>
              <a:rPr lang="en-US" b="1" dirty="0" err="1" smtClean="0"/>
              <a:t>cv</a:t>
            </a:r>
            <a:r>
              <a:rPr lang="en-US" b="1" dirty="0" smtClean="0"/>
              <a:t>:- 12</a:t>
            </a:r>
            <a:endParaRPr lang="en-US" dirty="0" smtClean="0"/>
          </a:p>
          <a:p>
            <a:pPr fontAlgn="base" latinLnBrk="1"/>
            <a:r>
              <a:rPr lang="en-US" b="1" dirty="0" smtClean="0"/>
              <a:t>R2 Score: 51.6826962870226</a:t>
            </a:r>
            <a:endParaRPr lang="en-US" dirty="0" smtClean="0"/>
          </a:p>
          <a:p>
            <a:pPr fontAlgn="base" latinLnBrk="1"/>
            <a:r>
              <a:rPr lang="en-US" b="1" dirty="0" smtClean="0"/>
              <a:t>Cross Val Score: 44.63614813186459</a:t>
            </a:r>
            <a:endParaRPr lang="en-US" dirty="0" smtClean="0"/>
          </a:p>
          <a:p>
            <a:endParaRPr lang="en-US" dirty="0"/>
          </a:p>
        </p:txBody>
      </p:sp>
    </p:spTree>
  </p:cSld>
  <p:clrMapOvr>
    <a:masterClrMapping/>
  </p:clrMapOvr>
  <p:transition spd="slow">
    <p:cut/>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Ensemble methods</a:t>
            </a:r>
            <a:endParaRPr lang="en-US" dirty="0"/>
          </a:p>
        </p:txBody>
      </p:sp>
      <p:sp>
        <p:nvSpPr>
          <p:cNvPr id="3" name="Content Placeholder 2"/>
          <p:cNvSpPr>
            <a:spLocks noGrp="1"/>
          </p:cNvSpPr>
          <p:nvPr>
            <p:ph idx="1"/>
          </p:nvPr>
        </p:nvSpPr>
        <p:spPr/>
        <p:txBody>
          <a:bodyPr>
            <a:normAutofit fontScale="92500"/>
          </a:bodyPr>
          <a:lstStyle/>
          <a:p>
            <a:r>
              <a:rPr lang="en-IN" b="1" dirty="0" smtClean="0"/>
              <a:t>1. Gradient Tree Boosting</a:t>
            </a:r>
            <a:endParaRPr lang="en-US" dirty="0" smtClean="0"/>
          </a:p>
          <a:p>
            <a:r>
              <a:rPr lang="en-US" b="1" dirty="0" smtClean="0"/>
              <a:t>Gradient Tree Boosting or Gradient Boosted Decision Trees (GBDT) is a generalization of boosting to arbitrary differentiable loss functions. GBDT is an accurate and effective off-the-shelf procedure that can be used for both regression and classification problems in a variety of areas including Web search ranking and ecology.</a:t>
            </a:r>
          </a:p>
          <a:p>
            <a:endParaRPr lang="en-US" dirty="0"/>
          </a:p>
        </p:txBody>
      </p:sp>
    </p:spTree>
  </p:cSld>
  <p:clrMapOvr>
    <a:masterClrMapping/>
  </p:clrMapOvr>
  <p:transition spd="slow">
    <p:cut thruBlk="1"/>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ownload (5).png"/>
          <p:cNvPicPr>
            <a:picLocks noGrp="1"/>
          </p:cNvPicPr>
          <p:nvPr>
            <p:ph idx="1"/>
          </p:nvPr>
        </p:nvPicPr>
        <p:blipFill>
          <a:blip r:embed="rId2"/>
          <a:stretch>
            <a:fillRect/>
          </a:stretch>
        </p:blipFill>
        <p:spPr>
          <a:xfrm>
            <a:off x="1066800" y="381000"/>
            <a:ext cx="7696200" cy="4038600"/>
          </a:xfrm>
          <a:prstGeom prst="rect">
            <a:avLst/>
          </a:prstGeom>
        </p:spPr>
      </p:pic>
      <p:sp>
        <p:nvSpPr>
          <p:cNvPr id="5" name="TextBox 4"/>
          <p:cNvSpPr txBox="1"/>
          <p:nvPr/>
        </p:nvSpPr>
        <p:spPr>
          <a:xfrm>
            <a:off x="1524000" y="4724400"/>
            <a:ext cx="7162800" cy="2308324"/>
          </a:xfrm>
          <a:prstGeom prst="rect">
            <a:avLst/>
          </a:prstGeom>
          <a:noFill/>
        </p:spPr>
        <p:txBody>
          <a:bodyPr wrap="square" rtlCol="0">
            <a:spAutoFit/>
          </a:bodyPr>
          <a:lstStyle/>
          <a:p>
            <a:r>
              <a:rPr lang="en-US" b="1" dirty="0" smtClean="0"/>
              <a:t>Observation:</a:t>
            </a:r>
          </a:p>
          <a:p>
            <a:r>
              <a:rPr lang="en-US" b="1" dirty="0" smtClean="0"/>
              <a:t>	This algorithm performs better than the above algorithms.</a:t>
            </a:r>
          </a:p>
          <a:p>
            <a:pPr fontAlgn="base" latinLnBrk="1"/>
            <a:r>
              <a:rPr lang="en-IN" dirty="0" smtClean="0"/>
              <a:t>	</a:t>
            </a:r>
            <a:r>
              <a:rPr lang="en-US" dirty="0" smtClean="0"/>
              <a:t>At </a:t>
            </a:r>
            <a:r>
              <a:rPr lang="en-US" dirty="0" err="1" smtClean="0"/>
              <a:t>cv</a:t>
            </a:r>
            <a:r>
              <a:rPr lang="en-US" dirty="0" smtClean="0"/>
              <a:t>:- 17 	</a:t>
            </a:r>
            <a:endParaRPr lang="en-US" dirty="0" smtClean="0"/>
          </a:p>
          <a:p>
            <a:pPr fontAlgn="base" latinLnBrk="1"/>
            <a:r>
              <a:rPr lang="en-US" dirty="0" smtClean="0"/>
              <a:t>R2 </a:t>
            </a:r>
            <a:r>
              <a:rPr lang="en-US" dirty="0" smtClean="0"/>
              <a:t>Score: 77.94710770113188</a:t>
            </a:r>
          </a:p>
          <a:p>
            <a:pPr fontAlgn="base" latinLnBrk="1"/>
            <a:r>
              <a:rPr lang="en-US" dirty="0" smtClean="0"/>
              <a:t>Cross </a:t>
            </a:r>
            <a:r>
              <a:rPr lang="en-US" dirty="0" smtClean="0"/>
              <a:t>Val Score: 74.3798966811026</a:t>
            </a:r>
          </a:p>
          <a:p>
            <a:r>
              <a:rPr lang="en-US" b="1" dirty="0" smtClean="0"/>
              <a:t> </a:t>
            </a:r>
          </a:p>
          <a:p>
            <a:endParaRPr lang="en-US" dirty="0"/>
          </a:p>
        </p:txBody>
      </p:sp>
    </p:spTree>
  </p:cSld>
  <p:clrMapOvr>
    <a:masterClrMapping/>
  </p:clrMapOvr>
  <p:transition spd="slow">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IN" b="1" dirty="0" smtClean="0"/>
              <a:t>Data Sources and their formats</a:t>
            </a:r>
            <a:r>
              <a:rPr lang="en-US" b="1" dirty="0" smtClean="0"/>
              <a:t/>
            </a:r>
            <a:br>
              <a:rPr lang="en-US" b="1" dirty="0" smtClean="0"/>
            </a:br>
            <a:endParaRPr lang="en-US" b="1" dirty="0"/>
          </a:p>
        </p:txBody>
      </p:sp>
      <p:sp>
        <p:nvSpPr>
          <p:cNvPr id="3" name="Content Placeholder 2"/>
          <p:cNvSpPr>
            <a:spLocks noGrp="1"/>
          </p:cNvSpPr>
          <p:nvPr>
            <p:ph idx="1"/>
          </p:nvPr>
        </p:nvSpPr>
        <p:spPr/>
        <p:txBody>
          <a:bodyPr/>
          <a:lstStyle/>
          <a:p>
            <a:r>
              <a:rPr lang="en-IN" sz="1600" dirty="0" smtClean="0"/>
              <a:t>As in this project, we have to scrap a minimum of 5000 used cars data from different available used car sites present at different websites, and for that, we use python and selenium to scrap data from olx autos and save them in excel format.  </a:t>
            </a:r>
            <a:endParaRPr lang="en-US" sz="1600" dirty="0" smtClean="0"/>
          </a:p>
          <a:p>
            <a:r>
              <a:rPr lang="en-IN" sz="1600" dirty="0" smtClean="0"/>
              <a:t>After loading the data in python and making a frame our dataset looks like this.</a:t>
            </a:r>
            <a:endParaRPr lang="en-US" sz="1600" dirty="0" smtClean="0"/>
          </a:p>
          <a:p>
            <a:pPr algn="ctr">
              <a:buNone/>
            </a:pPr>
            <a:r>
              <a:rPr lang="en-IN" sz="1500" b="1" dirty="0" smtClean="0"/>
              <a:t>Dataset </a:t>
            </a:r>
            <a:r>
              <a:rPr lang="en-IN" sz="1500" b="1" dirty="0" smtClean="0"/>
              <a:t>looks as follows-</a:t>
            </a:r>
          </a:p>
          <a:p>
            <a:pPr algn="ctr">
              <a:buNone/>
            </a:pPr>
            <a:endParaRPr lang="en-US" dirty="0" smtClean="0"/>
          </a:p>
        </p:txBody>
      </p:sp>
      <p:pic>
        <p:nvPicPr>
          <p:cNvPr id="6" name="Picture 5" descr="Screenshot (1268).png"/>
          <p:cNvPicPr/>
          <p:nvPr/>
        </p:nvPicPr>
        <p:blipFill>
          <a:blip r:embed="rId2"/>
          <a:stretch>
            <a:fillRect/>
          </a:stretch>
        </p:blipFill>
        <p:spPr>
          <a:xfrm>
            <a:off x="2133600" y="3200400"/>
            <a:ext cx="5731510" cy="3222625"/>
          </a:xfrm>
          <a:prstGeom prst="rect">
            <a:avLst/>
          </a:prstGeom>
        </p:spPr>
      </p:pic>
    </p:spTree>
  </p:cSld>
  <p:clrMapOvr>
    <a:masterClrMapping/>
  </p:clrMapOvr>
  <p:transition spd="slow">
    <p:fade thruBlk="1"/>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4">
              <a:shade val="50000"/>
            </a:schemeClr>
          </a:lnRef>
          <a:fillRef idx="1">
            <a:schemeClr val="accent4"/>
          </a:fillRef>
          <a:effectRef idx="0">
            <a:schemeClr val="accent4"/>
          </a:effectRef>
          <a:fontRef idx="minor">
            <a:schemeClr val="lt1"/>
          </a:fontRef>
        </p:style>
        <p:txBody>
          <a:bodyPr/>
          <a:lstStyle/>
          <a:p>
            <a:r>
              <a:rPr lang="en-IN" dirty="0" smtClean="0"/>
              <a:t>Key Metrics</a:t>
            </a:r>
            <a:endParaRPr lang="en-US" dirty="0"/>
          </a:p>
        </p:txBody>
      </p:sp>
      <p:sp>
        <p:nvSpPr>
          <p:cNvPr id="3" name="Content Placeholder 2"/>
          <p:cNvSpPr>
            <a:spLocks noGrp="1"/>
          </p:cNvSpPr>
          <p:nvPr>
            <p:ph idx="1"/>
          </p:nvPr>
        </p:nvSpPr>
        <p:spPr>
          <a:xfrm>
            <a:off x="1143000" y="3048000"/>
            <a:ext cx="7543800" cy="3276600"/>
          </a:xfrm>
        </p:spPr>
        <p:style>
          <a:lnRef idx="1">
            <a:schemeClr val="accent5"/>
          </a:lnRef>
          <a:fillRef idx="2">
            <a:schemeClr val="accent5"/>
          </a:fillRef>
          <a:effectRef idx="1">
            <a:schemeClr val="accent5"/>
          </a:effectRef>
          <a:fontRef idx="minor">
            <a:schemeClr val="dk1"/>
          </a:fontRef>
        </p:style>
        <p:txBody>
          <a:bodyPr>
            <a:normAutofit/>
          </a:bodyPr>
          <a:lstStyle/>
          <a:p>
            <a:r>
              <a:rPr lang="en-US" dirty="0" smtClean="0"/>
              <a:t>Mean </a:t>
            </a:r>
            <a:r>
              <a:rPr lang="en-US" dirty="0" smtClean="0"/>
              <a:t>Absolute </a:t>
            </a:r>
            <a:r>
              <a:rPr lang="en-US" dirty="0" smtClean="0"/>
              <a:t>Error</a:t>
            </a:r>
            <a:endParaRPr lang="en-US" dirty="0" smtClean="0"/>
          </a:p>
          <a:p>
            <a:r>
              <a:rPr lang="en-US" dirty="0" smtClean="0"/>
              <a:t>Mean Squared Error</a:t>
            </a:r>
            <a:endParaRPr lang="en-US" dirty="0" smtClean="0"/>
          </a:p>
          <a:p>
            <a:r>
              <a:rPr lang="en-US" dirty="0" smtClean="0"/>
              <a:t> Root </a:t>
            </a:r>
            <a:r>
              <a:rPr lang="en-US" dirty="0" smtClean="0"/>
              <a:t>Mean Square </a:t>
            </a:r>
            <a:r>
              <a:rPr lang="en-US" dirty="0" smtClean="0"/>
              <a:t>Error</a:t>
            </a:r>
          </a:p>
          <a:p>
            <a:r>
              <a:rPr lang="en-US" dirty="0" smtClean="0"/>
              <a:t> </a:t>
            </a:r>
            <a:r>
              <a:rPr lang="en-IN" dirty="0" smtClean="0"/>
              <a:t>This </a:t>
            </a:r>
            <a:r>
              <a:rPr lang="en-IN" dirty="0" smtClean="0"/>
              <a:t>matrix helps to understand the model more deeply.</a:t>
            </a:r>
            <a:endParaRPr lang="en-US" dirty="0" smtClean="0"/>
          </a:p>
          <a:p>
            <a:endParaRPr lang="en-US" dirty="0"/>
          </a:p>
        </p:txBody>
      </p:sp>
    </p:spTree>
  </p:cSld>
  <p:clrMapOvr>
    <a:masterClrMapping/>
  </p:clrMapOvr>
  <p:transition spd="slow">
    <p:dissolv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Concluding Remarks.</a:t>
            </a:r>
            <a:endParaRPr lang="en-US" dirty="0"/>
          </a:p>
        </p:txBody>
      </p:sp>
      <p:sp>
        <p:nvSpPr>
          <p:cNvPr id="3" name="Content Placeholder 2"/>
          <p:cNvSpPr>
            <a:spLocks noGrp="1"/>
          </p:cNvSpPr>
          <p:nvPr>
            <p:ph idx="1"/>
          </p:nvPr>
        </p:nvSpPr>
        <p:spPr/>
        <p:txBody>
          <a:bodyPr>
            <a:normAutofit/>
          </a:bodyPr>
          <a:lstStyle/>
          <a:p>
            <a:r>
              <a:rPr lang="en-IN" dirty="0" smtClean="0"/>
              <a:t>So, our Aim is achieved as we have successfully ticked all our parameters as mentioned in our Aim Column. It is seen         </a:t>
            </a:r>
            <a:r>
              <a:rPr lang="en-US" dirty="0" smtClean="0"/>
              <a:t>Location </a:t>
            </a:r>
            <a:r>
              <a:rPr lang="en-IN" dirty="0" smtClean="0"/>
              <a:t>is the most effective attribute in predicting the label column and that the Gradient Boosting regression is the most effective model for our Dataset with </a:t>
            </a:r>
            <a:r>
              <a:rPr lang="en-IN" dirty="0" err="1" smtClean="0"/>
              <a:t>cv</a:t>
            </a:r>
            <a:r>
              <a:rPr lang="en-IN" dirty="0" smtClean="0"/>
              <a:t> and accuracy is 78%.</a:t>
            </a:r>
            <a:endParaRPr lang="en-US" dirty="0" smtClean="0"/>
          </a:p>
        </p:txBody>
      </p:sp>
    </p:spTree>
  </p:cSld>
  <p:clrMapOvr>
    <a:masterClrMapping/>
  </p:clrMapOvr>
  <p:transition spd="slow">
    <p:wip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914400"/>
            <a:ext cx="7772400" cy="5105400"/>
          </a:xfrm>
        </p:spPr>
        <p:txBody>
          <a:bodyPr>
            <a:normAutofit fontScale="85000" lnSpcReduction="20000"/>
          </a:bodyPr>
          <a:lstStyle/>
          <a:p>
            <a:pPr lvl="0"/>
            <a:r>
              <a:rPr lang="en-IN" dirty="0" smtClean="0"/>
              <a:t>Interpretation of the Results</a:t>
            </a:r>
            <a:endParaRPr lang="en-US" dirty="0" smtClean="0"/>
          </a:p>
          <a:p>
            <a:pPr lvl="0"/>
            <a:r>
              <a:rPr lang="en-US" dirty="0" smtClean="0"/>
              <a:t>We tested 8 models out of which Gradient Boosting Regressor performed Best as Accuracy score and CV is Optimum.</a:t>
            </a:r>
          </a:p>
          <a:p>
            <a:pPr lvl="0"/>
            <a:r>
              <a:rPr lang="en-US" dirty="0" smtClean="0"/>
              <a:t>The best model is Gradient Boosting Regressor. Since the difference between the percentage score of cross-validation and r2_score is optimum.</a:t>
            </a:r>
          </a:p>
          <a:p>
            <a:r>
              <a:rPr lang="en-US" b="1" dirty="0" smtClean="0"/>
              <a:t>At </a:t>
            </a:r>
            <a:r>
              <a:rPr lang="en-US" b="1" dirty="0" err="1" smtClean="0"/>
              <a:t>cv</a:t>
            </a:r>
            <a:r>
              <a:rPr lang="en-US" b="1" dirty="0" smtClean="0"/>
              <a:t>:- 17</a:t>
            </a:r>
          </a:p>
          <a:p>
            <a:r>
              <a:rPr lang="en-US" b="1" dirty="0" smtClean="0"/>
              <a:t>R2 Score: 77.94710770113188</a:t>
            </a:r>
            <a:r>
              <a:rPr lang="en-US" b="1" u="sng" dirty="0" smtClean="0">
                <a:hlinkClick r:id="rId2"/>
              </a:rPr>
              <a:t>¶</a:t>
            </a:r>
            <a:endParaRPr lang="en-US" b="1" dirty="0" smtClean="0"/>
          </a:p>
          <a:p>
            <a:r>
              <a:rPr lang="en-IN" dirty="0" smtClean="0"/>
              <a:t>Cross Val Score: 74.3798966811026</a:t>
            </a:r>
            <a:endParaRPr lang="en-US" dirty="0" smtClean="0"/>
          </a:p>
          <a:p>
            <a:pPr>
              <a:buNone/>
            </a:pPr>
            <a:endParaRPr lang="en-US" dirty="0" smtClean="0"/>
          </a:p>
          <a:p>
            <a:endParaRPr lang="en-US" dirty="0" smtClean="0"/>
          </a:p>
          <a:p>
            <a:pPr algn="ctr">
              <a:buNone/>
            </a:pPr>
            <a:r>
              <a:rPr lang="en-US" b="1" dirty="0" smtClean="0"/>
              <a:t>.</a:t>
            </a:r>
            <a:endParaRPr lang="en-US" dirty="0"/>
          </a:p>
        </p:txBody>
      </p:sp>
    </p:spTree>
  </p:cSld>
  <p:clrMapOvr>
    <a:masterClrMapping/>
  </p:clrMapOvr>
  <p:transition spd="slow">
    <p:wipe dir="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download (28).png"/>
          <p:cNvPicPr>
            <a:picLocks noGrp="1"/>
          </p:cNvPicPr>
          <p:nvPr>
            <p:ph idx="1"/>
          </p:nvPr>
        </p:nvPicPr>
        <p:blipFill>
          <a:blip r:embed="rId2"/>
          <a:stretch>
            <a:fillRect/>
          </a:stretch>
        </p:blipFill>
        <p:spPr>
          <a:xfrm>
            <a:off x="2169323" y="1447800"/>
            <a:ext cx="6030904" cy="4800600"/>
          </a:xfrm>
          <a:prstGeom prst="rect">
            <a:avLst/>
          </a:prstGeom>
        </p:spPr>
      </p:pic>
    </p:spTree>
  </p:cSld>
  <p:clrMapOvr>
    <a:masterClrMapping/>
  </p:clrMapOvr>
  <p:transition spd="med">
    <p:wipe dir="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1306).png"/>
          <p:cNvPicPr>
            <a:picLocks noGrp="1" noChangeAspect="1"/>
          </p:cNvPicPr>
          <p:nvPr>
            <p:ph idx="1"/>
          </p:nvPr>
        </p:nvPicPr>
        <p:blipFill>
          <a:blip r:embed="rId2"/>
          <a:stretch>
            <a:fillRect/>
          </a:stretch>
        </p:blipFill>
        <p:spPr>
          <a:xfrm>
            <a:off x="1295400" y="1219200"/>
            <a:ext cx="7499350" cy="421632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spd="slow">
    <p:wipe dir="d"/>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Screenshot (1308).png"/>
          <p:cNvPicPr>
            <a:picLocks noGrp="1" noChangeAspect="1"/>
          </p:cNvPicPr>
          <p:nvPr>
            <p:ph idx="1"/>
          </p:nvPr>
        </p:nvPicPr>
        <p:blipFill>
          <a:blip r:embed="rId2"/>
          <a:stretch>
            <a:fillRect/>
          </a:stretch>
        </p:blipFill>
        <p:spPr>
          <a:xfrm>
            <a:off x="1435100" y="1739937"/>
            <a:ext cx="7499350" cy="4216326"/>
          </a:xfrm>
        </p:spPr>
      </p:pic>
    </p:spTree>
  </p:cSld>
  <p:clrMapOvr>
    <a:masterClrMapping/>
  </p:clrMapOvr>
  <p:transition spd="slow">
    <p:pull dir="rd"/>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Screenshot (1310).png"/>
          <p:cNvPicPr>
            <a:picLocks noGrp="1" noChangeAspect="1"/>
          </p:cNvPicPr>
          <p:nvPr>
            <p:ph idx="1"/>
          </p:nvPr>
        </p:nvPicPr>
        <p:blipFill>
          <a:blip r:embed="rId2"/>
          <a:stretch>
            <a:fillRect/>
          </a:stretch>
        </p:blipFill>
        <p:spPr>
          <a:xfrm>
            <a:off x="1435100" y="1739937"/>
            <a:ext cx="7499350" cy="4216326"/>
          </a:xfrm>
        </p:spPr>
      </p:pic>
    </p:spTree>
  </p:cSld>
  <p:clrMapOvr>
    <a:masterClrMapping/>
  </p:clrMapOvr>
  <p:transition spd="slow"/>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47800" y="457200"/>
            <a:ext cx="7315200" cy="5867400"/>
          </a:xfrm>
        </p:spPr>
        <p:style>
          <a:lnRef idx="1">
            <a:schemeClr val="accent6"/>
          </a:lnRef>
          <a:fillRef idx="2">
            <a:schemeClr val="accent6"/>
          </a:fillRef>
          <a:effectRef idx="1">
            <a:schemeClr val="accent6"/>
          </a:effectRef>
          <a:fontRef idx="minor">
            <a:schemeClr val="dk1"/>
          </a:fontRef>
        </p:style>
        <p:txBody>
          <a:bodyPr>
            <a:normAutofit fontScale="92500" lnSpcReduction="10000"/>
          </a:bodyPr>
          <a:lstStyle/>
          <a:p>
            <a:r>
              <a:rPr lang="en-US" dirty="0" smtClean="0"/>
              <a:t>That's it! We reached the end of our exercise.</a:t>
            </a:r>
          </a:p>
          <a:p>
            <a:r>
              <a:rPr lang="en-US" dirty="0" smtClean="0"/>
              <a:t>Throughout this kernel, we put into practice many of the strategies for predicting the resale value of the cars. We philosophized about the variables, we analyzed 'Price' alone and with the most correlated variables, we dealt with missing data and outliers, we tested some of the fundamental statistical assumptions and we even transformed object variables into </a:t>
            </a:r>
            <a:r>
              <a:rPr lang="en-US" dirty="0" err="1" smtClean="0"/>
              <a:t>int</a:t>
            </a:r>
            <a:r>
              <a:rPr lang="en-US" dirty="0" smtClean="0"/>
              <a:t> variables. That's a lot of work that Python helped us make easier.</a:t>
            </a:r>
            <a:endParaRPr lang="en-US" dirty="0"/>
          </a:p>
        </p:txBody>
      </p:sp>
    </p:spTree>
  </p:cSld>
  <p:clrMapOvr>
    <a:masterClrMapping/>
  </p:clrMapOvr>
  <p:transition spd="slow">
    <p:push dir="d"/>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114800"/>
            <a:ext cx="8229600" cy="1524000"/>
          </a:xfrm>
        </p:spPr>
        <p:style>
          <a:lnRef idx="2">
            <a:schemeClr val="accent1">
              <a:shade val="50000"/>
            </a:schemeClr>
          </a:lnRef>
          <a:fillRef idx="1">
            <a:schemeClr val="accent1"/>
          </a:fillRef>
          <a:effectRef idx="0">
            <a:schemeClr val="accent1"/>
          </a:effectRef>
          <a:fontRef idx="minor">
            <a:schemeClr val="lt1"/>
          </a:fontRef>
        </p:style>
        <p:txBody>
          <a:bodyPr>
            <a:normAutofit/>
          </a:bodyPr>
          <a:lstStyle/>
          <a:p>
            <a:pPr algn="ctr">
              <a:buNone/>
            </a:pPr>
            <a:r>
              <a:rPr lang="en-US" sz="7200" dirty="0" smtClean="0"/>
              <a:t>Thank you</a:t>
            </a:r>
            <a:endParaRPr lang="en-US" sz="7200" dirty="0"/>
          </a:p>
        </p:txBody>
      </p:sp>
    </p:spTree>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wipe(down)">
                                      <p:cBhvr>
                                        <p:cTn id="7" dur="1000"/>
                                        <p:tgtEl>
                                          <p:spTgt spid="3">
                                            <p:bg/>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ipe(down)">
                                      <p:cBhvr>
                                        <p:cTn id="10"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Dataset Information looks as follows-</a:t>
            </a:r>
            <a:r>
              <a:rPr lang="en-US" dirty="0" smtClean="0"/>
              <a:t/>
            </a:r>
            <a:br>
              <a:rPr lang="en-US" dirty="0" smtClean="0"/>
            </a:br>
            <a:endParaRPr lang="en-US" dirty="0"/>
          </a:p>
        </p:txBody>
      </p:sp>
      <p:sp>
        <p:nvSpPr>
          <p:cNvPr id="7" name="Rectangle 6"/>
          <p:cNvSpPr/>
          <p:nvPr/>
        </p:nvSpPr>
        <p:spPr>
          <a:xfrm>
            <a:off x="1143000" y="6248400"/>
            <a:ext cx="7696200" cy="369332"/>
          </a:xfrm>
          <a:prstGeom prst="rect">
            <a:avLst/>
          </a:prstGeom>
        </p:spPr>
        <p:txBody>
          <a:bodyPr wrap="square">
            <a:spAutoFit/>
          </a:bodyPr>
          <a:lstStyle/>
          <a:p>
            <a:r>
              <a:rPr lang="en-IN" dirty="0" smtClean="0"/>
              <a:t>T</a:t>
            </a:r>
            <a:r>
              <a:rPr lang="en-IN" dirty="0" smtClean="0"/>
              <a:t>he </a:t>
            </a:r>
            <a:r>
              <a:rPr lang="en-IN" dirty="0" smtClean="0"/>
              <a:t>data is float type so we have to convert data into </a:t>
            </a:r>
            <a:r>
              <a:rPr lang="en-IN" dirty="0" err="1" smtClean="0"/>
              <a:t>int</a:t>
            </a:r>
            <a:r>
              <a:rPr lang="en-IN" dirty="0" smtClean="0"/>
              <a:t> type.</a:t>
            </a:r>
            <a:endParaRPr lang="en-US" dirty="0"/>
          </a:p>
        </p:txBody>
      </p:sp>
      <p:pic>
        <p:nvPicPr>
          <p:cNvPr id="8" name="Content Placeholder 7" descr="Screenshot (1269).png"/>
          <p:cNvPicPr>
            <a:picLocks noGrp="1"/>
          </p:cNvPicPr>
          <p:nvPr>
            <p:ph idx="1"/>
          </p:nvPr>
        </p:nvPicPr>
        <p:blipFill>
          <a:blip r:embed="rId2"/>
          <a:stretch>
            <a:fillRect/>
          </a:stretch>
        </p:blipFill>
        <p:spPr>
          <a:xfrm>
            <a:off x="1435100" y="1739937"/>
            <a:ext cx="7499350" cy="4216326"/>
          </a:xfrm>
          <a:prstGeom prst="rect">
            <a:avLst/>
          </a:prstGeom>
        </p:spPr>
      </p:pic>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Data Pre-processing Done</a:t>
            </a:r>
            <a:endParaRPr lang="en-US" b="1" dirty="0"/>
          </a:p>
        </p:txBody>
      </p:sp>
      <p:sp>
        <p:nvSpPr>
          <p:cNvPr id="3" name="Content Placeholder 2"/>
          <p:cNvSpPr>
            <a:spLocks noGrp="1"/>
          </p:cNvSpPr>
          <p:nvPr>
            <p:ph idx="1"/>
          </p:nvPr>
        </p:nvSpPr>
        <p:spPr/>
        <p:txBody>
          <a:bodyPr/>
          <a:lstStyle/>
          <a:p>
            <a:r>
              <a:rPr lang="en-IN" sz="2000" dirty="0" smtClean="0"/>
              <a:t>Data pre-processing can refer to the manipulation or dropping of data before it is used to ensure or enhance performance, and is an important step in the data mining process.</a:t>
            </a:r>
            <a:endParaRPr lang="en-US" sz="2000" dirty="0" smtClean="0"/>
          </a:p>
          <a:p>
            <a:endParaRPr lang="en-US" dirty="0"/>
          </a:p>
        </p:txBody>
      </p:sp>
      <p:pic>
        <p:nvPicPr>
          <p:cNvPr id="4" name="Picture 3" descr="Data-Preprocessing-Steps.png"/>
          <p:cNvPicPr/>
          <p:nvPr/>
        </p:nvPicPr>
        <p:blipFill>
          <a:blip r:embed="rId2"/>
          <a:stretch>
            <a:fillRect/>
          </a:stretch>
        </p:blipFill>
        <p:spPr>
          <a:xfrm>
            <a:off x="2057400" y="3352800"/>
            <a:ext cx="4924425" cy="2847975"/>
          </a:xfrm>
          <a:prstGeom prst="rect">
            <a:avLst/>
          </a:prstGeom>
        </p:spPr>
      </p:pic>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3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888736"/>
          </a:xfrm>
        </p:spPr>
        <p:txBody>
          <a:bodyPr>
            <a:normAutofit/>
          </a:bodyPr>
          <a:lstStyle/>
          <a:p>
            <a:pPr lvl="0"/>
            <a:r>
              <a:rPr lang="en-IN" sz="2000" dirty="0" smtClean="0"/>
              <a:t>Data Cleaning: First we clean the data which have no use in prediction like the </a:t>
            </a:r>
            <a:r>
              <a:rPr lang="en-IN" sz="2000" dirty="0" err="1" smtClean="0"/>
              <a:t>S.no</a:t>
            </a:r>
            <a:r>
              <a:rPr lang="en-IN" sz="2000" dirty="0" smtClean="0"/>
              <a:t> column and Location, then we drop the data which has a high no of missing percentages.</a:t>
            </a:r>
            <a:endParaRPr lang="en-US" sz="2000" dirty="0" smtClean="0"/>
          </a:p>
          <a:p>
            <a:r>
              <a:rPr lang="en-IN" sz="2000" dirty="0" smtClean="0"/>
              <a:t> </a:t>
            </a:r>
            <a:r>
              <a:rPr lang="en-IN" sz="2000" dirty="0" smtClean="0"/>
              <a:t>Data </a:t>
            </a:r>
            <a:r>
              <a:rPr lang="en-IN" sz="2000" dirty="0" smtClean="0"/>
              <a:t>Integration: then we do some EDA process for finding out the meaning full insights of the data.</a:t>
            </a:r>
            <a:endParaRPr lang="en-US" sz="2000" dirty="0" smtClean="0"/>
          </a:p>
          <a:p>
            <a:pPr lvl="0"/>
            <a:r>
              <a:rPr lang="en-IN" sz="2000" dirty="0" smtClean="0"/>
              <a:t>Data transformation is the process of changing the format, structure, or values of data; we use a </a:t>
            </a:r>
            <a:r>
              <a:rPr lang="en-IN" sz="2000" dirty="0" err="1" smtClean="0"/>
              <a:t>labeled</a:t>
            </a:r>
            <a:r>
              <a:rPr lang="en-IN" sz="2000" dirty="0" smtClean="0"/>
              <a:t> encoder for coding the object data into integer data.</a:t>
            </a:r>
            <a:endParaRPr lang="en-US" sz="2000" dirty="0" smtClean="0"/>
          </a:p>
          <a:p>
            <a:pPr lvl="0"/>
            <a:r>
              <a:rPr lang="en-IN" sz="2000" dirty="0" smtClean="0"/>
              <a:t>Data Reduction: it is the process of finding the most correlated columns, and combining them because the machine does not understand which feature columns impact the most on accuracy.</a:t>
            </a:r>
            <a:endParaRPr lang="en-US" sz="2000" dirty="0" smtClean="0"/>
          </a:p>
          <a:p>
            <a:pPr lvl="0"/>
            <a:r>
              <a:rPr lang="en-IN" sz="2000" dirty="0" smtClean="0"/>
              <a:t>Data </a:t>
            </a:r>
            <a:r>
              <a:rPr lang="en-IN" sz="2000" dirty="0" err="1" smtClean="0"/>
              <a:t>discretization</a:t>
            </a:r>
            <a:r>
              <a:rPr lang="en-IN" sz="2000" dirty="0" smtClean="0"/>
              <a:t> converts a large number of data values into smaller once, so that data evaluation and data management becomes very easy, using box plots is makes a clear understanding of the data.</a:t>
            </a:r>
            <a:endParaRPr lang="en-US" sz="2000" dirty="0" smtClean="0"/>
          </a:p>
          <a:p>
            <a:endParaRPr lang="en-US" sz="2000" dirty="0"/>
          </a:p>
        </p:txBody>
      </p:sp>
    </p:spTree>
  </p:cSld>
  <p:clrMapOvr>
    <a:masterClrMapping/>
  </p:clrMapOvr>
  <p:transition>
    <p:fade thruBlk="1"/>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EDA Concluding Remark.</a:t>
            </a:r>
            <a:endParaRPr lang="en-US" dirty="0"/>
          </a:p>
        </p:txBody>
      </p:sp>
      <p:sp>
        <p:nvSpPr>
          <p:cNvPr id="3" name="Content Placeholder 2"/>
          <p:cNvSpPr>
            <a:spLocks noGrp="1"/>
          </p:cNvSpPr>
          <p:nvPr>
            <p:ph idx="1"/>
          </p:nvPr>
        </p:nvSpPr>
        <p:spPr/>
        <p:txBody>
          <a:bodyPr>
            <a:normAutofit fontScale="62500" lnSpcReduction="20000"/>
          </a:bodyPr>
          <a:lstStyle/>
          <a:p>
            <a:r>
              <a:rPr lang="en-IN" dirty="0" smtClean="0"/>
              <a:t>As for any basic model building, we have to understand the type of target variable, the data of the target variable is continued or classified.</a:t>
            </a:r>
            <a:endParaRPr lang="en-US" dirty="0" smtClean="0"/>
          </a:p>
          <a:p>
            <a:r>
              <a:rPr lang="en-IN" dirty="0" smtClean="0"/>
              <a:t>Data Analysis is always the difficult part, for better understanding different kinds of bar plots, distribution plots are created with the target Column for finding the insights of the dataset we have</a:t>
            </a:r>
            <a:r>
              <a:rPr lang="en-IN" dirty="0" smtClean="0"/>
              <a:t>.</a:t>
            </a:r>
            <a:r>
              <a:rPr lang="en-IN" dirty="0" smtClean="0"/>
              <a:t> </a:t>
            </a:r>
            <a:endParaRPr lang="en-US" dirty="0" smtClean="0"/>
          </a:p>
          <a:p>
            <a:r>
              <a:rPr lang="en-IN" dirty="0" smtClean="0"/>
              <a:t>Analytical Modelling always starts with the target variable we have, and in that case, our target variable is Price, for that, we create some distribution plots with the target variable to understand which feature columns help to learn the model best and which feature columns reduce the accuracy of the model</a:t>
            </a:r>
            <a:r>
              <a:rPr lang="en-IN" dirty="0" smtClean="0"/>
              <a:t>.</a:t>
            </a:r>
            <a:endParaRPr lang="en-US" dirty="0" smtClean="0"/>
          </a:p>
          <a:p>
            <a:r>
              <a:rPr lang="en-IN" dirty="0" smtClean="0"/>
              <a:t>And after finding the relation and correlation with the target variable we choose either Regression Model or Classification Model. Here in this problem, our target feature column is continuous so we build our Machine Learning model on Regression. </a:t>
            </a:r>
            <a:endParaRPr lang="en-US" dirty="0"/>
          </a:p>
        </p:txBody>
      </p:sp>
    </p:spTree>
  </p:cSld>
  <p:clrMapOvr>
    <a:masterClrMapping/>
  </p:clrMapOvr>
  <p:transition>
    <p:fade thruBlk="1"/>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405</TotalTime>
  <Words>1450</Words>
  <Application>Microsoft Office PowerPoint</Application>
  <PresentationFormat>On-screen Show (4:3)</PresentationFormat>
  <Paragraphs>198</Paragraphs>
  <Slides>58</Slides>
  <Notes>1</Notes>
  <HiddenSlides>0</HiddenSlides>
  <MMClips>0</MMClips>
  <ScaleCrop>false</ScaleCrop>
  <HeadingPairs>
    <vt:vector size="4" baseType="variant">
      <vt:variant>
        <vt:lpstr>Theme</vt:lpstr>
      </vt:variant>
      <vt:variant>
        <vt:i4>1</vt:i4>
      </vt:variant>
      <vt:variant>
        <vt:lpstr>Slide Titles</vt:lpstr>
      </vt:variant>
      <vt:variant>
        <vt:i4>58</vt:i4>
      </vt:variant>
    </vt:vector>
  </HeadingPairs>
  <TitlesOfParts>
    <vt:vector size="59" baseType="lpstr">
      <vt:lpstr>Solstice</vt:lpstr>
      <vt:lpstr>CAR PRICE PREDICTION  </vt:lpstr>
      <vt:lpstr>INTRODUCTION </vt:lpstr>
      <vt:lpstr>The 7 Key Steps To Build Your Machine Learning Model</vt:lpstr>
      <vt:lpstr>Data Exploration</vt:lpstr>
      <vt:lpstr>Data Sources and their formats </vt:lpstr>
      <vt:lpstr>Dataset Information looks as follows- </vt:lpstr>
      <vt:lpstr>Data Pre-processing Done</vt:lpstr>
      <vt:lpstr>Slide 8</vt:lpstr>
      <vt:lpstr>EDA Concluding Remark.</vt:lpstr>
      <vt:lpstr>Data Cleaning</vt:lpstr>
      <vt:lpstr>Missing values</vt:lpstr>
      <vt:lpstr>Heat map plotting</vt:lpstr>
      <vt:lpstr>Dropping all the null values</vt:lpstr>
      <vt:lpstr>Heat map plotting.</vt:lpstr>
      <vt:lpstr>Visualization</vt:lpstr>
      <vt:lpstr>Visualization.</vt:lpstr>
      <vt:lpstr>Normalization of target variable.</vt:lpstr>
      <vt:lpstr>Visualization:</vt:lpstr>
      <vt:lpstr>Slide 19</vt:lpstr>
      <vt:lpstr>Slide 20</vt:lpstr>
      <vt:lpstr>Bivariate analysis for better understanding which features columns is impacting more on Predicting Prices.</vt:lpstr>
      <vt:lpstr>Price vs fuel options.</vt:lpstr>
      <vt:lpstr>Price with Location</vt:lpstr>
      <vt:lpstr>Price with Owner</vt:lpstr>
      <vt:lpstr>Price comparison with fuel options </vt:lpstr>
      <vt:lpstr>Price with varient </vt:lpstr>
      <vt:lpstr>Cars with varient </vt:lpstr>
      <vt:lpstr>Price with Location </vt:lpstr>
      <vt:lpstr>Price with model </vt:lpstr>
      <vt:lpstr>Price with km driven. </vt:lpstr>
      <vt:lpstr>Correlation with the target variable. </vt:lpstr>
      <vt:lpstr>Heat map plotting with notations.</vt:lpstr>
      <vt:lpstr>Correlation with target variables.</vt:lpstr>
      <vt:lpstr>Slide 34</vt:lpstr>
      <vt:lpstr>Plotting feature columns and checking skewness.</vt:lpstr>
      <vt:lpstr>Plotting outliers.</vt:lpstr>
      <vt:lpstr>Building Machine Learning Models</vt:lpstr>
      <vt:lpstr>Testing of Identified Approaches (Algorithms)</vt:lpstr>
      <vt:lpstr>Logistic Regression Model</vt:lpstr>
      <vt:lpstr>Slide 40</vt:lpstr>
      <vt:lpstr>Regularization  1. Lasso Regression</vt:lpstr>
      <vt:lpstr>Slide 42</vt:lpstr>
      <vt:lpstr>2. Ridge Regression </vt:lpstr>
      <vt:lpstr>Slide 44</vt:lpstr>
      <vt:lpstr>Decision Tree Classifier </vt:lpstr>
      <vt:lpstr>Slide 46</vt:lpstr>
      <vt:lpstr>Slide 47</vt:lpstr>
      <vt:lpstr>Ensemble methods</vt:lpstr>
      <vt:lpstr>Slide 49</vt:lpstr>
      <vt:lpstr>Key Metrics</vt:lpstr>
      <vt:lpstr>Concluding Remarks.</vt:lpstr>
      <vt:lpstr>Slide 52</vt:lpstr>
      <vt:lpstr>Slide 53</vt:lpstr>
      <vt:lpstr>Slide 54</vt:lpstr>
      <vt:lpstr>Slide 55</vt:lpstr>
      <vt:lpstr>Slide 56</vt:lpstr>
      <vt:lpstr>Slide 57</vt:lpstr>
      <vt:lpstr>Slide 58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HOUSING: PRICE PREDICTION</dc:title>
  <dc:creator>Windows User</dc:creator>
  <cp:lastModifiedBy>Windows User</cp:lastModifiedBy>
  <cp:revision>43</cp:revision>
  <dcterms:created xsi:type="dcterms:W3CDTF">2021-10-28T13:06:49Z</dcterms:created>
  <dcterms:modified xsi:type="dcterms:W3CDTF">2021-12-12T17:52:24Z</dcterms:modified>
</cp:coreProperties>
</file>